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9" r:id="rId6"/>
    <p:sldId id="259" r:id="rId7"/>
    <p:sldId id="260" r:id="rId8"/>
    <p:sldId id="262" r:id="rId9"/>
    <p:sldId id="273" r:id="rId10"/>
    <p:sldId id="274" r:id="rId11"/>
    <p:sldId id="278" r:id="rId12"/>
    <p:sldId id="272" r:id="rId13"/>
    <p:sldId id="277" r:id="rId14"/>
    <p:sldId id="265" r:id="rId15"/>
    <p:sldId id="266" r:id="rId16"/>
    <p:sldId id="276" r:id="rId17"/>
    <p:sldId id="271" r:id="rId18"/>
    <p:sldId id="258"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48" d="100"/>
          <a:sy n="48" d="100"/>
        </p:scale>
        <p:origin x="67"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garaju Gorantla" userId="ecad2888ef10bee5" providerId="LiveId" clId="{CF9AEBE8-D225-4425-BA94-7DB04C2F43FD}"/>
    <pc:docChg chg="custSel addSld modSld">
      <pc:chgData name="Nagaraju Gorantla" userId="ecad2888ef10bee5" providerId="LiveId" clId="{CF9AEBE8-D225-4425-BA94-7DB04C2F43FD}" dt="2025-01-10T08:48:07.459" v="35" actId="1076"/>
      <pc:docMkLst>
        <pc:docMk/>
      </pc:docMkLst>
      <pc:sldChg chg="addSp delSp modSp mod">
        <pc:chgData name="Nagaraju Gorantla" userId="ecad2888ef10bee5" providerId="LiveId" clId="{CF9AEBE8-D225-4425-BA94-7DB04C2F43FD}" dt="2025-01-10T08:43:06.869" v="17" actId="21"/>
        <pc:sldMkLst>
          <pc:docMk/>
          <pc:sldMk cId="1249263499" sldId="272"/>
        </pc:sldMkLst>
        <pc:spChg chg="del">
          <ac:chgData name="Nagaraju Gorantla" userId="ecad2888ef10bee5" providerId="LiveId" clId="{CF9AEBE8-D225-4425-BA94-7DB04C2F43FD}" dt="2025-01-10T08:42:47.497" v="16" actId="478"/>
          <ac:spMkLst>
            <pc:docMk/>
            <pc:sldMk cId="1249263499" sldId="272"/>
            <ac:spMk id="2" creationId="{9ADC5D74-4392-B044-8FDD-DAA699F949DC}"/>
          </ac:spMkLst>
        </pc:spChg>
        <pc:spChg chg="add del mod">
          <ac:chgData name="Nagaraju Gorantla" userId="ecad2888ef10bee5" providerId="LiveId" clId="{CF9AEBE8-D225-4425-BA94-7DB04C2F43FD}" dt="2025-01-10T08:43:06.869" v="17" actId="21"/>
          <ac:spMkLst>
            <pc:docMk/>
            <pc:sldMk cId="1249263499" sldId="272"/>
            <ac:spMk id="4" creationId="{2F8BBC1A-5544-189C-4D3C-47DE2BC7F90D}"/>
          </ac:spMkLst>
        </pc:spChg>
      </pc:sldChg>
      <pc:sldChg chg="addSp delSp modSp new mod setBg delDesignElem chgLayout">
        <pc:chgData name="Nagaraju Gorantla" userId="ecad2888ef10bee5" providerId="LiveId" clId="{CF9AEBE8-D225-4425-BA94-7DB04C2F43FD}" dt="2025-01-10T08:48:07.459" v="35" actId="1076"/>
        <pc:sldMkLst>
          <pc:docMk/>
          <pc:sldMk cId="1644780716" sldId="277"/>
        </pc:sldMkLst>
        <pc:spChg chg="del">
          <ac:chgData name="Nagaraju Gorantla" userId="ecad2888ef10bee5" providerId="LiveId" clId="{CF9AEBE8-D225-4425-BA94-7DB04C2F43FD}" dt="2025-01-10T08:44:07.973" v="19" actId="26606"/>
          <ac:spMkLst>
            <pc:docMk/>
            <pc:sldMk cId="1644780716" sldId="277"/>
            <ac:spMk id="2" creationId="{C3426B64-3331-D2FC-F35C-F872084516D6}"/>
          </ac:spMkLst>
        </pc:spChg>
        <pc:spChg chg="del">
          <ac:chgData name="Nagaraju Gorantla" userId="ecad2888ef10bee5" providerId="LiveId" clId="{CF9AEBE8-D225-4425-BA94-7DB04C2F43FD}" dt="2025-01-10T08:43:58.318" v="18" actId="22"/>
          <ac:spMkLst>
            <pc:docMk/>
            <pc:sldMk cId="1644780716" sldId="277"/>
            <ac:spMk id="3" creationId="{41D2E4DA-0133-4011-CE77-6FA1849542E5}"/>
          </ac:spMkLst>
        </pc:spChg>
        <pc:spChg chg="del">
          <ac:chgData name="Nagaraju Gorantla" userId="ecad2888ef10bee5" providerId="LiveId" clId="{CF9AEBE8-D225-4425-BA94-7DB04C2F43FD}" dt="2025-01-10T08:44:07.973" v="19" actId="26606"/>
          <ac:spMkLst>
            <pc:docMk/>
            <pc:sldMk cId="1644780716" sldId="277"/>
            <ac:spMk id="4" creationId="{CA40BA24-8DD7-CA0D-B8AC-D3248DAF64B9}"/>
          </ac:spMkLst>
        </pc:spChg>
        <pc:spChg chg="add del mod">
          <ac:chgData name="Nagaraju Gorantla" userId="ecad2888ef10bee5" providerId="LiveId" clId="{CF9AEBE8-D225-4425-BA94-7DB04C2F43FD}" dt="2025-01-10T08:45:19.216" v="20" actId="6264"/>
          <ac:spMkLst>
            <pc:docMk/>
            <pc:sldMk cId="1644780716" sldId="277"/>
            <ac:spMk id="7" creationId="{BAA7CDE2-AD3A-C4A6-A27A-9C3BC1772FB5}"/>
          </ac:spMkLst>
        </pc:spChg>
        <pc:spChg chg="add del mod ord">
          <ac:chgData name="Nagaraju Gorantla" userId="ecad2888ef10bee5" providerId="LiveId" clId="{CF9AEBE8-D225-4425-BA94-7DB04C2F43FD}" dt="2025-01-10T08:46:29.846" v="28" actId="6264"/>
          <ac:spMkLst>
            <pc:docMk/>
            <pc:sldMk cId="1644780716" sldId="277"/>
            <ac:spMk id="8" creationId="{7A183BC5-AD30-C024-8207-5A77BAC3A78E}"/>
          </ac:spMkLst>
        </pc:spChg>
        <pc:spChg chg="add del mod ord">
          <ac:chgData name="Nagaraju Gorantla" userId="ecad2888ef10bee5" providerId="LiveId" clId="{CF9AEBE8-D225-4425-BA94-7DB04C2F43FD}" dt="2025-01-10T08:45:38.609" v="21" actId="22"/>
          <ac:spMkLst>
            <pc:docMk/>
            <pc:sldMk cId="1644780716" sldId="277"/>
            <ac:spMk id="9" creationId="{2C6E65B9-473B-52B9-7A04-4B3188F5BF1A}"/>
          </ac:spMkLst>
        </pc:spChg>
        <pc:spChg chg="add del">
          <ac:chgData name="Nagaraju Gorantla" userId="ecad2888ef10bee5" providerId="LiveId" clId="{CF9AEBE8-D225-4425-BA94-7DB04C2F43FD}" dt="2025-01-10T08:45:19.216" v="20" actId="6264"/>
          <ac:spMkLst>
            <pc:docMk/>
            <pc:sldMk cId="1644780716" sldId="277"/>
            <ac:spMk id="11" creationId="{1DDC3EF6-2EA5-44B3-94C7-9DDA67A127D0}"/>
          </ac:spMkLst>
        </pc:spChg>
        <pc:spChg chg="add del">
          <ac:chgData name="Nagaraju Gorantla" userId="ecad2888ef10bee5" providerId="LiveId" clId="{CF9AEBE8-D225-4425-BA94-7DB04C2F43FD}" dt="2025-01-10T08:45:19.216" v="20" actId="6264"/>
          <ac:spMkLst>
            <pc:docMk/>
            <pc:sldMk cId="1644780716" sldId="277"/>
            <ac:spMk id="13" creationId="{87925A9A-E9FA-496E-9C09-7C2845E0062B}"/>
          </ac:spMkLst>
        </pc:spChg>
        <pc:spChg chg="add del">
          <ac:chgData name="Nagaraju Gorantla" userId="ecad2888ef10bee5" providerId="LiveId" clId="{CF9AEBE8-D225-4425-BA94-7DB04C2F43FD}" dt="2025-01-10T08:45:19.216" v="20" actId="6264"/>
          <ac:spMkLst>
            <pc:docMk/>
            <pc:sldMk cId="1644780716" sldId="277"/>
            <ac:spMk id="15" creationId="{2073ABB4-E164-4CBF-ADFF-25552BB7913B}"/>
          </ac:spMkLst>
        </pc:spChg>
        <pc:spChg chg="add del mod">
          <ac:chgData name="Nagaraju Gorantla" userId="ecad2888ef10bee5" providerId="LiveId" clId="{CF9AEBE8-D225-4425-BA94-7DB04C2F43FD}" dt="2025-01-10T08:46:11.554" v="25" actId="21"/>
          <ac:spMkLst>
            <pc:docMk/>
            <pc:sldMk cId="1644780716" sldId="277"/>
            <ac:spMk id="16" creationId="{E7AB0952-3DDE-CF86-A98F-9C8BF633853F}"/>
          </ac:spMkLst>
        </pc:spChg>
        <pc:spChg chg="add del">
          <ac:chgData name="Nagaraju Gorantla" userId="ecad2888ef10bee5" providerId="LiveId" clId="{CF9AEBE8-D225-4425-BA94-7DB04C2F43FD}" dt="2025-01-10T08:45:19.216" v="20" actId="6264"/>
          <ac:spMkLst>
            <pc:docMk/>
            <pc:sldMk cId="1644780716" sldId="277"/>
            <ac:spMk id="17" creationId="{1259A422-0023-4292-8200-E080556F30F9}"/>
          </ac:spMkLst>
        </pc:spChg>
        <pc:spChg chg="add del">
          <ac:chgData name="Nagaraju Gorantla" userId="ecad2888ef10bee5" providerId="LiveId" clId="{CF9AEBE8-D225-4425-BA94-7DB04C2F43FD}" dt="2025-01-10T08:45:19.216" v="20" actId="6264"/>
          <ac:spMkLst>
            <pc:docMk/>
            <pc:sldMk cId="1644780716" sldId="277"/>
            <ac:spMk id="19" creationId="{A2413CA5-4739-4BC9-8BB3-B0A4928D314F}"/>
          </ac:spMkLst>
        </pc:spChg>
        <pc:spChg chg="add del mod">
          <ac:chgData name="Nagaraju Gorantla" userId="ecad2888ef10bee5" providerId="LiveId" clId="{CF9AEBE8-D225-4425-BA94-7DB04C2F43FD}" dt="2025-01-10T08:46:29.846" v="28" actId="6264"/>
          <ac:spMkLst>
            <pc:docMk/>
            <pc:sldMk cId="1644780716" sldId="277"/>
            <ac:spMk id="21" creationId="{A0D0D6FC-CB57-FC87-A9E4-762F748FC602}"/>
          </ac:spMkLst>
        </pc:spChg>
        <pc:spChg chg="add del mod ord">
          <ac:chgData name="Nagaraju Gorantla" userId="ecad2888ef10bee5" providerId="LiveId" clId="{CF9AEBE8-D225-4425-BA94-7DB04C2F43FD}" dt="2025-01-10T08:47:41.805" v="31" actId="21"/>
          <ac:spMkLst>
            <pc:docMk/>
            <pc:sldMk cId="1644780716" sldId="277"/>
            <ac:spMk id="22" creationId="{4F568620-E2CF-D9FB-9EF9-AC7316F3C591}"/>
          </ac:spMkLst>
        </pc:spChg>
        <pc:spChg chg="add del mod ord">
          <ac:chgData name="Nagaraju Gorantla" userId="ecad2888ef10bee5" providerId="LiveId" clId="{CF9AEBE8-D225-4425-BA94-7DB04C2F43FD}" dt="2025-01-10T08:46:42.067" v="30" actId="22"/>
          <ac:spMkLst>
            <pc:docMk/>
            <pc:sldMk cId="1644780716" sldId="277"/>
            <ac:spMk id="23" creationId="{113895ED-6B6D-62A8-9EEA-E6CB54523AAB}"/>
          </ac:spMkLst>
        </pc:spChg>
        <pc:picChg chg="add del mod ord">
          <ac:chgData name="Nagaraju Gorantla" userId="ecad2888ef10bee5" providerId="LiveId" clId="{CF9AEBE8-D225-4425-BA94-7DB04C2F43FD}" dt="2025-01-10T08:45:44.136" v="22" actId="21"/>
          <ac:picMkLst>
            <pc:docMk/>
            <pc:sldMk cId="1644780716" sldId="277"/>
            <ac:picMk id="6" creationId="{04570A8C-A97E-E987-62E1-3542E4B4359E}"/>
          </ac:picMkLst>
        </pc:picChg>
        <pc:picChg chg="add mod ord">
          <ac:chgData name="Nagaraju Gorantla" userId="ecad2888ef10bee5" providerId="LiveId" clId="{CF9AEBE8-D225-4425-BA94-7DB04C2F43FD}" dt="2025-01-10T08:47:55.641" v="32" actId="14100"/>
          <ac:picMkLst>
            <pc:docMk/>
            <pc:sldMk cId="1644780716" sldId="277"/>
            <ac:picMk id="12" creationId="{D5E6DC87-6EB3-9ECE-6B3E-8B03D79B5FD8}"/>
          </ac:picMkLst>
        </pc:picChg>
        <pc:picChg chg="add del mod">
          <ac:chgData name="Nagaraju Gorantla" userId="ecad2888ef10bee5" providerId="LiveId" clId="{CF9AEBE8-D225-4425-BA94-7DB04C2F43FD}" dt="2025-01-10T08:46:33.906" v="29" actId="21"/>
          <ac:picMkLst>
            <pc:docMk/>
            <pc:sldMk cId="1644780716" sldId="277"/>
            <ac:picMk id="20" creationId="{DD9BE34C-8FF4-890D-D6CF-3BBDF4D3C9BB}"/>
          </ac:picMkLst>
        </pc:picChg>
        <pc:picChg chg="add mod ord">
          <ac:chgData name="Nagaraju Gorantla" userId="ecad2888ef10bee5" providerId="LiveId" clId="{CF9AEBE8-D225-4425-BA94-7DB04C2F43FD}" dt="2025-01-10T08:48:07.459" v="35" actId="1076"/>
          <ac:picMkLst>
            <pc:docMk/>
            <pc:sldMk cId="1644780716" sldId="277"/>
            <ac:picMk id="25" creationId="{80E6A735-13A4-9E55-E55D-1D768E158255}"/>
          </ac:picMkLst>
        </pc:picChg>
      </pc:sldChg>
      <pc:sldChg chg="addSp delSp modSp new mod">
        <pc:chgData name="Nagaraju Gorantla" userId="ecad2888ef10bee5" providerId="LiveId" clId="{CF9AEBE8-D225-4425-BA94-7DB04C2F43FD}" dt="2025-01-10T08:42:09.938" v="15" actId="27636"/>
        <pc:sldMkLst>
          <pc:docMk/>
          <pc:sldMk cId="208579780" sldId="278"/>
        </pc:sldMkLst>
        <pc:spChg chg="mod">
          <ac:chgData name="Nagaraju Gorantla" userId="ecad2888ef10bee5" providerId="LiveId" clId="{CF9AEBE8-D225-4425-BA94-7DB04C2F43FD}" dt="2025-01-10T08:39:35.679" v="2"/>
          <ac:spMkLst>
            <pc:docMk/>
            <pc:sldMk cId="208579780" sldId="278"/>
            <ac:spMk id="2" creationId="{BBB9FE74-5061-8983-1833-1F826E324086}"/>
          </ac:spMkLst>
        </pc:spChg>
        <pc:spChg chg="del">
          <ac:chgData name="Nagaraju Gorantla" userId="ecad2888ef10bee5" providerId="LiveId" clId="{CF9AEBE8-D225-4425-BA94-7DB04C2F43FD}" dt="2025-01-10T08:39:37.362" v="3" actId="34307"/>
          <ac:spMkLst>
            <pc:docMk/>
            <pc:sldMk cId="208579780" sldId="278"/>
            <ac:spMk id="3" creationId="{E114E2D8-B30A-59BF-D2F1-EC9334297A16}"/>
          </ac:spMkLst>
        </pc:spChg>
        <pc:spChg chg="del">
          <ac:chgData name="Nagaraju Gorantla" userId="ecad2888ef10bee5" providerId="LiveId" clId="{CF9AEBE8-D225-4425-BA94-7DB04C2F43FD}" dt="2025-01-10T08:40:13.302" v="4" actId="22"/>
          <ac:spMkLst>
            <pc:docMk/>
            <pc:sldMk cId="208579780" sldId="278"/>
            <ac:spMk id="4" creationId="{72E55D0B-B7A9-4F21-6011-A65D4CA98073}"/>
          </ac:spMkLst>
        </pc:spChg>
        <pc:spChg chg="add del">
          <ac:chgData name="Nagaraju Gorantla" userId="ecad2888ef10bee5" providerId="LiveId" clId="{CF9AEBE8-D225-4425-BA94-7DB04C2F43FD}" dt="2025-01-10T08:41:09.608" v="9" actId="21"/>
          <ac:spMkLst>
            <pc:docMk/>
            <pc:sldMk cId="208579780" sldId="278"/>
            <ac:spMk id="9" creationId="{8C48BC2A-7F55-3E45-EE9B-75534A9C9CEC}"/>
          </ac:spMkLst>
        </pc:spChg>
        <pc:spChg chg="add mod">
          <ac:chgData name="Nagaraju Gorantla" userId="ecad2888ef10bee5" providerId="LiveId" clId="{CF9AEBE8-D225-4425-BA94-7DB04C2F43FD}" dt="2025-01-10T08:42:09.938" v="15" actId="27636"/>
          <ac:spMkLst>
            <pc:docMk/>
            <pc:sldMk cId="208579780" sldId="278"/>
            <ac:spMk id="11" creationId="{FB3CF39E-5E51-02FA-8EBA-5841D39744AD}"/>
          </ac:spMkLst>
        </pc:spChg>
        <pc:picChg chg="add del mod ord">
          <ac:chgData name="Nagaraju Gorantla" userId="ecad2888ef10bee5" providerId="LiveId" clId="{CF9AEBE8-D225-4425-BA94-7DB04C2F43FD}" dt="2025-01-10T08:40:55.292" v="8" actId="21"/>
          <ac:picMkLst>
            <pc:docMk/>
            <pc:sldMk cId="208579780" sldId="278"/>
            <ac:picMk id="5" creationId="{93FC29DE-7D05-8E08-F15A-3897E8D2D9ED}"/>
          </ac:picMkLst>
        </pc:picChg>
        <pc:picChg chg="add mod ord">
          <ac:chgData name="Nagaraju Gorantla" userId="ecad2888ef10bee5" providerId="LiveId" clId="{CF9AEBE8-D225-4425-BA94-7DB04C2F43FD}" dt="2025-01-10T08:40:13.302" v="4" actId="22"/>
          <ac:picMkLst>
            <pc:docMk/>
            <pc:sldMk cId="208579780" sldId="278"/>
            <ac:picMk id="7" creationId="{7F38C367-9AA1-E26A-B1EC-EEF7D7A5A27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1/10/2025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1/10/2025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1/10/2025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1/10/2025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1/10/2025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1/10/2025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1/10/2025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phoenixajournal.wordpress.com/2012/02/23/thank-you/" TargetMode="External"/><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sz="4400" b="1" i="0" dirty="0">
                <a:solidFill>
                  <a:srgbClr val="222222"/>
                </a:solidFill>
                <a:effectLst/>
                <a:latin typeface="Arial" panose="020B0604020202020204" pitchFamily="34" charset="0"/>
              </a:rPr>
              <a:t>Bankruptcy Prevention</a:t>
            </a:r>
            <a:endParaRPr lang="en-US" sz="4400" b="1"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D5E6DC87-6EB3-9ECE-6B3E-8B03D79B5FD8}"/>
              </a:ext>
            </a:extLst>
          </p:cNvPr>
          <p:cNvPicPr>
            <a:picLocks noGrp="1" noChangeAspect="1"/>
          </p:cNvPicPr>
          <p:nvPr>
            <p:ph sz="half" idx="1"/>
          </p:nvPr>
        </p:nvPicPr>
        <p:blipFill>
          <a:blip r:embed="rId2"/>
          <a:stretch>
            <a:fillRect/>
          </a:stretch>
        </p:blipFill>
        <p:spPr>
          <a:xfrm>
            <a:off x="639803" y="1219201"/>
            <a:ext cx="5076743" cy="4641850"/>
          </a:xfrm>
        </p:spPr>
      </p:pic>
      <p:pic>
        <p:nvPicPr>
          <p:cNvPr id="25" name="Content Placeholder 24">
            <a:extLst>
              <a:ext uri="{FF2B5EF4-FFF2-40B4-BE49-F238E27FC236}">
                <a16:creationId xmlns:a16="http://schemas.microsoft.com/office/drawing/2014/main" id="{80E6A735-13A4-9E55-E55D-1D768E158255}"/>
              </a:ext>
            </a:extLst>
          </p:cNvPr>
          <p:cNvPicPr>
            <a:picLocks noGrp="1" noChangeAspect="1"/>
          </p:cNvPicPr>
          <p:nvPr>
            <p:ph sz="half" idx="2"/>
          </p:nvPr>
        </p:nvPicPr>
        <p:blipFill>
          <a:blip r:embed="rId3"/>
          <a:stretch>
            <a:fillRect/>
          </a:stretch>
        </p:blipFill>
        <p:spPr>
          <a:xfrm>
            <a:off x="6258373" y="1295922"/>
            <a:ext cx="4997556" cy="4266156"/>
          </a:xfrm>
        </p:spPr>
      </p:pic>
    </p:spTree>
    <p:extLst>
      <p:ext uri="{BB962C8B-B14F-4D97-AF65-F5344CB8AC3E}">
        <p14:creationId xmlns:p14="http://schemas.microsoft.com/office/powerpoint/2010/main" val="1644780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4E52F-BB7B-9ABC-BCC5-B132B2830D62}"/>
              </a:ext>
            </a:extLst>
          </p:cNvPr>
          <p:cNvSpPr>
            <a:spLocks noGrp="1"/>
          </p:cNvSpPr>
          <p:nvPr>
            <p:ph type="title"/>
          </p:nvPr>
        </p:nvSpPr>
        <p:spPr/>
        <p:txBody>
          <a:bodyPr/>
          <a:lstStyle/>
          <a:p>
            <a:r>
              <a:rPr lang="en-US" dirty="0"/>
              <a:t>MODEL BUILDING</a:t>
            </a:r>
          </a:p>
        </p:txBody>
      </p:sp>
      <p:sp>
        <p:nvSpPr>
          <p:cNvPr id="3" name="Content Placeholder 2">
            <a:extLst>
              <a:ext uri="{FF2B5EF4-FFF2-40B4-BE49-F238E27FC236}">
                <a16:creationId xmlns:a16="http://schemas.microsoft.com/office/drawing/2014/main" id="{6A14F387-FC2D-4B21-96E9-EBAA54CB8041}"/>
              </a:ext>
            </a:extLst>
          </p:cNvPr>
          <p:cNvSpPr>
            <a:spLocks noGrp="1"/>
          </p:cNvSpPr>
          <p:nvPr>
            <p:ph idx="1"/>
          </p:nvPr>
        </p:nvSpPr>
        <p:spPr/>
        <p:txBody>
          <a:bodyPr>
            <a:normAutofit lnSpcReduction="10000"/>
          </a:bodyPr>
          <a:lstStyle/>
          <a:p>
            <a:pPr marL="0" indent="0">
              <a:buNone/>
            </a:pPr>
            <a:r>
              <a:rPr lang="en-US" b="1" dirty="0"/>
              <a:t>1. </a:t>
            </a:r>
            <a:r>
              <a:rPr lang="en-US" b="1" dirty="0">
                <a:latin typeface="Times New Roman" panose="02020603050405020304" pitchFamily="18" charset="0"/>
                <a:cs typeface="Times New Roman" panose="02020603050405020304" pitchFamily="18" charset="0"/>
              </a:rPr>
              <a:t>Logistic regression:</a:t>
            </a:r>
          </a:p>
          <a:p>
            <a:r>
              <a:rPr lang="en-US" dirty="0"/>
              <a:t>Logistic regression is a widely used statistical method for modeling binary outcomes (e.g., success/failure, yes/no, 0/1).</a:t>
            </a:r>
          </a:p>
          <a:p>
            <a:r>
              <a:rPr lang="en-US" dirty="0"/>
              <a:t>It is particularly effective when the dependent variable is categorical, such as predicting the likelihood of bankruptcy (bankrupt vs. non-bankrupt).</a:t>
            </a:r>
          </a:p>
          <a:p>
            <a:pPr marL="0" indent="0">
              <a:buNone/>
            </a:pPr>
            <a:r>
              <a:rPr lang="en-US" b="1" dirty="0"/>
              <a:t>2. KNN(K-Nearest Neighbors):</a:t>
            </a:r>
          </a:p>
          <a:p>
            <a:r>
              <a:rPr lang="en-US" dirty="0"/>
              <a:t>K-Nearest Neighbors (KNN) can be effectively applied to predict bankruptcy by analyzing financial and operational data. </a:t>
            </a:r>
          </a:p>
          <a:p>
            <a:r>
              <a:rPr lang="en-US" dirty="0"/>
              <a:t>It identifies patterns in a company's metrics and compares them with similar companies (neighbors) to assess bankruptcy risk.</a:t>
            </a:r>
          </a:p>
          <a:p>
            <a:endParaRPr lang="en-US" dirty="0"/>
          </a:p>
        </p:txBody>
      </p:sp>
    </p:spTree>
    <p:extLst>
      <p:ext uri="{BB962C8B-B14F-4D97-AF65-F5344CB8AC3E}">
        <p14:creationId xmlns:p14="http://schemas.microsoft.com/office/powerpoint/2010/main" val="2539652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F43840-67DE-ECA2-EB70-AF10FC4C6521}"/>
              </a:ext>
            </a:extLst>
          </p:cNvPr>
          <p:cNvSpPr>
            <a:spLocks noGrp="1"/>
          </p:cNvSpPr>
          <p:nvPr>
            <p:ph idx="1"/>
          </p:nvPr>
        </p:nvSpPr>
        <p:spPr>
          <a:xfrm>
            <a:off x="581192" y="1171575"/>
            <a:ext cx="11029615" cy="5505450"/>
          </a:xfrm>
        </p:spPr>
        <p:txBody>
          <a:bodyPr/>
          <a:lstStyle/>
          <a:p>
            <a:pPr marL="0" indent="0">
              <a:buNone/>
            </a:pPr>
            <a:r>
              <a:rPr lang="en-US" b="1" dirty="0">
                <a:latin typeface="Times New Roman" panose="02020603050405020304" pitchFamily="18" charset="0"/>
                <a:cs typeface="Times New Roman" panose="02020603050405020304" pitchFamily="18" charset="0"/>
              </a:rPr>
              <a:t>3. SVM(Support Vector Machines ):</a:t>
            </a:r>
          </a:p>
          <a:p>
            <a:r>
              <a:rPr lang="en-US" b="1" dirty="0"/>
              <a:t>Support Vector Machines (SVM)</a:t>
            </a:r>
            <a:r>
              <a:rPr lang="en-US" dirty="0"/>
              <a:t> is a powerful machine learning algorithm widely used for classification and regression tasks.</a:t>
            </a:r>
          </a:p>
          <a:p>
            <a:r>
              <a:rPr lang="en-US" dirty="0"/>
              <a:t>It is especially suitable for binary classification problems, such as predicting bankruptcy (bankrupt vs. non-bankrupt).</a:t>
            </a:r>
          </a:p>
          <a:p>
            <a:pPr marL="0" indent="0">
              <a:buNone/>
            </a:pPr>
            <a:r>
              <a:rPr lang="en-US" b="1" dirty="0">
                <a:latin typeface="Times New Roman" panose="02020603050405020304" pitchFamily="18" charset="0"/>
                <a:cs typeface="Times New Roman" panose="02020603050405020304" pitchFamily="18" charset="0"/>
              </a:rPr>
              <a:t>4. Gaussian Naive Bayes :</a:t>
            </a:r>
          </a:p>
          <a:p>
            <a:r>
              <a:rPr lang="en-US" b="1" dirty="0"/>
              <a:t>Gaussian Naive Bayes (GNB)</a:t>
            </a:r>
            <a:r>
              <a:rPr lang="en-US" dirty="0"/>
              <a:t> is a probabilistic classification algorithm based on Bayes' Theorem. It assumes that the features are independent (naive assumption) and follow a Gaussian (normal) distribution. </a:t>
            </a:r>
          </a:p>
          <a:p>
            <a:r>
              <a:rPr lang="en-US" dirty="0"/>
              <a:t>This makes GNB particularly efficient and effective for classification tasks, including bankruptcy prediction.</a:t>
            </a:r>
          </a:p>
          <a:p>
            <a:pPr marL="0" indent="0">
              <a:buNone/>
            </a:pPr>
            <a:r>
              <a:rPr lang="en-US" b="1" dirty="0">
                <a:latin typeface="Times New Roman" panose="02020603050405020304"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Multinomial Naive Bayes (MNB) :</a:t>
            </a:r>
          </a:p>
          <a:p>
            <a:r>
              <a:rPr lang="en-US" b="1" dirty="0"/>
              <a:t>Multinomial Naive Bayes (MNB)</a:t>
            </a:r>
            <a:r>
              <a:rPr lang="en-US" dirty="0"/>
              <a:t> is a probabilistic machine learning algorithm often used for classification tasks. It is particularly effective when the features represent counts or frequencies.</a:t>
            </a:r>
          </a:p>
          <a:p>
            <a:r>
              <a:rPr lang="en-US" dirty="0"/>
              <a:t>In the context of bankruptcy prevention, MNB can be adapted to classify companies or individuals into various bankruptcy risk categories based on discrete financial or operational data.</a:t>
            </a:r>
          </a:p>
          <a:p>
            <a:endParaRPr lang="en-US" dirty="0"/>
          </a:p>
          <a:p>
            <a:pPr marL="0" indent="0">
              <a:buNone/>
            </a:pPr>
            <a:endParaRPr lang="en-US" dirty="0"/>
          </a:p>
        </p:txBody>
      </p:sp>
    </p:spTree>
    <p:extLst>
      <p:ext uri="{BB962C8B-B14F-4D97-AF65-F5344CB8AC3E}">
        <p14:creationId xmlns:p14="http://schemas.microsoft.com/office/powerpoint/2010/main" val="121478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C4E8C-DFC8-3563-F038-FDE0EE1BA6E1}"/>
              </a:ext>
            </a:extLst>
          </p:cNvPr>
          <p:cNvSpPr>
            <a:spLocks noGrp="1"/>
          </p:cNvSpPr>
          <p:nvPr>
            <p:ph type="title"/>
          </p:nvPr>
        </p:nvSpPr>
        <p:spPr/>
        <p:txBody>
          <a:bodyPr/>
          <a:lstStyle/>
          <a:p>
            <a:r>
              <a:rPr lang="en-US" dirty="0"/>
              <a:t>Model evaluation</a:t>
            </a:r>
          </a:p>
        </p:txBody>
      </p:sp>
      <p:sp>
        <p:nvSpPr>
          <p:cNvPr id="3" name="Content Placeholder 2">
            <a:extLst>
              <a:ext uri="{FF2B5EF4-FFF2-40B4-BE49-F238E27FC236}">
                <a16:creationId xmlns:a16="http://schemas.microsoft.com/office/drawing/2014/main" id="{7E6727EC-CBA0-CF87-A525-6C7C872585FB}"/>
              </a:ext>
            </a:extLst>
          </p:cNvPr>
          <p:cNvSpPr>
            <a:spLocks noGrp="1"/>
          </p:cNvSpPr>
          <p:nvPr>
            <p:ph sz="half" idx="1"/>
          </p:nvPr>
        </p:nvSpPr>
        <p:spPr/>
        <p:txBody>
          <a:bodyPr/>
          <a:lstStyle/>
          <a:p>
            <a:r>
              <a:rPr lang="en-US" dirty="0"/>
              <a:t>Model evaluation is a critical step in assessing the performance of different algorithms in bankruptcy prevention. For algorithms like </a:t>
            </a:r>
            <a:r>
              <a:rPr lang="en-US" b="1" dirty="0"/>
              <a:t>Logistic Regression</a:t>
            </a:r>
            <a:r>
              <a:rPr lang="en-US" dirty="0"/>
              <a:t>, </a:t>
            </a:r>
            <a:r>
              <a:rPr lang="en-US" b="1" dirty="0"/>
              <a:t>Support Vector Machines (SVM)</a:t>
            </a:r>
            <a:r>
              <a:rPr lang="en-US" dirty="0"/>
              <a:t>, </a:t>
            </a:r>
            <a:r>
              <a:rPr lang="en-US" b="1" dirty="0"/>
              <a:t>K-Nearest Neighbors (KNN)</a:t>
            </a:r>
            <a:r>
              <a:rPr lang="en-US" dirty="0"/>
              <a:t>, </a:t>
            </a:r>
            <a:r>
              <a:rPr lang="en-US" b="1" dirty="0"/>
              <a:t>Multinomial</a:t>
            </a:r>
            <a:r>
              <a:rPr lang="en-US" dirty="0"/>
              <a:t> </a:t>
            </a:r>
            <a:r>
              <a:rPr lang="en-US" b="1" dirty="0"/>
              <a:t> Naive Bayes</a:t>
            </a:r>
            <a:r>
              <a:rPr lang="en-US" dirty="0"/>
              <a:t>  </a:t>
            </a:r>
            <a:r>
              <a:rPr lang="en-US" b="1" dirty="0"/>
              <a:t>Gaussian Naive Bayes (GNB).</a:t>
            </a:r>
            <a:endParaRPr lang="en-US" dirty="0"/>
          </a:p>
          <a:p>
            <a:r>
              <a:rPr lang="en-US" dirty="0"/>
              <a:t> various evaluation metrics can determine their effectiveness in predicting bankruptcy.</a:t>
            </a:r>
          </a:p>
        </p:txBody>
      </p:sp>
      <p:pic>
        <p:nvPicPr>
          <p:cNvPr id="8" name="Content Placeholder 7">
            <a:extLst>
              <a:ext uri="{FF2B5EF4-FFF2-40B4-BE49-F238E27FC236}">
                <a16:creationId xmlns:a16="http://schemas.microsoft.com/office/drawing/2014/main" id="{54E7033E-4F44-23AA-0203-60503AC32BC2}"/>
              </a:ext>
            </a:extLst>
          </p:cNvPr>
          <p:cNvPicPr>
            <a:picLocks noGrp="1" noChangeAspect="1"/>
          </p:cNvPicPr>
          <p:nvPr>
            <p:ph sz="half" idx="2"/>
          </p:nvPr>
        </p:nvPicPr>
        <p:blipFill>
          <a:blip r:embed="rId2"/>
          <a:stretch>
            <a:fillRect/>
          </a:stretch>
        </p:blipFill>
        <p:spPr>
          <a:xfrm>
            <a:off x="6251713" y="1717991"/>
            <a:ext cx="4979653" cy="4143060"/>
          </a:xfrm>
        </p:spPr>
      </p:pic>
    </p:spTree>
    <p:extLst>
      <p:ext uri="{BB962C8B-B14F-4D97-AF65-F5344CB8AC3E}">
        <p14:creationId xmlns:p14="http://schemas.microsoft.com/office/powerpoint/2010/main" val="1456224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101CD-D03C-C749-D5FA-3FFDB5388C6E}"/>
              </a:ext>
            </a:extLst>
          </p:cNvPr>
          <p:cNvSpPr>
            <a:spLocks noGrp="1"/>
          </p:cNvSpPr>
          <p:nvPr>
            <p:ph type="title"/>
          </p:nvPr>
        </p:nvSpPr>
        <p:spPr>
          <a:xfrm>
            <a:off x="581193" y="729658"/>
            <a:ext cx="9974164" cy="988332"/>
          </a:xfrm>
        </p:spPr>
        <p:txBody>
          <a:bodyPr/>
          <a:lstStyle/>
          <a:p>
            <a:r>
              <a:rPr lang="en-US" dirty="0"/>
              <a:t>Model Deployment on </a:t>
            </a:r>
            <a:r>
              <a:rPr lang="en-US" dirty="0" err="1"/>
              <a:t>Streamlit</a:t>
            </a:r>
            <a:endParaRPr lang="en-US" dirty="0"/>
          </a:p>
        </p:txBody>
      </p:sp>
      <p:sp>
        <p:nvSpPr>
          <p:cNvPr id="3" name="Content Placeholder 2">
            <a:extLst>
              <a:ext uri="{FF2B5EF4-FFF2-40B4-BE49-F238E27FC236}">
                <a16:creationId xmlns:a16="http://schemas.microsoft.com/office/drawing/2014/main" id="{64AC2DC9-D4D3-41FB-066A-ABFB9430A3A8}"/>
              </a:ext>
            </a:extLst>
          </p:cNvPr>
          <p:cNvSpPr>
            <a:spLocks noGrp="1"/>
          </p:cNvSpPr>
          <p:nvPr>
            <p:ph sz="half" idx="1"/>
          </p:nvPr>
        </p:nvSpPr>
        <p:spPr>
          <a:xfrm>
            <a:off x="581193" y="2228003"/>
            <a:ext cx="5514807" cy="3633047"/>
          </a:xfrm>
        </p:spPr>
        <p:txBody>
          <a:bodyPr/>
          <a:lstStyle/>
          <a:p>
            <a:r>
              <a:rPr lang="en-US" dirty="0"/>
              <a:t>Model deployment involves making the trained bankruptcy prediction model available for use in real-world applications, such as predicting the bankruptcy risk of companies based on financial data. This step is crucial for integrating the model into decision-making processes.</a:t>
            </a:r>
          </a:p>
          <a:p>
            <a:pPr marL="0" indent="0">
              <a:buNone/>
            </a:pPr>
            <a:endParaRPr lang="en-US" dirty="0"/>
          </a:p>
        </p:txBody>
      </p:sp>
      <p:pic>
        <p:nvPicPr>
          <p:cNvPr id="9" name="Content Placeholder 8">
            <a:extLst>
              <a:ext uri="{FF2B5EF4-FFF2-40B4-BE49-F238E27FC236}">
                <a16:creationId xmlns:a16="http://schemas.microsoft.com/office/drawing/2014/main" id="{42AE433B-39AD-FEDC-33E7-836CF11CF888}"/>
              </a:ext>
            </a:extLst>
          </p:cNvPr>
          <p:cNvPicPr>
            <a:picLocks noGrp="1" noChangeAspect="1"/>
          </p:cNvPicPr>
          <p:nvPr>
            <p:ph sz="half" idx="2"/>
          </p:nvPr>
        </p:nvPicPr>
        <p:blipFill>
          <a:blip r:embed="rId2"/>
          <a:stretch>
            <a:fillRect/>
          </a:stretch>
        </p:blipFill>
        <p:spPr>
          <a:xfrm>
            <a:off x="5993296" y="2305878"/>
            <a:ext cx="5617680" cy="3200399"/>
          </a:xfrm>
        </p:spPr>
      </p:pic>
    </p:spTree>
    <p:extLst>
      <p:ext uri="{BB962C8B-B14F-4D97-AF65-F5344CB8AC3E}">
        <p14:creationId xmlns:p14="http://schemas.microsoft.com/office/powerpoint/2010/main" val="157015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Conclusion</a:t>
            </a:r>
          </a:p>
        </p:txBody>
      </p:sp>
      <p:sp>
        <p:nvSpPr>
          <p:cNvPr id="5" name="Content Placeholder 4">
            <a:extLst>
              <a:ext uri="{FF2B5EF4-FFF2-40B4-BE49-F238E27FC236}">
                <a16:creationId xmlns:a16="http://schemas.microsoft.com/office/drawing/2014/main" id="{98D4EF4B-A375-F686-B552-8165010A27CF}"/>
              </a:ext>
            </a:extLst>
          </p:cNvPr>
          <p:cNvSpPr>
            <a:spLocks noGrp="1"/>
          </p:cNvSpPr>
          <p:nvPr>
            <p:ph idx="1"/>
          </p:nvPr>
        </p:nvSpPr>
        <p:spPr/>
        <p:txBody>
          <a:bodyPr>
            <a:normAutofit/>
          </a:bodyPr>
          <a:lstStyle/>
          <a:p>
            <a:r>
              <a:rPr lang="en-US" sz="3200" dirty="0"/>
              <a:t>Effective tools for bankruptcy detection and prevention</a:t>
            </a:r>
          </a:p>
          <a:p>
            <a:r>
              <a:rPr lang="en-US" sz="3200" dirty="0"/>
              <a:t>Leverage machine learning for decision making</a:t>
            </a:r>
          </a:p>
          <a:p>
            <a:r>
              <a:rPr lang="en-US" sz="3200" dirty="0"/>
              <a:t>Continuous improvement for real-world applications.</a:t>
            </a:r>
          </a:p>
        </p:txBody>
      </p:sp>
    </p:spTree>
    <p:extLst>
      <p:ext uri="{BB962C8B-B14F-4D97-AF65-F5344CB8AC3E}">
        <p14:creationId xmlns:p14="http://schemas.microsoft.com/office/powerpoint/2010/main" val="263784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752F-3F83-1E8A-6829-357ECB5B66A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A0D822E-BA10-7B81-46C9-317136756F7B}"/>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581191" y="702156"/>
            <a:ext cx="10858747" cy="5778157"/>
          </a:xfrm>
        </p:spPr>
      </p:pic>
    </p:spTree>
    <p:extLst>
      <p:ext uri="{BB962C8B-B14F-4D97-AF65-F5344CB8AC3E}">
        <p14:creationId xmlns:p14="http://schemas.microsoft.com/office/powerpoint/2010/main" val="594084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CFA55-0841-DBF0-8391-48640D731BF8}"/>
              </a:ext>
            </a:extLst>
          </p:cNvPr>
          <p:cNvSpPr>
            <a:spLocks noGrp="1"/>
          </p:cNvSpPr>
          <p:nvPr>
            <p:ph type="title"/>
          </p:nvPr>
        </p:nvSpPr>
        <p:spPr>
          <a:xfrm>
            <a:off x="581192" y="1550504"/>
            <a:ext cx="11029616" cy="815010"/>
          </a:xfrm>
        </p:spPr>
        <p:txBody>
          <a:bodyPr/>
          <a:lstStyle/>
          <a:p>
            <a:r>
              <a:rPr lang="en-US" dirty="0"/>
              <a:t>Batch No:5</a:t>
            </a:r>
          </a:p>
        </p:txBody>
      </p:sp>
      <p:sp>
        <p:nvSpPr>
          <p:cNvPr id="3" name="Content Placeholder 2">
            <a:extLst>
              <a:ext uri="{FF2B5EF4-FFF2-40B4-BE49-F238E27FC236}">
                <a16:creationId xmlns:a16="http://schemas.microsoft.com/office/drawing/2014/main" id="{D1C960B3-48DA-36BB-DEF5-415C6395B8E4}"/>
              </a:ext>
            </a:extLst>
          </p:cNvPr>
          <p:cNvSpPr>
            <a:spLocks noGrp="1"/>
          </p:cNvSpPr>
          <p:nvPr>
            <p:ph idx="1"/>
          </p:nvPr>
        </p:nvSpPr>
        <p:spPr>
          <a:xfrm>
            <a:off x="581192" y="2365514"/>
            <a:ext cx="11029615" cy="2601611"/>
          </a:xfrm>
        </p:spPr>
        <p:txBody>
          <a:bodyPr/>
          <a:lstStyle/>
          <a:p>
            <a:r>
              <a:rPr lang="en-US" dirty="0"/>
              <a:t>Anushka </a:t>
            </a:r>
            <a:r>
              <a:rPr lang="en-US" dirty="0" err="1"/>
              <a:t>Wable</a:t>
            </a:r>
            <a:endParaRPr lang="en-US" dirty="0"/>
          </a:p>
          <a:p>
            <a:r>
              <a:rPr lang="en-US" dirty="0" err="1"/>
              <a:t>Nagaraju</a:t>
            </a:r>
            <a:endParaRPr lang="en-US" dirty="0"/>
          </a:p>
          <a:p>
            <a:r>
              <a:rPr lang="en-US" dirty="0" err="1"/>
              <a:t>Jasthwanth</a:t>
            </a:r>
            <a:endParaRPr lang="en-US" dirty="0"/>
          </a:p>
          <a:p>
            <a:r>
              <a:rPr lang="en-US" dirty="0" err="1"/>
              <a:t>Nikhitha</a:t>
            </a:r>
            <a:endParaRPr lang="en-US" dirty="0"/>
          </a:p>
          <a:p>
            <a:r>
              <a:rPr lang="en-US" dirty="0"/>
              <a:t>Ram sharan</a:t>
            </a:r>
          </a:p>
        </p:txBody>
      </p:sp>
    </p:spTree>
    <p:extLst>
      <p:ext uri="{BB962C8B-B14F-4D97-AF65-F5344CB8AC3E}">
        <p14:creationId xmlns:p14="http://schemas.microsoft.com/office/powerpoint/2010/main" val="4287895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1D07-B99C-751D-F202-E97E624C1656}"/>
              </a:ext>
            </a:extLst>
          </p:cNvPr>
          <p:cNvSpPr>
            <a:spLocks noGrp="1"/>
          </p:cNvSpPr>
          <p:nvPr>
            <p:ph type="title"/>
          </p:nvPr>
        </p:nvSpPr>
        <p:spPr/>
        <p:txBody>
          <a:bodyPr>
            <a:normAutofit/>
          </a:bodyPr>
          <a:lstStyle/>
          <a:p>
            <a:r>
              <a:rPr lang="en-US" sz="4000" b="1" dirty="0"/>
              <a:t>Content</a:t>
            </a:r>
          </a:p>
        </p:txBody>
      </p:sp>
      <p:sp>
        <p:nvSpPr>
          <p:cNvPr id="3" name="Content Placeholder 2">
            <a:extLst>
              <a:ext uri="{FF2B5EF4-FFF2-40B4-BE49-F238E27FC236}">
                <a16:creationId xmlns:a16="http://schemas.microsoft.com/office/drawing/2014/main" id="{43FE262A-3898-8C37-2E3F-5E785E10ACC4}"/>
              </a:ext>
            </a:extLst>
          </p:cNvPr>
          <p:cNvSpPr>
            <a:spLocks noGrp="1"/>
          </p:cNvSpPr>
          <p:nvPr>
            <p:ph idx="1"/>
          </p:nvPr>
        </p:nvSpPr>
        <p:spPr>
          <a:xfrm>
            <a:off x="581192" y="2069432"/>
            <a:ext cx="11029615" cy="4347410"/>
          </a:xfrm>
        </p:spPr>
        <p:txBody>
          <a:bodyPr/>
          <a:lstStyle/>
          <a:p>
            <a:pPr marL="0" indent="0" rtl="0" fontAlgn="base">
              <a:buNone/>
            </a:pPr>
            <a:endParaRPr lang="en-US" sz="160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rtl="0" fontAlgn="base">
              <a:spcBef>
                <a:spcPts val="1000"/>
              </a:spcBef>
              <a:buFont typeface="+mj-lt"/>
              <a:buAutoNum type="arabicPeriod"/>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What is meant by Bankruptcy</a:t>
            </a:r>
          </a:p>
          <a:p>
            <a:pPr rtl="0" fontAlgn="base">
              <a:spcBef>
                <a:spcPts val="1000"/>
              </a:spcBef>
              <a:buFont typeface="+mj-lt"/>
              <a:buAutoNum type="arabicPeriod"/>
            </a:pPr>
            <a:r>
              <a:rPr lang="en-US" sz="160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rPr>
              <a:t>Methodology and Dataset Details</a:t>
            </a:r>
          </a:p>
          <a:p>
            <a:pPr rtl="0" fontAlgn="base">
              <a:spcBef>
                <a:spcPts val="1000"/>
              </a:spcBef>
              <a:buFont typeface="+mj-lt"/>
              <a:buAutoNum type="arabicPeriod"/>
            </a:pPr>
            <a:r>
              <a:rPr lang="en-US" sz="160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rPr>
              <a:t>Data Preprocessing and EDA</a:t>
            </a:r>
          </a:p>
          <a:p>
            <a:pPr rtl="0" fontAlgn="base">
              <a:spcBef>
                <a:spcPts val="1000"/>
              </a:spcBef>
              <a:buFont typeface="+mj-lt"/>
              <a:buAutoNum type="arabicPeriod"/>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Model Building</a:t>
            </a:r>
            <a:r>
              <a:rPr lang="en-US" sz="160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rPr>
              <a:t> </a:t>
            </a:r>
          </a:p>
          <a:p>
            <a:pPr rtl="0" fontAlgn="base">
              <a:spcBef>
                <a:spcPts val="1000"/>
              </a:spcBef>
              <a:buFont typeface="+mj-lt"/>
              <a:buAutoNum type="arabicPeriod"/>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Model Evaluation</a:t>
            </a:r>
          </a:p>
          <a:p>
            <a:pPr rtl="0" fontAlgn="base">
              <a:spcBef>
                <a:spcPts val="1000"/>
              </a:spcBef>
              <a:buFont typeface="+mj-lt"/>
              <a:buAutoNum type="arabicPeriod"/>
            </a:pPr>
            <a:r>
              <a:rPr lang="en-US" sz="160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rPr>
              <a:t>Model Deployment</a:t>
            </a:r>
          </a:p>
          <a:p>
            <a:pPr rtl="0" fontAlgn="base">
              <a:spcBef>
                <a:spcPts val="1000"/>
              </a:spcBef>
              <a:buFont typeface="+mj-lt"/>
              <a:buAutoNum type="arabicPeriod"/>
            </a:pPr>
            <a:r>
              <a:rPr lang="en-US" sz="160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rPr>
              <a:t>Conclusion</a:t>
            </a:r>
          </a:p>
          <a:p>
            <a:pPr marL="0" indent="0" rtl="0" fontAlgn="base">
              <a:spcBef>
                <a:spcPts val="1000"/>
              </a:spcBef>
              <a:buNone/>
            </a:pPr>
            <a:r>
              <a:rPr lang="en-US" sz="160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217193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98EF-4E9B-587F-A77D-6ED6322E8467}"/>
              </a:ext>
            </a:extLst>
          </p:cNvPr>
          <p:cNvSpPr>
            <a:spLocks noGrp="1"/>
          </p:cNvSpPr>
          <p:nvPr>
            <p:ph type="title"/>
          </p:nvPr>
        </p:nvSpPr>
        <p:spPr/>
        <p:txBody>
          <a:bodyPr/>
          <a:lstStyle/>
          <a:p>
            <a:r>
              <a:rPr lang="en-US" dirty="0"/>
              <a:t>What Is meant by bankruptcy</a:t>
            </a:r>
          </a:p>
        </p:txBody>
      </p:sp>
      <p:sp>
        <p:nvSpPr>
          <p:cNvPr id="3" name="Content Placeholder 2">
            <a:extLst>
              <a:ext uri="{FF2B5EF4-FFF2-40B4-BE49-F238E27FC236}">
                <a16:creationId xmlns:a16="http://schemas.microsoft.com/office/drawing/2014/main" id="{C236A812-7FC7-5BA9-4627-FE648301429B}"/>
              </a:ext>
            </a:extLst>
          </p:cNvPr>
          <p:cNvSpPr>
            <a:spLocks noGrp="1"/>
          </p:cNvSpPr>
          <p:nvPr>
            <p:ph idx="1"/>
          </p:nvPr>
        </p:nvSpPr>
        <p:spPr/>
        <p:txBody>
          <a:bodyPr/>
          <a:lstStyle/>
          <a:p>
            <a:r>
              <a:rPr lang="en-US" b="1" dirty="0"/>
              <a:t>Bankruptcy</a:t>
            </a:r>
            <a:r>
              <a:rPr lang="en-US" dirty="0"/>
              <a:t> is a legal process that occurs when an individual, business, or organization is unable to repay its debts to creditors. It is a formal declaration of financial insolvency and is governed by the laws of the respective jurisdiction. Bankruptcy aims to provide relief to the debtor by either restructuring or discharging debts and, simultaneously, ensures fair treatment for creditors. </a:t>
            </a:r>
          </a:p>
          <a:p>
            <a:pPr marL="0" indent="0">
              <a:buNone/>
            </a:pPr>
            <a:r>
              <a:rPr lang="en-US" b="1" dirty="0">
                <a:latin typeface="Times New Roman" panose="02020603050405020304" pitchFamily="18" charset="0"/>
                <a:cs typeface="Times New Roman" panose="02020603050405020304" pitchFamily="18" charset="0"/>
              </a:rPr>
              <a:t>Bankruptcy Prevention:</a:t>
            </a:r>
          </a:p>
          <a:p>
            <a:r>
              <a:rPr lang="en-US" dirty="0"/>
              <a:t>Bankruptcy prevention is the proactive process of identifying, addressing, and mitigating financial risks before they escalate into insolvency. This involves a combination of strategic planning, financial analysis, cost control, and decision-making to ensure financial stability and sustainability.</a:t>
            </a:r>
          </a:p>
          <a:p>
            <a:r>
              <a:rPr lang="en-US" dirty="0"/>
              <a:t>The importance of bankruptcy prevention cannot be overstated, as it not only protects the financial health of individuals and organizations but also contributes to economic stability at a broader level.</a:t>
            </a:r>
          </a:p>
          <a:p>
            <a:pPr marL="0" indent="0">
              <a:buNone/>
            </a:pPr>
            <a:endParaRPr lang="en-US" dirty="0"/>
          </a:p>
        </p:txBody>
      </p:sp>
    </p:spTree>
    <p:extLst>
      <p:ext uri="{BB962C8B-B14F-4D97-AF65-F5344CB8AC3E}">
        <p14:creationId xmlns:p14="http://schemas.microsoft.com/office/powerpoint/2010/main" val="3010096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4A1BE-B1F2-063C-D12F-1ADAF83781C7}"/>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299A781-B103-297A-2623-7A62C4CCC95B}"/>
              </a:ext>
            </a:extLst>
          </p:cNvPr>
          <p:cNvSpPr>
            <a:spLocks noGrp="1"/>
          </p:cNvSpPr>
          <p:nvPr>
            <p:ph idx="1"/>
          </p:nvPr>
        </p:nvSpPr>
        <p:spPr>
          <a:xfrm>
            <a:off x="581192" y="2156791"/>
            <a:ext cx="11029615" cy="4273825"/>
          </a:xfrm>
        </p:spPr>
        <p:txBody>
          <a:bodyPr/>
          <a:lstStyle/>
          <a:p>
            <a:pPr marL="0" indent="0">
              <a:buNone/>
            </a:pPr>
            <a:r>
              <a:rPr lang="en-US" b="1" dirty="0">
                <a:latin typeface="Times New Roman" panose="02020603050405020304" pitchFamily="18" charset="0"/>
                <a:cs typeface="Times New Roman" panose="02020603050405020304" pitchFamily="18" charset="0"/>
              </a:rPr>
              <a:t>Python language:</a:t>
            </a:r>
          </a:p>
          <a:p>
            <a:r>
              <a:rPr lang="en-US" sz="1800" dirty="0">
                <a:latin typeface="Times New Roman" panose="02020603050405020304" pitchFamily="18" charset="0"/>
                <a:cs typeface="Times New Roman" panose="02020603050405020304" pitchFamily="18" charset="0"/>
              </a:rPr>
              <a:t>It is a rich language for data science and AI.</a:t>
            </a:r>
          </a:p>
          <a:p>
            <a:pPr marL="0" indent="0">
              <a:buNone/>
            </a:pPr>
            <a:r>
              <a:rPr lang="en-US" sz="1800" b="1" dirty="0">
                <a:latin typeface="Times New Roman" panose="02020603050405020304" pitchFamily="18" charset="0"/>
                <a:cs typeface="Times New Roman" panose="02020603050405020304" pitchFamily="18" charset="0"/>
              </a:rPr>
              <a:t>Libraries:</a:t>
            </a:r>
          </a:p>
          <a:p>
            <a:r>
              <a:rPr lang="en-US" sz="1800" dirty="0">
                <a:latin typeface="Times New Roman" panose="02020603050405020304" pitchFamily="18" charset="0"/>
                <a:cs typeface="Times New Roman" panose="02020603050405020304" pitchFamily="18" charset="0"/>
              </a:rPr>
              <a:t>Pandas, </a:t>
            </a:r>
            <a:r>
              <a:rPr lang="en-US" sz="1800" dirty="0" err="1">
                <a:latin typeface="Times New Roman" panose="02020603050405020304" pitchFamily="18" charset="0"/>
                <a:cs typeface="Times New Roman" panose="02020603050405020304" pitchFamily="18" charset="0"/>
              </a:rPr>
              <a:t>Numpy</a:t>
            </a:r>
            <a:r>
              <a:rPr lang="en-US" sz="1800" dirty="0">
                <a:latin typeface="Times New Roman" panose="02020603050405020304" pitchFamily="18" charset="0"/>
                <a:cs typeface="Times New Roman" panose="02020603050405020304" pitchFamily="18" charset="0"/>
              </a:rPr>
              <a:t>, matplotlib, seaborn etc.</a:t>
            </a:r>
          </a:p>
          <a:p>
            <a:pPr marL="0" indent="0">
              <a:buNone/>
            </a:pPr>
            <a:r>
              <a:rPr lang="en-US" sz="1800" b="1" dirty="0">
                <a:latin typeface="Times New Roman" panose="02020603050405020304" pitchFamily="18" charset="0"/>
                <a:cs typeface="Times New Roman" panose="02020603050405020304" pitchFamily="18" charset="0"/>
              </a:rPr>
              <a:t>Algorithms used: </a:t>
            </a:r>
          </a:p>
          <a:p>
            <a:r>
              <a:rPr lang="en-US" sz="1800" dirty="0">
                <a:latin typeface="Times New Roman" panose="02020603050405020304" pitchFamily="18" charset="0"/>
                <a:cs typeface="Times New Roman" panose="02020603050405020304" pitchFamily="18" charset="0"/>
              </a:rPr>
              <a:t>We have used </a:t>
            </a:r>
            <a:r>
              <a:rPr lang="en-US" sz="1800" b="1" dirty="0">
                <a:latin typeface="Times New Roman" panose="02020603050405020304" pitchFamily="18" charset="0"/>
                <a:cs typeface="Times New Roman" panose="02020603050405020304" pitchFamily="18" charset="0"/>
              </a:rPr>
              <a:t>LOGISTIC REGRESSION, KNN, SVM, Multinomial</a:t>
            </a:r>
            <a:r>
              <a:rPr lang="en-US" sz="1800" dirty="0">
                <a:latin typeface="Times New Roman" panose="02020603050405020304" pitchFamily="18" charset="0"/>
                <a:cs typeface="Times New Roman" panose="02020603050405020304" pitchFamily="18" charset="0"/>
              </a:rPr>
              <a:t> </a:t>
            </a:r>
            <a:r>
              <a:rPr lang="en-US" sz="1800" b="1" dirty="0"/>
              <a:t>Naive Bayes, Gaussian Naive Bayes</a:t>
            </a:r>
            <a:r>
              <a:rPr lang="en-US" sz="1800" dirty="0">
                <a:latin typeface="Times New Roman" panose="02020603050405020304" pitchFamily="18" charset="0"/>
                <a:cs typeface="Times New Roman" panose="02020603050405020304" pitchFamily="18" charset="0"/>
              </a:rPr>
              <a:t>.</a:t>
            </a:r>
          </a:p>
          <a:p>
            <a:pPr marL="0" indent="0">
              <a:buNone/>
            </a:pPr>
            <a:r>
              <a:rPr lang="en-US" sz="1800" b="1" dirty="0" err="1">
                <a:latin typeface="Times New Roman" panose="02020603050405020304" pitchFamily="18" charset="0"/>
                <a:cs typeface="Times New Roman" panose="02020603050405020304" pitchFamily="18" charset="0"/>
              </a:rPr>
              <a:t>Streamlit</a:t>
            </a:r>
            <a:r>
              <a:rPr lang="en-US" sz="1800" b="1" dirty="0">
                <a:latin typeface="Times New Roman" panose="02020603050405020304" pitchFamily="18" charset="0"/>
                <a:cs typeface="Times New Roman" panose="02020603050405020304" pitchFamily="18" charset="0"/>
              </a:rPr>
              <a:t> UIs</a:t>
            </a:r>
          </a:p>
          <a:p>
            <a:r>
              <a:rPr lang="en-US" sz="1800" dirty="0">
                <a:latin typeface="Times New Roman" panose="02020603050405020304" pitchFamily="18" charset="0"/>
                <a:cs typeface="Times New Roman" panose="02020603050405020304" pitchFamily="18" charset="0"/>
              </a:rPr>
              <a:t>Provided user interface using </a:t>
            </a:r>
            <a:r>
              <a:rPr lang="en-US" sz="1800" dirty="0" err="1">
                <a:latin typeface="Times New Roman" panose="02020603050405020304" pitchFamily="18" charset="0"/>
                <a:cs typeface="Times New Roman" panose="02020603050405020304" pitchFamily="18" charset="0"/>
              </a:rPr>
              <a:t>streamlit</a:t>
            </a:r>
            <a:r>
              <a:rPr lang="en-US" sz="1800" dirty="0">
                <a:latin typeface="Times New Roman" panose="02020603050405020304" pitchFamily="18" charset="0"/>
                <a:cs typeface="Times New Roman" panose="02020603050405020304" pitchFamily="18" charset="0"/>
              </a:rPr>
              <a:t>.</a:t>
            </a:r>
          </a:p>
          <a:p>
            <a:endParaRPr lang="en-US" dirty="0"/>
          </a:p>
          <a:p>
            <a:endParaRPr lang="en-US" dirty="0"/>
          </a:p>
        </p:txBody>
      </p:sp>
    </p:spTree>
    <p:extLst>
      <p:ext uri="{BB962C8B-B14F-4D97-AF65-F5344CB8AC3E}">
        <p14:creationId xmlns:p14="http://schemas.microsoft.com/office/powerpoint/2010/main" val="3487710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05E92-BE5C-54EE-B396-A93C5DB170EA}"/>
              </a:ext>
            </a:extLst>
          </p:cNvPr>
          <p:cNvSpPr>
            <a:spLocks noGrp="1"/>
          </p:cNvSpPr>
          <p:nvPr>
            <p:ph type="title"/>
          </p:nvPr>
        </p:nvSpPr>
        <p:spPr/>
        <p:txBody>
          <a:bodyPr/>
          <a:lstStyle/>
          <a:p>
            <a:r>
              <a:rPr lang="en-US" dirty="0"/>
              <a:t>Dataset Details</a:t>
            </a:r>
          </a:p>
        </p:txBody>
      </p:sp>
      <p:pic>
        <p:nvPicPr>
          <p:cNvPr id="7" name="Content Placeholder 6">
            <a:extLst>
              <a:ext uri="{FF2B5EF4-FFF2-40B4-BE49-F238E27FC236}">
                <a16:creationId xmlns:a16="http://schemas.microsoft.com/office/drawing/2014/main" id="{D93B5556-3491-CE78-B211-0F1AB6973ADC}"/>
              </a:ext>
            </a:extLst>
          </p:cNvPr>
          <p:cNvPicPr>
            <a:picLocks noGrp="1" noChangeAspect="1"/>
          </p:cNvPicPr>
          <p:nvPr>
            <p:ph sz="half" idx="2"/>
          </p:nvPr>
        </p:nvPicPr>
        <p:blipFill>
          <a:blip r:embed="rId2"/>
          <a:stretch>
            <a:fillRect/>
          </a:stretch>
        </p:blipFill>
        <p:spPr>
          <a:xfrm>
            <a:off x="6422663" y="2300838"/>
            <a:ext cx="5182323" cy="3486637"/>
          </a:xfrm>
        </p:spPr>
      </p:pic>
      <p:pic>
        <p:nvPicPr>
          <p:cNvPr id="5" name="Google Shape;218;p5">
            <a:extLst>
              <a:ext uri="{FF2B5EF4-FFF2-40B4-BE49-F238E27FC236}">
                <a16:creationId xmlns:a16="http://schemas.microsoft.com/office/drawing/2014/main" id="{5F7F12D4-EEAC-B548-7043-A0A12A011AEC}"/>
              </a:ext>
            </a:extLst>
          </p:cNvPr>
          <p:cNvPicPr preferRelativeResize="0">
            <a:picLocks noGrp="1"/>
          </p:cNvPicPr>
          <p:nvPr>
            <p:ph sz="half" idx="1"/>
          </p:nvPr>
        </p:nvPicPr>
        <p:blipFill rotWithShape="1">
          <a:blip r:embed="rId3">
            <a:alphaModFix/>
          </a:blip>
          <a:srcRect/>
          <a:stretch/>
        </p:blipFill>
        <p:spPr>
          <a:xfrm>
            <a:off x="581025" y="2454965"/>
            <a:ext cx="5194300" cy="3289852"/>
          </a:xfrm>
          <a:prstGeom prst="rect">
            <a:avLst/>
          </a:prstGeom>
          <a:noFill/>
          <a:ln w="9525" cap="flat" cmpd="sng">
            <a:solidFill>
              <a:schemeClr val="dk1"/>
            </a:solidFill>
            <a:prstDash val="solid"/>
            <a:round/>
            <a:headEnd type="none" w="sm" len="sm"/>
            <a:tailEnd type="none" w="sm" len="sm"/>
          </a:ln>
        </p:spPr>
      </p:pic>
    </p:spTree>
    <p:extLst>
      <p:ext uri="{BB962C8B-B14F-4D97-AF65-F5344CB8AC3E}">
        <p14:creationId xmlns:p14="http://schemas.microsoft.com/office/powerpoint/2010/main" val="3948445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309D-3696-1FA2-DF95-1AE735E19551}"/>
              </a:ext>
            </a:extLst>
          </p:cNvPr>
          <p:cNvSpPr>
            <a:spLocks noGrp="1"/>
          </p:cNvSpPr>
          <p:nvPr>
            <p:ph type="title"/>
          </p:nvPr>
        </p:nvSpPr>
        <p:spPr/>
        <p:txBody>
          <a:bodyPr/>
          <a:lstStyle/>
          <a:p>
            <a:r>
              <a:rPr lang="en-US" dirty="0"/>
              <a:t>Correlation matrix</a:t>
            </a:r>
          </a:p>
        </p:txBody>
      </p:sp>
      <p:sp>
        <p:nvSpPr>
          <p:cNvPr id="3" name="Content Placeholder 2">
            <a:extLst>
              <a:ext uri="{FF2B5EF4-FFF2-40B4-BE49-F238E27FC236}">
                <a16:creationId xmlns:a16="http://schemas.microsoft.com/office/drawing/2014/main" id="{1FA22F41-998A-6538-E73C-6A4FA775AA1A}"/>
              </a:ext>
            </a:extLst>
          </p:cNvPr>
          <p:cNvSpPr>
            <a:spLocks noGrp="1"/>
          </p:cNvSpPr>
          <p:nvPr>
            <p:ph sz="half" idx="1"/>
          </p:nvPr>
        </p:nvSpPr>
        <p:spPr/>
        <p:txBody>
          <a:bodyPr>
            <a:normAutofit/>
          </a:bodyPr>
          <a:lstStyle/>
          <a:p>
            <a:r>
              <a:rPr lang="en-US" sz="1800" dirty="0"/>
              <a:t>Industrial risk and management risk is mostly correlated with each other.</a:t>
            </a:r>
          </a:p>
          <a:p>
            <a:r>
              <a:rPr lang="en-US" sz="1800" dirty="0"/>
              <a:t>Financial flexibility is highly correlated with competitiveness and credibility</a:t>
            </a:r>
          </a:p>
          <a:p>
            <a:r>
              <a:rPr lang="en-US" sz="1800" dirty="0"/>
              <a:t>Similarly, competitiveness is correlated with financial flexibility and credibility</a:t>
            </a:r>
          </a:p>
        </p:txBody>
      </p:sp>
      <p:pic>
        <p:nvPicPr>
          <p:cNvPr id="6" name="Content Placeholder 5">
            <a:extLst>
              <a:ext uri="{FF2B5EF4-FFF2-40B4-BE49-F238E27FC236}">
                <a16:creationId xmlns:a16="http://schemas.microsoft.com/office/drawing/2014/main" id="{B5732068-7A1D-91A2-E852-5D21BCD1D0C5}"/>
              </a:ext>
            </a:extLst>
          </p:cNvPr>
          <p:cNvPicPr>
            <a:picLocks noGrp="1" noChangeAspect="1"/>
          </p:cNvPicPr>
          <p:nvPr>
            <p:ph sz="half" idx="2"/>
          </p:nvPr>
        </p:nvPicPr>
        <p:blipFill>
          <a:blip r:embed="rId2"/>
          <a:stretch>
            <a:fillRect/>
          </a:stretch>
        </p:blipFill>
        <p:spPr>
          <a:xfrm>
            <a:off x="6221896" y="1717990"/>
            <a:ext cx="4816031" cy="4613235"/>
          </a:xfrm>
        </p:spPr>
      </p:pic>
    </p:spTree>
    <p:extLst>
      <p:ext uri="{BB962C8B-B14F-4D97-AF65-F5344CB8AC3E}">
        <p14:creationId xmlns:p14="http://schemas.microsoft.com/office/powerpoint/2010/main" val="77863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FE74-5061-8983-1833-1F826E324086}"/>
              </a:ext>
            </a:extLst>
          </p:cNvPr>
          <p:cNvSpPr>
            <a:spLocks noGrp="1"/>
          </p:cNvSpPr>
          <p:nvPr>
            <p:ph type="title"/>
          </p:nvPr>
        </p:nvSpPr>
        <p:spPr/>
        <p:txBody>
          <a:bodyPr/>
          <a:lstStyle/>
          <a:p>
            <a:r>
              <a:rPr lang="en-US" dirty="0"/>
              <a:t>DATA PREPROCESSING AND EDA</a:t>
            </a:r>
            <a:endParaRPr lang="en-IN" dirty="0"/>
          </a:p>
        </p:txBody>
      </p:sp>
      <p:pic>
        <p:nvPicPr>
          <p:cNvPr id="7" name="Content Placeholder 6">
            <a:extLst>
              <a:ext uri="{FF2B5EF4-FFF2-40B4-BE49-F238E27FC236}">
                <a16:creationId xmlns:a16="http://schemas.microsoft.com/office/drawing/2014/main" id="{7F38C367-9AA1-E26A-B1EC-EEF7D7A5A27B}"/>
              </a:ext>
            </a:extLst>
          </p:cNvPr>
          <p:cNvPicPr>
            <a:picLocks noGrp="1" noChangeAspect="1"/>
          </p:cNvPicPr>
          <p:nvPr>
            <p:ph sz="half" idx="2"/>
          </p:nvPr>
        </p:nvPicPr>
        <p:blipFill>
          <a:blip r:embed="rId2"/>
          <a:stretch>
            <a:fillRect/>
          </a:stretch>
        </p:blipFill>
        <p:spPr>
          <a:xfrm>
            <a:off x="6613243" y="2227263"/>
            <a:ext cx="4801163" cy="3633787"/>
          </a:xfrm>
        </p:spPr>
      </p:pic>
      <p:sp>
        <p:nvSpPr>
          <p:cNvPr id="11" name="Content Placeholder 10">
            <a:extLst>
              <a:ext uri="{FF2B5EF4-FFF2-40B4-BE49-F238E27FC236}">
                <a16:creationId xmlns:a16="http://schemas.microsoft.com/office/drawing/2014/main" id="{FB3CF39E-5E51-02FA-8EBA-5841D39744AD}"/>
              </a:ext>
            </a:extLst>
          </p:cNvPr>
          <p:cNvSpPr>
            <a:spLocks noGrp="1"/>
          </p:cNvSpPr>
          <p:nvPr>
            <p:ph sz="half" idx="1"/>
          </p:nvPr>
        </p:nvSpPr>
        <p:spPr/>
        <p:txBody>
          <a:bodyPr>
            <a:normAutofit lnSpcReduction="10000"/>
          </a:bodyPr>
          <a:lstStyle/>
          <a:p>
            <a:r>
              <a:rPr lang="en-US" dirty="0" err="1"/>
              <a:t>industrial_risk</a:t>
            </a:r>
            <a:r>
              <a:rPr lang="en-US" dirty="0"/>
              <a:t> Axes(0.125,0.653529;0.352273x0.226471) </a:t>
            </a:r>
            <a:r>
              <a:rPr lang="en-US" dirty="0" err="1"/>
              <a:t>management_risk</a:t>
            </a:r>
            <a:r>
              <a:rPr lang="en-US" dirty="0"/>
              <a:t> Axes(0.547727,0.653529;0.352273x0.226471) </a:t>
            </a:r>
            <a:r>
              <a:rPr lang="en-US" dirty="0" err="1"/>
              <a:t>financial_flexibility</a:t>
            </a:r>
            <a:r>
              <a:rPr lang="en-US" dirty="0"/>
              <a:t> Axes(0.125,0.381765;0.352273x0.226471) credibility Axes(0.547727,0.381765;0.352273x0.226471) competitiveness Axes(0.125,0.11;0.352273x0.226471) </a:t>
            </a:r>
            <a:r>
              <a:rPr lang="en-US" dirty="0" err="1"/>
              <a:t>operating_risk</a:t>
            </a:r>
            <a:r>
              <a:rPr lang="en-US" dirty="0"/>
              <a:t> Axes(0.547727,0.11;0.352273x0.226471) </a:t>
            </a:r>
            <a:r>
              <a:rPr lang="en-US" dirty="0" err="1"/>
              <a:t>dtype</a:t>
            </a:r>
            <a:r>
              <a:rPr lang="en-US" dirty="0"/>
              <a:t>: object</a:t>
            </a:r>
          </a:p>
          <a:p>
            <a:endParaRPr lang="en-IN" dirty="0"/>
          </a:p>
        </p:txBody>
      </p:sp>
    </p:spTree>
    <p:extLst>
      <p:ext uri="{BB962C8B-B14F-4D97-AF65-F5344CB8AC3E}">
        <p14:creationId xmlns:p14="http://schemas.microsoft.com/office/powerpoint/2010/main" val="208579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1D4A8FE-CF45-9373-73CD-9A54A6CB7581}"/>
              </a:ext>
            </a:extLst>
          </p:cNvPr>
          <p:cNvPicPr>
            <a:picLocks noGrp="1" noChangeAspect="1"/>
          </p:cNvPicPr>
          <p:nvPr>
            <p:ph sz="half" idx="1"/>
          </p:nvPr>
        </p:nvPicPr>
        <p:blipFill>
          <a:blip r:embed="rId2"/>
          <a:stretch>
            <a:fillRect/>
          </a:stretch>
        </p:blipFill>
        <p:spPr>
          <a:xfrm>
            <a:off x="1066349" y="2227263"/>
            <a:ext cx="4223651" cy="3633787"/>
          </a:xfrm>
        </p:spPr>
      </p:pic>
      <p:pic>
        <p:nvPicPr>
          <p:cNvPr id="8" name="Content Placeholder 7">
            <a:extLst>
              <a:ext uri="{FF2B5EF4-FFF2-40B4-BE49-F238E27FC236}">
                <a16:creationId xmlns:a16="http://schemas.microsoft.com/office/drawing/2014/main" id="{589D46CF-3B3A-C88A-D4FF-0A71DC16161F}"/>
              </a:ext>
            </a:extLst>
          </p:cNvPr>
          <p:cNvPicPr>
            <a:picLocks noGrp="1" noChangeAspect="1"/>
          </p:cNvPicPr>
          <p:nvPr>
            <p:ph sz="half" idx="2"/>
          </p:nvPr>
        </p:nvPicPr>
        <p:blipFill>
          <a:blip r:embed="rId3"/>
          <a:stretch>
            <a:fillRect/>
          </a:stretch>
        </p:blipFill>
        <p:spPr>
          <a:xfrm>
            <a:off x="6410739" y="2227263"/>
            <a:ext cx="5068957" cy="3633787"/>
          </a:xfrm>
        </p:spPr>
      </p:pic>
    </p:spTree>
    <p:extLst>
      <p:ext uri="{BB962C8B-B14F-4D97-AF65-F5344CB8AC3E}">
        <p14:creationId xmlns:p14="http://schemas.microsoft.com/office/powerpoint/2010/main" val="124926349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{278F36D2-F7FA-4851-9232-D0416517F606}tf33552983_win32</Template>
  <TotalTime>813</TotalTime>
  <Words>721</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Franklin Gothic Book</vt:lpstr>
      <vt:lpstr>Franklin Gothic Demi</vt:lpstr>
      <vt:lpstr>Times New Roman</vt:lpstr>
      <vt:lpstr>Wingdings 2</vt:lpstr>
      <vt:lpstr>DividendVTI</vt:lpstr>
      <vt:lpstr>Bankruptcy Prevention</vt:lpstr>
      <vt:lpstr>Batch No:5</vt:lpstr>
      <vt:lpstr>Content</vt:lpstr>
      <vt:lpstr>What Is meant by bankruptcy</vt:lpstr>
      <vt:lpstr>METHODOLOGY</vt:lpstr>
      <vt:lpstr>Dataset Details</vt:lpstr>
      <vt:lpstr>Correlation matrix</vt:lpstr>
      <vt:lpstr>DATA PREPROCESSING AND EDA</vt:lpstr>
      <vt:lpstr>PowerPoint Presentation</vt:lpstr>
      <vt:lpstr>PowerPoint Presentation</vt:lpstr>
      <vt:lpstr>MODEL BUILDING</vt:lpstr>
      <vt:lpstr>PowerPoint Presentation</vt:lpstr>
      <vt:lpstr>Model evaluation</vt:lpstr>
      <vt:lpstr>Model Deployment on Streamlit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 sharan</dc:creator>
  <cp:lastModifiedBy>Nagaraju Gorantla</cp:lastModifiedBy>
  <cp:revision>17</cp:revision>
  <dcterms:created xsi:type="dcterms:W3CDTF">2025-01-08T16:53:21Z</dcterms:created>
  <dcterms:modified xsi:type="dcterms:W3CDTF">2025-01-10T08:48:08Z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