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5" r:id="rId6"/>
    <p:sldId id="262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4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AD86-5B8A-4812-A74E-41F90C142F0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F0A0A-DB75-4BFF-9775-FA159FAB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garaju.jn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Injectabl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0100" y="685800"/>
            <a:ext cx="7696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</a:rPr>
              <a:t>Routing  </a:t>
            </a:r>
            <a:r>
              <a:rPr 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&amp; Services</a:t>
            </a:r>
          </a:p>
          <a:p>
            <a:r>
              <a:rPr lang="en-US" sz="7200" dirty="0">
                <a:solidFill>
                  <a:schemeClr val="accent5"/>
                </a:solidFill>
                <a:latin typeface="-apple-system"/>
              </a:rPr>
              <a:t>	</a:t>
            </a:r>
            <a:r>
              <a:rPr lang="en-US" sz="7200" dirty="0" smtClean="0">
                <a:solidFill>
                  <a:schemeClr val="accent5"/>
                </a:solidFill>
                <a:latin typeface="-apple-system"/>
              </a:rPr>
              <a:t>		</a:t>
            </a:r>
            <a:r>
              <a:rPr lang="en-US" sz="4000" b="1" dirty="0">
                <a:solidFill>
                  <a:schemeClr val="accent5"/>
                </a:solidFill>
              </a:rPr>
              <a:t>I</a:t>
            </a:r>
            <a:r>
              <a:rPr lang="en-US" sz="4000" b="1" dirty="0" smtClean="0">
                <a:solidFill>
                  <a:schemeClr val="accent5"/>
                </a:solidFill>
              </a:rPr>
              <a:t>n Angular</a:t>
            </a:r>
            <a:r>
              <a:rPr lang="en-US" sz="2400" b="1" dirty="0" smtClean="0">
                <a:solidFill>
                  <a:schemeClr val="accent5"/>
                </a:solidFill>
              </a:rPr>
              <a:t/>
            </a:r>
            <a:br>
              <a:rPr lang="en-US" sz="2400" b="1" dirty="0" smtClean="0">
                <a:solidFill>
                  <a:schemeClr val="accent5"/>
                </a:solidFill>
              </a:rPr>
            </a:b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9500" y="4787900"/>
            <a:ext cx="5600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Name: </a:t>
            </a:r>
            <a:r>
              <a:rPr lang="en-US" sz="2800" dirty="0" err="1" smtClean="0"/>
              <a:t>Nagaraju</a:t>
            </a:r>
            <a:r>
              <a:rPr lang="en-US" sz="2800" dirty="0" smtClean="0"/>
              <a:t> J N </a:t>
            </a:r>
          </a:p>
          <a:p>
            <a:r>
              <a:rPr lang="en-US" sz="2800" dirty="0" smtClean="0"/>
              <a:t>Email: </a:t>
            </a:r>
            <a:r>
              <a:rPr lang="en-US" sz="2800" dirty="0" smtClean="0">
                <a:hlinkClick r:id="rId2"/>
              </a:rPr>
              <a:t>nagaraju.jn@gmail.com</a:t>
            </a:r>
            <a:endParaRPr lang="en-US" sz="2800" dirty="0" smtClean="0"/>
          </a:p>
          <a:p>
            <a:r>
              <a:rPr lang="en-US" sz="2800" dirty="0" smtClean="0"/>
              <a:t>Phone: 8971540150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7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63ECDB5-A787-5D1E-C4D2-6692F7E2A122}"/>
              </a:ext>
            </a:extLst>
          </p:cNvPr>
          <p:cNvSpPr/>
          <p:nvPr/>
        </p:nvSpPr>
        <p:spPr>
          <a:xfrm>
            <a:off x="185530" y="1419071"/>
            <a:ext cx="1200647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i="0" dirty="0">
              <a:solidFill>
                <a:srgbClr val="2A69A8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sz="5400" b="1" dirty="0">
              <a:solidFill>
                <a:srgbClr val="2A69A8"/>
              </a:solidFill>
              <a:latin typeface="Roboto" panose="02000000000000000000" pitchFamily="2" charset="0"/>
            </a:endParaRPr>
          </a:p>
          <a:p>
            <a:pPr algn="r"/>
            <a:r>
              <a:rPr lang="en-US" sz="5400" b="1" i="0" dirty="0" smtClean="0">
                <a:solidFill>
                  <a:srgbClr val="2A69A8"/>
                </a:solidFill>
                <a:effectLst/>
                <a:latin typeface="Roboto" panose="02000000000000000000" pitchFamily="2" charset="0"/>
              </a:rPr>
              <a:t> 	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F3F5D3-D0E2-7896-1A3B-8CC0F00615B8}"/>
              </a:ext>
            </a:extLst>
          </p:cNvPr>
          <p:cNvSpPr/>
          <p:nvPr/>
        </p:nvSpPr>
        <p:spPr>
          <a:xfrm>
            <a:off x="6354879" y="1834570"/>
            <a:ext cx="1847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i="0" dirty="0">
              <a:solidFill>
                <a:srgbClr val="404040"/>
              </a:solidFill>
              <a:effectLst/>
              <a:latin typeface="system-ui"/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BFE729DF-2299-A8A3-5E39-CCEA0B32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95" y="4535158"/>
            <a:ext cx="184731" cy="709795"/>
          </a:xfrm>
          <a:prstGeom prst="rect">
            <a:avLst/>
          </a:prstGeom>
          <a:solidFill>
            <a:srgbClr val="F9F9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357241"/>
            <a:ext cx="1084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				</a:t>
            </a:r>
            <a:r>
              <a:rPr lang="en-US" sz="3600" b="1" dirty="0" smtClean="0">
                <a:solidFill>
                  <a:srgbClr val="FF0000"/>
                </a:solidFill>
              </a:rPr>
              <a:t>Routing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Angular applications are mostly Single Page Applications (SPA). The server always serves a single HTML page, and navigation between the application pages/sections is managed on the client side in JavaScript.</a:t>
            </a:r>
          </a:p>
          <a:p>
            <a:r>
              <a:rPr lang="en-US" sz="2400" dirty="0" smtClean="0"/>
              <a:t> This approach allows smoother transitions between pages, and reduces the number of server calls needed to navigate between pages, improving the UX. </a:t>
            </a:r>
          </a:p>
          <a:p>
            <a:endParaRPr lang="en-US" sz="2400" dirty="0" smtClean="0"/>
          </a:p>
          <a:p>
            <a:r>
              <a:rPr lang="en-US" sz="2400" dirty="0" smtClean="0"/>
              <a:t>The routing of an SPA is therefore managed on the client side, and the Angular team provides a library for this purpose: </a:t>
            </a:r>
            <a:r>
              <a:rPr lang="en-US" sz="2400" b="1" dirty="0" smtClean="0"/>
              <a:t>@angular/router</a:t>
            </a:r>
            <a:r>
              <a:rPr lang="en-US" sz="2400" dirty="0" smtClean="0"/>
              <a:t>. This router allows you to associate routes (URLs) with Angular components.</a:t>
            </a:r>
          </a:p>
          <a:p>
            <a:endParaRPr lang="en-US" sz="2400" dirty="0" smtClean="0"/>
          </a:p>
          <a:p>
            <a:r>
              <a:rPr lang="en-US" sz="2800" b="1" dirty="0" smtClean="0"/>
              <a:t>To generate routing module with the CLI we use below command: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7030A0"/>
                </a:solidFill>
              </a:rPr>
              <a:t>ng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generate</a:t>
            </a:r>
            <a:r>
              <a:rPr lang="en-US" sz="2400" b="1" dirty="0" smtClean="0">
                <a:solidFill>
                  <a:srgbClr val="7030A0"/>
                </a:solidFill>
              </a:rPr>
              <a:t> module </a:t>
            </a:r>
            <a:r>
              <a:rPr lang="en-US" sz="2400" b="1" dirty="0" smtClean="0">
                <a:solidFill>
                  <a:srgbClr val="00B050"/>
                </a:solidFill>
              </a:rPr>
              <a:t>app-routing </a:t>
            </a:r>
            <a:r>
              <a:rPr lang="en-US" sz="2400" b="1" dirty="0" smtClean="0">
                <a:solidFill>
                  <a:srgbClr val="0070C0"/>
                </a:solidFill>
              </a:rPr>
              <a:t>--flat --module=app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05510"/>
            <a:ext cx="65" cy="46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0" y="2178145"/>
            <a:ext cx="5982535" cy="4382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00" y="3879791"/>
            <a:ext cx="4382112" cy="1543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741" y="121185"/>
            <a:ext cx="110058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b="1" dirty="0" smtClean="0">
                <a:solidFill>
                  <a:srgbClr val="FF0000"/>
                </a:solidFill>
              </a:rPr>
              <a:t>outer-outlet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purpose of the </a:t>
            </a:r>
            <a:r>
              <a:rPr lang="en-US" dirty="0" err="1" smtClean="0"/>
              <a:t>RouterOutlet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 </a:t>
            </a:r>
            <a:r>
              <a:rPr lang="en-US" dirty="0" err="1"/>
              <a:t>NavbarComponent</a:t>
            </a:r>
            <a:r>
              <a:rPr lang="en-US" dirty="0"/>
              <a:t> should remain displayed at all times which means that components should be inserted under it. Let's add the router-outlet in the </a:t>
            </a:r>
            <a:r>
              <a:rPr lang="en-US" dirty="0" err="1"/>
              <a:t>AppComponent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app.component.html</a:t>
            </a:r>
          </a:p>
          <a:p>
            <a:pPr fontAlgn="ctr"/>
            <a:r>
              <a:rPr lang="en-US" dirty="0">
                <a:solidFill>
                  <a:srgbClr val="0070C0"/>
                </a:solidFill>
              </a:rPr>
              <a:t>&lt;app-</a:t>
            </a:r>
            <a:r>
              <a:rPr lang="en-US" dirty="0" err="1">
                <a:solidFill>
                  <a:srgbClr val="0070C0"/>
                </a:solidFill>
              </a:rPr>
              <a:t>navbar</a:t>
            </a:r>
            <a:r>
              <a:rPr lang="en-US" dirty="0">
                <a:solidFill>
                  <a:srgbClr val="0070C0"/>
                </a:solidFill>
              </a:rPr>
              <a:t>&gt;&lt;/app-</a:t>
            </a:r>
            <a:r>
              <a:rPr lang="en-US" dirty="0" err="1">
                <a:solidFill>
                  <a:srgbClr val="0070C0"/>
                </a:solidFill>
              </a:rPr>
              <a:t>navbar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fontAlgn="ctr"/>
            <a:r>
              <a:rPr lang="en-US" dirty="0">
                <a:solidFill>
                  <a:srgbClr val="0070C0"/>
                </a:solidFill>
              </a:rPr>
              <a:t>&lt;router-outlet&gt;&lt;/router-outlet&gt;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1300" y="3183875"/>
            <a:ext cx="43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 put of the </a:t>
            </a:r>
            <a:r>
              <a:rPr lang="en-US" b="1" dirty="0" err="1" smtClean="0"/>
              <a:t>Navbar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0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284" y="137577"/>
            <a:ext cx="2082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-apple-system"/>
              </a:rPr>
              <a:t>Services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011" y="969484"/>
            <a:ext cx="10399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are where the Angular team advocates placing the business logic and data management of the application. Having a clear separation between the presentation layer and the other </a:t>
            </a:r>
            <a:r>
              <a:rPr lang="en-US" dirty="0" err="1"/>
              <a:t>processings</a:t>
            </a:r>
            <a:r>
              <a:rPr lang="en-US" dirty="0"/>
              <a:t> of the application increases reusability and modularity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 have created one services for my app with help to CLI: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genarate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service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services/order-details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The following content is automatically generated in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5"/>
                </a:solidFill>
              </a:rPr>
              <a:t>order-</a:t>
            </a:r>
            <a:r>
              <a:rPr lang="en-US" b="1" dirty="0" err="1" smtClean="0">
                <a:solidFill>
                  <a:schemeClr val="accent5"/>
                </a:solidFill>
              </a:rPr>
              <a:t>details.service.ts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file: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6829" y="37400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import { Injectable } from '@angular/core'</a:t>
            </a:r>
          </a:p>
          <a:p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@Injectable({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providedIn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 'root'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rgbClr val="002060"/>
                </a:solidFill>
              </a:rPr>
              <a:t>OrderDetailsService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749" y="564266"/>
            <a:ext cx="7605311" cy="4822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provides components with access to services and other resources. Angular provides the ability for you to </a:t>
            </a:r>
            <a:r>
              <a:rPr lang="en-US" i="1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inject</a:t>
            </a:r>
            <a:r>
              <a:rPr lang="en-US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a service into a component to give that component access to the service.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 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>
                <a:solidFill>
                  <a:srgbClr val="1669BB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Injectable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decorator to a service class so that Angular can inject it into a component as a </a:t>
            </a:r>
            <a:r>
              <a:rPr lang="en-US" i="1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US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the optional argument tells Angular where to register this class by default.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2286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88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 smtClean="0">
                <a:solidFill>
                  <a:srgbClr val="0088CC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Injectable</a:t>
            </a:r>
            <a:r>
              <a:rPr lang="en-US" sz="16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providedIn</a:t>
            </a:r>
            <a:r>
              <a:rPr lang="en-US" sz="16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'root'</a:t>
            </a:r>
            <a:r>
              <a:rPr lang="en-US" sz="16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2286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OrderDetailsService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28600" marR="2286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pPr marL="228600" marR="2286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147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749" y="8721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Dependency injection (DI):</a:t>
            </a:r>
            <a:br>
              <a:rPr lang="en-US" sz="2800" b="1" dirty="0">
                <a:solidFill>
                  <a:srgbClr val="00B050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23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378" y="-24295"/>
            <a:ext cx="12574755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"/>
            <a:ext cx="12192000" cy="68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851" y="70969"/>
            <a:ext cx="12555702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377" y="2122311"/>
            <a:ext cx="85231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0070C0"/>
                </a:solidFill>
              </a:rPr>
              <a:t>Thank You</a:t>
            </a:r>
            <a:endParaRPr lang="en-US" sz="13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Consolas</vt:lpstr>
      <vt:lpstr>Courier New</vt:lpstr>
      <vt:lpstr>Helvetica</vt:lpstr>
      <vt:lpstr>inherit</vt:lpstr>
      <vt:lpstr>Roboto</vt:lpstr>
      <vt:lpstr>system-ui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Anudip</dc:creator>
  <cp:lastModifiedBy>Anudip</cp:lastModifiedBy>
  <cp:revision>19</cp:revision>
  <dcterms:created xsi:type="dcterms:W3CDTF">2024-01-10T12:16:42Z</dcterms:created>
  <dcterms:modified xsi:type="dcterms:W3CDTF">2024-01-11T06:19:01Z</dcterms:modified>
</cp:coreProperties>
</file>