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F36E6-DD27-4677-A690-D7014F857307}" v="5" dt="2022-02-16T17:06:10.455"/>
    <p1510:client id="{8A686A02-4A89-4C92-88BB-FACFE3A5BB94}" v="966" dt="2022-02-16T04:04:11.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984" y="2631562"/>
            <a:ext cx="10364451" cy="1596177"/>
          </a:xfrm>
        </p:spPr>
        <p:txBody>
          <a:bodyPr>
            <a:normAutofit fontScale="90000"/>
          </a:bodyPr>
          <a:lstStyle/>
          <a:p>
            <a:r>
              <a:rPr lang="en-US" dirty="0">
                <a:latin typeface="Comic Sans MS"/>
                <a:ea typeface="STXingkai"/>
                <a:cs typeface="Lucida Sans Unicode"/>
              </a:rPr>
              <a:t>Customer Retention analysis</a:t>
            </a:r>
          </a:p>
        </p:txBody>
      </p:sp>
      <p:sp>
        <p:nvSpPr>
          <p:cNvPr id="3" name="Content Placeholder 2">
            <a:extLst>
              <a:ext uri="{FF2B5EF4-FFF2-40B4-BE49-F238E27FC236}">
                <a16:creationId xmlns:a16="http://schemas.microsoft.com/office/drawing/2014/main" id="{5DEC9E84-5BB2-42A6-9869-D865C47546F6}"/>
              </a:ext>
            </a:extLst>
          </p:cNvPr>
          <p:cNvSpPr>
            <a:spLocks noGrp="1"/>
          </p:cNvSpPr>
          <p:nvPr>
            <p:ph sz="quarter" idx="13"/>
          </p:nvPr>
        </p:nvSpPr>
        <p:spPr>
          <a:xfrm>
            <a:off x="9227535" y="5369599"/>
            <a:ext cx="2766572" cy="978884"/>
          </a:xfrm>
        </p:spPr>
        <p:txBody>
          <a:bodyPr vert="horz" lIns="91440" tIns="45720" rIns="91440" bIns="45720" rtlCol="0" anchor="t">
            <a:normAutofit/>
          </a:bodyPr>
          <a:lstStyle/>
          <a:p>
            <a:pPr marL="0" indent="0">
              <a:buNone/>
            </a:pPr>
            <a:r>
              <a:rPr lang="en-US" dirty="0"/>
              <a:t>-Puram Nagaraju</a:t>
            </a:r>
            <a:br>
              <a:rPr lang="en-US" dirty="0"/>
            </a:br>
            <a:r>
              <a:rPr lang="en-US" dirty="0"/>
              <a:t> Internship-23</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FC6D-DDF8-4515-8C28-17D58E8AF2C0}"/>
              </a:ext>
            </a:extLst>
          </p:cNvPr>
          <p:cNvSpPr>
            <a:spLocks noGrp="1"/>
          </p:cNvSpPr>
          <p:nvPr>
            <p:ph type="title"/>
          </p:nvPr>
        </p:nvSpPr>
        <p:spPr/>
        <p:txBody>
          <a:bodyPr/>
          <a:lstStyle/>
          <a:p>
            <a:r>
              <a:rPr lang="en-US" sz="2400" u="sng" dirty="0">
                <a:latin typeface="Gill Sans MT"/>
              </a:rPr>
              <a:t>GRAPHICAL VISUALIZATION </a:t>
            </a:r>
            <a:endParaRPr lang="en-US" sz="2400" dirty="0">
              <a:ea typeface="+mj-lt"/>
              <a:cs typeface="+mj-lt"/>
            </a:endParaRPr>
          </a:p>
          <a:p>
            <a:endParaRPr lang="en-US" dirty="0"/>
          </a:p>
        </p:txBody>
      </p:sp>
      <p:pic>
        <p:nvPicPr>
          <p:cNvPr id="4" name="Picture 4" descr="Chart, bar chart&#10;&#10;Description automatically generated">
            <a:extLst>
              <a:ext uri="{FF2B5EF4-FFF2-40B4-BE49-F238E27FC236}">
                <a16:creationId xmlns:a16="http://schemas.microsoft.com/office/drawing/2014/main" id="{B8847FFB-8E42-42DF-898F-76326E6151A6}"/>
              </a:ext>
            </a:extLst>
          </p:cNvPr>
          <p:cNvPicPr>
            <a:picLocks noGrp="1" noChangeAspect="1"/>
          </p:cNvPicPr>
          <p:nvPr>
            <p:ph sz="quarter" idx="13"/>
          </p:nvPr>
        </p:nvPicPr>
        <p:blipFill>
          <a:blip r:embed="rId2"/>
          <a:stretch>
            <a:fillRect/>
          </a:stretch>
        </p:blipFill>
        <p:spPr>
          <a:xfrm>
            <a:off x="967523" y="2436067"/>
            <a:ext cx="5283481" cy="3490745"/>
          </a:xfrm>
        </p:spPr>
      </p:pic>
      <p:pic>
        <p:nvPicPr>
          <p:cNvPr id="6" name="Picture 6" descr="Chart, waterfall chart&#10;&#10;Description automatically generated">
            <a:extLst>
              <a:ext uri="{FF2B5EF4-FFF2-40B4-BE49-F238E27FC236}">
                <a16:creationId xmlns:a16="http://schemas.microsoft.com/office/drawing/2014/main" id="{D457C290-4085-4192-A1C7-6EDD1BCACC4D}"/>
              </a:ext>
            </a:extLst>
          </p:cNvPr>
          <p:cNvPicPr>
            <a:picLocks noGrp="1" noChangeAspect="1"/>
          </p:cNvPicPr>
          <p:nvPr>
            <p:ph sz="quarter" idx="14"/>
          </p:nvPr>
        </p:nvPicPr>
        <p:blipFill rotWithShape="1">
          <a:blip r:embed="rId3"/>
          <a:srcRect l="-86" b="52575"/>
          <a:stretch/>
        </p:blipFill>
        <p:spPr>
          <a:xfrm>
            <a:off x="6525153" y="2503570"/>
            <a:ext cx="5293427" cy="3039507"/>
          </a:xfrm>
        </p:spPr>
      </p:pic>
    </p:spTree>
    <p:extLst>
      <p:ext uri="{BB962C8B-B14F-4D97-AF65-F5344CB8AC3E}">
        <p14:creationId xmlns:p14="http://schemas.microsoft.com/office/powerpoint/2010/main" val="294315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A008-8995-432F-8D73-C32848D2F1E6}"/>
              </a:ext>
            </a:extLst>
          </p:cNvPr>
          <p:cNvSpPr>
            <a:spLocks noGrp="1"/>
          </p:cNvSpPr>
          <p:nvPr>
            <p:ph type="title"/>
          </p:nvPr>
        </p:nvSpPr>
        <p:spPr/>
        <p:txBody>
          <a:bodyPr/>
          <a:lstStyle/>
          <a:p>
            <a:br>
              <a:rPr lang="en-US" u="sng" dirty="0"/>
            </a:br>
            <a:r>
              <a:rPr lang="en-US" u="sng" dirty="0">
                <a:ea typeface="+mj-lt"/>
                <a:cs typeface="+mj-lt"/>
              </a:rPr>
              <a:t>Bivariate Analysis</a:t>
            </a:r>
            <a:endParaRPr lang="en-US" u="sng"/>
          </a:p>
        </p:txBody>
      </p:sp>
      <p:pic>
        <p:nvPicPr>
          <p:cNvPr id="12" name="Picture 12" descr="Chart, bar chart&#10;&#10;Description automatically generated">
            <a:extLst>
              <a:ext uri="{FF2B5EF4-FFF2-40B4-BE49-F238E27FC236}">
                <a16:creationId xmlns:a16="http://schemas.microsoft.com/office/drawing/2014/main" id="{445045AC-6BEA-475E-9500-F30F9162BE24}"/>
              </a:ext>
            </a:extLst>
          </p:cNvPr>
          <p:cNvPicPr>
            <a:picLocks noGrp="1" noChangeAspect="1"/>
          </p:cNvPicPr>
          <p:nvPr>
            <p:ph sz="quarter" idx="13"/>
          </p:nvPr>
        </p:nvPicPr>
        <p:blipFill rotWithShape="1">
          <a:blip r:embed="rId2"/>
          <a:srcRect l="4429" t="5316" r="6993" b="8970"/>
          <a:stretch/>
        </p:blipFill>
        <p:spPr>
          <a:xfrm>
            <a:off x="911519" y="2367092"/>
            <a:ext cx="5110081" cy="3503610"/>
          </a:xfrm>
        </p:spPr>
      </p:pic>
      <p:pic>
        <p:nvPicPr>
          <p:cNvPr id="13" name="Picture 13" descr="Chart&#10;&#10;Description automatically generated">
            <a:extLst>
              <a:ext uri="{FF2B5EF4-FFF2-40B4-BE49-F238E27FC236}">
                <a16:creationId xmlns:a16="http://schemas.microsoft.com/office/drawing/2014/main" id="{EEAA340C-DE40-4D0F-9C0F-54BC59305598}"/>
              </a:ext>
            </a:extLst>
          </p:cNvPr>
          <p:cNvPicPr>
            <a:picLocks noGrp="1" noChangeAspect="1"/>
          </p:cNvPicPr>
          <p:nvPr>
            <p:ph sz="quarter" idx="14"/>
          </p:nvPr>
        </p:nvPicPr>
        <p:blipFill rotWithShape="1">
          <a:blip r:embed="rId3"/>
          <a:srcRect l="220" t="1411" r="3965" b="50794"/>
          <a:stretch/>
        </p:blipFill>
        <p:spPr>
          <a:xfrm>
            <a:off x="6309205" y="2367092"/>
            <a:ext cx="5648495" cy="3503089"/>
          </a:xfrm>
        </p:spPr>
      </p:pic>
    </p:spTree>
    <p:extLst>
      <p:ext uri="{BB962C8B-B14F-4D97-AF65-F5344CB8AC3E}">
        <p14:creationId xmlns:p14="http://schemas.microsoft.com/office/powerpoint/2010/main" val="114113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706D-D589-4819-A5C8-FFA1238DF8B1}"/>
              </a:ext>
            </a:extLst>
          </p:cNvPr>
          <p:cNvSpPr>
            <a:spLocks noGrp="1"/>
          </p:cNvSpPr>
          <p:nvPr>
            <p:ph type="title"/>
          </p:nvPr>
        </p:nvSpPr>
        <p:spPr/>
        <p:txBody>
          <a:bodyPr/>
          <a:lstStyle/>
          <a:p>
            <a:r>
              <a:rPr lang="en-US" u="sng" dirty="0">
                <a:latin typeface="Gill Sans MT"/>
                <a:ea typeface="+mj-lt"/>
                <a:cs typeface="+mj-lt"/>
              </a:rPr>
              <a:t>Assumptions</a:t>
            </a:r>
            <a:endParaRPr lang="en-US" u="sng">
              <a:latin typeface="Gill Sans MT"/>
            </a:endParaRPr>
          </a:p>
        </p:txBody>
      </p:sp>
      <p:sp>
        <p:nvSpPr>
          <p:cNvPr id="3" name="Content Placeholder 2">
            <a:extLst>
              <a:ext uri="{FF2B5EF4-FFF2-40B4-BE49-F238E27FC236}">
                <a16:creationId xmlns:a16="http://schemas.microsoft.com/office/drawing/2014/main" id="{657EA485-199B-4ABB-8889-4AB67882F581}"/>
              </a:ext>
            </a:extLst>
          </p:cNvPr>
          <p:cNvSpPr>
            <a:spLocks noGrp="1"/>
          </p:cNvSpPr>
          <p:nvPr>
            <p:ph sz="quarter" idx="13"/>
          </p:nvPr>
        </p:nvSpPr>
        <p:spPr>
          <a:xfrm>
            <a:off x="913774" y="2060018"/>
            <a:ext cx="10363826" cy="4311211"/>
          </a:xfrm>
        </p:spPr>
        <p:txBody>
          <a:bodyPr vert="horz" lIns="91440" tIns="45720" rIns="91440" bIns="45720" rtlCol="0" anchor="t">
            <a:normAutofit/>
          </a:bodyPr>
          <a:lstStyle/>
          <a:p>
            <a:r>
              <a:rPr lang="en-US" dirty="0">
                <a:ea typeface="+mn-lt"/>
                <a:cs typeface="+mn-lt"/>
              </a:rPr>
              <a:t>I</a:t>
            </a:r>
            <a:r>
              <a:rPr lang="en-US" cap="none" dirty="0">
                <a:latin typeface="Gill Sans MT"/>
                <a:ea typeface="+mn-lt"/>
                <a:cs typeface="+mn-lt"/>
              </a:rPr>
              <a:t>Nitially we assumed that customers recommend e-commerce websites to their friends, if they are satisfied with the service and they are frequently using the websites for online shopping.</a:t>
            </a:r>
            <a:endParaRPr lang="en-US" cap="none" dirty="0">
              <a:latin typeface="Gill Sans MT"/>
            </a:endParaRPr>
          </a:p>
          <a:p>
            <a:pPr>
              <a:buClr>
                <a:srgbClr val="000000"/>
              </a:buClr>
            </a:pPr>
            <a:r>
              <a:rPr lang="en-US" cap="none" dirty="0">
                <a:latin typeface="Gill Sans MT"/>
                <a:ea typeface="+mn-lt"/>
                <a:cs typeface="+mn-lt"/>
              </a:rPr>
              <a:t>In order to prove that the customer expectations on an e-commerce website should  influence the websites they recommend to their friends.</a:t>
            </a:r>
            <a:endParaRPr lang="en-US" cap="none">
              <a:latin typeface="Gill Sans MT"/>
            </a:endParaRPr>
          </a:p>
          <a:p>
            <a:pPr>
              <a:buClr>
                <a:srgbClr val="000000"/>
              </a:buClr>
            </a:pPr>
            <a:r>
              <a:rPr lang="en-US" cap="none" dirty="0">
                <a:latin typeface="Gill Sans MT"/>
                <a:ea typeface="+mn-lt"/>
                <a:cs typeface="+mn-lt"/>
              </a:rPr>
              <a:t>This implies that the websites recommended to their friends should meet the customer expectation and it is highly likely to be re-visited by the buyers for future purchases.</a:t>
            </a:r>
            <a:endParaRPr lang="en-US" cap="none">
              <a:latin typeface="Gill Sans MT"/>
            </a:endParaRPr>
          </a:p>
          <a:p>
            <a:pPr>
              <a:buClr>
                <a:srgbClr val="000000"/>
              </a:buClr>
            </a:pPr>
            <a:r>
              <a:rPr lang="en-US" cap="none" dirty="0">
                <a:latin typeface="Gill Sans MT"/>
                <a:ea typeface="+mn-lt"/>
                <a:cs typeface="+mn-lt"/>
              </a:rPr>
              <a:t>This hypothesis proves that the buyer who recommends a e-commerce site to a friend is the retained buyer of the respective e-commerce companies.</a:t>
            </a:r>
            <a:endParaRPr lang="en-US" cap="none">
              <a:latin typeface="Gill Sans MT"/>
            </a:endParaRPr>
          </a:p>
          <a:p>
            <a:pPr>
              <a:buClr>
                <a:srgbClr val="000000"/>
              </a:buClr>
            </a:pPr>
            <a:endParaRPr lang="en-US" dirty="0">
              <a:latin typeface="Gill Sans MT"/>
            </a:endParaRPr>
          </a:p>
        </p:txBody>
      </p:sp>
    </p:spTree>
    <p:extLst>
      <p:ext uri="{BB962C8B-B14F-4D97-AF65-F5344CB8AC3E}">
        <p14:creationId xmlns:p14="http://schemas.microsoft.com/office/powerpoint/2010/main" val="186735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1B06-5EA1-4672-AA32-BE5990A5576D}"/>
              </a:ext>
            </a:extLst>
          </p:cNvPr>
          <p:cNvSpPr>
            <a:spLocks noGrp="1"/>
          </p:cNvSpPr>
          <p:nvPr>
            <p:ph type="title"/>
          </p:nvPr>
        </p:nvSpPr>
        <p:spPr>
          <a:xfrm>
            <a:off x="913775" y="573024"/>
            <a:ext cx="10364451" cy="1596177"/>
          </a:xfrm>
        </p:spPr>
        <p:txBody>
          <a:bodyPr>
            <a:normAutofit/>
          </a:bodyPr>
          <a:lstStyle/>
          <a:p>
            <a:br>
              <a:rPr lang="en-US" dirty="0">
                <a:latin typeface="Gill Sans MT"/>
              </a:rPr>
            </a:br>
            <a:r>
              <a:rPr lang="en-US" dirty="0">
                <a:latin typeface="Gill Sans MT"/>
                <a:ea typeface="+mj-lt"/>
                <a:cs typeface="+mj-lt"/>
              </a:rPr>
              <a:t>Limitations And Scope for the Future</a:t>
            </a:r>
            <a:endParaRPr lang="en-US">
              <a:latin typeface="Gill Sans MT"/>
            </a:endParaRPr>
          </a:p>
        </p:txBody>
      </p:sp>
      <p:sp>
        <p:nvSpPr>
          <p:cNvPr id="3" name="Content Placeholder 2">
            <a:extLst>
              <a:ext uri="{FF2B5EF4-FFF2-40B4-BE49-F238E27FC236}">
                <a16:creationId xmlns:a16="http://schemas.microsoft.com/office/drawing/2014/main" id="{C8BF248A-4D02-4F58-8367-ADAF58437B55}"/>
              </a:ext>
            </a:extLst>
          </p:cNvPr>
          <p:cNvSpPr>
            <a:spLocks noGrp="1"/>
          </p:cNvSpPr>
          <p:nvPr>
            <p:ph sz="quarter" idx="13"/>
          </p:nvPr>
        </p:nvSpPr>
        <p:spPr>
          <a:xfrm>
            <a:off x="913774" y="2526316"/>
            <a:ext cx="10363826" cy="3424107"/>
          </a:xfrm>
        </p:spPr>
        <p:txBody>
          <a:bodyPr vert="horz" lIns="91440" tIns="45720" rIns="91440" bIns="45720" rtlCol="0" anchor="t">
            <a:normAutofit/>
          </a:bodyPr>
          <a:lstStyle/>
          <a:p>
            <a:pPr algn="just"/>
            <a:r>
              <a:rPr lang="en-US" cap="none" dirty="0">
                <a:latin typeface="Gill Sans MT"/>
                <a:ea typeface="+mn-lt"/>
                <a:cs typeface="+mn-lt"/>
              </a:rPr>
              <a:t>The data used to analyze the customer retention was very less</a:t>
            </a:r>
            <a:endParaRPr lang="en-US" cap="none">
              <a:latin typeface="Gill Sans MT"/>
            </a:endParaRPr>
          </a:p>
          <a:p>
            <a:pPr algn="just"/>
            <a:r>
              <a:rPr lang="en-US" cap="none" dirty="0">
                <a:latin typeface="Gill Sans MT"/>
                <a:ea typeface="+mn-lt"/>
                <a:cs typeface="+mn-lt"/>
              </a:rPr>
              <a:t>The answers towards the e-commerce sites were combination of two or more e-commerce sites, the survey answers should have been limited to maximum 2 websites in order to understand the retention rates better.</a:t>
            </a:r>
          </a:p>
          <a:p>
            <a:r>
              <a:rPr lang="en-US" cap="none" dirty="0">
                <a:latin typeface="Gill Sans MT"/>
                <a:ea typeface="+mn-lt"/>
                <a:cs typeface="+mn-lt"/>
              </a:rPr>
              <a:t>It would have been beneficial to include a question asking that “ which website would you purchase from again”</a:t>
            </a:r>
            <a:endParaRPr lang="en-US" cap="none">
              <a:latin typeface="Gill Sans MT"/>
            </a:endParaRPr>
          </a:p>
          <a:p>
            <a:pPr marL="0" indent="0">
              <a:buNone/>
            </a:pPr>
            <a:endParaRPr lang="en-US" dirty="0"/>
          </a:p>
        </p:txBody>
      </p:sp>
    </p:spTree>
    <p:extLst>
      <p:ext uri="{BB962C8B-B14F-4D97-AF65-F5344CB8AC3E}">
        <p14:creationId xmlns:p14="http://schemas.microsoft.com/office/powerpoint/2010/main" val="399640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F2BA-7048-4023-970E-50CA68EF69EB}"/>
              </a:ext>
            </a:extLst>
          </p:cNvPr>
          <p:cNvSpPr>
            <a:spLocks noGrp="1"/>
          </p:cNvSpPr>
          <p:nvPr>
            <p:ph type="title"/>
          </p:nvPr>
        </p:nvSpPr>
        <p:spPr/>
        <p:txBody>
          <a:bodyPr>
            <a:normAutofit/>
          </a:bodyPr>
          <a:lstStyle/>
          <a:p>
            <a:r>
              <a:rPr lang="en-US" u="sng" dirty="0"/>
              <a:t>Conclusion</a:t>
            </a:r>
          </a:p>
        </p:txBody>
      </p:sp>
      <p:sp>
        <p:nvSpPr>
          <p:cNvPr id="3" name="Content Placeholder 2">
            <a:extLst>
              <a:ext uri="{FF2B5EF4-FFF2-40B4-BE49-F238E27FC236}">
                <a16:creationId xmlns:a16="http://schemas.microsoft.com/office/drawing/2014/main" id="{CF68D2DE-CD8D-4506-B1DC-B4E345710792}"/>
              </a:ext>
            </a:extLst>
          </p:cNvPr>
          <p:cNvSpPr>
            <a:spLocks noGrp="1"/>
          </p:cNvSpPr>
          <p:nvPr>
            <p:ph sz="quarter" idx="13"/>
          </p:nvPr>
        </p:nvSpPr>
        <p:spPr>
          <a:xfrm>
            <a:off x="913774" y="2367092"/>
            <a:ext cx="10363826" cy="3913151"/>
          </a:xfrm>
        </p:spPr>
        <p:txBody>
          <a:bodyPr vert="horz" lIns="91440" tIns="45720" rIns="91440" bIns="45720" rtlCol="0" anchor="t">
            <a:normAutofit fontScale="92500" lnSpcReduction="10000"/>
          </a:bodyPr>
          <a:lstStyle/>
          <a:p>
            <a:pPr marL="342900" indent="-342900" algn="just"/>
            <a:r>
              <a:rPr lang="en-US" cap="none" dirty="0">
                <a:latin typeface="Gill Sans MT"/>
                <a:ea typeface="+mn-lt"/>
                <a:cs typeface="+mn-lt"/>
              </a:rPr>
              <a:t>As per our analysis, I can say that the companies with highest retention and customer satisfaction rates are amazon.In and flipkart.Com because their positives are line with the buyer preferences and they are most likely to use these websites for purchases in future.</a:t>
            </a:r>
            <a:endParaRPr lang="en-US" cap="none">
              <a:latin typeface="Gill Sans MT"/>
            </a:endParaRPr>
          </a:p>
          <a:p>
            <a:pPr marL="342900" indent="-342900" algn="just">
              <a:buClr>
                <a:srgbClr val="000000"/>
              </a:buClr>
            </a:pPr>
            <a:r>
              <a:rPr lang="en-US" cap="none" dirty="0">
                <a:latin typeface="Gill Sans MT"/>
                <a:ea typeface="+mn-lt"/>
                <a:cs typeface="+mn-lt"/>
              </a:rPr>
              <a:t>The company with moderate retention rate is myntra.Com further, the company with very low retention rate and customer satisfaction is with paytm and snapdeal because most of the factors are not in line with the customer preferences and they are less likely to use this website again for online purchases.</a:t>
            </a:r>
            <a:endParaRPr lang="en-US" cap="none">
              <a:latin typeface="Gill Sans MT"/>
            </a:endParaRPr>
          </a:p>
          <a:p>
            <a:pPr marL="342900" indent="-342900" algn="just">
              <a:buClr>
                <a:srgbClr val="000000"/>
              </a:buClr>
            </a:pPr>
            <a:r>
              <a:rPr lang="en-US" cap="none" dirty="0">
                <a:latin typeface="Gill Sans MT"/>
                <a:ea typeface="+mn-lt"/>
                <a:cs typeface="+mn-lt"/>
              </a:rPr>
              <a:t>Customer satisfaction plays a major role in retention, A company should first understand what customers expects while purchasing online (e-commerce) and build a better buying experience which will in turn retain the customer. An unforgettable experience is what drivers customers to buy again and again.</a:t>
            </a:r>
            <a:endParaRPr lang="en-US" cap="none">
              <a:latin typeface="Gill Sans MT"/>
            </a:endParaRPr>
          </a:p>
          <a:p>
            <a:pPr>
              <a:buClr>
                <a:srgbClr val="000000"/>
              </a:buClr>
            </a:pPr>
            <a:endParaRPr lang="en-US" dirty="0"/>
          </a:p>
        </p:txBody>
      </p:sp>
    </p:spTree>
    <p:extLst>
      <p:ext uri="{BB962C8B-B14F-4D97-AF65-F5344CB8AC3E}">
        <p14:creationId xmlns:p14="http://schemas.microsoft.com/office/powerpoint/2010/main" val="350707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DA191-5364-4F00-8F7A-7896C156D9FE}"/>
              </a:ext>
            </a:extLst>
          </p:cNvPr>
          <p:cNvSpPr>
            <a:spLocks noGrp="1"/>
          </p:cNvSpPr>
          <p:nvPr>
            <p:ph sz="quarter" idx="13"/>
          </p:nvPr>
        </p:nvSpPr>
        <p:spPr>
          <a:xfrm>
            <a:off x="4564551" y="2981242"/>
            <a:ext cx="3062273" cy="899272"/>
          </a:xfrm>
        </p:spPr>
        <p:txBody>
          <a:bodyPr vert="horz" lIns="91440" tIns="45720" rIns="91440" bIns="45720" rtlCol="0" anchor="t">
            <a:noAutofit/>
          </a:bodyPr>
          <a:lstStyle/>
          <a:p>
            <a:pPr marL="0" indent="0" algn="ctr">
              <a:buNone/>
            </a:pPr>
            <a:r>
              <a:rPr lang="en-US" sz="3200" dirty="0">
                <a:latin typeface="Gill Sans MT"/>
              </a:rPr>
              <a:t>Thank you !!</a:t>
            </a:r>
            <a:endParaRPr lang="en-US" sz="3200" dirty="0"/>
          </a:p>
        </p:txBody>
      </p:sp>
    </p:spTree>
    <p:extLst>
      <p:ext uri="{BB962C8B-B14F-4D97-AF65-F5344CB8AC3E}">
        <p14:creationId xmlns:p14="http://schemas.microsoft.com/office/powerpoint/2010/main" val="257746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7418-16AA-4B41-AEE2-FB84F0E262F9}"/>
              </a:ext>
            </a:extLst>
          </p:cNvPr>
          <p:cNvSpPr>
            <a:spLocks noGrp="1"/>
          </p:cNvSpPr>
          <p:nvPr>
            <p:ph type="title"/>
          </p:nvPr>
        </p:nvSpPr>
        <p:spPr>
          <a:xfrm>
            <a:off x="913775" y="777741"/>
            <a:ext cx="10364451" cy="1596177"/>
          </a:xfrm>
        </p:spPr>
        <p:txBody>
          <a:bodyPr/>
          <a:lstStyle/>
          <a:p>
            <a:r>
              <a:rPr lang="en-US" u="sng" dirty="0">
                <a:latin typeface="Gill Sans MT"/>
              </a:rPr>
              <a:t>Introduction</a:t>
            </a:r>
          </a:p>
        </p:txBody>
      </p:sp>
      <p:sp>
        <p:nvSpPr>
          <p:cNvPr id="3" name="Content Placeholder 2">
            <a:extLst>
              <a:ext uri="{FF2B5EF4-FFF2-40B4-BE49-F238E27FC236}">
                <a16:creationId xmlns:a16="http://schemas.microsoft.com/office/drawing/2014/main" id="{ED23AA64-F54C-4917-A0E2-0387FF4D49E0}"/>
              </a:ext>
            </a:extLst>
          </p:cNvPr>
          <p:cNvSpPr>
            <a:spLocks noGrp="1"/>
          </p:cNvSpPr>
          <p:nvPr>
            <p:ph sz="quarter" idx="13"/>
          </p:nvPr>
        </p:nvSpPr>
        <p:spPr>
          <a:xfrm>
            <a:off x="765923" y="2378465"/>
            <a:ext cx="10886990" cy="3810793"/>
          </a:xfrm>
        </p:spPr>
        <p:txBody>
          <a:bodyPr vert="horz" lIns="91440" tIns="45720" rIns="91440" bIns="45720" rtlCol="0" anchor="t">
            <a:normAutofit/>
          </a:bodyPr>
          <a:lstStyle/>
          <a:p>
            <a:pPr algn="just"/>
            <a:r>
              <a:rPr lang="en-US" cap="none" dirty="0">
                <a:latin typeface="Gill Sans MT"/>
                <a:ea typeface="+mn-lt"/>
                <a:cs typeface="+mn-lt"/>
              </a:rPr>
              <a:t>Customer retention is a strategic process to keep or retain the existing customers and not letting them to diverge or defect to other suppliers or organization for business and this is only possible when there is a quality relationship between customer and supplier. </a:t>
            </a:r>
          </a:p>
          <a:p>
            <a:pPr algn="just">
              <a:buClr>
                <a:srgbClr val="000000"/>
              </a:buClr>
            </a:pPr>
            <a:r>
              <a:rPr lang="en-US" cap="none" dirty="0">
                <a:latin typeface="Gill Sans MT"/>
                <a:ea typeface="+mn-lt"/>
                <a:cs typeface="+mn-lt"/>
              </a:rPr>
              <a:t>There are 5 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p>
          <a:p>
            <a:pPr algn="just">
              <a:buClr>
                <a:srgbClr val="000000"/>
              </a:buClr>
            </a:pPr>
            <a:r>
              <a:rPr lang="en-US" cap="none" dirty="0">
                <a:latin typeface="Gill Sans MT"/>
                <a:ea typeface="+mn-lt"/>
                <a:cs typeface="+mn-lt"/>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endParaRPr lang="en-US" cap="none" dirty="0">
              <a:latin typeface="Gill Sans MT"/>
              <a:cs typeface="Times New Roman"/>
            </a:endParaRPr>
          </a:p>
        </p:txBody>
      </p:sp>
    </p:spTree>
    <p:extLst>
      <p:ext uri="{BB962C8B-B14F-4D97-AF65-F5344CB8AC3E}">
        <p14:creationId xmlns:p14="http://schemas.microsoft.com/office/powerpoint/2010/main" val="30648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64F-CC6C-45F2-95E6-64FB47E95DF4}"/>
              </a:ext>
            </a:extLst>
          </p:cNvPr>
          <p:cNvSpPr>
            <a:spLocks noGrp="1"/>
          </p:cNvSpPr>
          <p:nvPr>
            <p:ph type="title"/>
          </p:nvPr>
        </p:nvSpPr>
        <p:spPr/>
        <p:txBody>
          <a:bodyPr/>
          <a:lstStyle/>
          <a:p>
            <a:r>
              <a:rPr lang="en-US" u="sng" dirty="0">
                <a:latin typeface="Gill Sans MT"/>
              </a:rPr>
              <a:t>Inbox</a:t>
            </a:r>
          </a:p>
        </p:txBody>
      </p:sp>
      <p:sp>
        <p:nvSpPr>
          <p:cNvPr id="4" name="Content Placeholder 3">
            <a:extLst>
              <a:ext uri="{FF2B5EF4-FFF2-40B4-BE49-F238E27FC236}">
                <a16:creationId xmlns:a16="http://schemas.microsoft.com/office/drawing/2014/main" id="{D6127F7B-EFC4-4364-9309-E108A41C3B90}"/>
              </a:ext>
            </a:extLst>
          </p:cNvPr>
          <p:cNvSpPr>
            <a:spLocks noGrp="1"/>
          </p:cNvSpPr>
          <p:nvPr>
            <p:ph sz="quarter" idx="4294967295"/>
          </p:nvPr>
        </p:nvSpPr>
        <p:spPr>
          <a:xfrm>
            <a:off x="989463" y="2366963"/>
            <a:ext cx="5105400" cy="3561046"/>
          </a:xfrm>
        </p:spPr>
        <p:txBody>
          <a:bodyPr vert="horz" lIns="91440" tIns="45720" rIns="91440" bIns="45720" rtlCol="0" anchor="t">
            <a:normAutofit/>
          </a:bodyPr>
          <a:lstStyle/>
          <a:p>
            <a:pPr algn="just">
              <a:buFont typeface="Wingdings" panose="020B0604020202020204" pitchFamily="34" charset="0"/>
              <a:buChar char="§"/>
            </a:pPr>
            <a:r>
              <a:rPr lang="en-US" sz="2400" cap="none" dirty="0">
                <a:latin typeface="Gill Sans MT"/>
              </a:rPr>
              <a:t>Problem statement</a:t>
            </a:r>
            <a:endParaRPr lang="en-US" sz="2400"/>
          </a:p>
          <a:p>
            <a:pPr algn="just">
              <a:buClr>
                <a:srgbClr val="000000"/>
              </a:buClr>
              <a:buFont typeface="Wingdings" panose="020B0604020202020204" pitchFamily="34" charset="0"/>
              <a:buChar char="§"/>
            </a:pPr>
            <a:r>
              <a:rPr lang="en-US" sz="2400" cap="none" dirty="0">
                <a:latin typeface="Gill Sans MT"/>
              </a:rPr>
              <a:t>Introduction to "Customer retention"</a:t>
            </a:r>
            <a:endParaRPr lang="en-US" sz="2400" cap="none">
              <a:latin typeface="Gill Sans MT"/>
              <a:ea typeface="+mn-lt"/>
              <a:cs typeface="+mn-lt"/>
            </a:endParaRPr>
          </a:p>
          <a:p>
            <a:pPr algn="just">
              <a:buClr>
                <a:srgbClr val="000000"/>
              </a:buClr>
              <a:buFont typeface="Wingdings" panose="020B0604020202020204" pitchFamily="34" charset="0"/>
              <a:buChar char="§"/>
            </a:pPr>
            <a:r>
              <a:rPr lang="en-US" sz="2400" cap="none" dirty="0">
                <a:latin typeface="Gill Sans MT"/>
              </a:rPr>
              <a:t>Advantages of "Customer retention"</a:t>
            </a:r>
            <a:endParaRPr lang="en-US" sz="2400">
              <a:latin typeface="Gill Sans MT"/>
              <a:ea typeface="+mn-lt"/>
              <a:cs typeface="+mn-lt"/>
            </a:endParaRPr>
          </a:p>
          <a:p>
            <a:pPr algn="just">
              <a:buClr>
                <a:srgbClr val="000000"/>
              </a:buClr>
              <a:buFont typeface="Wingdings" panose="020B0604020202020204" pitchFamily="34" charset="0"/>
              <a:buChar char="§"/>
            </a:pPr>
            <a:r>
              <a:rPr lang="en-US" sz="2400" cap="none" dirty="0">
                <a:latin typeface="Gill Sans MT"/>
              </a:rPr>
              <a:t>Problem understanding</a:t>
            </a:r>
            <a:endParaRPr lang="en-US" sz="2400" dirty="0">
              <a:latin typeface="Gill Sans MT"/>
              <a:ea typeface="+mn-lt"/>
              <a:cs typeface="+mn-lt"/>
            </a:endParaRPr>
          </a:p>
          <a:p>
            <a:pPr algn="just">
              <a:buClr>
                <a:srgbClr val="000000"/>
              </a:buClr>
            </a:pPr>
            <a:endParaRPr lang="en-US" dirty="0">
              <a:latin typeface="TW Cen MT"/>
              <a:ea typeface="+mn-lt"/>
              <a:cs typeface="+mn-lt"/>
            </a:endParaRPr>
          </a:p>
          <a:p>
            <a:pPr>
              <a:buClr>
                <a:srgbClr val="000000"/>
              </a:buClr>
            </a:pPr>
            <a:endParaRPr lang="en-US" dirty="0"/>
          </a:p>
        </p:txBody>
      </p:sp>
      <p:sp>
        <p:nvSpPr>
          <p:cNvPr id="5" name="Content Placeholder 4">
            <a:extLst>
              <a:ext uri="{FF2B5EF4-FFF2-40B4-BE49-F238E27FC236}">
                <a16:creationId xmlns:a16="http://schemas.microsoft.com/office/drawing/2014/main" id="{4A1C4EB7-9974-43F4-84FF-B86E15284453}"/>
              </a:ext>
            </a:extLst>
          </p:cNvPr>
          <p:cNvSpPr>
            <a:spLocks noGrp="1"/>
          </p:cNvSpPr>
          <p:nvPr>
            <p:ph sz="quarter" idx="4294967295"/>
          </p:nvPr>
        </p:nvSpPr>
        <p:spPr>
          <a:xfrm>
            <a:off x="7075488" y="2366963"/>
            <a:ext cx="5116512" cy="3561046"/>
          </a:xfrm>
        </p:spPr>
        <p:txBody>
          <a:bodyPr vert="horz" lIns="91440" tIns="45720" rIns="91440" bIns="45720" rtlCol="0" anchor="t">
            <a:normAutofit/>
          </a:bodyPr>
          <a:lstStyle/>
          <a:p>
            <a:pPr>
              <a:buFont typeface="Wingdings" panose="020B0604020202020204" pitchFamily="34" charset="0"/>
              <a:buChar char="§"/>
            </a:pPr>
            <a:r>
              <a:rPr lang="en-US" sz="2400" cap="none" dirty="0">
                <a:latin typeface="Gill Sans MT"/>
              </a:rPr>
              <a:t>Libraries and data collection</a:t>
            </a:r>
            <a:endParaRPr lang="en-US" sz="2400" cap="none" dirty="0">
              <a:latin typeface="Gill Sans MT"/>
              <a:ea typeface="+mn-lt"/>
              <a:cs typeface="+mn-lt"/>
            </a:endParaRPr>
          </a:p>
          <a:p>
            <a:pPr algn="just">
              <a:buClr>
                <a:srgbClr val="000000"/>
              </a:buClr>
              <a:buFont typeface="Wingdings" panose="020B0604020202020204" pitchFamily="34" charset="0"/>
              <a:buChar char="§"/>
            </a:pPr>
            <a:r>
              <a:rPr lang="en-US" sz="2400" cap="none" dirty="0">
                <a:latin typeface="Gill Sans MT"/>
              </a:rPr>
              <a:t>Graphical visualization</a:t>
            </a:r>
            <a:endParaRPr lang="en-US" sz="2400">
              <a:latin typeface="Gill Sans MT"/>
              <a:ea typeface="+mn-lt"/>
              <a:cs typeface="+mn-lt"/>
            </a:endParaRPr>
          </a:p>
          <a:p>
            <a:pPr>
              <a:buClr>
                <a:srgbClr val="000000"/>
              </a:buClr>
              <a:buFont typeface="Wingdings" panose="020B0604020202020204" pitchFamily="34" charset="0"/>
              <a:buChar char="§"/>
            </a:pPr>
            <a:r>
              <a:rPr lang="en-US" sz="2400" cap="none" dirty="0">
                <a:latin typeface="Gill Sans MT"/>
              </a:rPr>
              <a:t>Limitations and scope for the future </a:t>
            </a:r>
            <a:endParaRPr lang="en-US" sz="2400">
              <a:latin typeface="Gill Sans MT"/>
              <a:ea typeface="+mn-lt"/>
              <a:cs typeface="+mn-lt"/>
            </a:endParaRPr>
          </a:p>
          <a:p>
            <a:pPr algn="just">
              <a:buClr>
                <a:srgbClr val="000000"/>
              </a:buClr>
              <a:buFont typeface="Wingdings" panose="020B0604020202020204" pitchFamily="34" charset="0"/>
              <a:buChar char="§"/>
            </a:pPr>
            <a:r>
              <a:rPr lang="en-US" sz="2400" cap="none" dirty="0">
                <a:latin typeface="Gill Sans MT"/>
              </a:rPr>
              <a:t>Assumption</a:t>
            </a:r>
            <a:endParaRPr lang="en-US" sz="2400">
              <a:latin typeface="Gill Sans MT"/>
              <a:ea typeface="+mn-lt"/>
              <a:cs typeface="+mn-lt"/>
            </a:endParaRPr>
          </a:p>
          <a:p>
            <a:pPr algn="just">
              <a:buClr>
                <a:srgbClr val="000000"/>
              </a:buClr>
              <a:buFont typeface="Wingdings" panose="020B0604020202020204" pitchFamily="34" charset="0"/>
              <a:buChar char="§"/>
            </a:pPr>
            <a:r>
              <a:rPr lang="en-US" sz="2400" cap="none" dirty="0">
                <a:latin typeface="Gill Sans MT"/>
              </a:rPr>
              <a:t>Conclusion</a:t>
            </a:r>
          </a:p>
          <a:p>
            <a:pPr marL="0" indent="0" algn="just">
              <a:buClr>
                <a:srgbClr val="000000"/>
              </a:buClr>
              <a:buNone/>
            </a:pPr>
            <a:endParaRPr lang="en-US" sz="2400" cap="none" dirty="0">
              <a:latin typeface="Gill Sans MT"/>
            </a:endParaRPr>
          </a:p>
        </p:txBody>
      </p:sp>
    </p:spTree>
    <p:extLst>
      <p:ext uri="{BB962C8B-B14F-4D97-AF65-F5344CB8AC3E}">
        <p14:creationId xmlns:p14="http://schemas.microsoft.com/office/powerpoint/2010/main" val="93018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8750-6A98-4C90-B31A-0AC4800B7237}"/>
              </a:ext>
            </a:extLst>
          </p:cNvPr>
          <p:cNvSpPr>
            <a:spLocks noGrp="1"/>
          </p:cNvSpPr>
          <p:nvPr>
            <p:ph type="title"/>
          </p:nvPr>
        </p:nvSpPr>
        <p:spPr>
          <a:xfrm>
            <a:off x="731805" y="914218"/>
            <a:ext cx="10364451" cy="1596177"/>
          </a:xfrm>
        </p:spPr>
        <p:txBody>
          <a:bodyPr/>
          <a:lstStyle/>
          <a:p>
            <a:r>
              <a:rPr lang="en-US" u="sng" dirty="0"/>
              <a:t>Problem Statement</a:t>
            </a:r>
          </a:p>
        </p:txBody>
      </p:sp>
      <p:sp>
        <p:nvSpPr>
          <p:cNvPr id="3" name="Content Placeholder 2">
            <a:extLst>
              <a:ext uri="{FF2B5EF4-FFF2-40B4-BE49-F238E27FC236}">
                <a16:creationId xmlns:a16="http://schemas.microsoft.com/office/drawing/2014/main" id="{C553C5B9-2674-4FD4-80B1-4B13DF89F8C9}"/>
              </a:ext>
            </a:extLst>
          </p:cNvPr>
          <p:cNvSpPr>
            <a:spLocks noGrp="1"/>
          </p:cNvSpPr>
          <p:nvPr>
            <p:ph sz="quarter" idx="13"/>
          </p:nvPr>
        </p:nvSpPr>
        <p:spPr>
          <a:xfrm>
            <a:off x="913774" y="2514943"/>
            <a:ext cx="10363826" cy="3424107"/>
          </a:xfrm>
        </p:spPr>
        <p:txBody>
          <a:bodyPr vert="horz" lIns="91440" tIns="45720" rIns="91440" bIns="45720" rtlCol="0" anchor="ctr">
            <a:normAutofit/>
          </a:bodyPr>
          <a:lstStyle/>
          <a:p>
            <a:pPr algn="just"/>
            <a:r>
              <a:rPr lang="en-US" cap="none" dirty="0">
                <a:latin typeface="Gill Sans MT"/>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a:p>
            <a:pPr algn="just">
              <a:buClr>
                <a:srgbClr val="000000"/>
              </a:buClr>
            </a:pPr>
            <a:endParaRPr lang="en-US" dirty="0">
              <a:latin typeface="TW Cen MT"/>
            </a:endParaRPr>
          </a:p>
        </p:txBody>
      </p:sp>
    </p:spTree>
    <p:extLst>
      <p:ext uri="{BB962C8B-B14F-4D97-AF65-F5344CB8AC3E}">
        <p14:creationId xmlns:p14="http://schemas.microsoft.com/office/powerpoint/2010/main" val="11595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ED3D-B174-43D0-B909-F4747B4BE694}"/>
              </a:ext>
            </a:extLst>
          </p:cNvPr>
          <p:cNvSpPr>
            <a:spLocks noGrp="1"/>
          </p:cNvSpPr>
          <p:nvPr>
            <p:ph type="title"/>
          </p:nvPr>
        </p:nvSpPr>
        <p:spPr>
          <a:xfrm>
            <a:off x="913775" y="300069"/>
            <a:ext cx="10364451" cy="1596177"/>
          </a:xfrm>
        </p:spPr>
        <p:txBody>
          <a:bodyPr/>
          <a:lstStyle/>
          <a:p>
            <a:r>
              <a:rPr lang="en-US" u="sng" dirty="0">
                <a:latin typeface="Gill Sans MT"/>
              </a:rPr>
              <a:t>Customer retention</a:t>
            </a:r>
          </a:p>
        </p:txBody>
      </p:sp>
      <p:sp>
        <p:nvSpPr>
          <p:cNvPr id="6" name="Content Placeholder 5">
            <a:extLst>
              <a:ext uri="{FF2B5EF4-FFF2-40B4-BE49-F238E27FC236}">
                <a16:creationId xmlns:a16="http://schemas.microsoft.com/office/drawing/2014/main" id="{917BD130-B964-4FC0-A071-B076B5707C48}"/>
              </a:ext>
            </a:extLst>
          </p:cNvPr>
          <p:cNvSpPr>
            <a:spLocks noGrp="1"/>
          </p:cNvSpPr>
          <p:nvPr>
            <p:ph sz="quarter" idx="13"/>
          </p:nvPr>
        </p:nvSpPr>
        <p:spPr>
          <a:xfrm>
            <a:off x="913774" y="1764316"/>
            <a:ext cx="10363826" cy="4606912"/>
          </a:xfrm>
        </p:spPr>
        <p:txBody>
          <a:bodyPr vert="horz" lIns="91440" tIns="45720" rIns="91440" bIns="45720" rtlCol="0" anchor="t">
            <a:normAutofit lnSpcReduction="10000"/>
          </a:bodyPr>
          <a:lstStyle/>
          <a:p>
            <a:pPr algn="just"/>
            <a:r>
              <a:rPr lang="en-US" cap="none" dirty="0">
                <a:latin typeface="Gill Sans MT"/>
              </a:rPr>
              <a:t>The customer retention definition in marketing is the process of engaging existing customers to continue buying products or services from your business.</a:t>
            </a:r>
            <a:endParaRPr lang="en-US" cap="none" dirty="0">
              <a:ea typeface="+mn-lt"/>
              <a:cs typeface="+mn-lt"/>
            </a:endParaRPr>
          </a:p>
          <a:p>
            <a:pPr algn="just">
              <a:buClr>
                <a:srgbClr val="000000"/>
              </a:buClr>
            </a:pPr>
            <a:r>
              <a:rPr lang="en-US" cap="none" dirty="0">
                <a:latin typeface="Gill Sans MT"/>
              </a:rPr>
              <a:t>Customer retention is a metric that measures customer loyalty, or the ability for an organization to keep its customers overtime. In addition to identifying the number of loyal customers, customer retention can reflect or predict customer satisfaction, repurchase behavior, customer engagement and emotional ties to a brand.</a:t>
            </a:r>
            <a:endParaRPr lang="en-US" cap="none" dirty="0">
              <a:ea typeface="+mn-lt"/>
              <a:cs typeface="+mn-lt"/>
            </a:endParaRPr>
          </a:p>
          <a:p>
            <a:pPr algn="just">
              <a:buClr>
                <a:srgbClr val="000000"/>
              </a:buClr>
            </a:pPr>
            <a:r>
              <a:rPr lang="en-US" cap="none" dirty="0">
                <a:latin typeface="Gill Sans MT"/>
              </a:rPr>
              <a:t>The measurement of customer retention should distinguish between behavioral intentions and actual customer behaviors.</a:t>
            </a:r>
            <a:endParaRPr lang="en-US" cap="none" dirty="0">
              <a:ea typeface="+mn-lt"/>
              <a:cs typeface="+mn-lt"/>
            </a:endParaRPr>
          </a:p>
          <a:p>
            <a:pPr algn="just">
              <a:buClr>
                <a:srgbClr val="000000"/>
              </a:buClr>
            </a:pPr>
            <a:r>
              <a:rPr lang="en-US" cap="none" dirty="0">
                <a:latin typeface="Gill Sans MT"/>
              </a:rPr>
              <a:t>The use of behavioral intentions as an indicator of customer retention is based on the premise that intentions are a strong predictor of future behaviors, such that customers who express a stronger repurchase intention toward a brand or firm will also exhibit stronger corresponding behaviors.</a:t>
            </a:r>
            <a:endParaRPr lang="en-US" cap="none" dirty="0"/>
          </a:p>
        </p:txBody>
      </p:sp>
    </p:spTree>
    <p:extLst>
      <p:ext uri="{BB962C8B-B14F-4D97-AF65-F5344CB8AC3E}">
        <p14:creationId xmlns:p14="http://schemas.microsoft.com/office/powerpoint/2010/main" val="3181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3D10-C4DC-4EC1-A4AA-AA59E058A947}"/>
              </a:ext>
            </a:extLst>
          </p:cNvPr>
          <p:cNvSpPr>
            <a:spLocks noGrp="1"/>
          </p:cNvSpPr>
          <p:nvPr>
            <p:ph type="title"/>
          </p:nvPr>
        </p:nvSpPr>
        <p:spPr/>
        <p:txBody>
          <a:bodyPr/>
          <a:lstStyle/>
          <a:p>
            <a:r>
              <a:rPr lang="en-US" u="sng" dirty="0"/>
              <a:t>Advantages</a:t>
            </a:r>
          </a:p>
        </p:txBody>
      </p:sp>
      <p:sp>
        <p:nvSpPr>
          <p:cNvPr id="3" name="Content Placeholder 2">
            <a:extLst>
              <a:ext uri="{FF2B5EF4-FFF2-40B4-BE49-F238E27FC236}">
                <a16:creationId xmlns:a16="http://schemas.microsoft.com/office/drawing/2014/main" id="{987B2998-56E9-4152-BC10-126FC55B2AD8}"/>
              </a:ext>
            </a:extLst>
          </p:cNvPr>
          <p:cNvSpPr>
            <a:spLocks noGrp="1"/>
          </p:cNvSpPr>
          <p:nvPr>
            <p:ph sz="quarter" idx="13"/>
          </p:nvPr>
        </p:nvSpPr>
        <p:spPr>
          <a:xfrm>
            <a:off x="913774" y="2128257"/>
            <a:ext cx="10363826" cy="4174732"/>
          </a:xfrm>
        </p:spPr>
        <p:txBody>
          <a:bodyPr vert="horz" lIns="91440" tIns="45720" rIns="91440" bIns="45720" rtlCol="0" anchor="t">
            <a:normAutofit fontScale="85000" lnSpcReduction="20000"/>
          </a:bodyPr>
          <a:lstStyle/>
          <a:p>
            <a:pPr>
              <a:lnSpc>
                <a:spcPct val="170000"/>
              </a:lnSpc>
              <a:buClr>
                <a:srgbClr val="000000"/>
              </a:buClr>
            </a:pPr>
            <a:r>
              <a:rPr lang="en-US" dirty="0">
                <a:latin typeface="Gill Sans MT"/>
              </a:rPr>
              <a:t>Retention is Cheaper than Acquisition</a:t>
            </a:r>
            <a:endParaRPr lang="en-US"/>
          </a:p>
          <a:p>
            <a:pPr>
              <a:lnSpc>
                <a:spcPct val="170000"/>
              </a:lnSpc>
              <a:buClr>
                <a:srgbClr val="000000"/>
              </a:buClr>
            </a:pPr>
            <a:r>
              <a:rPr lang="en-US" dirty="0">
                <a:latin typeface="Gill Sans MT"/>
              </a:rPr>
              <a:t>Loyal Customers are More Profitable</a:t>
            </a:r>
          </a:p>
          <a:p>
            <a:pPr>
              <a:lnSpc>
                <a:spcPct val="170000"/>
              </a:lnSpc>
              <a:buClr>
                <a:srgbClr val="000000"/>
              </a:buClr>
            </a:pPr>
            <a:r>
              <a:rPr lang="en-US" dirty="0">
                <a:latin typeface="Gill Sans MT"/>
              </a:rPr>
              <a:t>Brand Will Stand Out from the Crowd</a:t>
            </a:r>
          </a:p>
          <a:p>
            <a:pPr>
              <a:lnSpc>
                <a:spcPct val="170000"/>
              </a:lnSpc>
              <a:buClr>
                <a:srgbClr val="000000"/>
              </a:buClr>
            </a:pPr>
            <a:r>
              <a:rPr lang="en-US" dirty="0">
                <a:latin typeface="Gill Sans MT"/>
              </a:rPr>
              <a:t>Earn More Word of Mouth Referrals</a:t>
            </a:r>
          </a:p>
          <a:p>
            <a:pPr>
              <a:lnSpc>
                <a:spcPct val="170000"/>
              </a:lnSpc>
              <a:buClr>
                <a:srgbClr val="000000"/>
              </a:buClr>
            </a:pPr>
            <a:r>
              <a:rPr lang="en-US" dirty="0">
                <a:latin typeface="Gill Sans MT"/>
              </a:rPr>
              <a:t>Customers Will Explore Your Brand</a:t>
            </a:r>
          </a:p>
          <a:p>
            <a:pPr>
              <a:lnSpc>
                <a:spcPct val="170000"/>
              </a:lnSpc>
              <a:buClr>
                <a:srgbClr val="000000"/>
              </a:buClr>
            </a:pPr>
            <a:r>
              <a:rPr lang="en-US" dirty="0">
                <a:latin typeface="Gill Sans MT"/>
              </a:rPr>
              <a:t>Loyal Customers are More Forgiving</a:t>
            </a:r>
          </a:p>
          <a:p>
            <a:pPr>
              <a:lnSpc>
                <a:spcPct val="170000"/>
              </a:lnSpc>
              <a:buClr>
                <a:srgbClr val="000000"/>
              </a:buClr>
            </a:pPr>
            <a:r>
              <a:rPr lang="en-US" dirty="0">
                <a:latin typeface="Gill Sans MT"/>
              </a:rPr>
              <a:t>Engaged Customers Provide More Feedback</a:t>
            </a:r>
          </a:p>
          <a:p>
            <a:pPr>
              <a:lnSpc>
                <a:spcPct val="170000"/>
              </a:lnSpc>
              <a:buClr>
                <a:srgbClr val="000000"/>
              </a:buClr>
            </a:pPr>
            <a:r>
              <a:rPr lang="en-US" dirty="0">
                <a:latin typeface="Gill Sans MT"/>
              </a:rPr>
              <a:t>Customers Will Welcome Your Marketing</a:t>
            </a:r>
          </a:p>
          <a:p>
            <a:pPr>
              <a:lnSpc>
                <a:spcPct val="170000"/>
              </a:lnSpc>
              <a:buClr>
                <a:srgbClr val="000000"/>
              </a:buClr>
            </a:pPr>
            <a:endParaRPr lang="en-US" dirty="0"/>
          </a:p>
          <a:p>
            <a:pPr>
              <a:buClr>
                <a:srgbClr val="000000"/>
              </a:buClr>
            </a:pPr>
            <a:endParaRPr lang="en-US" dirty="0"/>
          </a:p>
          <a:p>
            <a:pPr>
              <a:buClr>
                <a:srgbClr val="000000"/>
              </a:buClr>
            </a:pPr>
            <a:endParaRPr lang="en-US" dirty="0"/>
          </a:p>
        </p:txBody>
      </p:sp>
    </p:spTree>
    <p:extLst>
      <p:ext uri="{BB962C8B-B14F-4D97-AF65-F5344CB8AC3E}">
        <p14:creationId xmlns:p14="http://schemas.microsoft.com/office/powerpoint/2010/main" val="404256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6A0A-9CF1-4384-95F5-21EF158622EB}"/>
              </a:ext>
            </a:extLst>
          </p:cNvPr>
          <p:cNvSpPr>
            <a:spLocks noGrp="1"/>
          </p:cNvSpPr>
          <p:nvPr>
            <p:ph type="title"/>
          </p:nvPr>
        </p:nvSpPr>
        <p:spPr>
          <a:xfrm>
            <a:off x="913775" y="732248"/>
            <a:ext cx="10364451" cy="1596177"/>
          </a:xfrm>
        </p:spPr>
        <p:txBody>
          <a:bodyPr>
            <a:normAutofit/>
          </a:bodyPr>
          <a:lstStyle/>
          <a:p>
            <a:br>
              <a:rPr lang="en-US" u="sng" dirty="0"/>
            </a:br>
            <a:r>
              <a:rPr lang="en-US" u="sng" dirty="0">
                <a:ea typeface="+mj-lt"/>
                <a:cs typeface="+mj-lt"/>
              </a:rPr>
              <a:t>Problem understanding</a:t>
            </a:r>
            <a:br>
              <a:rPr lang="en-US" u="sng" dirty="0">
                <a:ea typeface="+mj-lt"/>
                <a:cs typeface="+mj-lt"/>
              </a:rPr>
            </a:br>
            <a:endParaRPr lang="en-US" u="sng" dirty="0">
              <a:ea typeface="+mj-lt"/>
              <a:cs typeface="+mj-lt"/>
            </a:endParaRPr>
          </a:p>
        </p:txBody>
      </p:sp>
      <p:sp>
        <p:nvSpPr>
          <p:cNvPr id="3" name="Content Placeholder 2">
            <a:extLst>
              <a:ext uri="{FF2B5EF4-FFF2-40B4-BE49-F238E27FC236}">
                <a16:creationId xmlns:a16="http://schemas.microsoft.com/office/drawing/2014/main" id="{FA9130AF-2C93-4BE9-ACC8-57A79AB1DDDB}"/>
              </a:ext>
            </a:extLst>
          </p:cNvPr>
          <p:cNvSpPr>
            <a:spLocks noGrp="1"/>
          </p:cNvSpPr>
          <p:nvPr>
            <p:ph sz="quarter" idx="13"/>
          </p:nvPr>
        </p:nvSpPr>
        <p:spPr>
          <a:xfrm>
            <a:off x="913774" y="2219241"/>
            <a:ext cx="10363826" cy="4026881"/>
          </a:xfrm>
        </p:spPr>
        <p:txBody>
          <a:bodyPr vert="horz" lIns="91440" tIns="45720" rIns="91440" bIns="45720" rtlCol="0" anchor="t">
            <a:noAutofit/>
          </a:bodyPr>
          <a:lstStyle/>
          <a:p>
            <a:pPr algn="just"/>
            <a:r>
              <a:rPr lang="en-US" sz="2400" cap="none" dirty="0">
                <a:latin typeface="TW Cen MT"/>
              </a:rPr>
              <a:t>Customer retention means the process of maintaining or keeping customers once you have acquired them. It’s all the activities that a company must do in order to keep their customers around.</a:t>
            </a:r>
            <a:endParaRPr lang="en-US" sz="2400" cap="none"/>
          </a:p>
          <a:p>
            <a:pPr algn="just">
              <a:buClr>
                <a:srgbClr val="000000"/>
              </a:buClr>
            </a:pPr>
            <a:r>
              <a:rPr lang="en-US" sz="2400" cap="none" dirty="0">
                <a:latin typeface="TW Cen MT"/>
              </a:rPr>
              <a:t>The goal is to build a long-lasting relationship between the brand and consumers.</a:t>
            </a:r>
            <a:endParaRPr lang="en-US" sz="2400" cap="none">
              <a:latin typeface="Tw Cen MT"/>
            </a:endParaRPr>
          </a:p>
          <a:p>
            <a:pPr algn="just">
              <a:buClr>
                <a:srgbClr val="000000"/>
              </a:buClr>
            </a:pPr>
            <a:r>
              <a:rPr lang="en-US" sz="2400" cap="none" dirty="0">
                <a:latin typeface="TW Cen MT"/>
                <a:ea typeface="+mn-lt"/>
                <a:cs typeface="+mn-lt"/>
              </a:rPr>
              <a:t>Once a customer becomes loyal to yo ur brand, not only he will buy more from you than a normal customer but he’ll spread good words about your business, increase your reputation. </a:t>
            </a:r>
            <a:endParaRPr lang="en-US" sz="2400" cap="none">
              <a:ea typeface="+mn-lt"/>
              <a:cs typeface="+mn-lt"/>
            </a:endParaRPr>
          </a:p>
          <a:p>
            <a:pPr algn="just">
              <a:buClr>
                <a:srgbClr val="000000"/>
              </a:buClr>
            </a:pPr>
            <a:r>
              <a:rPr lang="en-US" sz="2400" cap="none" dirty="0">
                <a:latin typeface="TW Cen MT"/>
              </a:rPr>
              <a:t>Here we have to analyse the affect of different feature on customer retention.</a:t>
            </a:r>
          </a:p>
          <a:p>
            <a:pPr algn="just">
              <a:buClr>
                <a:srgbClr val="000000"/>
              </a:buClr>
            </a:pPr>
            <a:endParaRPr lang="en-US" dirty="0">
              <a:latin typeface="Tw Cen MT" panose="020B0602020104020603"/>
            </a:endParaRPr>
          </a:p>
          <a:p>
            <a:pPr marL="0" indent="0" algn="just">
              <a:buNone/>
            </a:pPr>
            <a:endParaRPr lang="en-US" dirty="0">
              <a:latin typeface="Gill Sans MT"/>
            </a:endParaRPr>
          </a:p>
        </p:txBody>
      </p:sp>
    </p:spTree>
    <p:extLst>
      <p:ext uri="{BB962C8B-B14F-4D97-AF65-F5344CB8AC3E}">
        <p14:creationId xmlns:p14="http://schemas.microsoft.com/office/powerpoint/2010/main" val="403724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27FA-43A1-4726-9BBA-C090061690CB}"/>
              </a:ext>
            </a:extLst>
          </p:cNvPr>
          <p:cNvSpPr>
            <a:spLocks noGrp="1"/>
          </p:cNvSpPr>
          <p:nvPr>
            <p:ph type="title"/>
          </p:nvPr>
        </p:nvSpPr>
        <p:spPr/>
        <p:txBody>
          <a:bodyPr/>
          <a:lstStyle/>
          <a:p>
            <a:pPr>
              <a:lnSpc>
                <a:spcPct val="120000"/>
              </a:lnSpc>
              <a:spcBef>
                <a:spcPts val="1000"/>
              </a:spcBef>
            </a:pPr>
            <a:r>
              <a:rPr lang="en-US" sz="2800" u="sng" dirty="0">
                <a:latin typeface="Gill Sans MT"/>
              </a:rPr>
              <a:t>Libraries and data collection</a:t>
            </a:r>
            <a:endParaRPr lang="en-US" sz="2800" u="sng">
              <a:ea typeface="+mj-lt"/>
              <a:cs typeface="+mj-lt"/>
            </a:endParaRPr>
          </a:p>
          <a:p>
            <a:endParaRPr lang="en-US" dirty="0"/>
          </a:p>
        </p:txBody>
      </p:sp>
      <p:sp>
        <p:nvSpPr>
          <p:cNvPr id="5" name="Content Placeholder 4">
            <a:extLst>
              <a:ext uri="{FF2B5EF4-FFF2-40B4-BE49-F238E27FC236}">
                <a16:creationId xmlns:a16="http://schemas.microsoft.com/office/drawing/2014/main" id="{C9AF47BD-57BA-4EB9-8CD3-3F64876AE5EC}"/>
              </a:ext>
            </a:extLst>
          </p:cNvPr>
          <p:cNvSpPr>
            <a:spLocks noGrp="1"/>
          </p:cNvSpPr>
          <p:nvPr>
            <p:ph sz="quarter" idx="13"/>
          </p:nvPr>
        </p:nvSpPr>
        <p:spPr/>
        <p:txBody>
          <a:bodyPr vert="horz" lIns="91440" tIns="45720" rIns="91440" bIns="45720" rtlCol="0" anchor="t">
            <a:normAutofit/>
          </a:bodyPr>
          <a:lstStyle/>
          <a:p>
            <a:r>
              <a:rPr lang="en-US" cap="none" dirty="0">
                <a:ea typeface="+mn-lt"/>
                <a:cs typeface="+mn-lt"/>
              </a:rPr>
              <a:t>These libraries are required to import the data</a:t>
            </a:r>
          </a:p>
          <a:p>
            <a:pPr marL="457200" indent="-457200">
              <a:buClr>
                <a:srgbClr val="000000"/>
              </a:buClr>
              <a:buAutoNum type="arabicPeriod"/>
            </a:pPr>
            <a:r>
              <a:rPr lang="en-US" cap="none" dirty="0">
                <a:ea typeface="+mn-lt"/>
                <a:cs typeface="+mn-lt"/>
              </a:rPr>
              <a:t>import pandas as pd</a:t>
            </a:r>
          </a:p>
          <a:p>
            <a:pPr marL="457200" indent="-457200">
              <a:buClr>
                <a:srgbClr val="000000"/>
              </a:buClr>
              <a:buAutoNum type="arabicPeriod"/>
            </a:pPr>
            <a:r>
              <a:rPr lang="en-US" cap="none" dirty="0">
                <a:ea typeface="+mn-lt"/>
                <a:cs typeface="+mn-lt"/>
              </a:rPr>
              <a:t>import </a:t>
            </a:r>
            <a:r>
              <a:rPr lang="en-US" cap="none" dirty="0" err="1">
                <a:ea typeface="+mn-lt"/>
                <a:cs typeface="+mn-lt"/>
              </a:rPr>
              <a:t>numpy</a:t>
            </a:r>
            <a:r>
              <a:rPr lang="en-US" cap="none" dirty="0">
                <a:ea typeface="+mn-lt"/>
                <a:cs typeface="+mn-lt"/>
              </a:rPr>
              <a:t> as np</a:t>
            </a:r>
          </a:p>
          <a:p>
            <a:pPr marL="457200" indent="-457200">
              <a:buClr>
                <a:srgbClr val="000000"/>
              </a:buClr>
              <a:buAutoNum type="arabicPeriod"/>
            </a:pPr>
            <a:r>
              <a:rPr lang="en-US" cap="none" dirty="0">
                <a:ea typeface="+mn-lt"/>
                <a:cs typeface="+mn-lt"/>
              </a:rPr>
              <a:t>import seaborn as </a:t>
            </a:r>
            <a:r>
              <a:rPr lang="en-US" cap="none" dirty="0" err="1">
                <a:ea typeface="+mn-lt"/>
                <a:cs typeface="+mn-lt"/>
              </a:rPr>
              <a:t>sns</a:t>
            </a:r>
            <a:endParaRPr lang="en-US" cap="none" dirty="0">
              <a:ea typeface="+mn-lt"/>
              <a:cs typeface="+mn-lt"/>
            </a:endParaRPr>
          </a:p>
          <a:p>
            <a:pPr marL="457200" indent="-457200">
              <a:buClr>
                <a:srgbClr val="000000"/>
              </a:buClr>
              <a:buAutoNum type="arabicPeriod"/>
            </a:pPr>
            <a:r>
              <a:rPr lang="en-US" cap="none" dirty="0">
                <a:ea typeface="+mn-lt"/>
                <a:cs typeface="+mn-lt"/>
              </a:rPr>
              <a:t>import </a:t>
            </a:r>
            <a:r>
              <a:rPr lang="en-US" cap="none" dirty="0" err="1">
                <a:ea typeface="+mn-lt"/>
                <a:cs typeface="+mn-lt"/>
              </a:rPr>
              <a:t>maplotlib.pyplot</a:t>
            </a:r>
            <a:r>
              <a:rPr lang="en-US" cap="none" dirty="0">
                <a:ea typeface="+mn-lt"/>
                <a:cs typeface="+mn-lt"/>
              </a:rPr>
              <a:t> as </a:t>
            </a:r>
            <a:r>
              <a:rPr lang="en-US" cap="none" dirty="0" err="1">
                <a:ea typeface="+mn-lt"/>
                <a:cs typeface="+mn-lt"/>
              </a:rPr>
              <a:t>plt</a:t>
            </a:r>
            <a:endParaRPr lang="en-US" cap="none" dirty="0" err="1"/>
          </a:p>
        </p:txBody>
      </p:sp>
      <p:pic>
        <p:nvPicPr>
          <p:cNvPr id="7" name="Picture 7" descr="Table&#10;&#10;Description automatically generated">
            <a:extLst>
              <a:ext uri="{FF2B5EF4-FFF2-40B4-BE49-F238E27FC236}">
                <a16:creationId xmlns:a16="http://schemas.microsoft.com/office/drawing/2014/main" id="{74E8D815-D831-43B8-A333-9CEEB3E8D5C8}"/>
              </a:ext>
            </a:extLst>
          </p:cNvPr>
          <p:cNvPicPr>
            <a:picLocks noGrp="1" noChangeAspect="1"/>
          </p:cNvPicPr>
          <p:nvPr>
            <p:ph sz="quarter" idx="14"/>
          </p:nvPr>
        </p:nvPicPr>
        <p:blipFill>
          <a:blip r:embed="rId2"/>
          <a:stretch>
            <a:fillRect/>
          </a:stretch>
        </p:blipFill>
        <p:spPr>
          <a:xfrm>
            <a:off x="6172200" y="2222894"/>
            <a:ext cx="5526205" cy="3337189"/>
          </a:xfrm>
        </p:spPr>
      </p:pic>
    </p:spTree>
    <p:extLst>
      <p:ext uri="{BB962C8B-B14F-4D97-AF65-F5344CB8AC3E}">
        <p14:creationId xmlns:p14="http://schemas.microsoft.com/office/powerpoint/2010/main" val="29434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04A7-DBAA-455E-8247-9463C5A8F801}"/>
              </a:ext>
            </a:extLst>
          </p:cNvPr>
          <p:cNvSpPr>
            <a:spLocks noGrp="1"/>
          </p:cNvSpPr>
          <p:nvPr>
            <p:ph type="title"/>
          </p:nvPr>
        </p:nvSpPr>
        <p:spPr/>
        <p:txBody>
          <a:bodyPr/>
          <a:lstStyle/>
          <a:p>
            <a:r>
              <a:rPr lang="en-US" u="sng" dirty="0">
                <a:latin typeface="Gill Sans MT"/>
                <a:ea typeface="+mj-lt"/>
                <a:cs typeface="+mj-lt"/>
              </a:rPr>
              <a:t>Graphical Visualization </a:t>
            </a:r>
            <a:endParaRPr lang="en-US" u="sng">
              <a:latin typeface="Gill Sans MT"/>
            </a:endParaRPr>
          </a:p>
        </p:txBody>
      </p:sp>
      <p:sp>
        <p:nvSpPr>
          <p:cNvPr id="3" name="Content Placeholder 2">
            <a:extLst>
              <a:ext uri="{FF2B5EF4-FFF2-40B4-BE49-F238E27FC236}">
                <a16:creationId xmlns:a16="http://schemas.microsoft.com/office/drawing/2014/main" id="{BD6EE16C-4B18-4244-B60D-E8809BEACBF2}"/>
              </a:ext>
            </a:extLst>
          </p:cNvPr>
          <p:cNvSpPr>
            <a:spLocks noGrp="1"/>
          </p:cNvSpPr>
          <p:nvPr>
            <p:ph sz="quarter" idx="13"/>
          </p:nvPr>
        </p:nvSpPr>
        <p:spPr>
          <a:xfrm>
            <a:off x="913774" y="2014525"/>
            <a:ext cx="10363826" cy="4356703"/>
          </a:xfrm>
        </p:spPr>
        <p:txBody>
          <a:bodyPr vert="horz" lIns="91440" tIns="45720" rIns="91440" bIns="45720" rtlCol="0" anchor="t">
            <a:normAutofit/>
          </a:bodyPr>
          <a:lstStyle/>
          <a:p>
            <a:r>
              <a:rPr lang="en-US" cap="none" dirty="0">
                <a:latin typeface="Gill Sans MT"/>
                <a:ea typeface="+mn-lt"/>
                <a:cs typeface="+mn-lt"/>
              </a:rPr>
              <a:t>Univariate analysis</a:t>
            </a:r>
            <a:endParaRPr lang="en-US" dirty="0">
              <a:latin typeface="Gill Sans MT"/>
            </a:endParaRPr>
          </a:p>
          <a:p>
            <a:pPr marL="0" indent="0">
              <a:buClr>
                <a:srgbClr val="000000"/>
              </a:buClr>
              <a:buNone/>
            </a:pPr>
            <a:endParaRPr lang="en-US" dirty="0"/>
          </a:p>
        </p:txBody>
      </p:sp>
      <p:pic>
        <p:nvPicPr>
          <p:cNvPr id="5" name="Picture 5" descr="Chart, bar chart&#10;&#10;Description automatically generated">
            <a:extLst>
              <a:ext uri="{FF2B5EF4-FFF2-40B4-BE49-F238E27FC236}">
                <a16:creationId xmlns:a16="http://schemas.microsoft.com/office/drawing/2014/main" id="{F2A986A8-092C-498F-ABFB-70C47694E3BF}"/>
              </a:ext>
            </a:extLst>
          </p:cNvPr>
          <p:cNvPicPr>
            <a:picLocks noChangeAspect="1"/>
          </p:cNvPicPr>
          <p:nvPr/>
        </p:nvPicPr>
        <p:blipFill>
          <a:blip r:embed="rId2"/>
          <a:stretch>
            <a:fillRect/>
          </a:stretch>
        </p:blipFill>
        <p:spPr>
          <a:xfrm>
            <a:off x="630072" y="2540870"/>
            <a:ext cx="4267199" cy="3300260"/>
          </a:xfrm>
          <a:prstGeom prst="rect">
            <a:avLst/>
          </a:prstGeom>
        </p:spPr>
      </p:pic>
      <p:sp>
        <p:nvSpPr>
          <p:cNvPr id="6" name="TextBox 5">
            <a:extLst>
              <a:ext uri="{FF2B5EF4-FFF2-40B4-BE49-F238E27FC236}">
                <a16:creationId xmlns:a16="http://schemas.microsoft.com/office/drawing/2014/main" id="{A67BCB3C-588A-4959-9395-779CEDDF8569}"/>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7" descr="Chart&#10;&#10;Description automatically generated">
            <a:extLst>
              <a:ext uri="{FF2B5EF4-FFF2-40B4-BE49-F238E27FC236}">
                <a16:creationId xmlns:a16="http://schemas.microsoft.com/office/drawing/2014/main" id="{01D2767D-F94D-4A7C-B165-A48770A9A432}"/>
              </a:ext>
            </a:extLst>
          </p:cNvPr>
          <p:cNvPicPr>
            <a:picLocks noChangeAspect="1"/>
          </p:cNvPicPr>
          <p:nvPr/>
        </p:nvPicPr>
        <p:blipFill rotWithShape="1">
          <a:blip r:embed="rId3"/>
          <a:srcRect l="4041" t="-67" r="2740" b="50965"/>
          <a:stretch/>
        </p:blipFill>
        <p:spPr>
          <a:xfrm>
            <a:off x="4904096" y="2541861"/>
            <a:ext cx="3095656" cy="2890100"/>
          </a:xfrm>
          <a:prstGeom prst="rect">
            <a:avLst/>
          </a:prstGeom>
        </p:spPr>
      </p:pic>
      <p:pic>
        <p:nvPicPr>
          <p:cNvPr id="8" name="Picture 8" descr="A picture containing chart&#10;&#10;Description automatically generated">
            <a:extLst>
              <a:ext uri="{FF2B5EF4-FFF2-40B4-BE49-F238E27FC236}">
                <a16:creationId xmlns:a16="http://schemas.microsoft.com/office/drawing/2014/main" id="{079CF35B-AB28-4656-AC4F-A2156A1FA11E}"/>
              </a:ext>
            </a:extLst>
          </p:cNvPr>
          <p:cNvPicPr>
            <a:picLocks noChangeAspect="1"/>
          </p:cNvPicPr>
          <p:nvPr/>
        </p:nvPicPr>
        <p:blipFill rotWithShape="1">
          <a:blip r:embed="rId4"/>
          <a:srcRect l="2740" t="829" r="913" b="52210"/>
          <a:stretch/>
        </p:blipFill>
        <p:spPr>
          <a:xfrm>
            <a:off x="8514976" y="2668138"/>
            <a:ext cx="3419104" cy="2773980"/>
          </a:xfrm>
          <a:prstGeom prst="rect">
            <a:avLst/>
          </a:prstGeom>
        </p:spPr>
      </p:pic>
    </p:spTree>
    <p:extLst>
      <p:ext uri="{BB962C8B-B14F-4D97-AF65-F5344CB8AC3E}">
        <p14:creationId xmlns:p14="http://schemas.microsoft.com/office/powerpoint/2010/main" val="28935949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Droplet</vt:lpstr>
      <vt:lpstr>Customer Retention analysis</vt:lpstr>
      <vt:lpstr>Introduction</vt:lpstr>
      <vt:lpstr>Inbox</vt:lpstr>
      <vt:lpstr>Problem Statement</vt:lpstr>
      <vt:lpstr>Customer retention</vt:lpstr>
      <vt:lpstr>Advantages</vt:lpstr>
      <vt:lpstr> Problem understanding </vt:lpstr>
      <vt:lpstr>Libraries and data collection </vt:lpstr>
      <vt:lpstr>Graphical Visualization </vt:lpstr>
      <vt:lpstr>GRAPHICAL VISUALIZATION  </vt:lpstr>
      <vt:lpstr> Bivariate Analysis</vt:lpstr>
      <vt:lpstr>Assumptions</vt:lpstr>
      <vt:lpstr> Limitations And Scope for the Future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458</cp:revision>
  <dcterms:created xsi:type="dcterms:W3CDTF">2022-02-16T01:21:55Z</dcterms:created>
  <dcterms:modified xsi:type="dcterms:W3CDTF">2022-02-16T17:06:33Z</dcterms:modified>
</cp:coreProperties>
</file>