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3a5e0f82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3a5e0f82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3a5e0f82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3a5e0f82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3a5e0f82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3a5e0f82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19f4cd9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19f4cd98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19f4cd9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19f4cd9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19f4cd9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19f4cd9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19f4cd9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19f4cd9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19f4cd9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19f4cd9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19f4cd9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19f4cd9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19f4cd9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19f4cd9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3a5e0f82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3a5e0f82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19f4cd98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19f4cd98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a5e0f82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3a5e0f82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a5e0f82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a5e0f82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a5e0f82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a5e0f82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a5e0f82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3a5e0f82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3a5e0f82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3a5e0f82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3a5e0f82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3a5e0f82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3a5e0f82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3a5e0f82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46275" y="1822825"/>
            <a:ext cx="62559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CAR PRICE PREDICTION </a:t>
            </a:r>
            <a:endParaRPr/>
          </a:p>
        </p:txBody>
      </p:sp>
      <p:sp>
        <p:nvSpPr>
          <p:cNvPr id="129" name="Google Shape;129;p13"/>
          <p:cNvSpPr txBox="1"/>
          <p:nvPr/>
        </p:nvSpPr>
        <p:spPr>
          <a:xfrm>
            <a:off x="5632975" y="3628025"/>
            <a:ext cx="2269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Submitted by</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Puram Naga Raju</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Internship-23</a:t>
            </a:r>
            <a:endParaRPr>
              <a:latin typeface="Times New Roman"/>
              <a:ea typeface="Times New Roman"/>
              <a:cs typeface="Times New Roman"/>
              <a:sym typeface="Times New Roman"/>
            </a:endParaRPr>
          </a:p>
        </p:txBody>
      </p:sp>
      <p:sp>
        <p:nvSpPr>
          <p:cNvPr id="130" name="Google Shape;130;p13"/>
          <p:cNvSpPr txBox="1"/>
          <p:nvPr/>
        </p:nvSpPr>
        <p:spPr>
          <a:xfrm>
            <a:off x="1664075" y="3986650"/>
            <a:ext cx="5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31" name="Google Shape;131;p13"/>
          <p:cNvPicPr preferRelativeResize="0"/>
          <p:nvPr/>
        </p:nvPicPr>
        <p:blipFill>
          <a:blip r:embed="rId3">
            <a:alphaModFix/>
          </a:blip>
          <a:stretch>
            <a:fillRect/>
          </a:stretch>
        </p:blipFill>
        <p:spPr>
          <a:xfrm>
            <a:off x="3290225" y="3219375"/>
            <a:ext cx="1942275" cy="164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181150" y="4217675"/>
            <a:ext cx="6605400" cy="545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523"/>
              <a:buNone/>
            </a:pPr>
            <a:r>
              <a:rPr lang="en" sz="1100">
                <a:solidFill>
                  <a:srgbClr val="000000"/>
                </a:solidFill>
                <a:latin typeface="Times New Roman"/>
                <a:ea typeface="Times New Roman"/>
                <a:cs typeface="Times New Roman"/>
                <a:sym typeface="Times New Roman"/>
              </a:rPr>
              <a:t>Here the correlation between the features and the variable can be checked and along with which the multicollinearity can also be detected and here the feature “EMI” has the high correlation with our label column.</a:t>
            </a:r>
            <a:endParaRPr sz="11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523"/>
              <a:buNone/>
            </a:pPr>
            <a:r>
              <a:t/>
            </a:r>
            <a:endParaRPr sz="617"/>
          </a:p>
        </p:txBody>
      </p:sp>
      <p:pic>
        <p:nvPicPr>
          <p:cNvPr id="190" name="Google Shape;190;p22"/>
          <p:cNvPicPr preferRelativeResize="0"/>
          <p:nvPr/>
        </p:nvPicPr>
        <p:blipFill>
          <a:blip r:embed="rId3">
            <a:alphaModFix/>
          </a:blip>
          <a:stretch>
            <a:fillRect/>
          </a:stretch>
        </p:blipFill>
        <p:spPr>
          <a:xfrm>
            <a:off x="1181150" y="292775"/>
            <a:ext cx="6638402" cy="3711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75800" y="560725"/>
            <a:ext cx="7592400" cy="578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1220">
                <a:solidFill>
                  <a:srgbClr val="000000"/>
                </a:solidFill>
                <a:latin typeface="Times New Roman"/>
                <a:ea typeface="Times New Roman"/>
                <a:cs typeface="Times New Roman"/>
                <a:sym typeface="Times New Roman"/>
              </a:rPr>
              <a:t>Here the correlation between the features and the variable can be checked and along with which the multicollinearity can also be detected and here the feature “EMI” has the high correlation with our label column.</a:t>
            </a:r>
            <a:endParaRPr sz="12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00"/>
          </a:p>
        </p:txBody>
      </p:sp>
      <p:pic>
        <p:nvPicPr>
          <p:cNvPr id="196" name="Google Shape;196;p23"/>
          <p:cNvPicPr preferRelativeResize="0"/>
          <p:nvPr/>
        </p:nvPicPr>
        <p:blipFill>
          <a:blip r:embed="rId3">
            <a:alphaModFix/>
          </a:blip>
          <a:stretch>
            <a:fillRect/>
          </a:stretch>
        </p:blipFill>
        <p:spPr>
          <a:xfrm>
            <a:off x="775800" y="1139425"/>
            <a:ext cx="7485050" cy="341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513250"/>
            <a:ext cx="2836800" cy="5391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SzPts val="990"/>
              <a:buNone/>
            </a:pPr>
            <a:r>
              <a:rPr lang="en" sz="1200">
                <a:solidFill>
                  <a:srgbClr val="000000"/>
                </a:solidFill>
                <a:latin typeface="Times New Roman"/>
                <a:ea typeface="Times New Roman"/>
                <a:cs typeface="Times New Roman"/>
                <a:sym typeface="Times New Roman"/>
              </a:rPr>
              <a:t>Encoding the data through Label Encoder:</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0"/>
              </a:spcAft>
              <a:buSzPts val="990"/>
              <a:buNone/>
            </a:pPr>
            <a:r>
              <a:t/>
            </a:r>
            <a:endParaRPr sz="2700">
              <a:solidFill>
                <a:srgbClr val="000000"/>
              </a:solidFill>
              <a:latin typeface="Times New Roman"/>
              <a:ea typeface="Times New Roman"/>
              <a:cs typeface="Times New Roman"/>
              <a:sym typeface="Times New Roman"/>
            </a:endParaRPr>
          </a:p>
        </p:txBody>
      </p:sp>
      <p:pic>
        <p:nvPicPr>
          <p:cNvPr id="202" name="Google Shape;202;p24"/>
          <p:cNvPicPr preferRelativeResize="0"/>
          <p:nvPr/>
        </p:nvPicPr>
        <p:blipFill>
          <a:blip r:embed="rId3">
            <a:alphaModFix/>
          </a:blip>
          <a:stretch>
            <a:fillRect/>
          </a:stretch>
        </p:blipFill>
        <p:spPr>
          <a:xfrm>
            <a:off x="819150" y="1091900"/>
            <a:ext cx="2979126" cy="2587575"/>
          </a:xfrm>
          <a:prstGeom prst="rect">
            <a:avLst/>
          </a:prstGeom>
          <a:noFill/>
          <a:ln>
            <a:noFill/>
          </a:ln>
        </p:spPr>
      </p:pic>
      <p:sp>
        <p:nvSpPr>
          <p:cNvPr id="203" name="Google Shape;203;p24"/>
          <p:cNvSpPr txBox="1"/>
          <p:nvPr/>
        </p:nvSpPr>
        <p:spPr>
          <a:xfrm>
            <a:off x="4692450" y="560750"/>
            <a:ext cx="3386700" cy="3693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800"/>
              </a:spcAft>
              <a:buNone/>
            </a:pPr>
            <a:r>
              <a:rPr lang="en" sz="1200">
                <a:latin typeface="Times New Roman"/>
                <a:ea typeface="Times New Roman"/>
                <a:cs typeface="Times New Roman"/>
                <a:sym typeface="Times New Roman"/>
              </a:rPr>
              <a:t>Now we will Check the outliers present in the data:</a:t>
            </a:r>
            <a:endParaRPr>
              <a:latin typeface="Times New Roman"/>
              <a:ea typeface="Times New Roman"/>
              <a:cs typeface="Times New Roman"/>
              <a:sym typeface="Times New Roman"/>
            </a:endParaRPr>
          </a:p>
        </p:txBody>
      </p:sp>
      <p:pic>
        <p:nvPicPr>
          <p:cNvPr id="204" name="Google Shape;204;p24"/>
          <p:cNvPicPr preferRelativeResize="0"/>
          <p:nvPr/>
        </p:nvPicPr>
        <p:blipFill>
          <a:blip r:embed="rId4">
            <a:alphaModFix/>
          </a:blip>
          <a:stretch>
            <a:fillRect/>
          </a:stretch>
        </p:blipFill>
        <p:spPr>
          <a:xfrm>
            <a:off x="4395650" y="1091900"/>
            <a:ext cx="3980299" cy="2658900"/>
          </a:xfrm>
          <a:prstGeom prst="rect">
            <a:avLst/>
          </a:prstGeom>
          <a:noFill/>
          <a:ln>
            <a:noFill/>
          </a:ln>
        </p:spPr>
      </p:pic>
      <p:sp>
        <p:nvSpPr>
          <p:cNvPr id="205" name="Google Shape;205;p24"/>
          <p:cNvSpPr txBox="1"/>
          <p:nvPr/>
        </p:nvSpPr>
        <p:spPr>
          <a:xfrm>
            <a:off x="642600" y="4012050"/>
            <a:ext cx="3189900" cy="74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latin typeface="Times New Roman"/>
                <a:ea typeface="Times New Roman"/>
                <a:cs typeface="Times New Roman"/>
                <a:sym typeface="Times New Roman"/>
              </a:rPr>
              <a:t>Here we have encoded the data for further model building in which all the data present in the features are encoded accordingly.</a:t>
            </a:r>
            <a:endParaRPr sz="1100">
              <a:latin typeface="Times New Roman"/>
              <a:ea typeface="Times New Roman"/>
              <a:cs typeface="Times New Roman"/>
              <a:sym typeface="Times New Roman"/>
            </a:endParaRPr>
          </a:p>
        </p:txBody>
      </p:sp>
      <p:sp>
        <p:nvSpPr>
          <p:cNvPr id="206" name="Google Shape;206;p24"/>
          <p:cNvSpPr txBox="1"/>
          <p:nvPr/>
        </p:nvSpPr>
        <p:spPr>
          <a:xfrm>
            <a:off x="4921925" y="3971250"/>
            <a:ext cx="3386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Here we can see that the few features are with outliers and have to treated for better model accuracy.</a:t>
            </a:r>
            <a:endParaRPr sz="1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819150" y="403575"/>
            <a:ext cx="3667500" cy="30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rgbClr val="000000"/>
              </a:solidFill>
              <a:latin typeface="Times New Roman"/>
              <a:ea typeface="Times New Roman"/>
              <a:cs typeface="Times New Roman"/>
              <a:sym typeface="Times New Roman"/>
            </a:endParaRPr>
          </a:p>
        </p:txBody>
      </p:sp>
      <p:pic>
        <p:nvPicPr>
          <p:cNvPr id="212" name="Google Shape;212;p25"/>
          <p:cNvPicPr preferRelativeResize="0"/>
          <p:nvPr/>
        </p:nvPicPr>
        <p:blipFill>
          <a:blip r:embed="rId3">
            <a:alphaModFix/>
          </a:blip>
          <a:stretch>
            <a:fillRect/>
          </a:stretch>
        </p:blipFill>
        <p:spPr>
          <a:xfrm>
            <a:off x="869103" y="617262"/>
            <a:ext cx="3243299" cy="2611326"/>
          </a:xfrm>
          <a:prstGeom prst="rect">
            <a:avLst/>
          </a:prstGeom>
          <a:noFill/>
          <a:ln>
            <a:noFill/>
          </a:ln>
        </p:spPr>
      </p:pic>
      <p:sp>
        <p:nvSpPr>
          <p:cNvPr id="213" name="Google Shape;213;p25"/>
          <p:cNvSpPr txBox="1"/>
          <p:nvPr/>
        </p:nvSpPr>
        <p:spPr>
          <a:xfrm>
            <a:off x="4572000" y="957475"/>
            <a:ext cx="3667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F0000"/>
                </a:solidFill>
                <a:latin typeface="Times New Roman"/>
                <a:ea typeface="Times New Roman"/>
                <a:cs typeface="Times New Roman"/>
                <a:sym typeface="Times New Roman"/>
              </a:rPr>
              <a:t>Here we will be removing the outliers through Z-Score method and here we have taken the threshold of 3 for removing the outliers to some extent.</a:t>
            </a:r>
            <a:endParaRPr>
              <a:solidFill>
                <a:srgbClr val="FF0000"/>
              </a:solidFill>
              <a:latin typeface="Calibri"/>
              <a:ea typeface="Calibri"/>
              <a:cs typeface="Calibri"/>
              <a:sym typeface="Calibri"/>
            </a:endParaRPr>
          </a:p>
        </p:txBody>
      </p:sp>
      <p:sp>
        <p:nvSpPr>
          <p:cNvPr id="214" name="Google Shape;214;p25"/>
          <p:cNvSpPr txBox="1"/>
          <p:nvPr/>
        </p:nvSpPr>
        <p:spPr>
          <a:xfrm>
            <a:off x="819150" y="3545075"/>
            <a:ext cx="33432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51C75"/>
                </a:solidFill>
                <a:latin typeface="Times New Roman"/>
                <a:ea typeface="Times New Roman"/>
                <a:cs typeface="Times New Roman"/>
                <a:sym typeface="Times New Roman"/>
              </a:rPr>
              <a:t>Here we can see that the there is decrease in the number of records which indicates that there is change in outliers to some extent.</a:t>
            </a:r>
            <a:endParaRPr sz="12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pic>
        <p:nvPicPr>
          <p:cNvPr id="215" name="Google Shape;215;p25"/>
          <p:cNvPicPr preferRelativeResize="0"/>
          <p:nvPr/>
        </p:nvPicPr>
        <p:blipFill>
          <a:blip r:embed="rId4">
            <a:alphaModFix/>
          </a:blip>
          <a:stretch>
            <a:fillRect/>
          </a:stretch>
        </p:blipFill>
        <p:spPr>
          <a:xfrm>
            <a:off x="4572000" y="1907051"/>
            <a:ext cx="4016426" cy="249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400850" y="4030850"/>
            <a:ext cx="3954900" cy="717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4800">
                <a:solidFill>
                  <a:srgbClr val="000000"/>
                </a:solidFill>
                <a:latin typeface="Times New Roman"/>
                <a:ea typeface="Times New Roman"/>
                <a:cs typeface="Times New Roman"/>
                <a:sym typeface="Times New Roman"/>
              </a:rPr>
              <a:t>Here the data has skewness and the features are the combination of negative and positive skewness of which the features with negative skewness are more.</a:t>
            </a:r>
            <a:endParaRPr sz="4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456250" y="315650"/>
            <a:ext cx="4196626" cy="1136600"/>
          </a:xfrm>
          <a:prstGeom prst="rect">
            <a:avLst/>
          </a:prstGeom>
          <a:noFill/>
          <a:ln>
            <a:noFill/>
          </a:ln>
        </p:spPr>
      </p:pic>
      <p:sp>
        <p:nvSpPr>
          <p:cNvPr id="222" name="Google Shape;222;p26"/>
          <p:cNvSpPr txBox="1"/>
          <p:nvPr/>
        </p:nvSpPr>
        <p:spPr>
          <a:xfrm>
            <a:off x="5064350" y="458950"/>
            <a:ext cx="34344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Here we have data loss of 3% which is negligible.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3" name="Google Shape;223;p26"/>
          <p:cNvPicPr preferRelativeResize="0"/>
          <p:nvPr/>
        </p:nvPicPr>
        <p:blipFill>
          <a:blip r:embed="rId4">
            <a:alphaModFix/>
          </a:blip>
          <a:stretch>
            <a:fillRect/>
          </a:stretch>
        </p:blipFill>
        <p:spPr>
          <a:xfrm>
            <a:off x="569725" y="1513150"/>
            <a:ext cx="2247325" cy="2348425"/>
          </a:xfrm>
          <a:prstGeom prst="rect">
            <a:avLst/>
          </a:prstGeom>
          <a:noFill/>
          <a:ln>
            <a:noFill/>
          </a:ln>
        </p:spPr>
      </p:pic>
      <p:pic>
        <p:nvPicPr>
          <p:cNvPr id="224" name="Google Shape;224;p26"/>
          <p:cNvPicPr preferRelativeResize="0"/>
          <p:nvPr/>
        </p:nvPicPr>
        <p:blipFill>
          <a:blip r:embed="rId5">
            <a:alphaModFix/>
          </a:blip>
          <a:stretch>
            <a:fillRect/>
          </a:stretch>
        </p:blipFill>
        <p:spPr>
          <a:xfrm>
            <a:off x="4989100" y="1183200"/>
            <a:ext cx="3687625" cy="2725850"/>
          </a:xfrm>
          <a:prstGeom prst="rect">
            <a:avLst/>
          </a:prstGeom>
          <a:noFill/>
          <a:ln>
            <a:noFill/>
          </a:ln>
        </p:spPr>
      </p:pic>
      <p:sp>
        <p:nvSpPr>
          <p:cNvPr id="225" name="Google Shape;225;p26"/>
          <p:cNvSpPr txBox="1"/>
          <p:nvPr>
            <p:ph idx="1" type="body"/>
          </p:nvPr>
        </p:nvSpPr>
        <p:spPr>
          <a:xfrm>
            <a:off x="4803250" y="4030850"/>
            <a:ext cx="4059300" cy="63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 sz="1200">
                <a:solidFill>
                  <a:srgbClr val="000000"/>
                </a:solidFill>
                <a:latin typeface="Times New Roman"/>
                <a:ea typeface="Times New Roman"/>
                <a:cs typeface="Times New Roman"/>
                <a:sym typeface="Times New Roman"/>
              </a:rPr>
              <a:t>Here the features with skewness are passed through ”Power Transformer” method to reduce the skewness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 type="body"/>
          </p:nvPr>
        </p:nvSpPr>
        <p:spPr>
          <a:xfrm>
            <a:off x="5523325" y="431825"/>
            <a:ext cx="2658900" cy="75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CC0000"/>
                </a:solidFill>
                <a:latin typeface="Times New Roman"/>
                <a:ea typeface="Times New Roman"/>
                <a:cs typeface="Times New Roman"/>
                <a:sym typeface="Times New Roman"/>
              </a:rPr>
              <a:t>Now we can see the change in the skewness of the features of the data.</a:t>
            </a:r>
            <a:endParaRPr sz="1200">
              <a:solidFill>
                <a:srgbClr val="CC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200">
              <a:latin typeface="Times New Roman"/>
              <a:ea typeface="Times New Roman"/>
              <a:cs typeface="Times New Roman"/>
              <a:sym typeface="Times New Roman"/>
            </a:endParaRPr>
          </a:p>
        </p:txBody>
      </p:sp>
      <p:pic>
        <p:nvPicPr>
          <p:cNvPr id="231" name="Google Shape;231;p27"/>
          <p:cNvPicPr preferRelativeResize="0"/>
          <p:nvPr/>
        </p:nvPicPr>
        <p:blipFill>
          <a:blip r:embed="rId3">
            <a:alphaModFix/>
          </a:blip>
          <a:stretch>
            <a:fillRect/>
          </a:stretch>
        </p:blipFill>
        <p:spPr>
          <a:xfrm>
            <a:off x="539475" y="360625"/>
            <a:ext cx="4366675" cy="1870875"/>
          </a:xfrm>
          <a:prstGeom prst="rect">
            <a:avLst/>
          </a:prstGeom>
          <a:noFill/>
          <a:ln>
            <a:noFill/>
          </a:ln>
        </p:spPr>
      </p:pic>
      <p:pic>
        <p:nvPicPr>
          <p:cNvPr id="232" name="Google Shape;232;p27"/>
          <p:cNvPicPr preferRelativeResize="0"/>
          <p:nvPr/>
        </p:nvPicPr>
        <p:blipFill>
          <a:blip r:embed="rId4">
            <a:alphaModFix/>
          </a:blip>
          <a:stretch>
            <a:fillRect/>
          </a:stretch>
        </p:blipFill>
        <p:spPr>
          <a:xfrm>
            <a:off x="499925" y="2524275"/>
            <a:ext cx="4366676" cy="2216925"/>
          </a:xfrm>
          <a:prstGeom prst="rect">
            <a:avLst/>
          </a:prstGeom>
          <a:noFill/>
          <a:ln>
            <a:noFill/>
          </a:ln>
        </p:spPr>
      </p:pic>
      <p:sp>
        <p:nvSpPr>
          <p:cNvPr id="233" name="Google Shape;233;p27"/>
          <p:cNvSpPr txBox="1"/>
          <p:nvPr/>
        </p:nvSpPr>
        <p:spPr>
          <a:xfrm>
            <a:off x="5281975" y="3624150"/>
            <a:ext cx="31416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674EA7"/>
                </a:solidFill>
                <a:latin typeface="Times New Roman"/>
                <a:ea typeface="Times New Roman"/>
                <a:cs typeface="Times New Roman"/>
                <a:sym typeface="Times New Roman"/>
              </a:rPr>
              <a:t>Here the features are separated between the variables x and y and the features are assigned to variable “x” which are scaled through Standard Scaler.</a:t>
            </a:r>
            <a:endParaRPr sz="1200">
              <a:solidFill>
                <a:srgbClr val="674EA7"/>
              </a:solidFill>
              <a:latin typeface="Times New Roman"/>
              <a:ea typeface="Times New Roman"/>
              <a:cs typeface="Times New Roman"/>
              <a:sym typeface="Times New Roman"/>
            </a:endParaRPr>
          </a:p>
        </p:txBody>
      </p:sp>
      <p:pic>
        <p:nvPicPr>
          <p:cNvPr id="234" name="Google Shape;234;p27"/>
          <p:cNvPicPr preferRelativeResize="0"/>
          <p:nvPr/>
        </p:nvPicPr>
        <p:blipFill>
          <a:blip r:embed="rId5">
            <a:alphaModFix/>
          </a:blip>
          <a:stretch>
            <a:fillRect/>
          </a:stretch>
        </p:blipFill>
        <p:spPr>
          <a:xfrm>
            <a:off x="5358975" y="1186925"/>
            <a:ext cx="3092200" cy="227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8"/>
          <p:cNvPicPr preferRelativeResize="0"/>
          <p:nvPr/>
        </p:nvPicPr>
        <p:blipFill>
          <a:blip r:embed="rId3">
            <a:alphaModFix/>
          </a:blip>
          <a:stretch>
            <a:fillRect/>
          </a:stretch>
        </p:blipFill>
        <p:spPr>
          <a:xfrm>
            <a:off x="358000" y="476625"/>
            <a:ext cx="8552125" cy="4279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561825" y="495600"/>
            <a:ext cx="8031774" cy="4152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732100" y="711075"/>
            <a:ext cx="7505700" cy="61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66">
                <a:solidFill>
                  <a:srgbClr val="000000"/>
                </a:solidFill>
                <a:latin typeface="Times New Roman"/>
                <a:ea typeface="Times New Roman"/>
                <a:cs typeface="Times New Roman"/>
                <a:sym typeface="Times New Roman"/>
              </a:rPr>
              <a:t> </a:t>
            </a:r>
            <a:r>
              <a:rPr b="1" lang="en" sz="2466">
                <a:solidFill>
                  <a:srgbClr val="000000"/>
                </a:solidFill>
                <a:latin typeface="Times New Roman"/>
                <a:ea typeface="Times New Roman"/>
                <a:cs typeface="Times New Roman"/>
                <a:sym typeface="Times New Roman"/>
              </a:rPr>
              <a:t>4. Limitations of this work and Scope for Future Work:</a:t>
            </a:r>
            <a:endParaRPr b="1" sz="2466">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250" name="Google Shape;250;p30"/>
          <p:cNvSpPr txBox="1"/>
          <p:nvPr>
            <p:ph idx="1" type="body"/>
          </p:nvPr>
        </p:nvSpPr>
        <p:spPr>
          <a:xfrm>
            <a:off x="819150" y="1440175"/>
            <a:ext cx="6983100" cy="2500500"/>
          </a:xfrm>
          <a:prstGeom prst="rect">
            <a:avLst/>
          </a:prstGeom>
        </p:spPr>
        <p:txBody>
          <a:bodyPr anchorCtr="0" anchor="t" bIns="91425" lIns="91425" spcFirstLastPara="1" rIns="91425" wrap="square" tIns="91425">
            <a:noAutofit/>
          </a:bodyPr>
          <a:lstStyle/>
          <a:p>
            <a:pPr indent="-317500" lvl="0" marL="457200" rtl="0" algn="l">
              <a:lnSpc>
                <a:spcPct val="10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Due to the presence of lot of outliers, we are unsure whether the model is going to perform well to a completely new dataset.</a:t>
            </a:r>
            <a:endParaRPr sz="1400">
              <a:solidFill>
                <a:srgbClr val="000000"/>
              </a:solidFill>
              <a:latin typeface="Times New Roman"/>
              <a:ea typeface="Times New Roman"/>
              <a:cs typeface="Times New Roman"/>
              <a:sym typeface="Times New Roman"/>
            </a:endParaRPr>
          </a:p>
          <a:p>
            <a:pPr indent="-317500" lvl="0" marL="457200" rtl="0" algn="l">
              <a:lnSpc>
                <a:spcPct val="10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During data-collection, there are certain websites that do not provide the necessary information on the used car due to which the data collected was not precise which had to pre-processed for building a better model.</a:t>
            </a:r>
            <a:endParaRPr sz="1400">
              <a:solidFill>
                <a:srgbClr val="000000"/>
              </a:solidFill>
              <a:latin typeface="Times New Roman"/>
              <a:ea typeface="Times New Roman"/>
              <a:cs typeface="Times New Roman"/>
              <a:sym typeface="Times New Roman"/>
            </a:endParaRPr>
          </a:p>
          <a:p>
            <a:pPr indent="-317500" lvl="0" marL="457200" rtl="0" algn="l">
              <a:lnSpc>
                <a:spcPct val="10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Other than these above limitations, I couldn’t find more scope for improvement.</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779575" y="647775"/>
            <a:ext cx="2227500" cy="70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5. </a:t>
            </a:r>
            <a:r>
              <a:rPr b="1" lang="en">
                <a:solidFill>
                  <a:srgbClr val="000000"/>
                </a:solidFill>
                <a:latin typeface="Times New Roman"/>
                <a:ea typeface="Times New Roman"/>
                <a:cs typeface="Times New Roman"/>
                <a:sym typeface="Times New Roman"/>
              </a:rPr>
              <a:t>Conclusion</a:t>
            </a:r>
            <a:endParaRPr b="1">
              <a:solidFill>
                <a:srgbClr val="000000"/>
              </a:solidFill>
              <a:latin typeface="Times New Roman"/>
              <a:ea typeface="Times New Roman"/>
              <a:cs typeface="Times New Roman"/>
              <a:sym typeface="Times New Roman"/>
            </a:endParaRPr>
          </a:p>
        </p:txBody>
      </p:sp>
      <p:sp>
        <p:nvSpPr>
          <p:cNvPr id="256" name="Google Shape;256;p31"/>
          <p:cNvSpPr txBox="1"/>
          <p:nvPr>
            <p:ph idx="1" type="body"/>
          </p:nvPr>
        </p:nvSpPr>
        <p:spPr>
          <a:xfrm>
            <a:off x="779575" y="1353075"/>
            <a:ext cx="7505700" cy="3149400"/>
          </a:xfrm>
          <a:prstGeom prst="rect">
            <a:avLst/>
          </a:prstGeom>
        </p:spPr>
        <p:txBody>
          <a:bodyPr anchorCtr="0" anchor="t" bIns="91425" lIns="91425" spcFirstLastPara="1" rIns="91425" wrap="square" tIns="91425">
            <a:noAutofit/>
          </a:bodyPr>
          <a:lstStyle/>
          <a:p>
            <a:pPr indent="-317500" lvl="0" marL="457200" rtl="0" algn="just">
              <a:lnSpc>
                <a:spcPct val="9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We have successfully built a model using multiple models and found that the Random Forest Regressor model is the best model with a good accuracy.</a:t>
            </a:r>
            <a:endParaRPr sz="1400">
              <a:solidFill>
                <a:srgbClr val="000000"/>
              </a:solidFill>
              <a:latin typeface="Times New Roman"/>
              <a:ea typeface="Times New Roman"/>
              <a:cs typeface="Times New Roman"/>
              <a:sym typeface="Times New Roman"/>
            </a:endParaRPr>
          </a:p>
          <a:p>
            <a:pPr indent="-317500" lvl="0" marL="457200" rtl="0" algn="just">
              <a:lnSpc>
                <a:spcPct val="9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Below are the details of the model’s metrics predicting the dataset · R2- score of 0.98 · RMSE of 108.88.</a:t>
            </a:r>
            <a:endParaRPr sz="1400">
              <a:solidFill>
                <a:srgbClr val="000000"/>
              </a:solidFill>
              <a:latin typeface="Times New Roman"/>
              <a:ea typeface="Times New Roman"/>
              <a:cs typeface="Times New Roman"/>
              <a:sym typeface="Times New Roman"/>
            </a:endParaRPr>
          </a:p>
          <a:p>
            <a:pPr indent="-317500" lvl="0" marL="457200" rtl="0" algn="just">
              <a:lnSpc>
                <a:spcPct val="9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You can view the same from the visualizations on the correlation of independent variable over dependent variable (target) As we can see from the boxplot, I couldn’t remove all the outliers yet since the data is expensive, I have to proceed with the dataset with outliers.</a:t>
            </a:r>
            <a:endParaRPr sz="1400">
              <a:solidFill>
                <a:srgbClr val="000000"/>
              </a:solidFill>
              <a:latin typeface="Times New Roman"/>
              <a:ea typeface="Times New Roman"/>
              <a:cs typeface="Times New Roman"/>
              <a:sym typeface="Times New Roman"/>
            </a:endParaRPr>
          </a:p>
          <a:p>
            <a:pPr indent="-317500" lvl="0" marL="457200" rtl="0" algn="just">
              <a:lnSpc>
                <a:spcPct val="97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Further, I couldn’t get skewness under control for few variables through couple of transformation techniques, yet I have proceeded with building the model. Looking at the </a:t>
            </a:r>
            <a:r>
              <a:rPr lang="en" sz="1400">
                <a:solidFill>
                  <a:srgbClr val="000000"/>
                </a:solidFill>
                <a:latin typeface="Times New Roman"/>
                <a:ea typeface="Times New Roman"/>
                <a:cs typeface="Times New Roman"/>
                <a:sym typeface="Times New Roman"/>
              </a:rPr>
              <a:t>heatmap</a:t>
            </a:r>
            <a:r>
              <a:rPr lang="en" sz="1400">
                <a:solidFill>
                  <a:srgbClr val="000000"/>
                </a:solidFill>
                <a:latin typeface="Times New Roman"/>
                <a:ea typeface="Times New Roman"/>
                <a:cs typeface="Times New Roman"/>
                <a:sym typeface="Times New Roman"/>
              </a:rPr>
              <a:t> for correlation, I could see there were few independent variables which were correlated with each other, yet I have not removed any variable based on their correlation because </a:t>
            </a:r>
            <a:r>
              <a:rPr lang="en" sz="1400">
                <a:solidFill>
                  <a:srgbClr val="000000"/>
                </a:solidFill>
                <a:latin typeface="Times New Roman"/>
                <a:ea typeface="Times New Roman"/>
                <a:cs typeface="Times New Roman"/>
                <a:sym typeface="Times New Roman"/>
              </a:rPr>
              <a:t>multicollinearity</a:t>
            </a:r>
            <a:r>
              <a:rPr lang="en" sz="1400">
                <a:solidFill>
                  <a:srgbClr val="000000"/>
                </a:solidFill>
                <a:latin typeface="Times New Roman"/>
                <a:ea typeface="Times New Roman"/>
                <a:cs typeface="Times New Roman"/>
                <a:sym typeface="Times New Roman"/>
              </a:rPr>
              <a:t> will not affect prediction.</a:t>
            </a:r>
            <a:endParaRPr sz="1400">
              <a:solidFill>
                <a:srgbClr val="000000"/>
              </a:solidFill>
              <a:latin typeface="Times New Roman"/>
              <a:ea typeface="Times New Roman"/>
              <a:cs typeface="Times New Roman"/>
              <a:sym typeface="Times New Roman"/>
            </a:endParaRPr>
          </a:p>
          <a:p>
            <a:pPr indent="0" lvl="0" marL="0" rtl="0" algn="l">
              <a:lnSpc>
                <a:spcPct val="105000"/>
              </a:lnSpc>
              <a:spcBef>
                <a:spcPts val="80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idx="1" type="body"/>
          </p:nvPr>
        </p:nvSpPr>
        <p:spPr>
          <a:xfrm>
            <a:off x="587775" y="1539475"/>
            <a:ext cx="7505700" cy="2954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Introduction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Analytical Problem Framing</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Analysis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Limitations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lang="en" sz="2100">
                <a:latin typeface="Times New Roman"/>
                <a:ea typeface="Times New Roman"/>
                <a:cs typeface="Times New Roman"/>
                <a:sym typeface="Times New Roman"/>
              </a:rPr>
              <a:t>C</a:t>
            </a:r>
            <a:r>
              <a:rPr lang="en" sz="2100">
                <a:latin typeface="Times New Roman"/>
                <a:ea typeface="Times New Roman"/>
                <a:cs typeface="Times New Roman"/>
                <a:sym typeface="Times New Roman"/>
              </a:rPr>
              <a:t>onclusions</a:t>
            </a:r>
            <a:endParaRPr sz="21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idx="1" type="body"/>
          </p:nvPr>
        </p:nvSpPr>
        <p:spPr>
          <a:xfrm>
            <a:off x="3050625" y="2054025"/>
            <a:ext cx="2694300" cy="7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700">
                <a:latin typeface="Times New Roman"/>
                <a:ea typeface="Times New Roman"/>
                <a:cs typeface="Times New Roman"/>
                <a:sym typeface="Times New Roman"/>
              </a:rPr>
              <a:t>THANK YOU !!</a:t>
            </a:r>
            <a:endParaRPr b="1" sz="2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685425"/>
            <a:ext cx="7505700" cy="954600"/>
          </a:xfrm>
          <a:prstGeom prst="rect">
            <a:avLst/>
          </a:prstGeom>
        </p:spPr>
        <p:txBody>
          <a:bodyPr anchorCtr="0" anchor="t" bIns="91425" lIns="91425" spcFirstLastPara="1" rIns="91425" wrap="square" tIns="91425">
            <a:normAutofit fontScale="90000"/>
          </a:bodyPr>
          <a:lstStyle/>
          <a:p>
            <a:pPr indent="-480060" lvl="0" marL="457200" rtl="0" algn="l">
              <a:lnSpc>
                <a:spcPct val="115000"/>
              </a:lnSpc>
              <a:spcBef>
                <a:spcPts val="0"/>
              </a:spcBef>
              <a:spcAft>
                <a:spcPts val="0"/>
              </a:spcAft>
              <a:buClr>
                <a:srgbClr val="000000"/>
              </a:buClr>
              <a:buSzPct val="100000"/>
              <a:buAutoNum type="arabicPeriod"/>
            </a:pPr>
            <a:r>
              <a:rPr b="1" lang="en" sz="4400">
                <a:solidFill>
                  <a:srgbClr val="000000"/>
                </a:solidFill>
                <a:latin typeface="Times New Roman"/>
                <a:ea typeface="Times New Roman"/>
                <a:cs typeface="Times New Roman"/>
                <a:sym typeface="Times New Roman"/>
              </a:rPr>
              <a:t>Introduction:</a:t>
            </a:r>
            <a:endParaRPr b="1" sz="4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2" name="Google Shape;142;p15"/>
          <p:cNvSpPr txBox="1"/>
          <p:nvPr>
            <p:ph idx="1" type="body"/>
          </p:nvPr>
        </p:nvSpPr>
        <p:spPr>
          <a:xfrm>
            <a:off x="819150" y="1684525"/>
            <a:ext cx="7505700" cy="2844900"/>
          </a:xfrm>
          <a:prstGeom prst="rect">
            <a:avLst/>
          </a:prstGeom>
        </p:spPr>
        <p:txBody>
          <a:bodyPr anchorCtr="0" anchor="t" bIns="91425" lIns="91425" spcFirstLastPara="1" rIns="91425" wrap="square" tIns="91425">
            <a:noAutofit/>
          </a:bodyPr>
          <a:lstStyle/>
          <a:p>
            <a:pPr indent="-308610" lvl="0" marL="457200" rtl="0" algn="just">
              <a:lnSpc>
                <a:spcPct val="95000"/>
              </a:lnSpc>
              <a:spcBef>
                <a:spcPts val="0"/>
              </a:spcBef>
              <a:spcAft>
                <a:spcPts val="0"/>
              </a:spcAft>
              <a:buClr>
                <a:srgbClr val="000000"/>
              </a:buClr>
              <a:buSzPts val="1260"/>
              <a:buAutoNum type="arabicPeriod"/>
            </a:pPr>
            <a:r>
              <a:rPr lang="en" sz="1260">
                <a:solidFill>
                  <a:srgbClr val="000000"/>
                </a:solidFill>
                <a:latin typeface="Times New Roman"/>
                <a:ea typeface="Times New Roman"/>
                <a:cs typeface="Times New Roman"/>
                <a:sym typeface="Times New Roman"/>
              </a:rPr>
              <a:t>With the covid 19 impact in the market, we have seen lot of changes in the car market. Now some cars are in demand hence making them costly and some are not in demand hence cheaper.</a:t>
            </a:r>
            <a:endParaRPr sz="1260">
              <a:solidFill>
                <a:srgbClr val="000000"/>
              </a:solidFill>
              <a:latin typeface="Times New Roman"/>
              <a:ea typeface="Times New Roman"/>
              <a:cs typeface="Times New Roman"/>
              <a:sym typeface="Times New Roman"/>
            </a:endParaRPr>
          </a:p>
          <a:p>
            <a:pPr indent="-308610" lvl="0" marL="457200" rtl="0" algn="just">
              <a:lnSpc>
                <a:spcPct val="95000"/>
              </a:lnSpc>
              <a:spcBef>
                <a:spcPts val="0"/>
              </a:spcBef>
              <a:spcAft>
                <a:spcPts val="0"/>
              </a:spcAft>
              <a:buClr>
                <a:srgbClr val="000000"/>
              </a:buClr>
              <a:buSzPts val="1260"/>
              <a:buFont typeface="Times New Roman"/>
              <a:buAutoNum type="arabicPeriod"/>
            </a:pPr>
            <a:r>
              <a:rPr lang="en" sz="1260">
                <a:solidFill>
                  <a:srgbClr val="000000"/>
                </a:solidFill>
                <a:latin typeface="Times New Roman"/>
                <a:ea typeface="Times New Roman"/>
                <a:cs typeface="Times New Roman"/>
                <a:sym typeface="Times New Roman"/>
              </a:rPr>
              <a:t>Predicting the price of used cars is both an important and interesting problem. The market value is based on a number of factors, including demand, supply, options, and incentives. The market value of a vehicle usually falls somewhere between the sticker price and the invoice price. Because the market value is an average, some people will pay more than that amount, while others will pay less.</a:t>
            </a:r>
            <a:endParaRPr sz="1260">
              <a:solidFill>
                <a:srgbClr val="000000"/>
              </a:solidFill>
              <a:latin typeface="Times New Roman"/>
              <a:ea typeface="Times New Roman"/>
              <a:cs typeface="Times New Roman"/>
              <a:sym typeface="Times New Roman"/>
            </a:endParaRPr>
          </a:p>
          <a:p>
            <a:pPr indent="-308610" lvl="0" marL="457200" rtl="0" algn="just">
              <a:lnSpc>
                <a:spcPct val="95000"/>
              </a:lnSpc>
              <a:spcBef>
                <a:spcPts val="0"/>
              </a:spcBef>
              <a:spcAft>
                <a:spcPts val="0"/>
              </a:spcAft>
              <a:buClr>
                <a:srgbClr val="000000"/>
              </a:buClr>
              <a:buSzPts val="1260"/>
              <a:buFont typeface="Times New Roman"/>
              <a:buAutoNum type="arabicPeriod"/>
            </a:pPr>
            <a:r>
              <a:rPr lang="en" sz="1260">
                <a:solidFill>
                  <a:srgbClr val="000000"/>
                </a:solidFill>
                <a:latin typeface="Times New Roman"/>
                <a:ea typeface="Times New Roman"/>
                <a:cs typeface="Times New Roman"/>
                <a:sym typeface="Times New Roman"/>
              </a:rPr>
              <a:t>A car's value is determined by many factors: the popularity of the make and model of your car, vehicle specifications, trim levels, physical appearance, mileage, consistent maintenance and working condition.</a:t>
            </a:r>
            <a:endParaRPr sz="1260">
              <a:solidFill>
                <a:srgbClr val="000000"/>
              </a:solidFill>
              <a:latin typeface="Times New Roman"/>
              <a:ea typeface="Times New Roman"/>
              <a:cs typeface="Times New Roman"/>
              <a:sym typeface="Times New Roman"/>
            </a:endParaRPr>
          </a:p>
          <a:p>
            <a:pPr indent="-308610" lvl="0" marL="457200" rtl="0" algn="just">
              <a:lnSpc>
                <a:spcPct val="95000"/>
              </a:lnSpc>
              <a:spcBef>
                <a:spcPts val="0"/>
              </a:spcBef>
              <a:spcAft>
                <a:spcPts val="0"/>
              </a:spcAft>
              <a:buClr>
                <a:srgbClr val="000000"/>
              </a:buClr>
              <a:buSzPts val="1260"/>
              <a:buFont typeface="Times New Roman"/>
              <a:buAutoNum type="arabicPeriod"/>
            </a:pPr>
            <a:r>
              <a:rPr lang="en" sz="1260">
                <a:solidFill>
                  <a:srgbClr val="000000"/>
                </a:solidFill>
                <a:latin typeface="Times New Roman"/>
                <a:ea typeface="Times New Roman"/>
                <a:cs typeface="Times New Roman"/>
                <a:sym typeface="Times New Roman"/>
              </a:rPr>
              <a:t>sing this as a base, I have collected the data from </a:t>
            </a:r>
            <a:r>
              <a:rPr b="1" lang="en" sz="1260">
                <a:solidFill>
                  <a:srgbClr val="000000"/>
                </a:solidFill>
                <a:latin typeface="Times New Roman"/>
                <a:ea typeface="Times New Roman"/>
                <a:cs typeface="Times New Roman"/>
                <a:sym typeface="Times New Roman"/>
              </a:rPr>
              <a:t>“Cars24”</a:t>
            </a:r>
            <a:r>
              <a:rPr lang="en" sz="1260">
                <a:solidFill>
                  <a:srgbClr val="000000"/>
                </a:solidFill>
                <a:latin typeface="Times New Roman"/>
                <a:ea typeface="Times New Roman"/>
                <a:cs typeface="Times New Roman"/>
                <a:sym typeface="Times New Roman"/>
              </a:rPr>
              <a:t> website and here I have collected and scrapped the information of the cars with definite and significant features required for predicting the better model</a:t>
            </a:r>
            <a:endParaRPr sz="1260">
              <a:solidFill>
                <a:srgbClr val="000000"/>
              </a:solidFill>
              <a:latin typeface="Times New Roman"/>
              <a:ea typeface="Times New Roman"/>
              <a:cs typeface="Times New Roman"/>
              <a:sym typeface="Times New Roman"/>
            </a:endParaRPr>
          </a:p>
          <a:p>
            <a:pPr indent="-308610" lvl="0" marL="457200" rtl="0" algn="just">
              <a:lnSpc>
                <a:spcPct val="95000"/>
              </a:lnSpc>
              <a:spcBef>
                <a:spcPts val="0"/>
              </a:spcBef>
              <a:spcAft>
                <a:spcPts val="0"/>
              </a:spcAft>
              <a:buClr>
                <a:srgbClr val="000000"/>
              </a:buClr>
              <a:buSzPts val="1260"/>
              <a:buFont typeface="Times New Roman"/>
              <a:buAutoNum type="arabicPeriod"/>
            </a:pPr>
            <a:r>
              <a:rPr lang="en" sz="1260">
                <a:solidFill>
                  <a:srgbClr val="000000"/>
                </a:solidFill>
                <a:latin typeface="Times New Roman"/>
                <a:ea typeface="Times New Roman"/>
                <a:cs typeface="Times New Roman"/>
                <a:sym typeface="Times New Roman"/>
              </a:rPr>
              <a:t>Once the data is collected, the data will be cleaned and pre-processed with all the necessary tools and the same will be used to build machine learning models in order to predict the price of the same</a:t>
            </a:r>
            <a:endParaRPr sz="126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91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57865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900">
                <a:solidFill>
                  <a:srgbClr val="000000"/>
                </a:solidFill>
                <a:latin typeface="Times New Roman"/>
                <a:ea typeface="Times New Roman"/>
                <a:cs typeface="Times New Roman"/>
                <a:sym typeface="Times New Roman"/>
              </a:rPr>
              <a:t>2. Analytical Problem Framing:</a:t>
            </a:r>
            <a:endParaRPr b="1" sz="3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48" name="Google Shape;148;p16"/>
          <p:cNvSpPr txBox="1"/>
          <p:nvPr>
            <p:ph idx="1" type="body"/>
          </p:nvPr>
        </p:nvSpPr>
        <p:spPr>
          <a:xfrm>
            <a:off x="774650" y="1601775"/>
            <a:ext cx="7505700" cy="305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Here our dataset has 7039 rows and 16 columns, using this dataset we will be building the model followed by training the data and then finally the model is tested by using 70% of the training data and 30% of the testing data.</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following are the columns or features of our dataset: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These columns are named when the data is collected but during the pre-processing there are few newly created columns which are extracted from the existing data and thus the number of columns increased and the columns are renamed.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rgbClr val="000000"/>
              </a:solidFill>
              <a:latin typeface="Times New Roman"/>
              <a:ea typeface="Times New Roman"/>
              <a:cs typeface="Times New Roman"/>
              <a:sym typeface="Times New Roman"/>
            </a:endParaRPr>
          </a:p>
        </p:txBody>
      </p:sp>
      <p:pic>
        <p:nvPicPr>
          <p:cNvPr id="149" name="Google Shape;149;p16"/>
          <p:cNvPicPr preferRelativeResize="0"/>
          <p:nvPr/>
        </p:nvPicPr>
        <p:blipFill>
          <a:blip r:embed="rId3">
            <a:alphaModFix/>
          </a:blip>
          <a:stretch>
            <a:fillRect/>
          </a:stretch>
        </p:blipFill>
        <p:spPr>
          <a:xfrm>
            <a:off x="2791400" y="3141300"/>
            <a:ext cx="1515125" cy="125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rotWithShape="1">
          <a:blip r:embed="rId3">
            <a:alphaModFix/>
          </a:blip>
          <a:srcRect b="-90403" l="0" r="0" t="0"/>
          <a:stretch/>
        </p:blipFill>
        <p:spPr>
          <a:xfrm>
            <a:off x="684500" y="1287475"/>
            <a:ext cx="3142350" cy="3209925"/>
          </a:xfrm>
          <a:prstGeom prst="rect">
            <a:avLst/>
          </a:prstGeom>
          <a:noFill/>
          <a:ln>
            <a:noFill/>
          </a:ln>
        </p:spPr>
      </p:pic>
      <p:pic>
        <p:nvPicPr>
          <p:cNvPr id="155" name="Google Shape;155;p17"/>
          <p:cNvPicPr preferRelativeResize="0"/>
          <p:nvPr/>
        </p:nvPicPr>
        <p:blipFill>
          <a:blip r:embed="rId4">
            <a:alphaModFix/>
          </a:blip>
          <a:stretch>
            <a:fillRect/>
          </a:stretch>
        </p:blipFill>
        <p:spPr>
          <a:xfrm>
            <a:off x="4200925" y="1065774"/>
            <a:ext cx="4003025" cy="305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a:blip r:embed="rId3">
            <a:alphaModFix/>
          </a:blip>
          <a:stretch>
            <a:fillRect/>
          </a:stretch>
        </p:blipFill>
        <p:spPr>
          <a:xfrm>
            <a:off x="689925" y="700575"/>
            <a:ext cx="3575625" cy="3298950"/>
          </a:xfrm>
          <a:prstGeom prst="rect">
            <a:avLst/>
          </a:prstGeom>
          <a:noFill/>
          <a:ln>
            <a:noFill/>
          </a:ln>
        </p:spPr>
      </p:pic>
      <p:pic>
        <p:nvPicPr>
          <p:cNvPr id="161" name="Google Shape;161;p18"/>
          <p:cNvPicPr preferRelativeResize="0"/>
          <p:nvPr/>
        </p:nvPicPr>
        <p:blipFill>
          <a:blip r:embed="rId4">
            <a:alphaModFix/>
          </a:blip>
          <a:stretch>
            <a:fillRect/>
          </a:stretch>
        </p:blipFill>
        <p:spPr>
          <a:xfrm>
            <a:off x="4771700" y="700575"/>
            <a:ext cx="3856975" cy="3298950"/>
          </a:xfrm>
          <a:prstGeom prst="rect">
            <a:avLst/>
          </a:prstGeom>
          <a:noFill/>
          <a:ln>
            <a:noFill/>
          </a:ln>
        </p:spPr>
      </p:pic>
      <p:sp>
        <p:nvSpPr>
          <p:cNvPr id="162" name="Google Shape;162;p18"/>
          <p:cNvSpPr txBox="1"/>
          <p:nvPr/>
        </p:nvSpPr>
        <p:spPr>
          <a:xfrm>
            <a:off x="905100" y="4088200"/>
            <a:ext cx="7333800" cy="766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Here the data is </a:t>
            </a:r>
            <a:r>
              <a:rPr lang="en" sz="1200">
                <a:latin typeface="Times New Roman"/>
                <a:ea typeface="Times New Roman"/>
                <a:cs typeface="Times New Roman"/>
                <a:sym typeface="Times New Roman"/>
              </a:rPr>
              <a:t>concatenated</a:t>
            </a:r>
            <a:r>
              <a:rPr lang="en" sz="1200">
                <a:latin typeface="Times New Roman"/>
                <a:ea typeface="Times New Roman"/>
                <a:cs typeface="Times New Roman"/>
                <a:sym typeface="Times New Roman"/>
              </a:rPr>
              <a:t> and data frame is formed</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lphaLcPeriod"/>
            </a:pPr>
            <a:r>
              <a:rPr lang="en" sz="1200">
                <a:latin typeface="Times New Roman"/>
                <a:ea typeface="Times New Roman"/>
                <a:cs typeface="Times New Roman"/>
                <a:sym typeface="Times New Roman"/>
              </a:rPr>
              <a:t>Here we have the null values in few columns and also all the features of the data are object type.</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747925" y="394575"/>
            <a:ext cx="7505700" cy="81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000000"/>
                </a:solidFill>
                <a:latin typeface="Times New Roman"/>
                <a:ea typeface="Times New Roman"/>
                <a:cs typeface="Times New Roman"/>
                <a:sym typeface="Times New Roman"/>
              </a:rPr>
              <a:t>3. Visualization of the data:  (</a:t>
            </a:r>
            <a:r>
              <a:rPr b="1" lang="en" sz="2800">
                <a:solidFill>
                  <a:srgbClr val="000000"/>
                </a:solidFill>
                <a:latin typeface="Times New Roman"/>
                <a:ea typeface="Times New Roman"/>
                <a:cs typeface="Times New Roman"/>
                <a:sym typeface="Times New Roman"/>
              </a:rPr>
              <a:t>Univariate</a:t>
            </a:r>
            <a:r>
              <a:rPr b="1" lang="en" sz="2800">
                <a:solidFill>
                  <a:srgbClr val="000000"/>
                </a:solidFill>
                <a:latin typeface="Times New Roman"/>
                <a:ea typeface="Times New Roman"/>
                <a:cs typeface="Times New Roman"/>
                <a:sym typeface="Times New Roman"/>
              </a:rPr>
              <a:t> analysis)   </a:t>
            </a:r>
            <a:endParaRPr b="1" sz="2800">
              <a:latin typeface="Times New Roman"/>
              <a:ea typeface="Times New Roman"/>
              <a:cs typeface="Times New Roman"/>
              <a:sym typeface="Times New Roman"/>
            </a:endParaRPr>
          </a:p>
        </p:txBody>
      </p:sp>
      <p:sp>
        <p:nvSpPr>
          <p:cNvPr id="168" name="Google Shape;168;p19"/>
          <p:cNvSpPr txBox="1"/>
          <p:nvPr>
            <p:ph idx="1" type="body"/>
          </p:nvPr>
        </p:nvSpPr>
        <p:spPr>
          <a:xfrm>
            <a:off x="819150" y="1092000"/>
            <a:ext cx="7505700" cy="3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Here we are going to visualize few of the feature of dataset:</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69" name="Google Shape;169;p19"/>
          <p:cNvPicPr preferRelativeResize="0"/>
          <p:nvPr/>
        </p:nvPicPr>
        <p:blipFill>
          <a:blip r:embed="rId3">
            <a:alphaModFix/>
          </a:blip>
          <a:stretch>
            <a:fillRect/>
          </a:stretch>
        </p:blipFill>
        <p:spPr>
          <a:xfrm>
            <a:off x="914075" y="1474438"/>
            <a:ext cx="3221800" cy="1504525"/>
          </a:xfrm>
          <a:prstGeom prst="rect">
            <a:avLst/>
          </a:prstGeom>
          <a:noFill/>
          <a:ln>
            <a:noFill/>
          </a:ln>
        </p:spPr>
      </p:pic>
      <p:pic>
        <p:nvPicPr>
          <p:cNvPr id="170" name="Google Shape;170;p19"/>
          <p:cNvPicPr preferRelativeResize="0"/>
          <p:nvPr/>
        </p:nvPicPr>
        <p:blipFill>
          <a:blip r:embed="rId4">
            <a:alphaModFix/>
          </a:blip>
          <a:stretch>
            <a:fillRect/>
          </a:stretch>
        </p:blipFill>
        <p:spPr>
          <a:xfrm>
            <a:off x="4524500" y="1454662"/>
            <a:ext cx="3359025" cy="1544075"/>
          </a:xfrm>
          <a:prstGeom prst="rect">
            <a:avLst/>
          </a:prstGeom>
          <a:noFill/>
          <a:ln>
            <a:noFill/>
          </a:ln>
        </p:spPr>
      </p:pic>
      <p:pic>
        <p:nvPicPr>
          <p:cNvPr id="171" name="Google Shape;171;p19"/>
          <p:cNvPicPr preferRelativeResize="0"/>
          <p:nvPr/>
        </p:nvPicPr>
        <p:blipFill>
          <a:blip r:embed="rId5">
            <a:alphaModFix/>
          </a:blip>
          <a:stretch>
            <a:fillRect/>
          </a:stretch>
        </p:blipFill>
        <p:spPr>
          <a:xfrm>
            <a:off x="950975" y="3242525"/>
            <a:ext cx="3148001" cy="1434100"/>
          </a:xfrm>
          <a:prstGeom prst="rect">
            <a:avLst/>
          </a:prstGeom>
          <a:noFill/>
          <a:ln>
            <a:noFill/>
          </a:ln>
        </p:spPr>
      </p:pic>
      <p:pic>
        <p:nvPicPr>
          <p:cNvPr id="172" name="Google Shape;172;p19"/>
          <p:cNvPicPr preferRelativeResize="0"/>
          <p:nvPr/>
        </p:nvPicPr>
        <p:blipFill>
          <a:blip r:embed="rId6">
            <a:alphaModFix/>
          </a:blip>
          <a:stretch>
            <a:fillRect/>
          </a:stretch>
        </p:blipFill>
        <p:spPr>
          <a:xfrm>
            <a:off x="4470900" y="3312900"/>
            <a:ext cx="3412626" cy="143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819150" y="530175"/>
            <a:ext cx="7505700" cy="390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654200" y="291050"/>
            <a:ext cx="7907724" cy="4561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379825" y="253225"/>
            <a:ext cx="7944900" cy="44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379825" y="375950"/>
            <a:ext cx="7822902" cy="4217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