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sldIdLst>
    <p:sldId id="264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7" r:id="rId11"/>
    <p:sldId id="263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0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SA\Documents\BTM_restaurant%20(version%201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SA\Documents\BTM_restaurant%20(version%201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SA\Documents\BTM_restaurant%20(version%201)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SA\Documents\BTM_restaurant%20(version%201).xl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[Malbar_restaurant.xlsb.xlsx]Non-Veg_Sea_food!PivotTable5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'Non-Veg_Sea_food'!$B$3</c:f>
              <c:strCache>
                <c:ptCount val="1"/>
                <c:pt idx="0">
                  <c:v>Sum of Prawans Masala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'Non-Veg_Sea_food'!$A$4:$A$9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'Non-Veg_Sea_food'!$B$4:$B$9</c:f>
              <c:numCache>
                <c:formatCode>General</c:formatCode>
                <c:ptCount val="5"/>
                <c:pt idx="0">
                  <c:v>73</c:v>
                </c:pt>
                <c:pt idx="1">
                  <c:v>57</c:v>
                </c:pt>
                <c:pt idx="2">
                  <c:v>59</c:v>
                </c:pt>
                <c:pt idx="3">
                  <c:v>53</c:v>
                </c:pt>
                <c:pt idx="4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78-48A5-A355-3037CA2DB886}"/>
            </c:ext>
          </c:extLst>
        </c:ser>
        <c:ser>
          <c:idx val="1"/>
          <c:order val="1"/>
          <c:tx>
            <c:strRef>
              <c:f>'Non-Veg_Sea_food'!$C$3</c:f>
              <c:strCache>
                <c:ptCount val="1"/>
                <c:pt idx="0">
                  <c:v>Sum of Prawans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'Non-Veg_Sea_food'!$A$4:$A$9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'Non-Veg_Sea_food'!$C$4:$C$9</c:f>
              <c:numCache>
                <c:formatCode>General</c:formatCode>
                <c:ptCount val="5"/>
                <c:pt idx="0">
                  <c:v>52</c:v>
                </c:pt>
                <c:pt idx="1">
                  <c:v>61</c:v>
                </c:pt>
                <c:pt idx="2">
                  <c:v>62</c:v>
                </c:pt>
                <c:pt idx="3">
                  <c:v>59</c:v>
                </c:pt>
                <c:pt idx="4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78-48A5-A355-3037CA2DB886}"/>
            </c:ext>
          </c:extLst>
        </c:ser>
        <c:ser>
          <c:idx val="2"/>
          <c:order val="2"/>
          <c:tx>
            <c:strRef>
              <c:f>'Non-Veg_Sea_food'!$D$3</c:f>
              <c:strCache>
                <c:ptCount val="1"/>
                <c:pt idx="0">
                  <c:v>Sum of Appolo fish fry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'Non-Veg_Sea_food'!$A$4:$A$9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'Non-Veg_Sea_food'!$D$4:$D$9</c:f>
              <c:numCache>
                <c:formatCode>General</c:formatCode>
                <c:ptCount val="5"/>
                <c:pt idx="0">
                  <c:v>72</c:v>
                </c:pt>
                <c:pt idx="1">
                  <c:v>52</c:v>
                </c:pt>
                <c:pt idx="2">
                  <c:v>62</c:v>
                </c:pt>
                <c:pt idx="3">
                  <c:v>59</c:v>
                </c:pt>
                <c:pt idx="4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78-48A5-A355-3037CA2DB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2992360"/>
        <c:axId val="532993016"/>
      </c:barChart>
      <c:catAx>
        <c:axId val="532992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993016"/>
        <c:crosses val="autoZero"/>
        <c:auto val="1"/>
        <c:lblAlgn val="ctr"/>
        <c:lblOffset val="100"/>
        <c:noMultiLvlLbl val="0"/>
      </c:catAx>
      <c:valAx>
        <c:axId val="532993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992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056758039098783"/>
          <c:y val="0.35374805627607792"/>
          <c:w val="0.22943241960901217"/>
          <c:h val="0.271084977417385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[Malbar_restaurant.xlsb.xlsx]Sales_Count!PivotTable4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5328977494834424"/>
          <c:y val="0.12397929425488481"/>
          <c:w val="0.35269090299882727"/>
          <c:h val="0.750102799650043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Sales_Count!$C$24</c:f>
              <c:strCache>
                <c:ptCount val="1"/>
                <c:pt idx="0">
                  <c:v>Sum of Jan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Sales_Count!$B$25:$B$35</c:f>
              <c:strCache>
                <c:ptCount val="10"/>
                <c:pt idx="0">
                  <c:v>Sum of Butter nan</c:v>
                </c:pt>
                <c:pt idx="1">
                  <c:v>Sum of Chilli baby corn</c:v>
                </c:pt>
                <c:pt idx="2">
                  <c:v>Sum of Chilli Mushroom</c:v>
                </c:pt>
                <c:pt idx="3">
                  <c:v>Sum of Egg bhurji</c:v>
                </c:pt>
                <c:pt idx="4">
                  <c:v>Sum of Kulcha</c:v>
                </c:pt>
                <c:pt idx="5">
                  <c:v>Sum of Omlet</c:v>
                </c:pt>
                <c:pt idx="6">
                  <c:v>Sum of Roti</c:v>
                </c:pt>
                <c:pt idx="7">
                  <c:v>Sum of Veg-Biryani</c:v>
                </c:pt>
                <c:pt idx="8">
                  <c:v>Sum of Veg-fried-rice</c:v>
                </c:pt>
                <c:pt idx="9">
                  <c:v>Sum of Veg-manchurian</c:v>
                </c:pt>
              </c:strCache>
            </c:strRef>
          </c:cat>
          <c:val>
            <c:numRef>
              <c:f>Sales_Count!$C$25:$C$35</c:f>
              <c:numCache>
                <c:formatCode>General</c:formatCode>
                <c:ptCount val="10"/>
                <c:pt idx="0">
                  <c:v>69</c:v>
                </c:pt>
                <c:pt idx="1">
                  <c:v>39</c:v>
                </c:pt>
                <c:pt idx="2">
                  <c:v>50</c:v>
                </c:pt>
                <c:pt idx="3">
                  <c:v>42</c:v>
                </c:pt>
                <c:pt idx="4">
                  <c:v>71</c:v>
                </c:pt>
                <c:pt idx="5">
                  <c:v>41</c:v>
                </c:pt>
                <c:pt idx="6">
                  <c:v>72</c:v>
                </c:pt>
                <c:pt idx="7">
                  <c:v>33</c:v>
                </c:pt>
                <c:pt idx="8">
                  <c:v>38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AA-4CAF-BCE2-75C1B8A7F75C}"/>
            </c:ext>
          </c:extLst>
        </c:ser>
        <c:ser>
          <c:idx val="1"/>
          <c:order val="1"/>
          <c:tx>
            <c:strRef>
              <c:f>Sales_Count!$D$24</c:f>
              <c:strCache>
                <c:ptCount val="1"/>
                <c:pt idx="0">
                  <c:v>Sum of Feb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Sales_Count!$B$25:$B$35</c:f>
              <c:strCache>
                <c:ptCount val="10"/>
                <c:pt idx="0">
                  <c:v>Sum of Butter nan</c:v>
                </c:pt>
                <c:pt idx="1">
                  <c:v>Sum of Chilli baby corn</c:v>
                </c:pt>
                <c:pt idx="2">
                  <c:v>Sum of Chilli Mushroom</c:v>
                </c:pt>
                <c:pt idx="3">
                  <c:v>Sum of Egg bhurji</c:v>
                </c:pt>
                <c:pt idx="4">
                  <c:v>Sum of Kulcha</c:v>
                </c:pt>
                <c:pt idx="5">
                  <c:v>Sum of Omlet</c:v>
                </c:pt>
                <c:pt idx="6">
                  <c:v>Sum of Roti</c:v>
                </c:pt>
                <c:pt idx="7">
                  <c:v>Sum of Veg-Biryani</c:v>
                </c:pt>
                <c:pt idx="8">
                  <c:v>Sum of Veg-fried-rice</c:v>
                </c:pt>
                <c:pt idx="9">
                  <c:v>Sum of Veg-manchurian</c:v>
                </c:pt>
              </c:strCache>
            </c:strRef>
          </c:cat>
          <c:val>
            <c:numRef>
              <c:f>Sales_Count!$D$25:$D$35</c:f>
              <c:numCache>
                <c:formatCode>General</c:formatCode>
                <c:ptCount val="10"/>
                <c:pt idx="0">
                  <c:v>65</c:v>
                </c:pt>
                <c:pt idx="1">
                  <c:v>34</c:v>
                </c:pt>
                <c:pt idx="2">
                  <c:v>30</c:v>
                </c:pt>
                <c:pt idx="3">
                  <c:v>25</c:v>
                </c:pt>
                <c:pt idx="4">
                  <c:v>61</c:v>
                </c:pt>
                <c:pt idx="5">
                  <c:v>28</c:v>
                </c:pt>
                <c:pt idx="6">
                  <c:v>69</c:v>
                </c:pt>
                <c:pt idx="7">
                  <c:v>38</c:v>
                </c:pt>
                <c:pt idx="8">
                  <c:v>27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AA-4CAF-BCE2-75C1B8A7F75C}"/>
            </c:ext>
          </c:extLst>
        </c:ser>
        <c:ser>
          <c:idx val="2"/>
          <c:order val="2"/>
          <c:tx>
            <c:strRef>
              <c:f>Sales_Count!$E$24</c:f>
              <c:strCache>
                <c:ptCount val="1"/>
                <c:pt idx="0">
                  <c:v>Sum of Mar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Sales_Count!$B$25:$B$35</c:f>
              <c:strCache>
                <c:ptCount val="10"/>
                <c:pt idx="0">
                  <c:v>Sum of Butter nan</c:v>
                </c:pt>
                <c:pt idx="1">
                  <c:v>Sum of Chilli baby corn</c:v>
                </c:pt>
                <c:pt idx="2">
                  <c:v>Sum of Chilli Mushroom</c:v>
                </c:pt>
                <c:pt idx="3">
                  <c:v>Sum of Egg bhurji</c:v>
                </c:pt>
                <c:pt idx="4">
                  <c:v>Sum of Kulcha</c:v>
                </c:pt>
                <c:pt idx="5">
                  <c:v>Sum of Omlet</c:v>
                </c:pt>
                <c:pt idx="6">
                  <c:v>Sum of Roti</c:v>
                </c:pt>
                <c:pt idx="7">
                  <c:v>Sum of Veg-Biryani</c:v>
                </c:pt>
                <c:pt idx="8">
                  <c:v>Sum of Veg-fried-rice</c:v>
                </c:pt>
                <c:pt idx="9">
                  <c:v>Sum of Veg-manchurian</c:v>
                </c:pt>
              </c:strCache>
            </c:strRef>
          </c:cat>
          <c:val>
            <c:numRef>
              <c:f>Sales_Count!$E$25:$E$35</c:f>
              <c:numCache>
                <c:formatCode>General</c:formatCode>
                <c:ptCount val="10"/>
                <c:pt idx="0">
                  <c:v>71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72</c:v>
                </c:pt>
                <c:pt idx="5">
                  <c:v>0</c:v>
                </c:pt>
                <c:pt idx="6">
                  <c:v>69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AA-4CAF-BCE2-75C1B8A7F75C}"/>
            </c:ext>
          </c:extLst>
        </c:ser>
        <c:ser>
          <c:idx val="3"/>
          <c:order val="3"/>
          <c:tx>
            <c:strRef>
              <c:f>Sales_Count!$F$24</c:f>
              <c:strCache>
                <c:ptCount val="1"/>
                <c:pt idx="0">
                  <c:v>Sum of Apr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Sales_Count!$B$25:$B$35</c:f>
              <c:strCache>
                <c:ptCount val="10"/>
                <c:pt idx="0">
                  <c:v>Sum of Butter nan</c:v>
                </c:pt>
                <c:pt idx="1">
                  <c:v>Sum of Chilli baby corn</c:v>
                </c:pt>
                <c:pt idx="2">
                  <c:v>Sum of Chilli Mushroom</c:v>
                </c:pt>
                <c:pt idx="3">
                  <c:v>Sum of Egg bhurji</c:v>
                </c:pt>
                <c:pt idx="4">
                  <c:v>Sum of Kulcha</c:v>
                </c:pt>
                <c:pt idx="5">
                  <c:v>Sum of Omlet</c:v>
                </c:pt>
                <c:pt idx="6">
                  <c:v>Sum of Roti</c:v>
                </c:pt>
                <c:pt idx="7">
                  <c:v>Sum of Veg-Biryani</c:v>
                </c:pt>
                <c:pt idx="8">
                  <c:v>Sum of Veg-fried-rice</c:v>
                </c:pt>
                <c:pt idx="9">
                  <c:v>Sum of Veg-manchurian</c:v>
                </c:pt>
              </c:strCache>
            </c:strRef>
          </c:cat>
          <c:val>
            <c:numRef>
              <c:f>Sales_Count!$F$25:$F$35</c:f>
              <c:numCache>
                <c:formatCode>General</c:formatCode>
                <c:ptCount val="10"/>
                <c:pt idx="0">
                  <c:v>69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71</c:v>
                </c:pt>
                <c:pt idx="5">
                  <c:v>0</c:v>
                </c:pt>
                <c:pt idx="6">
                  <c:v>73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AA-4CAF-BCE2-75C1B8A7F75C}"/>
            </c:ext>
          </c:extLst>
        </c:ser>
        <c:ser>
          <c:idx val="4"/>
          <c:order val="4"/>
          <c:tx>
            <c:strRef>
              <c:f>Sales_Count!$G$24</c:f>
              <c:strCache>
                <c:ptCount val="1"/>
                <c:pt idx="0">
                  <c:v>Sum of 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Sales_Count!$B$25:$B$35</c:f>
              <c:strCache>
                <c:ptCount val="10"/>
                <c:pt idx="0">
                  <c:v>Sum of Butter nan</c:v>
                </c:pt>
                <c:pt idx="1">
                  <c:v>Sum of Chilli baby corn</c:v>
                </c:pt>
                <c:pt idx="2">
                  <c:v>Sum of Chilli Mushroom</c:v>
                </c:pt>
                <c:pt idx="3">
                  <c:v>Sum of Egg bhurji</c:v>
                </c:pt>
                <c:pt idx="4">
                  <c:v>Sum of Kulcha</c:v>
                </c:pt>
                <c:pt idx="5">
                  <c:v>Sum of Omlet</c:v>
                </c:pt>
                <c:pt idx="6">
                  <c:v>Sum of Roti</c:v>
                </c:pt>
                <c:pt idx="7">
                  <c:v>Sum of Veg-Biryani</c:v>
                </c:pt>
                <c:pt idx="8">
                  <c:v>Sum of Veg-fried-rice</c:v>
                </c:pt>
                <c:pt idx="9">
                  <c:v>Sum of Veg-manchurian</c:v>
                </c:pt>
              </c:strCache>
            </c:strRef>
          </c:cat>
          <c:val>
            <c:numRef>
              <c:f>Sales_Count!$G$25:$G$35</c:f>
              <c:numCache>
                <c:formatCode>General</c:formatCode>
                <c:ptCount val="10"/>
                <c:pt idx="0">
                  <c:v>73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72</c:v>
                </c:pt>
                <c:pt idx="5">
                  <c:v>0</c:v>
                </c:pt>
                <c:pt idx="6">
                  <c:v>76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AA-4CAF-BCE2-75C1B8A7F7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10155560"/>
        <c:axId val="610153592"/>
      </c:barChart>
      <c:catAx>
        <c:axId val="610155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153592"/>
        <c:crosses val="autoZero"/>
        <c:auto val="1"/>
        <c:lblAlgn val="ctr"/>
        <c:lblOffset val="100"/>
        <c:noMultiLvlLbl val="0"/>
      </c:catAx>
      <c:valAx>
        <c:axId val="610153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15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[Malbar_restaurant.xlsb.xlsx]Sales_Count!PivotTable7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1649799203653736"/>
          <c:y val="0"/>
          <c:w val="0.6263919872070397"/>
          <c:h val="0.8791580646058818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Sales_Count!$C$41</c:f>
              <c:strCache>
                <c:ptCount val="1"/>
                <c:pt idx="0">
                  <c:v>Sum of Jan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Sales_Count!$B$42:$B$50</c:f>
              <c:strCache>
                <c:ptCount val="8"/>
                <c:pt idx="0">
                  <c:v>Sum of Appolo fish fry</c:v>
                </c:pt>
                <c:pt idx="1">
                  <c:v>Sum of Chicken biryani</c:v>
                </c:pt>
                <c:pt idx="2">
                  <c:v>Sum of Chicken kebab</c:v>
                </c:pt>
                <c:pt idx="3">
                  <c:v>Sum of Chicken tandoori</c:v>
                </c:pt>
                <c:pt idx="4">
                  <c:v>Sum of Chicken tikka</c:v>
                </c:pt>
                <c:pt idx="5">
                  <c:v>Sum of Chicken65</c:v>
                </c:pt>
                <c:pt idx="6">
                  <c:v>Sum of Prawans </c:v>
                </c:pt>
                <c:pt idx="7">
                  <c:v>Sum of Prawans Masala</c:v>
                </c:pt>
              </c:strCache>
            </c:strRef>
          </c:cat>
          <c:val>
            <c:numRef>
              <c:f>Sales_Count!$C$42:$C$50</c:f>
              <c:numCache>
                <c:formatCode>General</c:formatCode>
                <c:ptCount val="8"/>
                <c:pt idx="0">
                  <c:v>72</c:v>
                </c:pt>
                <c:pt idx="1">
                  <c:v>84</c:v>
                </c:pt>
                <c:pt idx="2">
                  <c:v>82</c:v>
                </c:pt>
                <c:pt idx="3">
                  <c:v>68</c:v>
                </c:pt>
                <c:pt idx="4">
                  <c:v>73</c:v>
                </c:pt>
                <c:pt idx="5">
                  <c:v>80</c:v>
                </c:pt>
                <c:pt idx="6">
                  <c:v>52</c:v>
                </c:pt>
                <c:pt idx="7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E4-4157-B3E5-F9E0E03370F9}"/>
            </c:ext>
          </c:extLst>
        </c:ser>
        <c:ser>
          <c:idx val="1"/>
          <c:order val="1"/>
          <c:tx>
            <c:strRef>
              <c:f>Sales_Count!$D$41</c:f>
              <c:strCache>
                <c:ptCount val="1"/>
                <c:pt idx="0">
                  <c:v>Sum of Feb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Sales_Count!$B$42:$B$50</c:f>
              <c:strCache>
                <c:ptCount val="8"/>
                <c:pt idx="0">
                  <c:v>Sum of Appolo fish fry</c:v>
                </c:pt>
                <c:pt idx="1">
                  <c:v>Sum of Chicken biryani</c:v>
                </c:pt>
                <c:pt idx="2">
                  <c:v>Sum of Chicken kebab</c:v>
                </c:pt>
                <c:pt idx="3">
                  <c:v>Sum of Chicken tandoori</c:v>
                </c:pt>
                <c:pt idx="4">
                  <c:v>Sum of Chicken tikka</c:v>
                </c:pt>
                <c:pt idx="5">
                  <c:v>Sum of Chicken65</c:v>
                </c:pt>
                <c:pt idx="6">
                  <c:v>Sum of Prawans </c:v>
                </c:pt>
                <c:pt idx="7">
                  <c:v>Sum of Prawans Masala</c:v>
                </c:pt>
              </c:strCache>
            </c:strRef>
          </c:cat>
          <c:val>
            <c:numRef>
              <c:f>Sales_Count!$D$42:$D$50</c:f>
              <c:numCache>
                <c:formatCode>General</c:formatCode>
                <c:ptCount val="8"/>
                <c:pt idx="0">
                  <c:v>52</c:v>
                </c:pt>
                <c:pt idx="1">
                  <c:v>67</c:v>
                </c:pt>
                <c:pt idx="2">
                  <c:v>43</c:v>
                </c:pt>
                <c:pt idx="3">
                  <c:v>69</c:v>
                </c:pt>
                <c:pt idx="4">
                  <c:v>73</c:v>
                </c:pt>
                <c:pt idx="5">
                  <c:v>66</c:v>
                </c:pt>
                <c:pt idx="6">
                  <c:v>61</c:v>
                </c:pt>
                <c:pt idx="7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E4-4157-B3E5-F9E0E03370F9}"/>
            </c:ext>
          </c:extLst>
        </c:ser>
        <c:ser>
          <c:idx val="2"/>
          <c:order val="2"/>
          <c:tx>
            <c:strRef>
              <c:f>Sales_Count!$E$41</c:f>
              <c:strCache>
                <c:ptCount val="1"/>
                <c:pt idx="0">
                  <c:v>Sum of Mar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Sales_Count!$B$42:$B$50</c:f>
              <c:strCache>
                <c:ptCount val="8"/>
                <c:pt idx="0">
                  <c:v>Sum of Appolo fish fry</c:v>
                </c:pt>
                <c:pt idx="1">
                  <c:v>Sum of Chicken biryani</c:v>
                </c:pt>
                <c:pt idx="2">
                  <c:v>Sum of Chicken kebab</c:v>
                </c:pt>
                <c:pt idx="3">
                  <c:v>Sum of Chicken tandoori</c:v>
                </c:pt>
                <c:pt idx="4">
                  <c:v>Sum of Chicken tikka</c:v>
                </c:pt>
                <c:pt idx="5">
                  <c:v>Sum of Chicken65</c:v>
                </c:pt>
                <c:pt idx="6">
                  <c:v>Sum of Prawans </c:v>
                </c:pt>
                <c:pt idx="7">
                  <c:v>Sum of Prawans Masala</c:v>
                </c:pt>
              </c:strCache>
            </c:strRef>
          </c:cat>
          <c:val>
            <c:numRef>
              <c:f>Sales_Count!$E$42:$E$50</c:f>
              <c:numCache>
                <c:formatCode>General</c:formatCode>
                <c:ptCount val="8"/>
                <c:pt idx="0">
                  <c:v>62</c:v>
                </c:pt>
                <c:pt idx="1">
                  <c:v>62</c:v>
                </c:pt>
                <c:pt idx="2">
                  <c:v>59</c:v>
                </c:pt>
                <c:pt idx="3">
                  <c:v>69</c:v>
                </c:pt>
                <c:pt idx="4">
                  <c:v>66</c:v>
                </c:pt>
                <c:pt idx="5">
                  <c:v>64</c:v>
                </c:pt>
                <c:pt idx="6">
                  <c:v>62</c:v>
                </c:pt>
                <c:pt idx="7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E4-4157-B3E5-F9E0E03370F9}"/>
            </c:ext>
          </c:extLst>
        </c:ser>
        <c:ser>
          <c:idx val="3"/>
          <c:order val="3"/>
          <c:tx>
            <c:strRef>
              <c:f>Sales_Count!$F$41</c:f>
              <c:strCache>
                <c:ptCount val="1"/>
                <c:pt idx="0">
                  <c:v>Sum of Apr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Sales_Count!$B$42:$B$50</c:f>
              <c:strCache>
                <c:ptCount val="8"/>
                <c:pt idx="0">
                  <c:v>Sum of Appolo fish fry</c:v>
                </c:pt>
                <c:pt idx="1">
                  <c:v>Sum of Chicken biryani</c:v>
                </c:pt>
                <c:pt idx="2">
                  <c:v>Sum of Chicken kebab</c:v>
                </c:pt>
                <c:pt idx="3">
                  <c:v>Sum of Chicken tandoori</c:v>
                </c:pt>
                <c:pt idx="4">
                  <c:v>Sum of Chicken tikka</c:v>
                </c:pt>
                <c:pt idx="5">
                  <c:v>Sum of Chicken65</c:v>
                </c:pt>
                <c:pt idx="6">
                  <c:v>Sum of Prawans </c:v>
                </c:pt>
                <c:pt idx="7">
                  <c:v>Sum of Prawans Masala</c:v>
                </c:pt>
              </c:strCache>
            </c:strRef>
          </c:cat>
          <c:val>
            <c:numRef>
              <c:f>Sales_Count!$F$42:$F$50</c:f>
              <c:numCache>
                <c:formatCode>General</c:formatCode>
                <c:ptCount val="8"/>
                <c:pt idx="0">
                  <c:v>59</c:v>
                </c:pt>
                <c:pt idx="1">
                  <c:v>40</c:v>
                </c:pt>
                <c:pt idx="2">
                  <c:v>40</c:v>
                </c:pt>
                <c:pt idx="3">
                  <c:v>41</c:v>
                </c:pt>
                <c:pt idx="4">
                  <c:v>42</c:v>
                </c:pt>
                <c:pt idx="5">
                  <c:v>40</c:v>
                </c:pt>
                <c:pt idx="6">
                  <c:v>59</c:v>
                </c:pt>
                <c:pt idx="7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E4-4157-B3E5-F9E0E03370F9}"/>
            </c:ext>
          </c:extLst>
        </c:ser>
        <c:ser>
          <c:idx val="4"/>
          <c:order val="4"/>
          <c:tx>
            <c:strRef>
              <c:f>Sales_Count!$G$41</c:f>
              <c:strCache>
                <c:ptCount val="1"/>
                <c:pt idx="0">
                  <c:v>Sum of 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Sales_Count!$B$42:$B$50</c:f>
              <c:strCache>
                <c:ptCount val="8"/>
                <c:pt idx="0">
                  <c:v>Sum of Appolo fish fry</c:v>
                </c:pt>
                <c:pt idx="1">
                  <c:v>Sum of Chicken biryani</c:v>
                </c:pt>
                <c:pt idx="2">
                  <c:v>Sum of Chicken kebab</c:v>
                </c:pt>
                <c:pt idx="3">
                  <c:v>Sum of Chicken tandoori</c:v>
                </c:pt>
                <c:pt idx="4">
                  <c:v>Sum of Chicken tikka</c:v>
                </c:pt>
                <c:pt idx="5">
                  <c:v>Sum of Chicken65</c:v>
                </c:pt>
                <c:pt idx="6">
                  <c:v>Sum of Prawans </c:v>
                </c:pt>
                <c:pt idx="7">
                  <c:v>Sum of Prawans Masala</c:v>
                </c:pt>
              </c:strCache>
            </c:strRef>
          </c:cat>
          <c:val>
            <c:numRef>
              <c:f>Sales_Count!$G$42:$G$50</c:f>
              <c:numCache>
                <c:formatCode>General</c:formatCode>
                <c:ptCount val="8"/>
                <c:pt idx="0">
                  <c:v>64</c:v>
                </c:pt>
                <c:pt idx="1">
                  <c:v>26</c:v>
                </c:pt>
                <c:pt idx="2">
                  <c:v>26</c:v>
                </c:pt>
                <c:pt idx="3">
                  <c:v>34</c:v>
                </c:pt>
                <c:pt idx="4">
                  <c:v>28</c:v>
                </c:pt>
                <c:pt idx="5">
                  <c:v>34</c:v>
                </c:pt>
                <c:pt idx="6">
                  <c:v>58</c:v>
                </c:pt>
                <c:pt idx="7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E4-4157-B3E5-F9E0E0337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75749568"/>
        <c:axId val="575746288"/>
      </c:barChart>
      <c:catAx>
        <c:axId val="575749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746288"/>
        <c:crosses val="autoZero"/>
        <c:auto val="1"/>
        <c:lblAlgn val="ctr"/>
        <c:lblOffset val="100"/>
        <c:noMultiLvlLbl val="0"/>
      </c:catAx>
      <c:valAx>
        <c:axId val="575746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74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Sea</a:t>
            </a:r>
            <a:r>
              <a:rPr lang="en-US" baseline="0" dirty="0"/>
              <a:t> food </a:t>
            </a:r>
            <a:r>
              <a:rPr lang="en-US" dirty="0"/>
              <a:t>sales in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explosion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F53-4BE4-9E76-A47821ABBA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F53-4BE4-9E76-A47821ABBA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F53-4BE4-9E76-A47821ABBA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F53-4BE4-9E76-A47821ABBA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F53-4BE4-9E76-A47821ABBA8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'Non-Veg_Sea_food'!$A$18:$A$22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'Non-Veg_Sea_food'!$B$18:$B$22</c:f>
              <c:numCache>
                <c:formatCode>General</c:formatCode>
                <c:ptCount val="5"/>
                <c:pt idx="0">
                  <c:v>197</c:v>
                </c:pt>
                <c:pt idx="1">
                  <c:v>170</c:v>
                </c:pt>
                <c:pt idx="2">
                  <c:v>183</c:v>
                </c:pt>
                <c:pt idx="3">
                  <c:v>171</c:v>
                </c:pt>
                <c:pt idx="4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F53-4BE4-9E76-A47821ABBA8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65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9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7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0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02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6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09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3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0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5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0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9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3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78">
            <a:extLst>
              <a:ext uri="{FF2B5EF4-FFF2-40B4-BE49-F238E27FC236}">
                <a16:creationId xmlns:a16="http://schemas.microsoft.com/office/drawing/2014/main" id="{88C60C8E-CBEB-4FFC-AADB-4123E3122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0F9C987-C580-4082-A1AC-03CEC230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642" y="24384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Data Science &amp; Solution</a:t>
            </a:r>
          </a:p>
        </p:txBody>
      </p:sp>
      <p:pic>
        <p:nvPicPr>
          <p:cNvPr id="2058" name="Picture 10" descr="Malabar Dine's - Around Mangalore">
            <a:extLst>
              <a:ext uri="{FF2B5EF4-FFF2-40B4-BE49-F238E27FC236}">
                <a16:creationId xmlns:a16="http://schemas.microsoft.com/office/drawing/2014/main" id="{0ABBD0F4-20E0-4410-BE5C-6552623BBC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" r="3885"/>
          <a:stretch/>
        </p:blipFill>
        <p:spPr bwMode="auto">
          <a:xfrm>
            <a:off x="20" y="975"/>
            <a:ext cx="6095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00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70">
            <a:extLst>
              <a:ext uri="{FF2B5EF4-FFF2-40B4-BE49-F238E27FC236}">
                <a16:creationId xmlns:a16="http://schemas.microsoft.com/office/drawing/2014/main" id="{8A9487CD-7D0F-41CA-BC10-EA03D140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3074" name="Picture 2" descr="Increase profit concept. — Stock Photo, Image">
            <a:extLst>
              <a:ext uri="{FF2B5EF4-FFF2-40B4-BE49-F238E27FC236}">
                <a16:creationId xmlns:a16="http://schemas.microsoft.com/office/drawing/2014/main" id="{6DB6F98F-8F3C-448E-8ADD-E18897D5F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1600" b="17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72">
            <a:extLst>
              <a:ext uri="{FF2B5EF4-FFF2-40B4-BE49-F238E27FC236}">
                <a16:creationId xmlns:a16="http://schemas.microsoft.com/office/drawing/2014/main" id="{2EB248D8-CF52-4E79-8818-CCF3E9CD5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EE853D4C-8752-44E5-AD7A-063F8234A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77" name="Freeform 14">
            <a:extLst>
              <a:ext uri="{FF2B5EF4-FFF2-40B4-BE49-F238E27FC236}">
                <a16:creationId xmlns:a16="http://schemas.microsoft.com/office/drawing/2014/main" id="{73F69954-D4AA-45CE-A548-AEBF62E3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002A-BD48-4772-B578-32DB25D7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333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We can predict 25-33%  profit share can be expected with the changes as business impact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6ED8C-F83A-431F-8D60-271A29C0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33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12700" algn="r"/>
            <a:r>
              <a:rPr lang="en-US" sz="4800" spc="-5"/>
              <a:t>On Analysis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068A9AF-AB93-401A-8CE9-F39578B3A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884D755-D741-471A-A4CA-F50EF5B59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15B122A-DB1B-47F1-9D17-7AAD12FD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F5D230F-E76B-4836-8358-A102EEAE7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2430D58-5160-48FC-8844-63C3E0B1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35B9D0E-1620-4053-A7CC-0315832CB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384EAA0-3D9E-4D80-B921-03DB831EC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7733966-4929-4D6A-9E07-2410580C0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E0B5A27-B6CC-4E73-8D9A-3FEFD3FB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EEA3C4E-D362-4242-9810-2D32F7E94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B38A6C6-EFF5-4EE1-ADFE-B5F507B08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015C031-4320-4BBA-86BE-C1C67FBB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E8CBF99-47D6-4D49-BB15-0D7BE834E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FE1EFA5-BC29-4544-8FD3-018ACD212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525904B-4221-4FAD-BE3E-44A63F3CE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F82C6C7-DBDD-44C9-8FCF-ADED6B5B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C53B382-C708-47B5-AA1D-0BEC4F04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6953A60-0310-4285-8409-1D3868C9B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3773B86-6265-4CC5-83C1-A09F76FED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065C455-96CD-464F-BFF3-C22DBF3A0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237F692-81B3-4CD6-972E-7796DD644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CA07D0-9E86-4A9B-BAB4-43493766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8FA0748-B289-4275-B061-F24BC6DBB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3ECAB31-E589-40F0-B92D-1D4BB1A1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C59E4A1-C61A-41D0-AF5B-57D898401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95CAE1B-7705-4527-ACE1-3A682722B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46A045C-2507-4310-A46F-3C24C36D5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534929-5355-4FCC-B28D-23A2B339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F81BF46-0D3A-4438-8EEE-6121B670C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0C3AD23-F5B5-4D59-8AC8-81D53B8B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9052C6B-3534-4A9B-B622-E8D5D1321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4D56ED8-876B-4EE6-B357-10A12B5BA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5D4CDC2-E214-4417-8095-5B2F91AE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6C5CE46-26FC-41D6-A21C-F65C87895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6C81983-24FD-4606-B8D4-469D79880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41EB9C6-04B6-40DB-9DC7-D04A93BFD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871D9AB-A0B0-47A4-A672-76333E705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475B67C-4900-48BA-9B5E-B8757884B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E1C3B6C-DA70-4290-8F39-6C593A18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0583374-799E-427C-B427-008CE921F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E40998E-C5A3-492A-B12A-148AB0EBC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9283048-DDA8-4BC4-B8CC-DF3C5A9F2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429CF45-D8B8-484C-9A56-6A827F458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CD09BAD-3640-4C2C-BCFB-661688058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B8388B9-6E7F-4E4A-B6AF-DE7EC2A00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A142A50-C95A-4541-A313-EF1B19CED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E664D3E-3B0F-4769-9D06-0D2A9F7F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823FC98-39F7-48F1-9108-E89CF1785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531CA6A-5852-4AF8-9BB7-FB48A7ADF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6490D45-405E-42E8-8E75-FB40435E4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5B4ED-0C84-4BED-B75C-7856E3FF4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8472CDE-C9A5-41FF-9F25-C11A4BC02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61A2FD-1C25-44BE-9436-0C75B67E3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EB8AE4B-8581-470F-8F5F-3E4939381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43DADFF-BD52-4029-9501-239CF7600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4CEB4E7-E357-4D3C-A253-8A54191B5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F8EEACB-8345-4632-BC96-621945A01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E32197A-D1A2-4A8B-A6D2-CAF590F24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3F8E170-186A-4D86-A017-B30FBECF6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49B6D74-07B1-4E0E-9BBA-190524739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320448A-2320-459B-B975-71822DD38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B594DEB-FD2B-4FAF-A670-65C0355D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BCC1FEE-F2A2-4CBC-A937-65FB46A31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D32B9E3-91E7-419D-AF64-B8EF6424F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004CD01-0FC5-4CD8-A1B4-CE112877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1FE5CA4-CBA0-4623-8CCA-9D340DFA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486D501-B2DE-45BD-8240-731D2EAA9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AEAB6A1-C430-4444-99EF-4EEA3EC0C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A6FDF40-BC01-4309-832B-B4E1C698B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BD07185-1C9A-4B11-80A0-E2ED0D85F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32CFF46-1BB3-4160-9356-F224042C5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FE94851-EBB2-40D8-8D64-9822B6D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BBFF110-E54E-4FB1-B864-A4457C6CE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319A31A-8D57-4A81-9231-0AC53C6CD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68704F1-4068-46C9-ABC3-49FE3E0E1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FB8274-3C59-4C53-B2F4-813FD708E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59F7020-06BC-4E19-A07A-C19993A92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520646A-A14F-42EC-A5E7-6CBCE89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B65C275-E65F-4C36-8C20-BAF3CC74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239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9407" y="2325949"/>
            <a:ext cx="792162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60" dirty="0">
                <a:solidFill>
                  <a:schemeClr val="accent6"/>
                </a:solidFill>
              </a:rPr>
              <a:t>Thank you</a:t>
            </a:r>
            <a:endParaRPr b="1" spc="-60" dirty="0">
              <a:solidFill>
                <a:schemeClr val="accent6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2907792"/>
            <a:ext cx="3073146" cy="6804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59407" y="2937835"/>
            <a:ext cx="2691130" cy="147412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b="1" spc="-10" dirty="0">
                <a:solidFill>
                  <a:schemeClr val="accent1"/>
                </a:solidFill>
                <a:latin typeface="Calibri"/>
                <a:cs typeface="Calibri"/>
              </a:rPr>
              <a:t>FOR</a:t>
            </a:r>
            <a:r>
              <a:rPr sz="2400" b="1" spc="-6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chemeClr val="accent1"/>
                </a:solidFill>
                <a:latin typeface="Calibri"/>
                <a:cs typeface="Calibri"/>
              </a:rPr>
              <a:t>YOU</a:t>
            </a:r>
            <a:r>
              <a:rPr sz="2400" b="1" spc="-4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chemeClr val="accent1"/>
                </a:solidFill>
                <a:latin typeface="Calibri"/>
                <a:cs typeface="Calibri"/>
              </a:rPr>
              <a:t>ATTENTION</a:t>
            </a:r>
            <a:endParaRPr sz="24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65"/>
              </a:spcBef>
            </a:pPr>
            <a:endParaRPr lang="en-US" sz="18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65"/>
              </a:spcBef>
            </a:pPr>
            <a:r>
              <a:rPr lang="en-US" sz="2400" b="1" dirty="0" err="1">
                <a:solidFill>
                  <a:schemeClr val="accent1"/>
                </a:solidFill>
                <a:latin typeface="Calibri"/>
                <a:cs typeface="Calibri"/>
              </a:rPr>
              <a:t>Mr.Samboju</a:t>
            </a:r>
            <a:endParaRPr lang="en-US" sz="24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65"/>
              </a:spcBef>
            </a:pPr>
            <a:r>
              <a:rPr lang="en-US" sz="2400" b="1" dirty="0">
                <a:solidFill>
                  <a:schemeClr val="accent1"/>
                </a:solidFill>
                <a:latin typeface="Calibri"/>
                <a:cs typeface="Calibri"/>
              </a:rPr>
              <a:t>8712146560</a:t>
            </a:r>
            <a:endParaRPr sz="2400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62455" y="2234183"/>
            <a:ext cx="198120" cy="1975485"/>
            <a:chOff x="1362455" y="2234183"/>
            <a:chExt cx="198120" cy="1975485"/>
          </a:xfrm>
        </p:grpSpPr>
        <p:sp>
          <p:nvSpPr>
            <p:cNvPr id="10" name="object 10"/>
            <p:cNvSpPr/>
            <p:nvPr/>
          </p:nvSpPr>
          <p:spPr>
            <a:xfrm>
              <a:off x="1368551" y="2240279"/>
              <a:ext cx="186055" cy="1963420"/>
            </a:xfrm>
            <a:custGeom>
              <a:avLst/>
              <a:gdLst/>
              <a:ahLst/>
              <a:cxnLst/>
              <a:rect l="l" t="t" r="r" b="b"/>
              <a:pathLst>
                <a:path w="186055" h="1963420">
                  <a:moveTo>
                    <a:pt x="154939" y="0"/>
                  </a:moveTo>
                  <a:lnTo>
                    <a:pt x="30987" y="0"/>
                  </a:lnTo>
                  <a:lnTo>
                    <a:pt x="18913" y="2430"/>
                  </a:lnTo>
                  <a:lnTo>
                    <a:pt x="9064" y="9064"/>
                  </a:lnTo>
                  <a:lnTo>
                    <a:pt x="2430" y="18913"/>
                  </a:lnTo>
                  <a:lnTo>
                    <a:pt x="0" y="30987"/>
                  </a:lnTo>
                  <a:lnTo>
                    <a:pt x="0" y="1931924"/>
                  </a:lnTo>
                  <a:lnTo>
                    <a:pt x="2430" y="1943998"/>
                  </a:lnTo>
                  <a:lnTo>
                    <a:pt x="9064" y="1953847"/>
                  </a:lnTo>
                  <a:lnTo>
                    <a:pt x="18913" y="1960481"/>
                  </a:lnTo>
                  <a:lnTo>
                    <a:pt x="30987" y="1962912"/>
                  </a:lnTo>
                  <a:lnTo>
                    <a:pt x="154939" y="1962912"/>
                  </a:lnTo>
                  <a:lnTo>
                    <a:pt x="167014" y="1960481"/>
                  </a:lnTo>
                  <a:lnTo>
                    <a:pt x="176863" y="1953847"/>
                  </a:lnTo>
                  <a:lnTo>
                    <a:pt x="183497" y="1943998"/>
                  </a:lnTo>
                  <a:lnTo>
                    <a:pt x="185928" y="1931924"/>
                  </a:lnTo>
                  <a:lnTo>
                    <a:pt x="185928" y="30987"/>
                  </a:lnTo>
                  <a:lnTo>
                    <a:pt x="183497" y="18913"/>
                  </a:lnTo>
                  <a:lnTo>
                    <a:pt x="176863" y="9064"/>
                  </a:lnTo>
                  <a:lnTo>
                    <a:pt x="167014" y="2430"/>
                  </a:lnTo>
                  <a:lnTo>
                    <a:pt x="15493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8551" y="2240279"/>
              <a:ext cx="186055" cy="1963420"/>
            </a:xfrm>
            <a:custGeom>
              <a:avLst/>
              <a:gdLst/>
              <a:ahLst/>
              <a:cxnLst/>
              <a:rect l="l" t="t" r="r" b="b"/>
              <a:pathLst>
                <a:path w="186055" h="1963420">
                  <a:moveTo>
                    <a:pt x="0" y="30987"/>
                  </a:moveTo>
                  <a:lnTo>
                    <a:pt x="2430" y="18913"/>
                  </a:lnTo>
                  <a:lnTo>
                    <a:pt x="9064" y="9064"/>
                  </a:lnTo>
                  <a:lnTo>
                    <a:pt x="18913" y="2430"/>
                  </a:lnTo>
                  <a:lnTo>
                    <a:pt x="30987" y="0"/>
                  </a:lnTo>
                  <a:lnTo>
                    <a:pt x="154939" y="0"/>
                  </a:lnTo>
                  <a:lnTo>
                    <a:pt x="167014" y="2430"/>
                  </a:lnTo>
                  <a:lnTo>
                    <a:pt x="176863" y="9064"/>
                  </a:lnTo>
                  <a:lnTo>
                    <a:pt x="183497" y="18913"/>
                  </a:lnTo>
                  <a:lnTo>
                    <a:pt x="185928" y="30987"/>
                  </a:lnTo>
                  <a:lnTo>
                    <a:pt x="185928" y="1931924"/>
                  </a:lnTo>
                  <a:lnTo>
                    <a:pt x="183497" y="1943998"/>
                  </a:lnTo>
                  <a:lnTo>
                    <a:pt x="176863" y="1953847"/>
                  </a:lnTo>
                  <a:lnTo>
                    <a:pt x="167014" y="1960481"/>
                  </a:lnTo>
                  <a:lnTo>
                    <a:pt x="154939" y="1962912"/>
                  </a:lnTo>
                  <a:lnTo>
                    <a:pt x="30987" y="1962912"/>
                  </a:lnTo>
                  <a:lnTo>
                    <a:pt x="18913" y="1960481"/>
                  </a:lnTo>
                  <a:lnTo>
                    <a:pt x="9064" y="1953847"/>
                  </a:lnTo>
                  <a:lnTo>
                    <a:pt x="2430" y="1943998"/>
                  </a:lnTo>
                  <a:lnTo>
                    <a:pt x="0" y="1931924"/>
                  </a:lnTo>
                  <a:lnTo>
                    <a:pt x="0" y="30987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9599" y="1074986"/>
            <a:ext cx="1383674" cy="4279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0510" y="967867"/>
            <a:ext cx="22694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000000"/>
                </a:solidFill>
                <a:latin typeface="Segoe UI"/>
                <a:cs typeface="Segoe UI"/>
              </a:rPr>
              <a:t>Agenda</a:t>
            </a:r>
            <a:endParaRPr sz="32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5370" y="1984120"/>
            <a:ext cx="5255260" cy="27698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540"/>
              </a:spcBef>
              <a:buFont typeface="Wingdings"/>
              <a:buChar char=""/>
              <a:tabLst>
                <a:tab pos="357505" algn="l"/>
              </a:tabLst>
            </a:pPr>
            <a:r>
              <a:rPr sz="2400" spc="-5" dirty="0">
                <a:latin typeface="Segoe UI"/>
                <a:cs typeface="Segoe UI"/>
              </a:rPr>
              <a:t>Introduc</a:t>
            </a:r>
            <a:r>
              <a:rPr lang="en-US" sz="2400" spc="-5" dirty="0">
                <a:latin typeface="Segoe UI"/>
                <a:cs typeface="Segoe UI"/>
              </a:rPr>
              <a:t>tion</a:t>
            </a:r>
            <a:endParaRPr sz="2400" dirty="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357505" algn="l"/>
              </a:tabLst>
            </a:pPr>
            <a:r>
              <a:rPr sz="2400" spc="-5" dirty="0">
                <a:latin typeface="Segoe UI"/>
                <a:cs typeface="Segoe UI"/>
              </a:rPr>
              <a:t>Problem</a:t>
            </a:r>
            <a:r>
              <a:rPr sz="2400" spc="-15" dirty="0">
                <a:latin typeface="Segoe UI"/>
                <a:cs typeface="Segoe UI"/>
              </a:rPr>
              <a:t> Statement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Data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Source</a:t>
            </a:r>
            <a:endParaRPr sz="2400" dirty="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7505" algn="l"/>
              </a:tabLst>
            </a:pPr>
            <a:r>
              <a:rPr sz="2400" spc="-10" dirty="0">
                <a:latin typeface="Segoe UI"/>
                <a:cs typeface="Segoe UI"/>
              </a:rPr>
              <a:t>Objective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&amp;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Methodology</a:t>
            </a:r>
          </a:p>
          <a:p>
            <a:pPr marL="356870" indent="-34480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7505" algn="l"/>
              </a:tabLst>
            </a:pPr>
            <a:r>
              <a:rPr sz="2400" spc="-5" dirty="0">
                <a:latin typeface="Segoe UI"/>
                <a:cs typeface="Segoe UI"/>
              </a:rPr>
              <a:t>Solution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Description</a:t>
            </a:r>
            <a:endParaRPr sz="2400" dirty="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357505" algn="l"/>
              </a:tabLst>
            </a:pPr>
            <a:r>
              <a:rPr sz="2400" spc="-5" dirty="0">
                <a:latin typeface="Segoe UI"/>
                <a:cs typeface="Segoe UI"/>
              </a:rPr>
              <a:t>Impact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9752" y="330529"/>
            <a:ext cx="1058957" cy="9147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7980" y="1878329"/>
            <a:ext cx="7906384" cy="24827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0345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Segoe UI"/>
                <a:cs typeface="Segoe UI"/>
              </a:rPr>
              <a:t>Drawing on the city’s culinary and cultural legacies, fired with Malabar spices, Malabar restaurant offers a relaxed and quintessentially South Indian experience. Relax at our modern café that features an all day menu with Kerala region’s age-old treasured recipes crafted by our team of Chefs. </a:t>
            </a:r>
            <a:r>
              <a:rPr lang="en-US" spc="-10" dirty="0" err="1">
                <a:latin typeface="Segoe UI"/>
                <a:cs typeface="Segoe UI"/>
              </a:rPr>
              <a:t>Savour</a:t>
            </a:r>
            <a:r>
              <a:rPr lang="en-US" spc="-10" dirty="0">
                <a:latin typeface="Segoe UI"/>
                <a:cs typeface="Segoe UI"/>
              </a:rPr>
              <a:t> aromatic, spicy and exquisitely flavored interpretations of traditional Kerala dishes just the way it was made at home.' As part of 'Royal Iftar Feast' we are featuring traditional Hyderabadi delights.</a:t>
            </a:r>
            <a:endParaRPr spc="-1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 dirty="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0708" y="710641"/>
            <a:ext cx="3523692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  <a:latin typeface="Segoe UI"/>
                <a:cs typeface="Segoe UI"/>
              </a:rPr>
              <a:t>Introduction</a:t>
            </a:r>
            <a:endParaRPr sz="36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9752" y="330529"/>
            <a:ext cx="1058957" cy="9147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025" y="864038"/>
            <a:ext cx="823041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0000"/>
                </a:solidFill>
                <a:latin typeface="Segoe UI"/>
                <a:cs typeface="Segoe UI"/>
              </a:rPr>
              <a:t>Problem</a:t>
            </a:r>
            <a:r>
              <a:rPr sz="3600" spc="-1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3600" spc="-20" dirty="0">
                <a:solidFill>
                  <a:srgbClr val="000000"/>
                </a:solidFill>
                <a:latin typeface="Segoe UI"/>
                <a:cs typeface="Segoe UI"/>
              </a:rPr>
              <a:t>Statement</a:t>
            </a:r>
            <a:r>
              <a:rPr sz="3600" spc="2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3600" dirty="0">
                <a:solidFill>
                  <a:srgbClr val="000000"/>
                </a:solidFill>
                <a:latin typeface="Segoe UI"/>
                <a:cs typeface="Segoe UI"/>
              </a:rPr>
              <a:t>&amp;</a:t>
            </a:r>
            <a:r>
              <a:rPr sz="3600" spc="-2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Segoe UI"/>
                <a:cs typeface="Segoe UI"/>
              </a:rPr>
              <a:t>Data</a:t>
            </a:r>
            <a:r>
              <a:rPr sz="3600" spc="1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3600" spc="-10" dirty="0">
                <a:solidFill>
                  <a:srgbClr val="000000"/>
                </a:solidFill>
                <a:latin typeface="Segoe UI"/>
                <a:cs typeface="Segoe UI"/>
              </a:rPr>
              <a:t>Source</a:t>
            </a:r>
            <a:endParaRPr sz="3600" dirty="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025" y="1981200"/>
            <a:ext cx="9135745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UI"/>
                <a:cs typeface="Segoe UI"/>
              </a:rPr>
              <a:t>Understanding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the</a:t>
            </a:r>
            <a:r>
              <a:rPr lang="en-US" sz="1800" spc="-10" dirty="0">
                <a:latin typeface="Segoe UI"/>
                <a:cs typeface="Segoe UI"/>
              </a:rPr>
              <a:t> data shared by client </a:t>
            </a:r>
            <a:r>
              <a:rPr lang="en-US" spc="-10" dirty="0">
                <a:latin typeface="Segoe UI"/>
                <a:cs typeface="Segoe UI"/>
              </a:rPr>
              <a:t>Malabar restaurant</a:t>
            </a:r>
            <a:r>
              <a:rPr lang="en-US" sz="1800" spc="-10" dirty="0">
                <a:latin typeface="Segoe UI"/>
                <a:cs typeface="Segoe UI"/>
              </a:rPr>
              <a:t> and the feedback of the customers and helping the restaurant in minimizing the risk and  standard investment.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Segoe UI"/>
              <a:cs typeface="Segoe UI"/>
            </a:endParaRPr>
          </a:p>
          <a:p>
            <a:pPr marL="768985" marR="360045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768985" algn="l"/>
                <a:tab pos="769620" algn="l"/>
              </a:tabLst>
            </a:pPr>
            <a:r>
              <a:rPr lang="en-US" sz="1800" spc="-10" dirty="0">
                <a:latin typeface="Segoe UI"/>
                <a:cs typeface="Segoe UI"/>
              </a:rPr>
              <a:t>Profits margin can be enlarged by mor 15% in the dine time.</a:t>
            </a:r>
            <a:endParaRPr sz="1800" dirty="0">
              <a:latin typeface="Segoe UI"/>
              <a:cs typeface="Segoe UI"/>
            </a:endParaRPr>
          </a:p>
          <a:p>
            <a:pPr marL="767715" indent="-285750">
              <a:lnSpc>
                <a:spcPct val="100000"/>
              </a:lnSpc>
              <a:buFontTx/>
              <a:buChar char="-"/>
              <a:tabLst>
                <a:tab pos="768985" algn="l"/>
                <a:tab pos="769620" algn="l"/>
              </a:tabLst>
            </a:pPr>
            <a:r>
              <a:rPr lang="en-US" spc="-15" dirty="0">
                <a:latin typeface="Segoe UI"/>
                <a:cs typeface="Segoe UI"/>
              </a:rPr>
              <a:t>Wednesdays and </a:t>
            </a:r>
            <a:r>
              <a:rPr lang="en-US" spc="-15" dirty="0" err="1">
                <a:latin typeface="Segoe UI"/>
                <a:cs typeface="Segoe UI"/>
              </a:rPr>
              <a:t>fridays</a:t>
            </a:r>
            <a:r>
              <a:rPr lang="en-US" spc="-15" dirty="0">
                <a:latin typeface="Segoe UI"/>
                <a:cs typeface="Segoe UI"/>
              </a:rPr>
              <a:t> are the good earning days</a:t>
            </a:r>
            <a:endParaRPr lang="en-US" sz="1800" spc="-15" dirty="0">
              <a:latin typeface="Segoe UI"/>
              <a:cs typeface="Segoe UI"/>
            </a:endParaRPr>
          </a:p>
          <a:p>
            <a:pPr marL="767715" indent="-285750">
              <a:lnSpc>
                <a:spcPct val="100000"/>
              </a:lnSpc>
              <a:buFontTx/>
              <a:buChar char="-"/>
              <a:tabLst>
                <a:tab pos="768985" algn="l"/>
                <a:tab pos="769620" algn="l"/>
              </a:tabLst>
            </a:pPr>
            <a:r>
              <a:rPr lang="en-US" spc="-15" dirty="0">
                <a:latin typeface="Segoe UI"/>
                <a:cs typeface="Segoe UI"/>
              </a:rPr>
              <a:t>Sea food and Roti’s are best selling item that’s been sold out.</a:t>
            </a:r>
          </a:p>
          <a:p>
            <a:pPr marL="767715" indent="-285750">
              <a:lnSpc>
                <a:spcPct val="100000"/>
              </a:lnSpc>
              <a:buFontTx/>
              <a:buChar char="-"/>
              <a:tabLst>
                <a:tab pos="768985" algn="l"/>
                <a:tab pos="769620" algn="l"/>
              </a:tabLst>
            </a:pPr>
            <a:r>
              <a:rPr lang="en-US" spc="-15" dirty="0">
                <a:latin typeface="Segoe UI"/>
                <a:cs typeface="Segoe UI"/>
              </a:rPr>
              <a:t>People from the east side are liking food.</a:t>
            </a:r>
          </a:p>
          <a:p>
            <a:pPr marL="767715" indent="-285750">
              <a:lnSpc>
                <a:spcPct val="100000"/>
              </a:lnSpc>
              <a:buFontTx/>
              <a:buChar char="-"/>
              <a:tabLst>
                <a:tab pos="768985" algn="l"/>
                <a:tab pos="769620" algn="l"/>
              </a:tabLst>
            </a:pPr>
            <a:r>
              <a:rPr lang="en-US" spc="-15" dirty="0">
                <a:latin typeface="Segoe UI"/>
                <a:cs typeface="Segoe UI"/>
              </a:rPr>
              <a:t>Mostly 23-35 age people are </a:t>
            </a:r>
            <a:r>
              <a:rPr lang="en-US" spc="-15" dirty="0" err="1">
                <a:latin typeface="Segoe UI"/>
                <a:cs typeface="Segoe UI"/>
              </a:rPr>
              <a:t>visting</a:t>
            </a:r>
            <a:r>
              <a:rPr lang="en-US" spc="-15" dirty="0">
                <a:latin typeface="Segoe UI"/>
                <a:cs typeface="Segoe UI"/>
              </a:rPr>
              <a:t> the restaurant </a:t>
            </a:r>
            <a:endParaRPr lang="en-US" sz="1800" spc="-15" dirty="0">
              <a:latin typeface="Segoe UI"/>
              <a:cs typeface="Segoe UI"/>
            </a:endParaRPr>
          </a:p>
          <a:p>
            <a:pPr marL="481965">
              <a:lnSpc>
                <a:spcPct val="100000"/>
              </a:lnSpc>
              <a:tabLst>
                <a:tab pos="768985" algn="l"/>
                <a:tab pos="769620" algn="l"/>
              </a:tabLst>
            </a:pPr>
            <a:r>
              <a:rPr lang="en-US" sz="1800" dirty="0">
                <a:latin typeface="Segoe UI"/>
                <a:cs typeface="Segoe UI"/>
              </a:rPr>
              <a:t>- Chicken items are not liking by the most of the people.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025" y="4578412"/>
            <a:ext cx="7479665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1800" spc="-5" dirty="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pc="-5" dirty="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UI"/>
                <a:cs typeface="Segoe UI"/>
              </a:rPr>
              <a:t>Data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is</a:t>
            </a:r>
            <a:r>
              <a:rPr sz="1800" spc="1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Collected</a:t>
            </a:r>
            <a:r>
              <a:rPr sz="1800" spc="2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form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lang="en-US" sz="1800" spc="-5" dirty="0">
                <a:latin typeface="Segoe UI"/>
                <a:cs typeface="Segoe UI"/>
              </a:rPr>
              <a:t>Excel sheet</a:t>
            </a:r>
            <a:r>
              <a:rPr sz="1800" spc="2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and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also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from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the </a:t>
            </a:r>
            <a:r>
              <a:rPr lang="en-US" spc="-10" dirty="0">
                <a:latin typeface="Segoe UI"/>
                <a:cs typeface="Segoe UI"/>
              </a:rPr>
              <a:t>Malabar  café </a:t>
            </a:r>
            <a:r>
              <a:rPr sz="1800" spc="-5" dirty="0">
                <a:latin typeface="Segoe UI"/>
                <a:cs typeface="Segoe UI"/>
              </a:rPr>
              <a:t>web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data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30" dirty="0">
                <a:latin typeface="Segoe UI"/>
                <a:cs typeface="Segoe UI"/>
              </a:rPr>
              <a:t>reader.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The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data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is</a:t>
            </a:r>
            <a:r>
              <a:rPr sz="1800" spc="-15" dirty="0">
                <a:latin typeface="Segoe UI"/>
                <a:cs typeface="Segoe UI"/>
              </a:rPr>
              <a:t> from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lang="en-US" sz="1800" spc="-15" dirty="0">
                <a:latin typeface="Segoe UI"/>
                <a:cs typeface="Segoe UI"/>
              </a:rPr>
              <a:t>last</a:t>
            </a:r>
            <a:r>
              <a:rPr sz="1800" spc="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5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lang="en-US" sz="1800" spc="-5" dirty="0">
                <a:latin typeface="Segoe UI"/>
                <a:cs typeface="Segoe UI"/>
              </a:rPr>
              <a:t>months that </a:t>
            </a:r>
            <a:r>
              <a:rPr lang="en-US" spc="-5" dirty="0">
                <a:latin typeface="Segoe UI"/>
                <a:cs typeface="Segoe UI"/>
              </a:rPr>
              <a:t>restaurant collected and shared for analysis </a:t>
            </a:r>
            <a:r>
              <a:rPr sz="1800" spc="-10" dirty="0">
                <a:latin typeface="Segoe UI"/>
                <a:cs typeface="Segoe UI"/>
              </a:rPr>
              <a:t>.</a:t>
            </a:r>
            <a:endParaRPr sz="1800" dirty="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9752" y="330529"/>
            <a:ext cx="1058957" cy="9147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859" y="770966"/>
            <a:ext cx="7066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  <a:latin typeface="Segoe UI"/>
                <a:cs typeface="Segoe UI"/>
              </a:rPr>
              <a:t>Objective</a:t>
            </a:r>
            <a:r>
              <a:rPr sz="3600" spc="3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3600" dirty="0">
                <a:solidFill>
                  <a:srgbClr val="000000"/>
                </a:solidFill>
                <a:latin typeface="Segoe UI"/>
                <a:cs typeface="Segoe UI"/>
              </a:rPr>
              <a:t>&amp;</a:t>
            </a:r>
            <a:r>
              <a:rPr sz="3600" spc="-2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Segoe UI"/>
                <a:cs typeface="Segoe UI"/>
              </a:rPr>
              <a:t>Methodology</a:t>
            </a:r>
            <a:endParaRPr sz="3600" dirty="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6694" y="1547322"/>
            <a:ext cx="8051800" cy="1955022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768985" marR="360045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768985" algn="l"/>
                <a:tab pos="769620" algn="l"/>
              </a:tabLst>
            </a:pPr>
            <a:r>
              <a:rPr lang="en-US" sz="1800" spc="-10" dirty="0">
                <a:latin typeface="Segoe UI"/>
                <a:cs typeface="Segoe UI"/>
              </a:rPr>
              <a:t>Profits margin can be enlarged by mor 15% in the dine time.</a:t>
            </a:r>
            <a:endParaRPr lang="en-US" sz="1800" dirty="0">
              <a:latin typeface="Segoe UI"/>
              <a:cs typeface="Segoe UI"/>
            </a:endParaRPr>
          </a:p>
          <a:p>
            <a:pPr marL="481965">
              <a:lnSpc>
                <a:spcPct val="100000"/>
              </a:lnSpc>
              <a:tabLst>
                <a:tab pos="768985" algn="l"/>
                <a:tab pos="769620" algn="l"/>
              </a:tabLst>
            </a:pPr>
            <a:r>
              <a:rPr lang="en-US" spc="-15" dirty="0">
                <a:latin typeface="Segoe UI"/>
                <a:cs typeface="Segoe UI"/>
              </a:rPr>
              <a:t>	Wednesdays and Fridays are the good earning days</a:t>
            </a:r>
            <a:r>
              <a:rPr sz="1800" spc="-35" dirty="0">
                <a:latin typeface="Segoe UI"/>
                <a:cs typeface="Segoe UI"/>
              </a:rPr>
              <a:t>.</a:t>
            </a:r>
            <a:endParaRPr sz="1800" dirty="0">
              <a:latin typeface="Segoe UI"/>
              <a:cs typeface="Segoe UI"/>
            </a:endParaRPr>
          </a:p>
          <a:p>
            <a:pPr marL="767715" indent="-285750">
              <a:lnSpc>
                <a:spcPct val="100000"/>
              </a:lnSpc>
              <a:buFontTx/>
              <a:buChar char="-"/>
              <a:tabLst>
                <a:tab pos="768985" algn="l"/>
                <a:tab pos="769620" algn="l"/>
              </a:tabLst>
            </a:pPr>
            <a:r>
              <a:rPr lang="en-US" spc="-15" dirty="0">
                <a:latin typeface="Segoe UI"/>
                <a:cs typeface="Segoe UI"/>
              </a:rPr>
              <a:t>Sea food and Roti’s are best selling item that’s been sold out.</a:t>
            </a:r>
          </a:p>
          <a:p>
            <a:pPr marL="767715" indent="-285750">
              <a:lnSpc>
                <a:spcPct val="100000"/>
              </a:lnSpc>
              <a:buFontTx/>
              <a:buChar char="-"/>
              <a:tabLst>
                <a:tab pos="768985" algn="l"/>
                <a:tab pos="769620" algn="l"/>
              </a:tabLst>
            </a:pPr>
            <a:r>
              <a:rPr lang="en-US" spc="-15" dirty="0">
                <a:latin typeface="Segoe UI"/>
                <a:cs typeface="Segoe UI"/>
              </a:rPr>
              <a:t>People from the east side are liking food mostly Orissa.</a:t>
            </a:r>
          </a:p>
          <a:p>
            <a:pPr marL="781685" lvl="1" indent="-287020">
              <a:spcBef>
                <a:spcPts val="1080"/>
              </a:spcBef>
              <a:buChar char="-"/>
              <a:tabLst>
                <a:tab pos="324485" algn="l"/>
                <a:tab pos="325120" algn="l"/>
              </a:tabLst>
            </a:pPr>
            <a:r>
              <a:rPr spc="-5" dirty="0">
                <a:latin typeface="Segoe UI"/>
                <a:cs typeface="Segoe UI"/>
              </a:rPr>
              <a:t>Also</a:t>
            </a:r>
            <a:r>
              <a:rPr spc="15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understanding</a:t>
            </a:r>
            <a:r>
              <a:rPr spc="35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the</a:t>
            </a:r>
            <a:r>
              <a:rPr spc="10" dirty="0">
                <a:latin typeface="Segoe UI"/>
                <a:cs typeface="Segoe UI"/>
              </a:rPr>
              <a:t> </a:t>
            </a:r>
            <a:r>
              <a:rPr lang="en-US" spc="-10" dirty="0">
                <a:latin typeface="Segoe UI"/>
                <a:cs typeface="Segoe UI"/>
              </a:rPr>
              <a:t>quality, quantity and price of restaurants</a:t>
            </a:r>
            <a:r>
              <a:rPr spc="-10" dirty="0">
                <a:latin typeface="Segoe UI"/>
                <a:cs typeface="Segoe UI"/>
              </a:rPr>
              <a:t> based</a:t>
            </a:r>
            <a:r>
              <a:rPr spc="-1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on</a:t>
            </a:r>
            <a:r>
              <a:rPr spc="5" dirty="0">
                <a:latin typeface="Segoe UI"/>
                <a:cs typeface="Segoe UI"/>
              </a:rPr>
              <a:t> </a:t>
            </a:r>
            <a:r>
              <a:rPr spc="-15" dirty="0">
                <a:latin typeface="Segoe UI"/>
                <a:cs typeface="Segoe UI"/>
              </a:rPr>
              <a:t>different</a:t>
            </a:r>
            <a:r>
              <a:rPr spc="30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percentage</a:t>
            </a:r>
            <a:r>
              <a:rPr lang="en-US" spc="35" dirty="0">
                <a:latin typeface="Segoe UI"/>
                <a:cs typeface="Segoe UI"/>
              </a:rPr>
              <a:t>s.</a:t>
            </a:r>
            <a:endParaRPr dirty="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64996" y="6056782"/>
            <a:ext cx="2557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Data</a:t>
            </a:r>
            <a:r>
              <a:rPr sz="1800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Collection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Storing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39309" y="6147612"/>
            <a:ext cx="272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Per-processing</a:t>
            </a:r>
            <a:r>
              <a:rPr sz="1800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Analysing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92488" y="6268008"/>
            <a:ext cx="99821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Visualizing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9752" y="330529"/>
            <a:ext cx="1058957" cy="914757"/>
          </a:xfrm>
          <a:prstGeom prst="rect">
            <a:avLst/>
          </a:prstGeom>
        </p:spPr>
      </p:pic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26A22F31-2C54-4F44-B53B-737F082CEF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43036"/>
              </p:ext>
            </p:extLst>
          </p:nvPr>
        </p:nvGraphicFramePr>
        <p:xfrm>
          <a:off x="8251689" y="3800996"/>
          <a:ext cx="3940312" cy="2255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2" name="Picture 31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421A3931-38F5-4BA6-9F40-BF67B0EF9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9" y="4095162"/>
            <a:ext cx="2655250" cy="1400666"/>
          </a:xfrm>
          <a:prstGeom prst="rect">
            <a:avLst/>
          </a:prstGeom>
        </p:spPr>
      </p:pic>
      <p:pic>
        <p:nvPicPr>
          <p:cNvPr id="1026" name="Picture 2" descr="HOW TO DO INDUSTRY ANALYSIS? A COMPLETE GUIDE WITH STEP-WISE APPROACH AND  EXAMPLES">
            <a:extLst>
              <a:ext uri="{FF2B5EF4-FFF2-40B4-BE49-F238E27FC236}">
                <a16:creationId xmlns:a16="http://schemas.microsoft.com/office/drawing/2014/main" id="{320A8CCD-827C-4591-9EF3-0B7F4FD00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990632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E2AFF0-0440-4F06-B1DF-78376F2D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B6B45E-632E-4C37-A285-6FAD80F71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DD9F6-C24A-46E1-A02C-C5947A64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spc="-10" dirty="0">
                <a:solidFill>
                  <a:srgbClr val="FFFFFF"/>
                </a:solidFill>
                <a:latin typeface="Segoe UI"/>
                <a:cs typeface="Segoe UI"/>
              </a:rPr>
              <a:t>Veg sales Graphs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87A9EE-2C23-4B4D-9107-9CAA6F04B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763021"/>
              </p:ext>
            </p:extLst>
          </p:nvPr>
        </p:nvGraphicFramePr>
        <p:xfrm>
          <a:off x="4793426" y="533400"/>
          <a:ext cx="6545199" cy="482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51945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E2AFF0-0440-4F06-B1DF-78376F2D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B6B45E-632E-4C37-A285-6FAD80F71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7EA15-107B-49F5-8D2C-E5F45FC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Non-Veg sales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ED616C-F9B8-4ECA-8689-CE8EC8BF7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427726"/>
              </p:ext>
            </p:extLst>
          </p:nvPr>
        </p:nvGraphicFramePr>
        <p:xfrm>
          <a:off x="5219698" y="447523"/>
          <a:ext cx="6286501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056BBB3-6570-4650-BF8E-63A5076791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670578"/>
              </p:ext>
            </p:extLst>
          </p:nvPr>
        </p:nvGraphicFramePr>
        <p:xfrm>
          <a:off x="5236522" y="4038600"/>
          <a:ext cx="6286500" cy="2733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04872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770" y="1066800"/>
            <a:ext cx="548721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  <a:latin typeface="Segoe UI"/>
                <a:cs typeface="Segoe UI"/>
              </a:rPr>
              <a:t>Solution</a:t>
            </a:r>
            <a:r>
              <a:rPr sz="3600" spc="-2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3600" spc="-10" dirty="0">
                <a:solidFill>
                  <a:srgbClr val="000000"/>
                </a:solidFill>
                <a:latin typeface="Segoe UI"/>
                <a:cs typeface="Segoe UI"/>
              </a:rPr>
              <a:t>Description</a:t>
            </a:r>
            <a:endParaRPr sz="3600" dirty="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9752" y="330529"/>
            <a:ext cx="1058957" cy="91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1770" y="1905000"/>
            <a:ext cx="8354059" cy="2931572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Segoe UI"/>
                <a:cs typeface="Segoe UI"/>
              </a:rPr>
              <a:t>Analysing</a:t>
            </a:r>
            <a:r>
              <a:rPr sz="1800" spc="2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the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lang="en-US" spc="-10" dirty="0">
                <a:latin typeface="Segoe UI"/>
                <a:cs typeface="Segoe UI"/>
              </a:rPr>
              <a:t>Malabar café’ data</a:t>
            </a:r>
            <a:r>
              <a:rPr sz="1800" spc="1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based</a:t>
            </a:r>
            <a:r>
              <a:rPr sz="1800" dirty="0">
                <a:latin typeface="Segoe UI"/>
                <a:cs typeface="Segoe UI"/>
              </a:rPr>
              <a:t> on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various </a:t>
            </a:r>
            <a:r>
              <a:rPr sz="1800" spc="-15" dirty="0">
                <a:latin typeface="Segoe UI"/>
                <a:cs typeface="Segoe UI"/>
              </a:rPr>
              <a:t>dates.</a:t>
            </a:r>
            <a:endParaRPr sz="1800" dirty="0">
              <a:latin typeface="Segoe UI"/>
              <a:cs typeface="Segoe UI"/>
            </a:endParaRPr>
          </a:p>
          <a:p>
            <a:pPr marL="299085" marR="5080" indent="-287020">
              <a:lnSpc>
                <a:spcPct val="15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Segoe UI"/>
                <a:cs typeface="Segoe UI"/>
              </a:rPr>
              <a:t>Understanding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the</a:t>
            </a:r>
            <a:r>
              <a:rPr sz="1800" spc="30" dirty="0">
                <a:latin typeface="Segoe UI"/>
                <a:cs typeface="Segoe UI"/>
              </a:rPr>
              <a:t> </a:t>
            </a:r>
            <a:r>
              <a:rPr lang="en-US" sz="1800" spc="30" dirty="0">
                <a:latin typeface="Segoe UI"/>
                <a:cs typeface="Segoe UI"/>
              </a:rPr>
              <a:t>customer behavior</a:t>
            </a:r>
            <a:r>
              <a:rPr sz="1800" spc="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by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various </a:t>
            </a:r>
            <a:r>
              <a:rPr lang="en-US" spc="-5" dirty="0">
                <a:latin typeface="Segoe UI"/>
                <a:cs typeface="Segoe UI"/>
              </a:rPr>
              <a:t>method</a:t>
            </a:r>
            <a:r>
              <a:rPr sz="1800" spc="3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analysis</a:t>
            </a:r>
            <a:r>
              <a:rPr sz="1800" spc="1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such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as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the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descriptive </a:t>
            </a:r>
            <a:r>
              <a:rPr sz="1800" spc="-47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stats</a:t>
            </a:r>
            <a:r>
              <a:rPr sz="1800" spc="10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of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the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variable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and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its</a:t>
            </a:r>
            <a:r>
              <a:rPr sz="1800" spc="10" dirty="0">
                <a:latin typeface="Segoe UI"/>
                <a:cs typeface="Segoe UI"/>
              </a:rPr>
              <a:t> </a:t>
            </a:r>
            <a:r>
              <a:rPr lang="en-US" sz="1800" spc="-10" dirty="0">
                <a:latin typeface="Segoe UI"/>
                <a:cs typeface="Segoe UI"/>
              </a:rPr>
              <a:t>relationship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with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lang="en-US" sz="1800" spc="-10" dirty="0">
                <a:latin typeface="Segoe UI"/>
                <a:cs typeface="Segoe UI"/>
              </a:rPr>
              <a:t>Competitors</a:t>
            </a:r>
            <a:r>
              <a:rPr sz="1800" spc="-10" dirty="0">
                <a:latin typeface="Segoe UI"/>
                <a:cs typeface="Segoe UI"/>
              </a:rPr>
              <a:t>.</a:t>
            </a:r>
            <a:endParaRPr sz="1800" dirty="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Segoe UI"/>
                <a:cs typeface="Segoe UI"/>
              </a:rPr>
              <a:t>Understanding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the</a:t>
            </a:r>
            <a:r>
              <a:rPr sz="1800" spc="3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volati</a:t>
            </a:r>
            <a:r>
              <a:rPr lang="en-US" sz="1800" spc="-5" dirty="0">
                <a:latin typeface="Segoe UI"/>
                <a:cs typeface="Segoe UI"/>
              </a:rPr>
              <a:t>lity</a:t>
            </a:r>
            <a:r>
              <a:rPr sz="1800" spc="25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of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the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lang="en-US" spc="-10" dirty="0">
                <a:latin typeface="Segoe UI"/>
                <a:cs typeface="Segoe UI"/>
              </a:rPr>
              <a:t>sales</a:t>
            </a:r>
            <a:r>
              <a:rPr sz="1800" spc="1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based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on </a:t>
            </a:r>
            <a:r>
              <a:rPr sz="1800" spc="-10" dirty="0">
                <a:latin typeface="Segoe UI"/>
                <a:cs typeface="Segoe UI"/>
              </a:rPr>
              <a:t>v</a:t>
            </a:r>
            <a:r>
              <a:rPr lang="en-US" sz="1800" spc="-10" dirty="0">
                <a:latin typeface="Segoe UI"/>
                <a:cs typeface="Segoe UI"/>
              </a:rPr>
              <a:t>ariable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calculations.</a:t>
            </a:r>
            <a:endParaRPr sz="1800" dirty="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Segoe UI"/>
                <a:cs typeface="Segoe UI"/>
              </a:rPr>
              <a:t>Predicting</a:t>
            </a:r>
            <a:r>
              <a:rPr sz="1800" spc="2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the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next</a:t>
            </a:r>
            <a:r>
              <a:rPr sz="1800" spc="2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day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closing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lang="en-US" spc="-5" dirty="0">
                <a:latin typeface="Segoe UI"/>
                <a:cs typeface="Segoe UI"/>
              </a:rPr>
              <a:t>sales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based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on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the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different</a:t>
            </a:r>
            <a:r>
              <a:rPr sz="1800" spc="5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parameters</a:t>
            </a:r>
            <a:r>
              <a:rPr sz="1800" spc="-5" dirty="0">
                <a:latin typeface="Segoe UI"/>
                <a:cs typeface="Segoe UI"/>
              </a:rPr>
              <a:t>.</a:t>
            </a:r>
            <a:endParaRPr sz="1800" dirty="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40" dirty="0">
                <a:latin typeface="Segoe UI"/>
                <a:cs typeface="Segoe UI"/>
              </a:rPr>
              <a:t>Tuning</a:t>
            </a:r>
            <a:r>
              <a:rPr sz="1800" spc="3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the</a:t>
            </a:r>
            <a:r>
              <a:rPr sz="1800" spc="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model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for</a:t>
            </a:r>
            <a:r>
              <a:rPr sz="1800" spc="15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better</a:t>
            </a:r>
            <a:r>
              <a:rPr sz="1800" spc="4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performance</a:t>
            </a:r>
            <a:r>
              <a:rPr sz="1800" spc="1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and</a:t>
            </a:r>
            <a:r>
              <a:rPr sz="1800" spc="1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plotting</a:t>
            </a:r>
            <a:r>
              <a:rPr sz="1800" spc="4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for</a:t>
            </a:r>
            <a:r>
              <a:rPr sz="1800" spc="1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visualization.</a:t>
            </a:r>
            <a:r>
              <a:rPr lang="en-US" spc="-10" dirty="0">
                <a:latin typeface="Segoe UI"/>
                <a:cs typeface="Segoe UI"/>
              </a:rPr>
              <a:t> </a:t>
            </a:r>
          </a:p>
          <a:p>
            <a:pPr marL="12065">
              <a:lnSpc>
                <a:spcPct val="100000"/>
              </a:lnSpc>
              <a:spcBef>
                <a:spcPts val="1080"/>
              </a:spcBef>
              <a:tabLst>
                <a:tab pos="299720" algn="l"/>
              </a:tabLst>
            </a:pPr>
            <a:endParaRPr sz="1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787907"/>
            <a:ext cx="403941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  <a:latin typeface="Segoe UI"/>
                <a:cs typeface="Segoe UI"/>
              </a:rPr>
              <a:t>Business</a:t>
            </a:r>
            <a:r>
              <a:rPr sz="3600" spc="-7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3600" spc="-15" dirty="0">
                <a:solidFill>
                  <a:srgbClr val="000000"/>
                </a:solidFill>
                <a:latin typeface="Segoe UI"/>
                <a:cs typeface="Segoe UI"/>
              </a:rPr>
              <a:t>Impact</a:t>
            </a:r>
            <a:endParaRPr sz="3600" dirty="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9752" y="330529"/>
            <a:ext cx="1058957" cy="91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3000" y="1600200"/>
            <a:ext cx="8840772" cy="3903633"/>
          </a:xfrm>
          <a:prstGeom prst="rect">
            <a:avLst/>
          </a:prstGeom>
        </p:spPr>
        <p:txBody>
          <a:bodyPr vert="horz" wrap="square" lIns="0" tIns="149860" rIns="0" bIns="0" rtlCol="0" anchor="b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lang="en-US" spc="-10" dirty="0">
                <a:latin typeface="Segoe UI"/>
                <a:cs typeface="Segoe UI"/>
              </a:rPr>
              <a:t>A change in chef need for chicken items as most of  the customer are not able to enjoy the taste. Customer satisfaction should be given more priority.</a:t>
            </a: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lang="en-US" sz="1800" spc="-10" dirty="0">
                <a:latin typeface="Segoe UI"/>
                <a:cs typeface="Segoe UI"/>
              </a:rPr>
              <a:t>Friday's evenings are most </a:t>
            </a:r>
            <a:r>
              <a:rPr lang="en-US" spc="-10" dirty="0">
                <a:latin typeface="Segoe UI"/>
                <a:cs typeface="Segoe UI"/>
              </a:rPr>
              <a:t>profitable days as most of the customers are coming from the corporate office and near by PG’s.</a:t>
            </a: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lang="en-US" spc="-10" dirty="0">
                <a:latin typeface="Segoe UI"/>
                <a:cs typeface="Segoe UI"/>
              </a:rPr>
              <a:t>If we offer customers 10% off on bill on Wednesdays, then we can attract good amount of customers which can give 8% - 10% percent more profit than regular days.</a:t>
            </a: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lang="en-US" spc="-10" dirty="0">
                <a:latin typeface="Segoe UI"/>
                <a:cs typeface="Segoe UI"/>
              </a:rPr>
              <a:t>As restaurant closes by 11PM if we make good relationship with late night closing Bar and restaurants, we can avoid the wastage of raw materials by 10% which in turn give the % of scalable profits.</a:t>
            </a: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lang="en-US" spc="-10" dirty="0">
                <a:latin typeface="Segoe UI"/>
                <a:cs typeface="Segoe UI"/>
              </a:rPr>
              <a:t>Offering a soft drink on Sunday’s meal can bring more customers to restaurant.</a:t>
            </a:r>
          </a:p>
          <a:p>
            <a:pPr marL="12065">
              <a:lnSpc>
                <a:spcPct val="100000"/>
              </a:lnSpc>
              <a:spcBef>
                <a:spcPts val="1080"/>
              </a:spcBef>
              <a:tabLst>
                <a:tab pos="299720" algn="l"/>
              </a:tabLst>
            </a:pPr>
            <a:endParaRPr sz="1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288</TotalTime>
  <Words>556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Wingdings</vt:lpstr>
      <vt:lpstr>Celestial</vt:lpstr>
      <vt:lpstr>Data Science &amp; Solution</vt:lpstr>
      <vt:lpstr>Agenda</vt:lpstr>
      <vt:lpstr>Introduction</vt:lpstr>
      <vt:lpstr>Problem Statement &amp; Data Source</vt:lpstr>
      <vt:lpstr>Objective &amp; Methodology</vt:lpstr>
      <vt:lpstr>Veg sales Graphs</vt:lpstr>
      <vt:lpstr>Non-Veg sales graph</vt:lpstr>
      <vt:lpstr>Solution Description</vt:lpstr>
      <vt:lpstr>Business Impact</vt:lpstr>
      <vt:lpstr>On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Proyas Bose</dc:creator>
  <cp:lastModifiedBy>Raju</cp:lastModifiedBy>
  <cp:revision>2</cp:revision>
  <dcterms:created xsi:type="dcterms:W3CDTF">2021-07-28T15:16:04Z</dcterms:created>
  <dcterms:modified xsi:type="dcterms:W3CDTF">2021-07-28T20:05:01Z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2021-07-28T00:00:00Z</vt:filetime>
  </property>
</Properties>
</file>