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34"/>
  </p:notesMasterIdLst>
  <p:handoutMasterIdLst>
    <p:handoutMasterId r:id="rId35"/>
  </p:handoutMasterIdLst>
  <p:sldIdLst>
    <p:sldId id="257" r:id="rId5"/>
    <p:sldId id="399" r:id="rId6"/>
    <p:sldId id="389" r:id="rId7"/>
    <p:sldId id="317" r:id="rId8"/>
    <p:sldId id="384" r:id="rId9"/>
    <p:sldId id="270" r:id="rId10"/>
    <p:sldId id="413" r:id="rId11"/>
    <p:sldId id="414" r:id="rId12"/>
    <p:sldId id="415" r:id="rId13"/>
    <p:sldId id="420" r:id="rId14"/>
    <p:sldId id="412" r:id="rId15"/>
    <p:sldId id="268" r:id="rId16"/>
    <p:sldId id="281" r:id="rId17"/>
    <p:sldId id="402" r:id="rId18"/>
    <p:sldId id="416" r:id="rId19"/>
    <p:sldId id="393" r:id="rId20"/>
    <p:sldId id="394" r:id="rId21"/>
    <p:sldId id="404" r:id="rId22"/>
    <p:sldId id="406" r:id="rId23"/>
    <p:sldId id="396" r:id="rId24"/>
    <p:sldId id="408" r:id="rId25"/>
    <p:sldId id="409" r:id="rId26"/>
    <p:sldId id="410" r:id="rId27"/>
    <p:sldId id="407" r:id="rId28"/>
    <p:sldId id="397" r:id="rId29"/>
    <p:sldId id="421" r:id="rId30"/>
    <p:sldId id="418" r:id="rId31"/>
    <p:sldId id="417" r:id="rId32"/>
    <p:sldId id="3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CC3300"/>
    <a:srgbClr val="632727"/>
    <a:srgbClr val="3A4A6A"/>
    <a:srgbClr val="200060"/>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725" autoAdjust="0"/>
  </p:normalViewPr>
  <p:slideViewPr>
    <p:cSldViewPr snapToGrid="0">
      <p:cViewPr varScale="1">
        <p:scale>
          <a:sx n="68" d="100"/>
          <a:sy n="68" d="100"/>
        </p:scale>
        <p:origin x="208"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7/3/2024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CCE34D-CFF1-4FFE-815B-D050E7ED2DFD}" type="slidenum">
              <a:rPr lang="en-US" smtClean="0"/>
              <a:t>16</a:t>
            </a:fld>
            <a:endParaRPr lang="en-US"/>
          </a:p>
        </p:txBody>
      </p:sp>
    </p:spTree>
    <p:extLst>
      <p:ext uri="{BB962C8B-B14F-4D97-AF65-F5344CB8AC3E}">
        <p14:creationId xmlns:p14="http://schemas.microsoft.com/office/powerpoint/2010/main" val="427159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785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5.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974035" y="2663934"/>
            <a:ext cx="10443921" cy="2384898"/>
          </a:xfrm>
          <a:scene3d>
            <a:camera prst="orthographicFront"/>
            <a:lightRig rig="threePt" dir="t">
              <a:rot lat="0" lon="0" rev="0"/>
            </a:lightRig>
          </a:scene3d>
        </p:spPr>
        <p:txBody>
          <a:bodyPr anchor="b" anchorCtr="0">
            <a:normAutofit fontScale="90000"/>
            <a:sp3d/>
          </a:bodyPr>
          <a:lstStyle/>
          <a:p>
            <a:pPr algn="ctr"/>
            <a:r>
              <a:rPr lang="en-US" sz="6000" dirty="0">
                <a:solidFill>
                  <a:schemeClr val="tx1">
                    <a:lumMod val="95000"/>
                  </a:schemeClr>
                </a:solidFill>
                <a:latin typeface="Times New Roman" panose="02020603050405020304" pitchFamily="18" charset="0"/>
                <a:cs typeface="Times New Roman" panose="02020603050405020304" pitchFamily="18" charset="0"/>
              </a:rPr>
              <a:t>Polycystic Ovary Syndrome</a:t>
            </a:r>
            <a:br>
              <a:rPr lang="en-US" sz="6000" dirty="0">
                <a:solidFill>
                  <a:schemeClr val="tx1">
                    <a:lumMod val="95000"/>
                  </a:schemeClr>
                </a:solidFill>
                <a:latin typeface="Times New Roman" panose="02020603050405020304" pitchFamily="18" charset="0"/>
                <a:cs typeface="Times New Roman" panose="02020603050405020304" pitchFamily="18" charset="0"/>
              </a:rPr>
            </a:br>
            <a:r>
              <a:rPr lang="en-US" sz="6000" dirty="0">
                <a:solidFill>
                  <a:schemeClr val="tx1">
                    <a:lumMod val="95000"/>
                  </a:schemeClr>
                </a:solidFill>
                <a:latin typeface="Times New Roman" panose="02020603050405020304" pitchFamily="18" charset="0"/>
                <a:cs typeface="Times New Roman" panose="02020603050405020304" pitchFamily="18" charset="0"/>
              </a:rPr>
              <a:t>Detection using </a:t>
            </a:r>
            <a:r>
              <a:rPr lang="en-US" sz="6000" dirty="0" err="1">
                <a:solidFill>
                  <a:schemeClr val="tx1">
                    <a:lumMod val="95000"/>
                  </a:schemeClr>
                </a:solidFill>
                <a:latin typeface="Times New Roman" panose="02020603050405020304" pitchFamily="18" charset="0"/>
                <a:cs typeface="Times New Roman" panose="02020603050405020304" pitchFamily="18" charset="0"/>
              </a:rPr>
              <a:t>MobileNet</a:t>
            </a:r>
            <a:r>
              <a:rPr lang="en-US" sz="6000" dirty="0">
                <a:solidFill>
                  <a:schemeClr val="tx1">
                    <a:lumMod val="95000"/>
                  </a:schemeClr>
                </a:solidFill>
                <a:latin typeface="Times New Roman" panose="02020603050405020304" pitchFamily="18" charset="0"/>
                <a:cs typeface="Times New Roman" panose="02020603050405020304" pitchFamily="18" charset="0"/>
              </a:rPr>
              <a:t> and Image Processing Techniques</a:t>
            </a:r>
            <a:br>
              <a:rPr lang="en-US" sz="6000" dirty="0">
                <a:solidFill>
                  <a:schemeClr val="tx1">
                    <a:lumMod val="95000"/>
                  </a:schemeClr>
                </a:solidFill>
                <a:latin typeface="Times New Roman" panose="02020603050405020304" pitchFamily="18" charset="0"/>
                <a:cs typeface="Times New Roman" panose="02020603050405020304" pitchFamily="18" charset="0"/>
              </a:rPr>
            </a:br>
            <a:endParaRPr lang="en-US" sz="6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0607-6EE4-A5DA-8C8A-8C8EFE01ABB7}"/>
              </a:ext>
            </a:extLst>
          </p:cNvPr>
          <p:cNvSpPr>
            <a:spLocks noGrp="1"/>
          </p:cNvSpPr>
          <p:nvPr>
            <p:ph type="ctrTitle"/>
          </p:nvPr>
        </p:nvSpPr>
        <p:spPr>
          <a:xfrm>
            <a:off x="1381262" y="366394"/>
            <a:ext cx="8281987" cy="2954655"/>
          </a:xfrm>
        </p:spPr>
        <p:txBody>
          <a:bodyPr/>
          <a:lstStyle/>
          <a:p>
            <a:r>
              <a:rPr lang="en-IN" sz="5400" dirty="0">
                <a:latin typeface="Times New Roman" panose="02020603050405020304" pitchFamily="18" charset="0"/>
                <a:cs typeface="Times New Roman" panose="02020603050405020304" pitchFamily="18" charset="0"/>
              </a:rPr>
              <a:t>Tools and Technologies</a:t>
            </a:r>
          </a:p>
        </p:txBody>
      </p:sp>
      <p:sp>
        <p:nvSpPr>
          <p:cNvPr id="3" name="Subtitle 2">
            <a:extLst>
              <a:ext uri="{FF2B5EF4-FFF2-40B4-BE49-F238E27FC236}">
                <a16:creationId xmlns:a16="http://schemas.microsoft.com/office/drawing/2014/main" id="{D71A2047-6602-F9B5-2055-EBEB80134A1F}"/>
              </a:ext>
            </a:extLst>
          </p:cNvPr>
          <p:cNvSpPr>
            <a:spLocks noGrp="1"/>
          </p:cNvSpPr>
          <p:nvPr>
            <p:ph type="subTitle" idx="1"/>
          </p:nvPr>
        </p:nvSpPr>
        <p:spPr>
          <a:xfrm>
            <a:off x="477079" y="1470991"/>
            <a:ext cx="11164060" cy="4621834"/>
          </a:xfrm>
        </p:spPr>
        <p:txBody>
          <a:bodyPr/>
          <a:lstStyle/>
          <a:p>
            <a:pPr marL="342900"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Pandas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Matplotlib, Seaborn</a:t>
            </a:r>
          </a:p>
          <a:p>
            <a:pPr marL="342900"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Keras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Scikit Learn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 Image Library (PIL)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Convolution Neural Networks- </a:t>
            </a:r>
            <a:r>
              <a:rPr lang="en-IN" sz="2000" dirty="0" err="1">
                <a:latin typeface="Times New Roman" panose="02020603050405020304" pitchFamily="18" charset="0"/>
                <a:cs typeface="Times New Roman" panose="02020603050405020304" pitchFamily="18" charset="0"/>
              </a:rPr>
              <a:t>MobileNet</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Streamlit</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A9C3EB9-E7F0-F515-E46A-A5D54703EB72}"/>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7E5E55D6-95E6-F0A9-0FC7-6342F38073A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81AA98-08C6-BD15-B30C-E0A3BE4B97EE}"/>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34498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E9CA3-1EFB-86A6-2268-2C036B7F7844}"/>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30C6AB43-B223-26DA-237A-F191B308987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181A9AE-6D24-19CD-E157-107C250ED4B3}"/>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5" name="TextBox 4">
            <a:extLst>
              <a:ext uri="{FF2B5EF4-FFF2-40B4-BE49-F238E27FC236}">
                <a16:creationId xmlns:a16="http://schemas.microsoft.com/office/drawing/2014/main" id="{1FC38EC9-DE5A-077E-E15F-9D5C75E3A72D}"/>
              </a:ext>
            </a:extLst>
          </p:cNvPr>
          <p:cNvSpPr txBox="1"/>
          <p:nvPr/>
        </p:nvSpPr>
        <p:spPr>
          <a:xfrm>
            <a:off x="550864" y="1510748"/>
            <a:ext cx="10571024" cy="4185761"/>
          </a:xfrm>
          <a:prstGeom prst="rect">
            <a:avLst/>
          </a:prstGeom>
          <a:noFill/>
        </p:spPr>
        <p:txBody>
          <a:bodyPr wrap="square" rtlCol="0">
            <a:spAutoFit/>
          </a:bodyPr>
          <a:lstStyle/>
          <a:p>
            <a:pPr marL="285750" indent="-285750" algn="just">
              <a:lnSpc>
                <a:spcPct val="1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 A Datasets included ultrasound pictures of healthy ovaries as well as cystic ovaries .The ultrasound photos that showed infected cysts on the ovary were given the label ‘infected’ while the ultrasound images that showed a healthy ovary were given the label ‘not infected’. </a:t>
            </a:r>
            <a:r>
              <a:rPr lang="en-US" sz="1800" dirty="0">
                <a:latin typeface="Times New Roman" panose="02020603050405020304" pitchFamily="18" charset="0"/>
                <a:cs typeface="Times New Roman" panose="02020603050405020304" pitchFamily="18" charset="0"/>
              </a:rPr>
              <a:t>The data is further used as </a:t>
            </a:r>
            <a:r>
              <a:rPr lang="en-US" sz="1800" dirty="0">
                <a:latin typeface="Times New Roman" panose="02020603050405020304" pitchFamily="18" charset="0"/>
                <a:ea typeface="+mn-lt"/>
                <a:cs typeface="Times New Roman" panose="02020603050405020304" pitchFamily="18" charset="0"/>
              </a:rPr>
              <a:t>Train data, test data and validation data.</a:t>
            </a:r>
          </a:p>
          <a:p>
            <a:pPr marL="285750" indent="-285750" algn="just" fontAlgn="base">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This dataset serves as a comprehensive repository containing various physical and clinical parameters crucial in determining PCOS and infertility-related issues. It includes ultrasound images categorized into two classes: 'infected' denoting the presence of PCOS, and '</a:t>
            </a:r>
            <a:r>
              <a:rPr lang="en-US" sz="1800" b="0" i="0" dirty="0" err="1">
                <a:effectLst/>
                <a:latin typeface="Times New Roman" panose="02020603050405020304" pitchFamily="18" charset="0"/>
                <a:cs typeface="Times New Roman" panose="02020603050405020304" pitchFamily="18" charset="0"/>
              </a:rPr>
              <a:t>notinfected</a:t>
            </a:r>
            <a:r>
              <a:rPr lang="en-US" sz="1800" b="0" i="0" dirty="0">
                <a:effectLst/>
                <a:latin typeface="Times New Roman" panose="02020603050405020304" pitchFamily="18" charset="0"/>
                <a:cs typeface="Times New Roman" panose="02020603050405020304" pitchFamily="18" charset="0"/>
              </a:rPr>
              <a:t>' indicating the absence of PCOS.</a:t>
            </a:r>
          </a:p>
          <a:p>
            <a:pPr marL="285750" indent="-285750" algn="just" fontAlgn="base">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 noteworthy aspect of this dataset is its extensive coverage, encompassing data collected from ten different hospitals across Kerala, India. This diversity in data sources enhances the dataset's robustness and represents a broader spectrum of patients, ensuring a more comprehensive and varied dataset for training and testing.</a:t>
            </a:r>
          </a:p>
          <a:p>
            <a:pPr marL="285750" indent="-285750" algn="just" fontAlgn="base">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inclusion of physical and clinical parameters alongside ultrasound images contributes to a holistic understanding of PCOS-related conditions. Such a multidimensional dataset can aid in building more accurate and reliable models for the automated detection of PCOS and associated fertility issues.</a:t>
            </a:r>
          </a:p>
          <a:p>
            <a:pPr marL="285750" indent="-285750" algn="just">
              <a:lnSpc>
                <a:spcPct val="100000"/>
              </a:lnSpc>
              <a:buFont typeface="Arial" panose="020B0604020202020204" pitchFamily="34" charset="0"/>
              <a:buChar char="•"/>
            </a:pPr>
            <a:endParaRPr lang="en-US" sz="1800" dirty="0">
              <a:latin typeface="Times New Roman" panose="02020603050405020304" pitchFamily="18" charset="0"/>
              <a:ea typeface="+mn-lt"/>
              <a:cs typeface="Times New Roman" panose="02020603050405020304" pitchFamily="18" charset="0"/>
            </a:endParaRPr>
          </a:p>
          <a:p>
            <a:pPr algn="just">
              <a:lnSpc>
                <a:spcPct val="100000"/>
              </a:lnSpc>
              <a:buFont typeface="Arial" panose="020B0604020202020204" pitchFamily="34" charset="0"/>
              <a:buChar char="•"/>
            </a:pPr>
            <a:endParaRPr lang="en-US" sz="1400" dirty="0">
              <a:latin typeface="Times New Roman" panose="02020603050405020304" pitchFamily="18" charset="0"/>
              <a:ea typeface="+mn-lt"/>
              <a:cs typeface="Times New Roman" panose="02020603050405020304" pitchFamily="18" charset="0"/>
            </a:endParaRPr>
          </a:p>
        </p:txBody>
      </p:sp>
      <p:sp>
        <p:nvSpPr>
          <p:cNvPr id="7" name="TextBox 6">
            <a:extLst>
              <a:ext uri="{FF2B5EF4-FFF2-40B4-BE49-F238E27FC236}">
                <a16:creationId xmlns:a16="http://schemas.microsoft.com/office/drawing/2014/main" id="{76118066-70FD-FAA3-6AF1-10EB9268B92E}"/>
              </a:ext>
            </a:extLst>
          </p:cNvPr>
          <p:cNvSpPr txBox="1"/>
          <p:nvPr/>
        </p:nvSpPr>
        <p:spPr>
          <a:xfrm>
            <a:off x="912413" y="586409"/>
            <a:ext cx="882594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DATASET DESCRIPTION</a:t>
            </a:r>
          </a:p>
        </p:txBody>
      </p:sp>
    </p:spTree>
    <p:extLst>
      <p:ext uri="{BB962C8B-B14F-4D97-AF65-F5344CB8AC3E}">
        <p14:creationId xmlns:p14="http://schemas.microsoft.com/office/powerpoint/2010/main" val="356980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latin typeface="Times New Roman" panose="02020603050405020304" pitchFamily="18" charset="0"/>
                <a:cs typeface="Times New Roman" panose="02020603050405020304" pitchFamily="18" charset="0"/>
              </a:rPr>
              <a:t>Sample image</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2225840" y="4956178"/>
            <a:ext cx="1711325" cy="365760"/>
          </a:xfrm>
        </p:spPr>
        <p:txBody>
          <a:bodyPr/>
          <a:lstStyle/>
          <a:p>
            <a:r>
              <a:rPr lang="en-US" dirty="0"/>
              <a:t>Not Infected</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7974964" y="4956178"/>
            <a:ext cx="1711325" cy="365760"/>
          </a:xfrm>
        </p:spPr>
        <p:txBody>
          <a:bodyPr/>
          <a:lstStyle/>
          <a:p>
            <a:r>
              <a:rPr lang="en-US" dirty="0"/>
              <a:t>Infected</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7" name="Picture Placeholder 6">
            <a:extLst>
              <a:ext uri="{FF2B5EF4-FFF2-40B4-BE49-F238E27FC236}">
                <a16:creationId xmlns:a16="http://schemas.microsoft.com/office/drawing/2014/main" id="{41D83919-BDCD-BF74-5AE8-A7590878222B}"/>
              </a:ext>
            </a:extLst>
          </p:cNvPr>
          <p:cNvPicPr>
            <a:picLocks noGrp="1" noChangeAspect="1"/>
          </p:cNvPicPr>
          <p:nvPr>
            <p:ph type="pic" sz="quarter" idx="13"/>
          </p:nvPr>
        </p:nvPicPr>
        <p:blipFill>
          <a:blip r:embed="rId3"/>
          <a:srcRect l="9432" r="9432"/>
          <a:stretch>
            <a:fillRect/>
          </a:stretch>
        </p:blipFill>
        <p:spPr>
          <a:xfrm>
            <a:off x="1272956" y="1593157"/>
            <a:ext cx="3617095" cy="2909267"/>
          </a:xfrm>
        </p:spPr>
      </p:pic>
      <p:pic>
        <p:nvPicPr>
          <p:cNvPr id="13" name="Picture Placeholder 12">
            <a:extLst>
              <a:ext uri="{FF2B5EF4-FFF2-40B4-BE49-F238E27FC236}">
                <a16:creationId xmlns:a16="http://schemas.microsoft.com/office/drawing/2014/main" id="{3C6BF3E5-606A-AE23-AA50-7005A4D83EF1}"/>
              </a:ext>
            </a:extLst>
          </p:cNvPr>
          <p:cNvPicPr>
            <a:picLocks noGrp="1" noChangeAspect="1"/>
          </p:cNvPicPr>
          <p:nvPr>
            <p:ph type="pic" sz="quarter" idx="14"/>
          </p:nvPr>
        </p:nvPicPr>
        <p:blipFill>
          <a:blip r:embed="rId4"/>
          <a:srcRect l="8561" r="8561"/>
          <a:stretch>
            <a:fillRect/>
          </a:stretch>
        </p:blipFill>
        <p:spPr>
          <a:xfrm>
            <a:off x="6382800" y="1593158"/>
            <a:ext cx="3784929" cy="2909267"/>
          </a:xfrm>
        </p:spPr>
      </p:pic>
    </p:spTree>
    <p:extLst>
      <p:ext uri="{BB962C8B-B14F-4D97-AF65-F5344CB8AC3E}">
        <p14:creationId xmlns:p14="http://schemas.microsoft.com/office/powerpoint/2010/main" val="297987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617813"/>
          </a:xfrm>
        </p:spPr>
        <p:txBody>
          <a:bodyPr/>
          <a:lstStyle/>
          <a:p>
            <a:r>
              <a:rPr lang="en-US" sz="3200" dirty="0">
                <a:solidFill>
                  <a:schemeClr val="tx1">
                    <a:lumMod val="95000"/>
                  </a:schemeClr>
                </a:solidFill>
                <a:latin typeface="Walbaum Display (Headings)"/>
              </a:rPr>
              <a:t>DATA PREPROCESSING</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320936" y="1299241"/>
            <a:ext cx="10989795" cy="4800761"/>
          </a:xfrm>
        </p:spPr>
        <p:txBody>
          <a:bodyPr>
            <a:noAutofit/>
          </a:bodyPr>
          <a:lstStyle/>
          <a:p>
            <a:pPr marL="0" indent="0" algn="just">
              <a:lnSpc>
                <a:spcPct val="150000"/>
              </a:lnSpc>
              <a:spcAft>
                <a:spcPts val="800"/>
              </a:spcAft>
              <a:buNone/>
            </a:pPr>
            <a:r>
              <a:rPr lang="en-US" sz="1600" dirty="0">
                <a:solidFill>
                  <a:schemeClr val="tx1"/>
                </a:solidFill>
                <a:latin typeface="Times New Roman" panose="02020603050405020304" pitchFamily="18" charset="0"/>
                <a:cs typeface="Times New Roman" panose="02020603050405020304" pitchFamily="18" charset="0"/>
              </a:rPr>
              <a:t>To prepare the images for analysis, several preprocessing steps were undertaken. The objective of preprocessing is to enhance the quality of the images, ensure consistency across the dataset, and facilitate effective training of the neural network. The preprocessing pipeline included the following steps:</a:t>
            </a:r>
          </a:p>
          <a:p>
            <a:pPr marL="0" indent="0" algn="just">
              <a:lnSpc>
                <a:spcPct val="150000"/>
              </a:lnSpc>
              <a:spcAft>
                <a:spcPts val="800"/>
              </a:spcAft>
              <a:buNone/>
            </a:pPr>
            <a:r>
              <a:rPr lang="en-US" sz="1600" dirty="0">
                <a:solidFill>
                  <a:schemeClr val="tx1"/>
                </a:solidFill>
                <a:latin typeface="Times New Roman" panose="02020603050405020304" pitchFamily="18" charset="0"/>
                <a:cs typeface="Times New Roman" panose="02020603050405020304" pitchFamily="18" charset="0"/>
              </a:rPr>
              <a:t>1.Conversion to Grayscale: Ultrasound images are typically captured in grayscale. To standardize the dataset, all images were converted to grayscale, ensuring that the CNN model focuses on the essential features without being influenced by color variation.</a:t>
            </a:r>
          </a:p>
          <a:p>
            <a:pPr marL="0" indent="0" algn="just">
              <a:lnSpc>
                <a:spcPct val="150000"/>
              </a:lnSpc>
              <a:spcAft>
                <a:spcPts val="800"/>
              </a:spcAft>
              <a:buNone/>
            </a:pPr>
            <a:r>
              <a:rPr lang="en-US" sz="1600" dirty="0">
                <a:solidFill>
                  <a:schemeClr val="tx1"/>
                </a:solidFill>
                <a:latin typeface="Times New Roman" panose="02020603050405020304" pitchFamily="18" charset="0"/>
                <a:cs typeface="Times New Roman" panose="02020603050405020304" pitchFamily="18" charset="0"/>
              </a:rPr>
              <a:t>2.  Resizing: The images were resized to a standard dimension of 128x128 pixels. This resizing step ensures uniformity in image size, which is crucial for feeding the data into the neural network. Resizing helps in reducing computational complexity and memory usage while retaining important structural details necessary for classification.</a:t>
            </a:r>
          </a:p>
          <a:p>
            <a:pPr marL="0" indent="0" algn="just">
              <a:lnSpc>
                <a:spcPct val="150000"/>
              </a:lnSpc>
              <a:spcAft>
                <a:spcPts val="800"/>
              </a:spcAft>
              <a:buNone/>
            </a:pPr>
            <a:r>
              <a:rPr lang="en-US" sz="1600" dirty="0">
                <a:solidFill>
                  <a:schemeClr val="tx1"/>
                </a:solidFill>
                <a:latin typeface="Times New Roman" panose="02020603050405020304" pitchFamily="18" charset="0"/>
                <a:cs typeface="Times New Roman" panose="02020603050405020304" pitchFamily="18" charset="0"/>
              </a:rPr>
              <a:t>3. Normalization: Pixel values were normalized to the range [0, 1] by dividing each pixel value by 255.0. Normalization helps in accelerating the training process and improving the convergence of the neural network by ensuring that the input data is scaled appropriately</a:t>
            </a:r>
          </a:p>
          <a:p>
            <a:pPr marL="0" indent="0" algn="just">
              <a:lnSpc>
                <a:spcPct val="150000"/>
              </a:lnSpc>
              <a:spcAft>
                <a:spcPts val="800"/>
              </a:spcAft>
              <a:buNone/>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12855937" y="4790661"/>
            <a:ext cx="45719" cy="168966"/>
          </a:xfrm>
        </p:spPr>
        <p:txBody>
          <a:bodyPr>
            <a:normAutofit fontScale="70000" lnSpcReduction="20000"/>
          </a:bodyPr>
          <a:lstStyle/>
          <a:p>
            <a:pPr lvl="0"/>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142054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5" name="TextBox 4">
            <a:extLst>
              <a:ext uri="{FF2B5EF4-FFF2-40B4-BE49-F238E27FC236}">
                <a16:creationId xmlns:a16="http://schemas.microsoft.com/office/drawing/2014/main" id="{98FFBD66-D7D2-E13C-D8F0-7429C229724F}"/>
              </a:ext>
            </a:extLst>
          </p:cNvPr>
          <p:cNvSpPr txBox="1"/>
          <p:nvPr/>
        </p:nvSpPr>
        <p:spPr>
          <a:xfrm>
            <a:off x="457201" y="685798"/>
            <a:ext cx="10028582" cy="3785652"/>
          </a:xfrm>
          <a:prstGeom prst="rect">
            <a:avLst/>
          </a:prstGeom>
          <a:noFill/>
        </p:spPr>
        <p:txBody>
          <a:bodyPr wrap="square" rtlCol="0">
            <a:spAutoFit/>
          </a:bodyPr>
          <a:lstStyle/>
          <a:p>
            <a:pPr algn="just">
              <a:lnSpc>
                <a:spcPct val="150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Flattening and Conversion to Arrays: After resizing and normalization, each image was flattened into a one-dimensional array. This flattening process converts the two-dimensional spatial information of the image into a single vector of pixel values. The resulting arrays represent the processed images in a format that is suitable for further manipulation and analysis within the CNN framework.</a:t>
            </a:r>
          </a:p>
          <a:p>
            <a:pPr algn="just">
              <a:lnSpc>
                <a:spcPct val="150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5. Saving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Preprocessed</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Data into CSV Files</a:t>
            </a:r>
          </a:p>
          <a:p>
            <a:pPr algn="just">
              <a:lnSpc>
                <a:spcPct val="150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Upon completing the preprocessing steps, the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preprocessed</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image data along with corresponding labels (infected or not infected) were saved into CSV (Comma-Separated Values) files. This step serves multiple purposes like data persistence, ease of loading.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707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2568E-919D-2DE5-07F5-4D4047D38743}"/>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9602A9B9-17D9-789D-E8E2-521130450691}"/>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D1DCB5F-C01D-0ADF-CDD0-05E890D68B67}"/>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5" name="TextBox 4">
            <a:extLst>
              <a:ext uri="{FF2B5EF4-FFF2-40B4-BE49-F238E27FC236}">
                <a16:creationId xmlns:a16="http://schemas.microsoft.com/office/drawing/2014/main" id="{1E83C3F6-8DBB-1036-4984-BF3286D618C6}"/>
              </a:ext>
            </a:extLst>
          </p:cNvPr>
          <p:cNvSpPr txBox="1"/>
          <p:nvPr/>
        </p:nvSpPr>
        <p:spPr>
          <a:xfrm>
            <a:off x="904461" y="586409"/>
            <a:ext cx="7017026" cy="461665"/>
          </a:xfrm>
          <a:prstGeom prst="rect">
            <a:avLst/>
          </a:prstGeom>
          <a:noFill/>
        </p:spPr>
        <p:txBody>
          <a:bodyPr wrap="square" rtlCol="0">
            <a:spAutoFit/>
          </a:bodyPr>
          <a:lstStyle/>
          <a:p>
            <a:r>
              <a:rPr lang="en-IN" sz="2400" dirty="0"/>
              <a:t>DATA SPLITTING</a:t>
            </a:r>
          </a:p>
        </p:txBody>
      </p:sp>
      <p:sp>
        <p:nvSpPr>
          <p:cNvPr id="6" name="TextBox 5">
            <a:extLst>
              <a:ext uri="{FF2B5EF4-FFF2-40B4-BE49-F238E27FC236}">
                <a16:creationId xmlns:a16="http://schemas.microsoft.com/office/drawing/2014/main" id="{44B95087-DF95-41D9-F37D-40A18B4EC20A}"/>
              </a:ext>
            </a:extLst>
          </p:cNvPr>
          <p:cNvSpPr txBox="1"/>
          <p:nvPr/>
        </p:nvSpPr>
        <p:spPr>
          <a:xfrm>
            <a:off x="904461" y="1490870"/>
            <a:ext cx="9044402" cy="4729500"/>
          </a:xfrm>
          <a:prstGeom prst="rect">
            <a:avLst/>
          </a:prstGeom>
          <a:noFill/>
        </p:spPr>
        <p:txBody>
          <a:bodyPr wrap="square" rtlCol="0">
            <a:spAutoFit/>
          </a:bodyPr>
          <a:lstStyle/>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dataset splitting process typically involves randomly assigning a portion of the dataset to the training set and withholding the remainder for testing. In our implementation, we utilized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train_test_split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function from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sklearn.model_selection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module. This function allows for customizable partitioning based on parameters such as test size and random state, ensuring consistency in results across different runs.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instance, with a test size of 20%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test_size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=0.2) and a random state set to ensure reproducibility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random_state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=42), the dataset was divided such that 80% of the data was allocated to the training set and 20% to the testing set. This division strikes a balance between providing sufficient data for training the model and retaining an adequate sample size for robust evaluation.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20165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F773AD-DA0D-3571-C628-CD36C26EAEE2}"/>
              </a:ext>
            </a:extLst>
          </p:cNvPr>
          <p:cNvPicPr>
            <a:picLocks noChangeAspect="1"/>
          </p:cNvPicPr>
          <p:nvPr/>
        </p:nvPicPr>
        <p:blipFill>
          <a:blip r:embed="rId3"/>
          <a:stretch>
            <a:fillRect/>
          </a:stretch>
        </p:blipFill>
        <p:spPr>
          <a:xfrm>
            <a:off x="0" y="122534"/>
            <a:ext cx="12192000" cy="6858000"/>
          </a:xfrm>
          <a:prstGeom prst="rect">
            <a:avLst/>
          </a:prstGeom>
        </p:spPr>
      </p:pic>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90754" y="122534"/>
            <a:ext cx="8573733" cy="921076"/>
          </a:xfrm>
        </p:spPr>
        <p:txBody>
          <a:bodyPr>
            <a:normAutofit/>
          </a:bodyPr>
          <a:lstStyle/>
          <a:p>
            <a:r>
              <a:rPr lang="en-US" sz="3600" dirty="0">
                <a:latin typeface="Times New Roman" panose="02020603050405020304" pitchFamily="18" charset="0"/>
                <a:cs typeface="Times New Roman" panose="02020603050405020304" pitchFamily="18" charset="0"/>
              </a:rPr>
              <a:t>METHODOLGY</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490755" y="1418229"/>
            <a:ext cx="9607402" cy="1960712"/>
          </a:xfrm>
        </p:spPr>
        <p:txBody>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 this project, we utilized </a:t>
            </a:r>
            <a:r>
              <a:rPr lang="en-US" sz="1800" dirty="0" err="1">
                <a:solidFill>
                  <a:schemeClr val="tx1"/>
                </a:solidFill>
                <a:latin typeface="Times New Roman" panose="02020603050405020304" pitchFamily="18" charset="0"/>
                <a:cs typeface="Times New Roman" panose="02020603050405020304" pitchFamily="18" charset="0"/>
              </a:rPr>
              <a:t>MobileNet</a:t>
            </a:r>
            <a:r>
              <a:rPr lang="en-US" sz="1800" dirty="0">
                <a:solidFill>
                  <a:schemeClr val="tx1"/>
                </a:solidFill>
                <a:latin typeface="Times New Roman" panose="02020603050405020304" pitchFamily="18" charset="0"/>
                <a:cs typeface="Times New Roman" panose="02020603050405020304" pitchFamily="18" charset="0"/>
              </a:rPr>
              <a:t>, a lightweight and efficient neural network architecture designed for mobile and embedded vision applications. </a:t>
            </a:r>
            <a:r>
              <a:rPr lang="en-US" sz="1800" dirty="0" err="1">
                <a:solidFill>
                  <a:schemeClr val="tx1"/>
                </a:solidFill>
                <a:latin typeface="Times New Roman" panose="02020603050405020304" pitchFamily="18" charset="0"/>
                <a:cs typeface="Times New Roman" panose="02020603050405020304" pitchFamily="18" charset="0"/>
              </a:rPr>
              <a:t>MobileNet</a:t>
            </a:r>
            <a:r>
              <a:rPr lang="en-US" sz="1800" dirty="0">
                <a:solidFill>
                  <a:schemeClr val="tx1"/>
                </a:solidFill>
                <a:latin typeface="Times New Roman" panose="02020603050405020304" pitchFamily="18" charset="0"/>
                <a:cs typeface="Times New Roman" panose="02020603050405020304" pitchFamily="18" charset="0"/>
              </a:rPr>
              <a:t> is particularly advantageous for tasks requiring a balance between model performance and computational efficiency.</a:t>
            </a:r>
          </a:p>
          <a:p>
            <a:pPr marL="285750" indent="-285750" algn="just">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MobileNet</a:t>
            </a:r>
            <a:r>
              <a:rPr lang="en-US" sz="1800" dirty="0">
                <a:solidFill>
                  <a:schemeClr val="tx1"/>
                </a:solidFill>
                <a:latin typeface="Times New Roman" panose="02020603050405020304" pitchFamily="18" charset="0"/>
                <a:cs typeface="Times New Roman" panose="02020603050405020304" pitchFamily="18" charset="0"/>
              </a:rPr>
              <a:t> employs </a:t>
            </a:r>
            <a:r>
              <a:rPr lang="en-US" sz="1800" dirty="0" err="1">
                <a:solidFill>
                  <a:schemeClr val="tx1"/>
                </a:solidFill>
                <a:latin typeface="Times New Roman" panose="02020603050405020304" pitchFamily="18" charset="0"/>
                <a:cs typeface="Times New Roman" panose="02020603050405020304" pitchFamily="18" charset="0"/>
              </a:rPr>
              <a:t>depthwise</a:t>
            </a:r>
            <a:r>
              <a:rPr lang="en-US" sz="1800" dirty="0">
                <a:solidFill>
                  <a:schemeClr val="tx1"/>
                </a:solidFill>
                <a:latin typeface="Times New Roman" panose="02020603050405020304" pitchFamily="18" charset="0"/>
                <a:cs typeface="Times New Roman" panose="02020603050405020304" pitchFamily="18" charset="0"/>
              </a:rPr>
              <a:t> separable convolutions, which significantly reduce the number of parameters and computational load compared to traditional convolutional networks. The architecture consists of the following key components: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2052" name="Picture 4" descr="The structure of the MobileNet-v2-dense network. Where the block names ...">
            <a:extLst>
              <a:ext uri="{FF2B5EF4-FFF2-40B4-BE49-F238E27FC236}">
                <a16:creationId xmlns:a16="http://schemas.microsoft.com/office/drawing/2014/main" id="{4D273E0E-3FCE-49CF-5CD8-5F5417226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634" y="3479060"/>
            <a:ext cx="7222365" cy="31977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6">
            <a:extLst>
              <a:ext uri="{FF2B5EF4-FFF2-40B4-BE49-F238E27FC236}">
                <a16:creationId xmlns:a16="http://schemas.microsoft.com/office/drawing/2014/main" id="{DD4B5CF1-ABAC-665B-5D51-8562F9AD9A15}"/>
              </a:ext>
            </a:extLst>
          </p:cNvPr>
          <p:cNvPicPr>
            <a:picLocks noGrp="1" noChangeAspect="1"/>
          </p:cNvPicPr>
          <p:nvPr>
            <p:ph type="pic" sz="quarter" idx="13"/>
          </p:nvPr>
        </p:nvPicPr>
        <p:blipFill>
          <a:blip r:embed="rId5"/>
          <a:srcRect l="9432" r="9432"/>
          <a:stretch>
            <a:fillRect/>
          </a:stretch>
        </p:blipFill>
        <p:spPr>
          <a:xfrm>
            <a:off x="2175633" y="4140096"/>
            <a:ext cx="1034706" cy="10282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025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381897" y="315637"/>
            <a:ext cx="7470015" cy="708094"/>
          </a:xfrm>
        </p:spPr>
        <p:txBody>
          <a:bodyPr>
            <a:normAutofit/>
          </a:bodyPr>
          <a:lstStyle/>
          <a:p>
            <a:r>
              <a:rPr lang="en-US" dirty="0"/>
              <a:t>MOBILENET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5" name="Content Placeholder 14">
            <a:extLst>
              <a:ext uri="{FF2B5EF4-FFF2-40B4-BE49-F238E27FC236}">
                <a16:creationId xmlns:a16="http://schemas.microsoft.com/office/drawing/2014/main" id="{4139825C-53C7-44F4-A064-9795CECD081B}"/>
              </a:ext>
            </a:extLst>
          </p:cNvPr>
          <p:cNvSpPr txBox="1">
            <a:spLocks/>
          </p:cNvSpPr>
          <p:nvPr/>
        </p:nvSpPr>
        <p:spPr>
          <a:xfrm>
            <a:off x="272566" y="2219271"/>
            <a:ext cx="9080155" cy="2626676"/>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solidFill>
                <a:latin typeface="Arial" panose="020B0604020202020204" pitchFamily="34" charset="0"/>
              </a:rPr>
              <a:t>   </a:t>
            </a:r>
          </a:p>
        </p:txBody>
      </p:sp>
      <p:sp>
        <p:nvSpPr>
          <p:cNvPr id="2" name="Content Placeholder 1">
            <a:extLst>
              <a:ext uri="{FF2B5EF4-FFF2-40B4-BE49-F238E27FC236}">
                <a16:creationId xmlns:a16="http://schemas.microsoft.com/office/drawing/2014/main" id="{0BC67BFD-62A1-22CE-AADC-0E90D696B9D7}"/>
              </a:ext>
            </a:extLst>
          </p:cNvPr>
          <p:cNvSpPr>
            <a:spLocks noGrp="1" noChangeArrowheads="1"/>
          </p:cNvSpPr>
          <p:nvPr>
            <p:ph sz="quarter" idx="15"/>
          </p:nvPr>
        </p:nvSpPr>
        <p:spPr bwMode="auto">
          <a:xfrm>
            <a:off x="561769" y="1657845"/>
            <a:ext cx="102332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Input Layer: Accepts images of 128x128 pixels.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2.Depthwise Separable Convolutions: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Depthwise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 Applies a single convolutional filter per input channel.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Pointwise Convolution: Uses 1x1 convolutions to combine the outputs of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depthwise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3.Convolutional Layers: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 Convolutional Layer: Uses a standard convolution with a stride of 2, followed by batch normalization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Depthwise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Separable Convolution Blocks: Each block consists of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depthwise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 followed by a pointwise convolution. These blocks are repeated multiple times throughout the network.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4.Global Average Pooling Layer: Reduces each feature map to a single value by taking the average of all its elements.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5.Fully Connected Layer: A final fully connected layer (often with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for classification tasks) to produce the output probabilities for each class.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Output Layer: Produces the final classification output.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05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A1F5-CFF6-44E2-EDAC-9CA4F29D61A7}"/>
              </a:ext>
            </a:extLst>
          </p:cNvPr>
          <p:cNvSpPr>
            <a:spLocks noGrp="1"/>
          </p:cNvSpPr>
          <p:nvPr>
            <p:ph type="title"/>
          </p:nvPr>
        </p:nvSpPr>
        <p:spPr>
          <a:xfrm>
            <a:off x="550863" y="366576"/>
            <a:ext cx="11091600" cy="1332000"/>
          </a:xfrm>
        </p:spPr>
        <p:txBody>
          <a:bodyPr/>
          <a:lstStyle/>
          <a:p>
            <a:r>
              <a:rPr lang="en-US" dirty="0"/>
              <a:t>Architecture</a:t>
            </a:r>
            <a:endParaRPr lang="en-IN" dirty="0"/>
          </a:p>
        </p:txBody>
      </p:sp>
      <p:sp>
        <p:nvSpPr>
          <p:cNvPr id="4" name="Date Placeholder 3">
            <a:extLst>
              <a:ext uri="{FF2B5EF4-FFF2-40B4-BE49-F238E27FC236}">
                <a16:creationId xmlns:a16="http://schemas.microsoft.com/office/drawing/2014/main" id="{A421612B-ADF2-1B4A-DC6E-F35D212BEC6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E3637BF-8112-0DF6-2E4E-98796D750E8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270160-E4D3-0DBA-E4A8-C84F2E19B699}"/>
              </a:ext>
            </a:extLst>
          </p:cNvPr>
          <p:cNvSpPr>
            <a:spLocks noGrp="1"/>
          </p:cNvSpPr>
          <p:nvPr>
            <p:ph type="sldNum" sz="quarter" idx="12"/>
          </p:nvPr>
        </p:nvSpPr>
        <p:spPr/>
        <p:txBody>
          <a:bodyPr/>
          <a:lstStyle/>
          <a:p>
            <a:fld id="{DBA1B0FB-D917-4C8C-928F-313BD683BF39}" type="slidenum">
              <a:rPr lang="en-US" smtClean="0"/>
              <a:t>18</a:t>
            </a:fld>
            <a:endParaRPr lang="en-US"/>
          </a:p>
        </p:txBody>
      </p:sp>
      <p:pic>
        <p:nvPicPr>
          <p:cNvPr id="9" name="Content Placeholder 8">
            <a:extLst>
              <a:ext uri="{FF2B5EF4-FFF2-40B4-BE49-F238E27FC236}">
                <a16:creationId xmlns:a16="http://schemas.microsoft.com/office/drawing/2014/main" id="{B9002547-B9F3-64C2-746D-D62ABE153312}"/>
              </a:ext>
            </a:extLst>
          </p:cNvPr>
          <p:cNvPicPr>
            <a:picLocks noGrp="1" noChangeAspect="1"/>
          </p:cNvPicPr>
          <p:nvPr>
            <p:ph idx="1"/>
          </p:nvPr>
        </p:nvPicPr>
        <p:blipFill>
          <a:blip r:embed="rId2"/>
          <a:stretch>
            <a:fillRect/>
          </a:stretch>
        </p:blipFill>
        <p:spPr>
          <a:xfrm>
            <a:off x="1123122" y="1748778"/>
            <a:ext cx="9253330" cy="4443300"/>
          </a:xfrm>
          <a:prstGeom prst="rect">
            <a:avLst/>
          </a:prstGeom>
        </p:spPr>
      </p:pic>
    </p:spTree>
    <p:extLst>
      <p:ext uri="{BB962C8B-B14F-4D97-AF65-F5344CB8AC3E}">
        <p14:creationId xmlns:p14="http://schemas.microsoft.com/office/powerpoint/2010/main" val="3858804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6AD3-B4EE-3EC7-8CF6-02DD73859592}"/>
              </a:ext>
            </a:extLst>
          </p:cNvPr>
          <p:cNvSpPr>
            <a:spLocks noGrp="1"/>
          </p:cNvSpPr>
          <p:nvPr>
            <p:ph type="title"/>
          </p:nvPr>
        </p:nvSpPr>
        <p:spPr/>
        <p:txBody>
          <a:bodyPr/>
          <a:lstStyle/>
          <a:p>
            <a:r>
              <a:rPr lang="en-IN" dirty="0"/>
              <a:t>Model Compilation</a:t>
            </a:r>
          </a:p>
        </p:txBody>
      </p:sp>
      <p:sp>
        <p:nvSpPr>
          <p:cNvPr id="4" name="Content Placeholder 3">
            <a:extLst>
              <a:ext uri="{FF2B5EF4-FFF2-40B4-BE49-F238E27FC236}">
                <a16:creationId xmlns:a16="http://schemas.microsoft.com/office/drawing/2014/main" id="{B0D97B46-2D6E-D1C2-3948-56364CA00456}"/>
              </a:ext>
            </a:extLst>
          </p:cNvPr>
          <p:cNvSpPr>
            <a:spLocks noGrp="1"/>
          </p:cNvSpPr>
          <p:nvPr>
            <p:ph sz="half" idx="2"/>
          </p:nvPr>
        </p:nvSpPr>
        <p:spPr>
          <a:xfrm>
            <a:off x="6205538" y="2097175"/>
            <a:ext cx="5466070" cy="347851"/>
          </a:xfrm>
        </p:spPr>
        <p:txBody>
          <a:bodyPr/>
          <a:lstStyle/>
          <a:p>
            <a:endParaRPr lang="en-IN" dirty="0"/>
          </a:p>
        </p:txBody>
      </p:sp>
      <p:sp>
        <p:nvSpPr>
          <p:cNvPr id="5" name="Date Placeholder 4">
            <a:extLst>
              <a:ext uri="{FF2B5EF4-FFF2-40B4-BE49-F238E27FC236}">
                <a16:creationId xmlns:a16="http://schemas.microsoft.com/office/drawing/2014/main" id="{95CAB514-5793-C1BE-B36D-BB6B5EBB1654}"/>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0DB7D22F-9FD1-D2CC-C23C-8DDC10C0B0C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3C06312-9C20-B1A2-235B-7F74051A9F47}"/>
              </a:ext>
            </a:extLst>
          </p:cNvPr>
          <p:cNvSpPr>
            <a:spLocks noGrp="1"/>
          </p:cNvSpPr>
          <p:nvPr>
            <p:ph type="sldNum" sz="quarter" idx="12"/>
          </p:nvPr>
        </p:nvSpPr>
        <p:spPr/>
        <p:txBody>
          <a:bodyPr/>
          <a:lstStyle/>
          <a:p>
            <a:fld id="{DBA1B0FB-D917-4C8C-928F-313BD683BF39}" type="slidenum">
              <a:rPr lang="en-US" smtClean="0"/>
              <a:t>19</a:t>
            </a:fld>
            <a:endParaRPr lang="en-US"/>
          </a:p>
        </p:txBody>
      </p:sp>
      <p:sp>
        <p:nvSpPr>
          <p:cNvPr id="8" name="Rectangle 1">
            <a:extLst>
              <a:ext uri="{FF2B5EF4-FFF2-40B4-BE49-F238E27FC236}">
                <a16:creationId xmlns:a16="http://schemas.microsoft.com/office/drawing/2014/main" id="{7D349CA4-DDAB-EC95-9DAD-CBE7D24B7AE1}"/>
              </a:ext>
            </a:extLst>
          </p:cNvPr>
          <p:cNvSpPr>
            <a:spLocks noGrp="1" noChangeArrowheads="1"/>
          </p:cNvSpPr>
          <p:nvPr>
            <p:ph sz="half" idx="1"/>
          </p:nvPr>
        </p:nvSpPr>
        <p:spPr bwMode="auto">
          <a:xfrm>
            <a:off x="439103" y="1588888"/>
            <a:ext cx="107165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prepare our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MobileNet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for training, we compiled it using the following configurations: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Loss Function:</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Crossentropy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used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binary_crossentropy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 loss function, which is suitable for binary classification tasks. It measures the difference between the predicted probabilities and the actual class labels, helping the model to minimize the error during training.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Optimizer:</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Adam Optimizer: The model was optimized using the Adam optimizer (Adam()). Adam combines the advantages of two other extensions of stochastic gradient descent: Adaptive Gradient Algorithm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AdaGrad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Root Mean Square Propagation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RMSProp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computes adaptive learning rates for each parameter and efficiently handles sparse gradients on noisy problems.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Metrics:</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We monitored accuracy as the primary metric to evaluate the performance of the model during training and testing. Accuracy measures the proportion of correctly predicted instances out of the total instances, providing a clear indicator of the model's performance.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05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9E9321-C379-2F3B-BD96-B4EC9BBBDD6D}"/>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5BDE669B-E142-FBD6-EF93-37CCC2642C6B}"/>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9BDBDA9-FC05-678A-E0FE-93C60122BAD8}"/>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5" name="TextBox 4">
            <a:extLst>
              <a:ext uri="{FF2B5EF4-FFF2-40B4-BE49-F238E27FC236}">
                <a16:creationId xmlns:a16="http://schemas.microsoft.com/office/drawing/2014/main" id="{D6491EB2-1BD2-DC94-C325-5BBDB73607B8}"/>
              </a:ext>
            </a:extLst>
          </p:cNvPr>
          <p:cNvSpPr txBox="1"/>
          <p:nvPr/>
        </p:nvSpPr>
        <p:spPr>
          <a:xfrm>
            <a:off x="7903918" y="3258498"/>
            <a:ext cx="3349487" cy="1938992"/>
          </a:xfrm>
          <a:prstGeom prst="rect">
            <a:avLst/>
          </a:prstGeom>
          <a:noFill/>
        </p:spPr>
        <p:txBody>
          <a:bodyPr wrap="square" rtlCol="0">
            <a:spAutoFit/>
          </a:bodyPr>
          <a:lstStyle/>
          <a:p>
            <a:r>
              <a:rPr lang="en-IN" sz="2000" u="sng" dirty="0">
                <a:solidFill>
                  <a:srgbClr val="FF0000"/>
                </a:solidFill>
                <a:latin typeface="Times New Roman" panose="02020603050405020304" pitchFamily="18" charset="0"/>
                <a:cs typeface="Times New Roman" panose="02020603050405020304" pitchFamily="18" charset="0"/>
              </a:rPr>
              <a:t>The TEAM(1):</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Y20CS3245</a:t>
            </a:r>
          </a:p>
          <a:p>
            <a:r>
              <a:rPr lang="en-IN" sz="2000" dirty="0">
                <a:latin typeface="Times New Roman" panose="02020603050405020304" pitchFamily="18" charset="0"/>
                <a:cs typeface="Times New Roman" panose="02020603050405020304" pitchFamily="18" charset="0"/>
              </a:rPr>
              <a:t>                 Y20CS3234</a:t>
            </a:r>
          </a:p>
          <a:p>
            <a:r>
              <a:rPr lang="en-IN" sz="2000" dirty="0">
                <a:latin typeface="Times New Roman" panose="02020603050405020304" pitchFamily="18" charset="0"/>
                <a:cs typeface="Times New Roman" panose="02020603050405020304" pitchFamily="18" charset="0"/>
              </a:rPr>
              <a:t>                 Y20CS3235</a:t>
            </a:r>
          </a:p>
          <a:p>
            <a:r>
              <a:rPr lang="en-IN" sz="2000" dirty="0">
                <a:latin typeface="Times New Roman" panose="02020603050405020304" pitchFamily="18" charset="0"/>
                <a:cs typeface="Times New Roman" panose="02020603050405020304" pitchFamily="18" charset="0"/>
              </a:rPr>
              <a:t>                 L21CS3273</a:t>
            </a:r>
          </a:p>
          <a:p>
            <a:r>
              <a:rPr lang="en-IN" sz="2000" dirty="0">
                <a:latin typeface="Times New Roman" panose="02020603050405020304" pitchFamily="18" charset="0"/>
                <a:cs typeface="Times New Roman" panose="02020603050405020304" pitchFamily="18" charset="0"/>
              </a:rPr>
              <a:t>                 L21CS3276</a:t>
            </a:r>
          </a:p>
        </p:txBody>
      </p:sp>
      <p:sp>
        <p:nvSpPr>
          <p:cNvPr id="6" name="TextBox 5">
            <a:extLst>
              <a:ext uri="{FF2B5EF4-FFF2-40B4-BE49-F238E27FC236}">
                <a16:creationId xmlns:a16="http://schemas.microsoft.com/office/drawing/2014/main" id="{551AB36D-6C35-314E-E9FC-050DF9E5DD66}"/>
              </a:ext>
            </a:extLst>
          </p:cNvPr>
          <p:cNvSpPr txBox="1"/>
          <p:nvPr/>
        </p:nvSpPr>
        <p:spPr>
          <a:xfrm>
            <a:off x="1252054" y="3216621"/>
            <a:ext cx="4621972" cy="707886"/>
          </a:xfrm>
          <a:prstGeom prst="rect">
            <a:avLst/>
          </a:prstGeom>
          <a:noFill/>
        </p:spPr>
        <p:txBody>
          <a:bodyPr wrap="square" rtlCol="0">
            <a:spAutoFit/>
          </a:bodyPr>
          <a:lstStyle/>
          <a:p>
            <a:r>
              <a:rPr lang="en-IN" sz="2000" u="sng" dirty="0">
                <a:solidFill>
                  <a:srgbClr val="FF0000"/>
                </a:solidFill>
                <a:latin typeface="Times New Roman" panose="02020603050405020304" pitchFamily="18" charset="0"/>
                <a:cs typeface="Times New Roman" panose="02020603050405020304" pitchFamily="18" charset="0"/>
              </a:rPr>
              <a:t>GUIDE: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Dr.V.Balaji</a:t>
            </a:r>
            <a:r>
              <a:rPr lang="en-IN" sz="2000" dirty="0">
                <a:latin typeface="Times New Roman" panose="02020603050405020304" pitchFamily="18" charset="0"/>
                <a:cs typeface="Times New Roman" panose="02020603050405020304" pitchFamily="18" charset="0"/>
              </a:rPr>
              <a:t>, HOD, Dept of CSE</a:t>
            </a:r>
          </a:p>
        </p:txBody>
      </p:sp>
      <p:pic>
        <p:nvPicPr>
          <p:cNvPr id="12" name="Picture 11">
            <a:extLst>
              <a:ext uri="{FF2B5EF4-FFF2-40B4-BE49-F238E27FC236}">
                <a16:creationId xmlns:a16="http://schemas.microsoft.com/office/drawing/2014/main" id="{CF3B0BE0-00D5-827B-0CE6-0ED7F3221A79}"/>
              </a:ext>
            </a:extLst>
          </p:cNvPr>
          <p:cNvPicPr>
            <a:picLocks noChangeAspect="1"/>
          </p:cNvPicPr>
          <p:nvPr/>
        </p:nvPicPr>
        <p:blipFill>
          <a:blip r:embed="rId2"/>
          <a:stretch>
            <a:fillRect/>
          </a:stretch>
        </p:blipFill>
        <p:spPr>
          <a:xfrm>
            <a:off x="1704213" y="226184"/>
            <a:ext cx="8483395" cy="1638838"/>
          </a:xfrm>
          <a:prstGeom prst="rect">
            <a:avLst/>
          </a:prstGeom>
        </p:spPr>
      </p:pic>
      <p:pic>
        <p:nvPicPr>
          <p:cNvPr id="14" name="Picture 13">
            <a:extLst>
              <a:ext uri="{FF2B5EF4-FFF2-40B4-BE49-F238E27FC236}">
                <a16:creationId xmlns:a16="http://schemas.microsoft.com/office/drawing/2014/main" id="{0F87F76E-DD20-C1A3-53EF-330FBAE70BDB}"/>
              </a:ext>
            </a:extLst>
          </p:cNvPr>
          <p:cNvPicPr>
            <a:picLocks noChangeAspect="1"/>
          </p:cNvPicPr>
          <p:nvPr/>
        </p:nvPicPr>
        <p:blipFill>
          <a:blip r:embed="rId3"/>
          <a:stretch>
            <a:fillRect/>
          </a:stretch>
        </p:blipFill>
        <p:spPr>
          <a:xfrm>
            <a:off x="9272586" y="327095"/>
            <a:ext cx="915022" cy="1437015"/>
          </a:xfrm>
          <a:prstGeom prst="rect">
            <a:avLst/>
          </a:prstGeom>
        </p:spPr>
      </p:pic>
      <p:pic>
        <p:nvPicPr>
          <p:cNvPr id="16" name="Picture 15">
            <a:extLst>
              <a:ext uri="{FF2B5EF4-FFF2-40B4-BE49-F238E27FC236}">
                <a16:creationId xmlns:a16="http://schemas.microsoft.com/office/drawing/2014/main" id="{C42A4C25-01D8-6DB3-F6AD-F1987EFC1BC7}"/>
              </a:ext>
            </a:extLst>
          </p:cNvPr>
          <p:cNvPicPr>
            <a:picLocks noChangeAspect="1"/>
          </p:cNvPicPr>
          <p:nvPr/>
        </p:nvPicPr>
        <p:blipFill>
          <a:blip r:embed="rId4"/>
          <a:stretch>
            <a:fillRect/>
          </a:stretch>
        </p:blipFill>
        <p:spPr>
          <a:xfrm>
            <a:off x="1865312" y="333498"/>
            <a:ext cx="1415875" cy="1531524"/>
          </a:xfrm>
          <a:prstGeom prst="rect">
            <a:avLst/>
          </a:prstGeom>
        </p:spPr>
      </p:pic>
      <p:sp>
        <p:nvSpPr>
          <p:cNvPr id="17" name="TextBox 16">
            <a:extLst>
              <a:ext uri="{FF2B5EF4-FFF2-40B4-BE49-F238E27FC236}">
                <a16:creationId xmlns:a16="http://schemas.microsoft.com/office/drawing/2014/main" id="{3A05B52D-61A5-3860-7EFA-1A2E2CABF8FE}"/>
              </a:ext>
            </a:extLst>
          </p:cNvPr>
          <p:cNvSpPr txBox="1"/>
          <p:nvPr/>
        </p:nvSpPr>
        <p:spPr>
          <a:xfrm>
            <a:off x="3012830" y="2104384"/>
            <a:ext cx="5703787"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Dept of Computer science and engineering</a:t>
            </a:r>
          </a:p>
          <a:p>
            <a:r>
              <a:rPr lang="en-IN" sz="2400" dirty="0">
                <a:latin typeface="Times New Roman" panose="02020603050405020304" pitchFamily="18" charset="0"/>
                <a:cs typeface="Times New Roman" panose="02020603050405020304" pitchFamily="18" charset="0"/>
              </a:rPr>
              <a:t>PROJECT REVIEW : 02-07-2024</a:t>
            </a:r>
          </a:p>
        </p:txBody>
      </p:sp>
    </p:spTree>
    <p:extLst>
      <p:ext uri="{BB962C8B-B14F-4D97-AF65-F5344CB8AC3E}">
        <p14:creationId xmlns:p14="http://schemas.microsoft.com/office/powerpoint/2010/main" val="2379145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 name="Content Placeholder 8">
            <a:extLst>
              <a:ext uri="{FF2B5EF4-FFF2-40B4-BE49-F238E27FC236}">
                <a16:creationId xmlns:a16="http://schemas.microsoft.com/office/drawing/2014/main" id="{EDF1C564-16DE-1671-FBAC-1A07014ECF93}"/>
              </a:ext>
            </a:extLst>
          </p:cNvPr>
          <p:cNvSpPr txBox="1">
            <a:spLocks/>
          </p:cNvSpPr>
          <p:nvPr/>
        </p:nvSpPr>
        <p:spPr>
          <a:xfrm>
            <a:off x="550863" y="3863538"/>
            <a:ext cx="5244977" cy="1980671"/>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arenR"/>
            </a:pPr>
            <a:endParaRPr lang="en-US" sz="1600" dirty="0"/>
          </a:p>
        </p:txBody>
      </p:sp>
      <p:sp>
        <p:nvSpPr>
          <p:cNvPr id="5" name="Content Placeholder 4">
            <a:extLst>
              <a:ext uri="{FF2B5EF4-FFF2-40B4-BE49-F238E27FC236}">
                <a16:creationId xmlns:a16="http://schemas.microsoft.com/office/drawing/2014/main" id="{AB87F0A5-2477-0B93-0020-92A9DE9AC0E3}"/>
              </a:ext>
            </a:extLst>
          </p:cNvPr>
          <p:cNvSpPr>
            <a:spLocks noGrp="1"/>
          </p:cNvSpPr>
          <p:nvPr>
            <p:ph sz="quarter" idx="15"/>
          </p:nvPr>
        </p:nvSpPr>
        <p:spPr>
          <a:xfrm>
            <a:off x="550861" y="1759226"/>
            <a:ext cx="9726199" cy="2862469"/>
          </a:xfr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K-Fold cross-validation is a technique used to evaluate the performance and generalizability of a machine learning model. It involves dividing the dataset into K equally sized folds. The model is trained K times, each time using K-1 folds as the training set and the remaining fold as the validation set. This ensures that every data point is used for both training and validation exactly once. By averaging the performance across all folds, we obtain a more reliable estimate of the model's effectiveness. We generate confusion matrices for every fold</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F2C37A-5B27-E5D3-14EF-F0176FA6C6F8}"/>
              </a:ext>
            </a:extLst>
          </p:cNvPr>
          <p:cNvSpPr txBox="1"/>
          <p:nvPr/>
        </p:nvSpPr>
        <p:spPr>
          <a:xfrm>
            <a:off x="815009" y="387626"/>
            <a:ext cx="813020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Cross Validation and Model Training</a:t>
            </a:r>
          </a:p>
        </p:txBody>
      </p:sp>
    </p:spTree>
    <p:extLst>
      <p:ext uri="{BB962C8B-B14F-4D97-AF65-F5344CB8AC3E}">
        <p14:creationId xmlns:p14="http://schemas.microsoft.com/office/powerpoint/2010/main" val="62299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CFA9-A500-2245-1F61-7599B310DF2F}"/>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Confusion matrix for fold 1</a:t>
            </a:r>
          </a:p>
        </p:txBody>
      </p:sp>
      <p:sp>
        <p:nvSpPr>
          <p:cNvPr id="4" name="Date Placeholder 3">
            <a:extLst>
              <a:ext uri="{FF2B5EF4-FFF2-40B4-BE49-F238E27FC236}">
                <a16:creationId xmlns:a16="http://schemas.microsoft.com/office/drawing/2014/main" id="{58A6766F-14CC-4232-C027-A13FA80500B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56D66B4-7C71-50CE-1592-92E18089AE0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11D75DA-ABD6-F41F-39ED-E47C116D97E0}"/>
              </a:ext>
            </a:extLst>
          </p:cNvPr>
          <p:cNvSpPr>
            <a:spLocks noGrp="1"/>
          </p:cNvSpPr>
          <p:nvPr>
            <p:ph type="sldNum" sz="quarter" idx="12"/>
          </p:nvPr>
        </p:nvSpPr>
        <p:spPr/>
        <p:txBody>
          <a:bodyPr/>
          <a:lstStyle/>
          <a:p>
            <a:fld id="{DBA1B0FB-D917-4C8C-928F-313BD683BF39}" type="slidenum">
              <a:rPr lang="en-US" smtClean="0"/>
              <a:t>21</a:t>
            </a:fld>
            <a:endParaRPr lang="en-US"/>
          </a:p>
        </p:txBody>
      </p:sp>
      <p:sp>
        <p:nvSpPr>
          <p:cNvPr id="7" name="Content Placeholder 6">
            <a:extLst>
              <a:ext uri="{FF2B5EF4-FFF2-40B4-BE49-F238E27FC236}">
                <a16:creationId xmlns:a16="http://schemas.microsoft.com/office/drawing/2014/main" id="{B9CF9595-13E7-AF4C-29D3-D6DB4B0AA907}"/>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95E7A99A-AC1E-2C0C-0482-58CF9D873B13}"/>
              </a:ext>
            </a:extLst>
          </p:cNvPr>
          <p:cNvPicPr>
            <a:picLocks noChangeAspect="1"/>
          </p:cNvPicPr>
          <p:nvPr/>
        </p:nvPicPr>
        <p:blipFill>
          <a:blip r:embed="rId2"/>
          <a:stretch>
            <a:fillRect/>
          </a:stretch>
        </p:blipFill>
        <p:spPr>
          <a:xfrm>
            <a:off x="2453640" y="1556885"/>
            <a:ext cx="6846561" cy="5434158"/>
          </a:xfrm>
          <a:prstGeom prst="rect">
            <a:avLst/>
          </a:prstGeom>
        </p:spPr>
      </p:pic>
    </p:spTree>
    <p:extLst>
      <p:ext uri="{BB962C8B-B14F-4D97-AF65-F5344CB8AC3E}">
        <p14:creationId xmlns:p14="http://schemas.microsoft.com/office/powerpoint/2010/main" val="2757858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66A92-8D92-97C0-8F3A-756798CA2D8C}"/>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3BAABA96-3D01-FA6A-49BB-FF6191FBA38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84C0B1E-5932-D7EB-423F-E3903025B55A}"/>
              </a:ext>
            </a:extLst>
          </p:cNvPr>
          <p:cNvSpPr>
            <a:spLocks noGrp="1"/>
          </p:cNvSpPr>
          <p:nvPr>
            <p:ph type="sldNum" sz="quarter" idx="12"/>
          </p:nvPr>
        </p:nvSpPr>
        <p:spPr/>
        <p:txBody>
          <a:bodyPr/>
          <a:lstStyle/>
          <a:p>
            <a:fld id="{DBA1B0FB-D917-4C8C-928F-313BD683BF39}" type="slidenum">
              <a:rPr lang="en-US" smtClean="0"/>
              <a:t>22</a:t>
            </a:fld>
            <a:endParaRPr lang="en-US"/>
          </a:p>
        </p:txBody>
      </p:sp>
      <p:sp>
        <p:nvSpPr>
          <p:cNvPr id="8" name="TextBox 7">
            <a:extLst>
              <a:ext uri="{FF2B5EF4-FFF2-40B4-BE49-F238E27FC236}">
                <a16:creationId xmlns:a16="http://schemas.microsoft.com/office/drawing/2014/main" id="{01A27912-303D-62EC-B719-69644367FED8}"/>
              </a:ext>
            </a:extLst>
          </p:cNvPr>
          <p:cNvSpPr txBox="1"/>
          <p:nvPr/>
        </p:nvSpPr>
        <p:spPr>
          <a:xfrm>
            <a:off x="1252330" y="745435"/>
            <a:ext cx="493974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Model Testing and Analysis:</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00C172-C2E1-16CD-D025-EE57E161C23D}"/>
              </a:ext>
            </a:extLst>
          </p:cNvPr>
          <p:cNvSpPr txBox="1"/>
          <p:nvPr/>
        </p:nvSpPr>
        <p:spPr>
          <a:xfrm rot="10800000" flipH="1" flipV="1">
            <a:off x="1367488" y="1387664"/>
            <a:ext cx="8820121" cy="3139321"/>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Once we have validated the model's performance using K-Fold cross-validation and ensured its consistency across different folds, the next step involves retraining the CNN model on the entire training dataset. This step aggregates all available training data to maximize the model's exposure to diverse examples of PCOS-infected and not infected ultrasound images</a:t>
            </a: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4B05DDEF-3558-B39D-B004-DF8D6471517B}"/>
              </a:ext>
            </a:extLst>
          </p:cNvPr>
          <p:cNvPicPr>
            <a:picLocks noChangeAspect="1"/>
          </p:cNvPicPr>
          <p:nvPr/>
        </p:nvPicPr>
        <p:blipFill>
          <a:blip r:embed="rId2"/>
          <a:stretch>
            <a:fillRect/>
          </a:stretch>
        </p:blipFill>
        <p:spPr>
          <a:xfrm>
            <a:off x="2342392" y="3429000"/>
            <a:ext cx="5410130" cy="861907"/>
          </a:xfrm>
          <a:prstGeom prst="rect">
            <a:avLst/>
          </a:prstGeom>
        </p:spPr>
      </p:pic>
    </p:spTree>
    <p:extLst>
      <p:ext uri="{BB962C8B-B14F-4D97-AF65-F5344CB8AC3E}">
        <p14:creationId xmlns:p14="http://schemas.microsoft.com/office/powerpoint/2010/main" val="3123807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91A80-5390-DE1E-0993-D7C1F67C9B61}"/>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BEA3F422-1577-D8CC-590F-BC2F034C6D6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663C031-6101-A6F7-C4C7-4B0E11E42628}"/>
              </a:ext>
            </a:extLst>
          </p:cNvPr>
          <p:cNvSpPr>
            <a:spLocks noGrp="1"/>
          </p:cNvSpPr>
          <p:nvPr>
            <p:ph type="sldNum" sz="quarter" idx="12"/>
          </p:nvPr>
        </p:nvSpPr>
        <p:spPr/>
        <p:txBody>
          <a:bodyPr/>
          <a:lstStyle/>
          <a:p>
            <a:fld id="{DBA1B0FB-D917-4C8C-928F-313BD683BF39}" type="slidenum">
              <a:rPr lang="en-US" smtClean="0"/>
              <a:t>23</a:t>
            </a:fld>
            <a:endParaRPr lang="en-US"/>
          </a:p>
        </p:txBody>
      </p:sp>
      <p:sp>
        <p:nvSpPr>
          <p:cNvPr id="5" name="TextBox 4">
            <a:extLst>
              <a:ext uri="{FF2B5EF4-FFF2-40B4-BE49-F238E27FC236}">
                <a16:creationId xmlns:a16="http://schemas.microsoft.com/office/drawing/2014/main" id="{9CDFC2C2-3B26-3E4F-2FFA-95A204BB9240}"/>
              </a:ext>
            </a:extLst>
          </p:cNvPr>
          <p:cNvSpPr txBox="1"/>
          <p:nvPr/>
        </p:nvSpPr>
        <p:spPr>
          <a:xfrm>
            <a:off x="550863" y="805070"/>
            <a:ext cx="87024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Loss, Accuracy of Training and Validation</a:t>
            </a:r>
          </a:p>
        </p:txBody>
      </p:sp>
      <p:pic>
        <p:nvPicPr>
          <p:cNvPr id="7" name="Picture 6">
            <a:extLst>
              <a:ext uri="{FF2B5EF4-FFF2-40B4-BE49-F238E27FC236}">
                <a16:creationId xmlns:a16="http://schemas.microsoft.com/office/drawing/2014/main" id="{BA3C96BC-C77F-37C4-324A-41A2F4F6DDCA}"/>
              </a:ext>
            </a:extLst>
          </p:cNvPr>
          <p:cNvPicPr>
            <a:picLocks noChangeAspect="1"/>
          </p:cNvPicPr>
          <p:nvPr/>
        </p:nvPicPr>
        <p:blipFill rotWithShape="1">
          <a:blip r:embed="rId2">
            <a:extLst>
              <a:ext uri="{28A0092B-C50C-407E-A947-70E740481C1C}">
                <a14:useLocalDpi xmlns:a14="http://schemas.microsoft.com/office/drawing/2010/main" val="0"/>
              </a:ext>
            </a:extLst>
          </a:blip>
          <a:srcRect l="18707" t="1123"/>
          <a:stretch/>
        </p:blipFill>
        <p:spPr bwMode="auto">
          <a:xfrm>
            <a:off x="230736" y="1839816"/>
            <a:ext cx="5394812" cy="3781055"/>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903BC7C-6C85-590C-7000-946DEFFA74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39816"/>
            <a:ext cx="5536047" cy="3755522"/>
          </a:xfrm>
          <a:prstGeom prst="rect">
            <a:avLst/>
          </a:prstGeom>
          <a:noFill/>
          <a:ln>
            <a:noFill/>
          </a:ln>
        </p:spPr>
      </p:pic>
    </p:spTree>
    <p:extLst>
      <p:ext uri="{BB962C8B-B14F-4D97-AF65-F5344CB8AC3E}">
        <p14:creationId xmlns:p14="http://schemas.microsoft.com/office/powerpoint/2010/main" val="140603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402282" y="1422888"/>
            <a:ext cx="11387435" cy="5874316"/>
          </a:xfrm>
        </p:spPr>
        <p:txBody>
          <a:bodyPr>
            <a:noAutofit/>
          </a:bodyPr>
          <a:lstStyle/>
          <a:p>
            <a:r>
              <a:rPr lang="en-US" dirty="0">
                <a:solidFill>
                  <a:srgbClr val="F8F8F8"/>
                </a:solidFill>
              </a:rPr>
              <a:t>Classification Report </a:t>
            </a:r>
          </a:p>
          <a:p>
            <a:endParaRPr lang="en-US" sz="1600" dirty="0">
              <a:solidFill>
                <a:srgbClr val="F8F8F8"/>
              </a:solidFill>
            </a:endParaRP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4" name="Text Placeholder 7">
            <a:extLst>
              <a:ext uri="{FF2B5EF4-FFF2-40B4-BE49-F238E27FC236}">
                <a16:creationId xmlns:a16="http://schemas.microsoft.com/office/drawing/2014/main" id="{F701E1B3-A0A1-7B8A-88A4-AFF39D2BEB03}"/>
              </a:ext>
            </a:extLst>
          </p:cNvPr>
          <p:cNvSpPr txBox="1">
            <a:spLocks/>
          </p:cNvSpPr>
          <p:nvPr/>
        </p:nvSpPr>
        <p:spPr>
          <a:xfrm>
            <a:off x="415028" y="41116"/>
            <a:ext cx="7705241" cy="1082006"/>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20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US" sz="2800" b="0" i="0" u="none" strike="noStrike" kern="1200" cap="all" spc="20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RESULTS AND DISCUSSIONS</a:t>
            </a:r>
          </a:p>
        </p:txBody>
      </p:sp>
      <p:pic>
        <p:nvPicPr>
          <p:cNvPr id="3" name="Picture 2">
            <a:extLst>
              <a:ext uri="{FF2B5EF4-FFF2-40B4-BE49-F238E27FC236}">
                <a16:creationId xmlns:a16="http://schemas.microsoft.com/office/drawing/2014/main" id="{EC90F7A4-D4FA-BE01-D9E3-253C060BBADF}"/>
              </a:ext>
            </a:extLst>
          </p:cNvPr>
          <p:cNvPicPr>
            <a:picLocks noChangeAspect="1"/>
          </p:cNvPicPr>
          <p:nvPr/>
        </p:nvPicPr>
        <p:blipFill>
          <a:blip r:embed="rId2"/>
          <a:stretch>
            <a:fillRect/>
          </a:stretch>
        </p:blipFill>
        <p:spPr>
          <a:xfrm>
            <a:off x="1662740" y="2271550"/>
            <a:ext cx="6991080" cy="3163561"/>
          </a:xfrm>
          <a:prstGeom prst="rect">
            <a:avLst/>
          </a:prstGeom>
        </p:spPr>
      </p:pic>
    </p:spTree>
    <p:extLst>
      <p:ext uri="{BB962C8B-B14F-4D97-AF65-F5344CB8AC3E}">
        <p14:creationId xmlns:p14="http://schemas.microsoft.com/office/powerpoint/2010/main" val="136316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36326" y="-20292"/>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13206" y="643077"/>
            <a:ext cx="8005238" cy="1084271"/>
          </a:xfrm>
        </p:spPr>
        <p:txBody>
          <a:bodyPr vert="horz" wrap="square" lIns="0" tIns="0" rIns="0" bIns="0" rtlCol="0" anchor="b" anchorCtr="0">
            <a:normAutofit/>
          </a:bodyPr>
          <a:lstStyle/>
          <a:p>
            <a:pPr>
              <a:lnSpc>
                <a:spcPct val="100000"/>
              </a:lnSpc>
            </a:pPr>
            <a:r>
              <a:rPr lang="en-US" sz="4000" kern="1200" dirty="0">
                <a:solidFill>
                  <a:schemeClr val="tx1"/>
                </a:solidFill>
                <a:latin typeface="Times New Roman" panose="02020603050405020304" pitchFamily="18" charset="0"/>
                <a:cs typeface="Times New Roman" panose="02020603050405020304" pitchFamily="18" charset="0"/>
              </a:rPr>
              <a:t>Confusion Matrix</a:t>
            </a:r>
          </a:p>
        </p:txBody>
      </p:sp>
      <p:pic>
        <p:nvPicPr>
          <p:cNvPr id="4" name="Picture 3">
            <a:extLst>
              <a:ext uri="{FF2B5EF4-FFF2-40B4-BE49-F238E27FC236}">
                <a16:creationId xmlns:a16="http://schemas.microsoft.com/office/drawing/2014/main" id="{C3149088-3C52-9FE2-947B-96D7C6D3F0D5}"/>
              </a:ext>
            </a:extLst>
          </p:cNvPr>
          <p:cNvPicPr>
            <a:picLocks noChangeAspect="1"/>
          </p:cNvPicPr>
          <p:nvPr/>
        </p:nvPicPr>
        <p:blipFill>
          <a:blip r:embed="rId4"/>
          <a:stretch>
            <a:fillRect/>
          </a:stretch>
        </p:blipFill>
        <p:spPr>
          <a:xfrm>
            <a:off x="3079709" y="1836774"/>
            <a:ext cx="5493799" cy="4544091"/>
          </a:xfrm>
          <a:prstGeom prst="rect">
            <a:avLst/>
          </a:prstGeom>
        </p:spPr>
      </p:pic>
    </p:spTree>
    <p:extLst>
      <p:ext uri="{BB962C8B-B14F-4D97-AF65-F5344CB8AC3E}">
        <p14:creationId xmlns:p14="http://schemas.microsoft.com/office/powerpoint/2010/main" val="1318671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44CE-9E7F-EE9B-4C68-357BADE07D0F}"/>
              </a:ext>
            </a:extLst>
          </p:cNvPr>
          <p:cNvSpPr>
            <a:spLocks noGrp="1"/>
          </p:cNvSpPr>
          <p:nvPr>
            <p:ph type="ctrTitle"/>
          </p:nvPr>
        </p:nvSpPr>
        <p:spPr>
          <a:xfrm>
            <a:off x="963819" y="375102"/>
            <a:ext cx="8281987" cy="2954655"/>
          </a:xfrm>
        </p:spPr>
        <p:txBody>
          <a:bodyPr/>
          <a:lstStyle/>
          <a:p>
            <a:r>
              <a:rPr lang="en-IN" dirty="0"/>
              <a:t>Comparative Analysis</a:t>
            </a:r>
          </a:p>
        </p:txBody>
      </p:sp>
      <p:sp>
        <p:nvSpPr>
          <p:cNvPr id="3" name="Subtitle 2">
            <a:extLst>
              <a:ext uri="{FF2B5EF4-FFF2-40B4-BE49-F238E27FC236}">
                <a16:creationId xmlns:a16="http://schemas.microsoft.com/office/drawing/2014/main" id="{7BF12B0D-BF39-2F3F-A9D0-CF79C3CA5D1F}"/>
              </a:ext>
            </a:extLst>
          </p:cNvPr>
          <p:cNvSpPr>
            <a:spLocks noGrp="1"/>
          </p:cNvSpPr>
          <p:nvPr>
            <p:ph type="subTitle" idx="1"/>
          </p:nvPr>
        </p:nvSpPr>
        <p:spPr/>
        <p:txBody>
          <a:bodyPr/>
          <a:lstStyle/>
          <a:p>
            <a:endParaRPr lang="en-IN"/>
          </a:p>
        </p:txBody>
      </p:sp>
      <p:sp>
        <p:nvSpPr>
          <p:cNvPr id="5" name="Footer Placeholder 4">
            <a:extLst>
              <a:ext uri="{FF2B5EF4-FFF2-40B4-BE49-F238E27FC236}">
                <a16:creationId xmlns:a16="http://schemas.microsoft.com/office/drawing/2014/main" id="{83958AB8-0B07-D456-3916-3836DD18F90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25043E4-4E17-0EFA-5DE5-F5A7D6110018}"/>
              </a:ext>
            </a:extLst>
          </p:cNvPr>
          <p:cNvSpPr>
            <a:spLocks noGrp="1"/>
          </p:cNvSpPr>
          <p:nvPr>
            <p:ph type="sldNum" sz="quarter" idx="12"/>
          </p:nvPr>
        </p:nvSpPr>
        <p:spPr/>
        <p:txBody>
          <a:bodyPr/>
          <a:lstStyle/>
          <a:p>
            <a:fld id="{DBA1B0FB-D917-4C8C-928F-313BD683BF39}" type="slidenum">
              <a:rPr lang="en-US" smtClean="0"/>
              <a:t>26</a:t>
            </a:fld>
            <a:endParaRPr lang="en-US"/>
          </a:p>
        </p:txBody>
      </p:sp>
      <p:pic>
        <p:nvPicPr>
          <p:cNvPr id="8" name="Picture 7">
            <a:extLst>
              <a:ext uri="{FF2B5EF4-FFF2-40B4-BE49-F238E27FC236}">
                <a16:creationId xmlns:a16="http://schemas.microsoft.com/office/drawing/2014/main" id="{BB7C2493-2A17-A02D-C24B-9EE6B3EECC66}"/>
              </a:ext>
            </a:extLst>
          </p:cNvPr>
          <p:cNvPicPr>
            <a:picLocks noChangeAspect="1"/>
          </p:cNvPicPr>
          <p:nvPr/>
        </p:nvPicPr>
        <p:blipFill>
          <a:blip r:embed="rId2"/>
          <a:stretch>
            <a:fillRect/>
          </a:stretch>
        </p:blipFill>
        <p:spPr>
          <a:xfrm>
            <a:off x="2946193" y="1441147"/>
            <a:ext cx="6066045" cy="5297211"/>
          </a:xfrm>
          <a:prstGeom prst="rect">
            <a:avLst/>
          </a:prstGeom>
        </p:spPr>
      </p:pic>
    </p:spTree>
    <p:extLst>
      <p:ext uri="{BB962C8B-B14F-4D97-AF65-F5344CB8AC3E}">
        <p14:creationId xmlns:p14="http://schemas.microsoft.com/office/powerpoint/2010/main" val="125627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4D62-DC0B-2C39-1ADE-EFB5FA007875}"/>
              </a:ext>
            </a:extLst>
          </p:cNvPr>
          <p:cNvSpPr>
            <a:spLocks noGrp="1"/>
          </p:cNvSpPr>
          <p:nvPr>
            <p:ph type="ctrTitle"/>
          </p:nvPr>
        </p:nvSpPr>
        <p:spPr>
          <a:xfrm>
            <a:off x="849453" y="558528"/>
            <a:ext cx="10140035" cy="1397838"/>
          </a:xfrm>
        </p:spPr>
        <p:txBody>
          <a:bodyPr/>
          <a:lstStyle/>
          <a:p>
            <a:pPr algn="ctr"/>
            <a:r>
              <a:rPr lang="en-IN" sz="4000" b="1" dirty="0">
                <a:latin typeface="Times New Roman" panose="02020603050405020304" pitchFamily="18" charset="0"/>
                <a:cs typeface="Times New Roman" panose="02020603050405020304" pitchFamily="18" charset="0"/>
              </a:rPr>
              <a:t>Model Deployment Using </a:t>
            </a:r>
            <a:r>
              <a:rPr lang="en-IN" sz="4000" b="1" dirty="0" err="1">
                <a:latin typeface="Times New Roman" panose="02020603050405020304" pitchFamily="18" charset="0"/>
                <a:cs typeface="Times New Roman" panose="02020603050405020304" pitchFamily="18" charset="0"/>
              </a:rPr>
              <a:t>Streamlit</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32138D1-58FA-2306-7A8B-89F8413B94AD}"/>
              </a:ext>
            </a:extLst>
          </p:cNvPr>
          <p:cNvSpPr>
            <a:spLocks noGrp="1"/>
          </p:cNvSpPr>
          <p:nvPr>
            <p:ph type="subTitle" idx="1"/>
          </p:nvPr>
        </p:nvSpPr>
        <p:spPr>
          <a:xfrm>
            <a:off x="2075104" y="1477648"/>
            <a:ext cx="9161647" cy="4423531"/>
          </a:xfrm>
        </p:spPr>
        <p:txBody>
          <a:bodyPr/>
          <a:lstStyle/>
          <a:p>
            <a:r>
              <a:rPr lang="en-US" sz="1600" b="1" dirty="0">
                <a:latin typeface="Times New Roman" panose="02020603050405020304" pitchFamily="18" charset="0"/>
                <a:cs typeface="Times New Roman" panose="02020603050405020304" pitchFamily="18" charset="0"/>
              </a:rPr>
              <a:t>Introduction to </a:t>
            </a:r>
            <a:r>
              <a:rPr lang="en-US" sz="1600" b="1" dirty="0" err="1">
                <a:latin typeface="Times New Roman" panose="02020603050405020304" pitchFamily="18" charset="0"/>
                <a:cs typeface="Times New Roman" panose="02020603050405020304" pitchFamily="18" charset="0"/>
              </a:rPr>
              <a:t>Streamlit</a:t>
            </a:r>
            <a:r>
              <a:rPr lang="en-US" sz="1600" b="1"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 to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popular open-source framework that allows you to create web applications for machine learning and data science projects quickly and easily.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 of Model Deployment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primary goal of deploying a machine learning model with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to make your trained model accessible to end-users through an intuitive web interface.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Interaction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seamless interaction between users and machine learning models. Users can input data, interact </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swith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visualizations, and receive model predictions in real-time.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Workflow</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Outline the typical steps involved in deploying a model with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preparing the model for deployment, writing the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script, and deploying the app to a cloud platform or a local server.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Applications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Mention some practical applications where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used, such as sentiment analysis, image classification, financial predictions, etc., showcasing its versatility.</a:t>
            </a:r>
          </a:p>
          <a:p>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864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4C67E-1B25-EE3B-5092-201585EC11FA}"/>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26C9B8FD-C0A9-5FD4-E13E-B4A788F4D06D}"/>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A78A7CF-0D76-AC12-E30B-7821CF94A694}"/>
              </a:ext>
            </a:extLst>
          </p:cNvPr>
          <p:cNvSpPr>
            <a:spLocks noGrp="1"/>
          </p:cNvSpPr>
          <p:nvPr>
            <p:ph type="sldNum" sz="quarter" idx="12"/>
          </p:nvPr>
        </p:nvSpPr>
        <p:spPr/>
        <p:txBody>
          <a:bodyPr/>
          <a:lstStyle/>
          <a:p>
            <a:fld id="{DBA1B0FB-D917-4C8C-928F-313BD683BF39}" type="slidenum">
              <a:rPr lang="en-US" smtClean="0"/>
              <a:t>28</a:t>
            </a:fld>
            <a:endParaRPr lang="en-US"/>
          </a:p>
        </p:txBody>
      </p:sp>
      <p:sp>
        <p:nvSpPr>
          <p:cNvPr id="5" name="TextBox 4">
            <a:extLst>
              <a:ext uri="{FF2B5EF4-FFF2-40B4-BE49-F238E27FC236}">
                <a16:creationId xmlns:a16="http://schemas.microsoft.com/office/drawing/2014/main" id="{D585BD56-375E-67AE-C659-DEC12B8AD308}"/>
              </a:ext>
            </a:extLst>
          </p:cNvPr>
          <p:cNvSpPr txBox="1"/>
          <p:nvPr/>
        </p:nvSpPr>
        <p:spPr>
          <a:xfrm>
            <a:off x="1152939" y="874643"/>
            <a:ext cx="8676861"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OUTPUT</a:t>
            </a:r>
          </a:p>
        </p:txBody>
      </p:sp>
      <p:sp>
        <p:nvSpPr>
          <p:cNvPr id="6" name="TextBox 5">
            <a:extLst>
              <a:ext uri="{FF2B5EF4-FFF2-40B4-BE49-F238E27FC236}">
                <a16:creationId xmlns:a16="http://schemas.microsoft.com/office/drawing/2014/main" id="{886DCCD8-EB9E-59C4-4C7D-AA7BD58B2E3C}"/>
              </a:ext>
            </a:extLst>
          </p:cNvPr>
          <p:cNvSpPr txBox="1"/>
          <p:nvPr/>
        </p:nvSpPr>
        <p:spPr>
          <a:xfrm>
            <a:off x="1232452" y="1782658"/>
            <a:ext cx="8505908" cy="3362395"/>
          </a:xfrm>
          <a:prstGeom prst="rect">
            <a:avLst/>
          </a:prstGeom>
          <a:noFill/>
        </p:spPr>
        <p:txBody>
          <a:bodyPr wrap="square" rtlCol="0">
            <a:spAutoFit/>
          </a:bodyPr>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The output of the deployment includes:</a:t>
            </a:r>
          </a:p>
          <a:p>
            <a:pPr algn="just">
              <a:lnSpc>
                <a:spcPct val="150000"/>
              </a:lnSpc>
              <a:spcAft>
                <a:spcPts val="800"/>
              </a:spcAft>
            </a:pPr>
            <a:r>
              <a:rPr lang="en-US" dirty="0">
                <a:latin typeface="Times New Roman" panose="02020603050405020304" pitchFamily="18" charset="0"/>
                <a:cs typeface="Times New Roman" panose="02020603050405020304" pitchFamily="18" charset="0"/>
              </a:rPr>
              <a:t> Result Type: The model predicts whether the gait is normal or ataxic. </a:t>
            </a:r>
          </a:p>
          <a:p>
            <a:pPr algn="just">
              <a:lnSpc>
                <a:spcPct val="150000"/>
              </a:lnSpc>
              <a:spcAft>
                <a:spcPts val="800"/>
              </a:spcAft>
            </a:pPr>
            <a:r>
              <a:rPr lang="en-US" dirty="0">
                <a:latin typeface="Times New Roman" panose="02020603050405020304" pitchFamily="18" charset="0"/>
                <a:cs typeface="Times New Roman" panose="02020603050405020304" pitchFamily="18" charset="0"/>
              </a:rPr>
              <a:t> Probabilities: The probabilities associated with each class (non-infected, infected) are displayed as percentages. </a:t>
            </a:r>
          </a:p>
          <a:p>
            <a:pPr algn="just">
              <a:lnSpc>
                <a:spcPct val="150000"/>
              </a:lnSpc>
              <a:spcAft>
                <a:spcPts val="800"/>
              </a:spcAft>
            </a:pPr>
            <a:r>
              <a:rPr lang="en-US" dirty="0">
                <a:latin typeface="Times New Roman" panose="02020603050405020304" pitchFamily="18" charset="0"/>
                <a:cs typeface="Times New Roman" panose="02020603050405020304" pitchFamily="18" charset="0"/>
              </a:rPr>
              <a:t>  Data Visualization: Additional visualizations, such as feature plots, can be included to provide  more insights into the predictions</a:t>
            </a:r>
          </a:p>
          <a:p>
            <a:pPr algn="just">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024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978245" y="1284771"/>
            <a:ext cx="5437187" cy="2986234"/>
          </a:xfrm>
        </p:spPr>
        <p:txBody>
          <a:bodyPr/>
          <a:lstStyle/>
          <a:p>
            <a:r>
              <a:rPr lang="en-US" dirty="0"/>
              <a:t>Thank You</a:t>
            </a:r>
            <a:br>
              <a:rPr lang="en-US" dirty="0"/>
            </a:br>
            <a:r>
              <a:rPr lang="en-US" dirty="0"/>
              <a:t>                   </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481290" y="121893"/>
            <a:ext cx="3375093" cy="1150316"/>
          </a:xfrm>
        </p:spPr>
        <p:txBody>
          <a:bodyPr/>
          <a:lstStyle/>
          <a:p>
            <a:r>
              <a:rPr lang="en-US" b="1"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17671" y="1424516"/>
            <a:ext cx="4120527" cy="3793067"/>
          </a:xfrm>
        </p:spPr>
        <p:txBody>
          <a:bodyPr/>
          <a:lstStyle/>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Introduction</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Scope of the project </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Proposed model</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Tools and Technologies</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Dataset Description</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Testing and Analysis</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Result and discussions</a:t>
            </a: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Deployment and Output</a:t>
            </a:r>
          </a:p>
          <a:p>
            <a:pPr marL="342900" indent="-34290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is PCOS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58813" y="3796579"/>
            <a:ext cx="5437187" cy="2265216"/>
          </a:xfrm>
        </p:spPr>
        <p:txBody>
          <a:bodyPr vert="horz" wrap="square" lIns="0" tIns="0" rIns="0" bIns="0" rtlCol="0">
            <a:normAutofit/>
          </a:bodyPr>
          <a:lstStyle/>
          <a:p>
            <a:pPr marL="0" indent="0">
              <a:lnSpc>
                <a:spcPct val="100000"/>
              </a:lnSpc>
              <a:buNone/>
            </a:pPr>
            <a:r>
              <a:rPr lang="en-US" dirty="0"/>
              <a:t>An overview of PCOS and its symptoms</a:t>
            </a:r>
            <a:endParaRPr lang="en-US" kern="1200" dirty="0">
              <a:latin typeface="+mn-lt"/>
              <a:ea typeface="+mn-ea"/>
              <a:cs typeface="+mn-cs"/>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8617226" y="0"/>
            <a:ext cx="3574774" cy="6858000"/>
          </a:xfrm>
        </p:spPr>
      </p:pic>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88235" y="832171"/>
            <a:ext cx="4500562" cy="1562959"/>
          </a:xfrm>
        </p:spPr>
        <p:txBody>
          <a:bodyPr/>
          <a:lstStyle/>
          <a:p>
            <a:r>
              <a:rPr lang="en-US" dirty="0"/>
              <a:t>Introduction </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288235" y="1613650"/>
            <a:ext cx="7812156" cy="4230559"/>
          </a:xfrm>
          <a:noFill/>
        </p:spPr>
        <p:txBody>
          <a:bodyPr>
            <a:noAutofit/>
          </a:bodyPr>
          <a:lstStyle/>
          <a:p>
            <a:pPr marL="6350" marR="48260" indent="-6350" algn="just">
              <a:lnSpc>
                <a:spcPct val="103000"/>
              </a:lnSpc>
              <a:spcAft>
                <a:spcPts val="15"/>
              </a:spcAft>
            </a:pPr>
            <a:r>
              <a:rPr lang="en-US" sz="1400" b="1" u="sng" dirty="0">
                <a:solidFill>
                  <a:srgbClr val="CCE8DA">
                    <a:alpha val="60000"/>
                  </a:srgbClr>
                </a:solidFill>
              </a:rPr>
              <a:t>ABSTRACT</a:t>
            </a:r>
            <a:r>
              <a:rPr lang="en-US" sz="1400" dirty="0"/>
              <a:t>: </a:t>
            </a:r>
            <a:r>
              <a:rPr lang="en-US" sz="1400" dirty="0">
                <a:solidFill>
                  <a:schemeClr val="tx1"/>
                </a:solidFill>
              </a:rPr>
              <a:t> </a:t>
            </a:r>
            <a:r>
              <a:rPr lang="en-IN" sz="1600" kern="100" dirty="0">
                <a:solidFill>
                  <a:schemeClr val="tx1"/>
                </a:solidFill>
                <a:effectLst/>
                <a:latin typeface="Times New Roman" panose="02020603050405020304" pitchFamily="18" charset="0"/>
                <a:ea typeface="Times New Roman" panose="02020603050405020304" pitchFamily="18" charset="0"/>
              </a:rPr>
              <a:t>Polycystic Ovary Syndrome(PCOS) is a disease that occurs in women during their child-bearing years. The reproductive organs of women called ovaries that produce progesterone and </a:t>
            </a:r>
            <a:r>
              <a:rPr lang="en-IN" sz="1600" kern="100" dirty="0" err="1">
                <a:solidFill>
                  <a:schemeClr val="tx1"/>
                </a:solidFill>
                <a:effectLst/>
                <a:latin typeface="Times New Roman" panose="02020603050405020304" pitchFamily="18" charset="0"/>
                <a:ea typeface="Times New Roman" panose="02020603050405020304" pitchFamily="18" charset="0"/>
              </a:rPr>
              <a:t>estrogen</a:t>
            </a:r>
            <a:r>
              <a:rPr lang="en-IN" sz="1600" kern="100" dirty="0">
                <a:solidFill>
                  <a:schemeClr val="tx1"/>
                </a:solidFill>
                <a:effectLst/>
                <a:latin typeface="Times New Roman" panose="02020603050405020304" pitchFamily="18" charset="0"/>
                <a:ea typeface="Times New Roman" panose="02020603050405020304" pitchFamily="18" charset="0"/>
              </a:rPr>
              <a:t>-hormones that regulate the menstrual cycle, are affected. Ovaries also produce little amounts of androgen also called as male hormones. The basic features of PCOS are: </a:t>
            </a:r>
            <a:r>
              <a:rPr lang="en-IN" sz="1600" u="sng" kern="100" dirty="0">
                <a:solidFill>
                  <a:schemeClr val="tx1"/>
                </a:solidFill>
                <a:effectLst/>
                <a:latin typeface="Times New Roman" panose="02020603050405020304" pitchFamily="18" charset="0"/>
                <a:ea typeface="Times New Roman" panose="02020603050405020304" pitchFamily="18" charset="0"/>
              </a:rPr>
              <a:t>Cysts in ovaries, </a:t>
            </a:r>
            <a:r>
              <a:rPr lang="en-IN" sz="1600" u="sng"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High levels of hormone: androgen. ,Irregular Periods, Excessive body hair growth ,Acne, Obesity, and at times INFERTILITY.</a:t>
            </a:r>
          </a:p>
          <a:p>
            <a:pPr marL="6350" marR="48260" indent="-6350" algn="just">
              <a:lnSpc>
                <a:spcPct val="103000"/>
              </a:lnSpc>
              <a:spcAft>
                <a:spcPts val="15"/>
              </a:spcAft>
            </a:pPr>
            <a:r>
              <a:rPr lang="en-IN" sz="1600" dirty="0">
                <a:solidFill>
                  <a:schemeClr val="tx1"/>
                </a:solidFill>
                <a:effectLst/>
                <a:latin typeface="Times New Roman" panose="02020603050405020304" pitchFamily="18" charset="0"/>
                <a:ea typeface="Times New Roman" panose="02020603050405020304" pitchFamily="18" charset="0"/>
              </a:rPr>
              <a:t> Since the condition is a syndrome, it has a collection of symptoms that suggest its presence. These symptoms play a vital role in detection of this condition. Along with these symptoms, causes which may lead to the risks of the syndrome can also be considered. It is necessary to detect PCOS as early as possible since it holds the risk of infertility, diabetes, endometrial cancer and cardiovascular disease at later stage of the condition</a:t>
            </a:r>
            <a:r>
              <a:rPr lang="en-US" sz="1400" dirty="0">
                <a:solidFill>
                  <a:schemeClr val="tx1"/>
                </a:solidFill>
                <a:effectLst/>
                <a:latin typeface="Times New Roman" panose="02020603050405020304" pitchFamily="18" charset="0"/>
                <a:ea typeface="Times New Roman" panose="02020603050405020304" pitchFamily="18" charset="0"/>
              </a:rPr>
              <a:t>.</a:t>
            </a:r>
          </a:p>
          <a:p>
            <a:pPr marL="6350" marR="48260" indent="-6350" algn="just">
              <a:lnSpc>
                <a:spcPct val="103000"/>
              </a:lnSpc>
              <a:spcAft>
                <a:spcPts val="15"/>
              </a:spcAft>
            </a:pPr>
            <a:r>
              <a:rPr lang="en-US" sz="1400" dirty="0">
                <a:solidFill>
                  <a:schemeClr val="tx1"/>
                </a:solidFill>
              </a:rPr>
              <a:t> </a:t>
            </a:r>
            <a:r>
              <a:rPr lang="en-US" sz="1600" dirty="0">
                <a:solidFill>
                  <a:schemeClr val="tx1"/>
                </a:solidFill>
                <a:latin typeface="Times New Roman" panose="02020603050405020304" pitchFamily="18" charset="0"/>
                <a:cs typeface="Times New Roman" panose="02020603050405020304" pitchFamily="18" charset="0"/>
              </a:rPr>
              <a:t>8.2% to 22.5% of women in India, suffer from PCOS . This endocrinopathy can significantly impact the patient’s lifestyle, wherein the patient may face depression, anxiety, eating disorders, and sleep apnea. Further, metabolic syndromes can put them at risk of cardiovascular disorders, endometrial cancer, and diabetes mellitus .</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15888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699982" y="486271"/>
            <a:ext cx="11097551" cy="835679"/>
          </a:xfrm>
        </p:spPr>
        <p:txBody>
          <a:bodyPr>
            <a:normAutofit/>
          </a:bodyPr>
          <a:lstStyle/>
          <a:p>
            <a:r>
              <a:rPr lang="en-US" dirty="0">
                <a:solidFill>
                  <a:schemeClr val="tx1">
                    <a:lumMod val="95000"/>
                  </a:schemeClr>
                </a:solidFill>
                <a:latin typeface="Walbaum Display (Headings)"/>
              </a:rPr>
              <a:t>Symptom’s</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699982" y="3067451"/>
            <a:ext cx="4518094" cy="3059029"/>
          </a:xfrm>
        </p:spPr>
        <p:txBody>
          <a:bodyPr/>
          <a:lstStyle/>
          <a:p>
            <a:pPr>
              <a:lnSpc>
                <a:spcPct val="100000"/>
              </a:lnSpc>
            </a:pPr>
            <a:r>
              <a:rPr lang="en-IN" sz="1800" b="1" i="0" dirty="0">
                <a:effectLst/>
                <a:latin typeface="Times New Roman" panose="02020603050405020304" pitchFamily="18" charset="0"/>
                <a:cs typeface="Times New Roman" panose="02020603050405020304" pitchFamily="18" charset="0"/>
              </a:rPr>
              <a:t>Irregular Menstrual Cycles</a:t>
            </a:r>
            <a:r>
              <a:rPr lang="en-US" sz="1800" dirty="0">
                <a:latin typeface="Times New Roman" panose="02020603050405020304" pitchFamily="18" charset="0"/>
                <a:cs typeface="Times New Roman" panose="02020603050405020304" pitchFamily="18" charset="0"/>
              </a:rPr>
              <a:t>. </a:t>
            </a:r>
          </a:p>
          <a:p>
            <a:pPr>
              <a:lnSpc>
                <a:spcPct val="100000"/>
              </a:lnSpc>
            </a:pPr>
            <a:r>
              <a:rPr lang="en-IN" sz="1800" b="1" i="0" dirty="0">
                <a:effectLst/>
                <a:latin typeface="Times New Roman" panose="02020603050405020304" pitchFamily="18" charset="0"/>
                <a:cs typeface="Times New Roman" panose="02020603050405020304" pitchFamily="18" charset="0"/>
              </a:rPr>
              <a:t>Ovulatory Dysfunction</a:t>
            </a:r>
            <a:r>
              <a:rPr lang="en-US" sz="1800" dirty="0">
                <a:latin typeface="Times New Roman" panose="02020603050405020304" pitchFamily="18" charset="0"/>
                <a:cs typeface="Times New Roman" panose="02020603050405020304" pitchFamily="18" charset="0"/>
              </a:rPr>
              <a:t>. </a:t>
            </a:r>
          </a:p>
          <a:p>
            <a:pPr>
              <a:lnSpc>
                <a:spcPct val="100000"/>
              </a:lnSpc>
            </a:pPr>
            <a:r>
              <a:rPr lang="en-IN" sz="1800" b="1" i="0" dirty="0">
                <a:effectLst/>
                <a:latin typeface="Times New Roman" panose="02020603050405020304" pitchFamily="18" charset="0"/>
                <a:cs typeface="Times New Roman" panose="02020603050405020304" pitchFamily="18" charset="0"/>
              </a:rPr>
              <a:t>Androgen Excess Symptoms</a:t>
            </a:r>
            <a:r>
              <a:rPr lang="en-US" sz="1800" b="1" i="0" dirty="0">
                <a:effectLst/>
                <a:latin typeface="Times New Roman" panose="02020603050405020304" pitchFamily="18" charset="0"/>
                <a:cs typeface="Times New Roman" panose="02020603050405020304" pitchFamily="18" charset="0"/>
              </a:rPr>
              <a:t>.</a:t>
            </a:r>
          </a:p>
          <a:p>
            <a:pPr>
              <a:lnSpc>
                <a:spcPct val="100000"/>
              </a:lnSpc>
            </a:pPr>
            <a:r>
              <a:rPr lang="en-IN" sz="1800" b="1" i="0" dirty="0">
                <a:effectLst/>
                <a:latin typeface="Times New Roman" panose="02020603050405020304" pitchFamily="18" charset="0"/>
                <a:cs typeface="Times New Roman" panose="02020603050405020304" pitchFamily="18" charset="0"/>
              </a:rPr>
              <a:t>Polycystic Ovaries</a:t>
            </a:r>
            <a:r>
              <a:rPr lang="en-US" sz="1800" b="1" dirty="0">
                <a:latin typeface="Times New Roman" panose="02020603050405020304" pitchFamily="18" charset="0"/>
                <a:cs typeface="Times New Roman" panose="02020603050405020304" pitchFamily="18" charset="0"/>
              </a:rPr>
              <a:t>.</a:t>
            </a:r>
          </a:p>
          <a:p>
            <a:pPr>
              <a:lnSpc>
                <a:spcPct val="100000"/>
              </a:lnSpc>
            </a:pPr>
            <a:r>
              <a:rPr lang="en-IN" sz="1800" b="1" i="0" dirty="0">
                <a:effectLst/>
                <a:latin typeface="Times New Roman" panose="02020603050405020304" pitchFamily="18" charset="0"/>
                <a:cs typeface="Times New Roman" panose="02020603050405020304" pitchFamily="18" charset="0"/>
              </a:rPr>
              <a:t>Insulin Resistance</a:t>
            </a:r>
            <a:r>
              <a:rPr lang="en-US" sz="1800" b="1" i="0" dirty="0">
                <a:effectLst/>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99982" y="1424399"/>
            <a:ext cx="11416810" cy="1442869"/>
          </a:xfrm>
        </p:spPr>
        <p:txBody>
          <a:bodyPr/>
          <a:lstStyle/>
          <a:p>
            <a:pPr marL="0" indent="0" algn="just">
              <a:buNone/>
            </a:pP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It's important to remember that the severity and combination of symptoms can vary widely among individuals. Not everyone with PCOS will experience all of these symptoms, and some may only have one or two. Additionally, symptoms may change over time. If you suspect you have PCOS or are experiencing symptoms, it's advisable to consult with a healthcare professional for a proper diagnosis and guidance on managing and treating the condition</a:t>
            </a:r>
            <a:r>
              <a:rPr lang="en-US" sz="1800" dirty="0">
                <a:solidFill>
                  <a:schemeClr val="tx1">
                    <a:lumMod val="95000"/>
                  </a:schemeClr>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D26B5-2EC3-9C72-C6E7-34DA9A3098E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BBA8B921-630E-83AD-4487-545E7A72657B}"/>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6783B24-3D60-FE3D-181A-6C131F24A713}"/>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5" name="TextBox 4">
            <a:extLst>
              <a:ext uri="{FF2B5EF4-FFF2-40B4-BE49-F238E27FC236}">
                <a16:creationId xmlns:a16="http://schemas.microsoft.com/office/drawing/2014/main" id="{9CDF0081-41D3-6C3F-DDD7-CB8E10FD44E7}"/>
              </a:ext>
            </a:extLst>
          </p:cNvPr>
          <p:cNvSpPr txBox="1"/>
          <p:nvPr/>
        </p:nvSpPr>
        <p:spPr>
          <a:xfrm>
            <a:off x="826453" y="824948"/>
            <a:ext cx="905454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SCOPE OF THE PROJECT</a:t>
            </a:r>
          </a:p>
        </p:txBody>
      </p:sp>
      <p:sp>
        <p:nvSpPr>
          <p:cNvPr id="6" name="TextBox 5">
            <a:extLst>
              <a:ext uri="{FF2B5EF4-FFF2-40B4-BE49-F238E27FC236}">
                <a16:creationId xmlns:a16="http://schemas.microsoft.com/office/drawing/2014/main" id="{AC970563-6B35-64B9-5D14-88B230C5596B}"/>
              </a:ext>
            </a:extLst>
          </p:cNvPr>
          <p:cNvSpPr txBox="1"/>
          <p:nvPr/>
        </p:nvSpPr>
        <p:spPr>
          <a:xfrm>
            <a:off x="826453" y="1918252"/>
            <a:ext cx="8794625" cy="3970318"/>
          </a:xfrm>
          <a:prstGeom prst="rect">
            <a:avLst/>
          </a:prstGeom>
          <a:noFill/>
        </p:spPr>
        <p:txBody>
          <a:bodyPr wrap="square" rtlCol="0">
            <a:spAutoFit/>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project aims to revolutionize the diagnostic process for Polycystic Ovary Syndrome (PCOS) by developing a novel deep learning-based system that leverages a Convolutional Neural Network (CNN) specifically designed for classifying polycystic ovarian ultrasound images. This innovative approach offers numerous significant advantages, addressing the current diagnostic challenges and enhancing the overall quality of care for women with PCOS.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Enhanced Diagnostic Accuracy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Increased efficiency and speed</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Improved </a:t>
            </a:r>
            <a:r>
              <a:rPr lang="en-IN" dirty="0" err="1">
                <a:latin typeface="Times New Roman" panose="02020603050405020304" pitchFamily="18" charset="0"/>
                <a:cs typeface="Times New Roman" panose="02020603050405020304" pitchFamily="18" charset="0"/>
              </a:rPr>
              <a:t>Accessibilty</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Resource Optimisation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Consistency and Standardisation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Potential for broader applications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Advancing Medical Research</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Interdisciplinary collaboration</a:t>
            </a:r>
          </a:p>
        </p:txBody>
      </p:sp>
    </p:spTree>
    <p:extLst>
      <p:ext uri="{BB962C8B-B14F-4D97-AF65-F5344CB8AC3E}">
        <p14:creationId xmlns:p14="http://schemas.microsoft.com/office/powerpoint/2010/main" val="45599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F909E-2B78-88BE-83AC-3EFC216CF95D}"/>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5175A997-36A9-95F2-198B-D9E1D1ED0870}"/>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7E103E6-F80D-14AF-92A5-6115D44202BC}"/>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5" name="TextBox 4">
            <a:extLst>
              <a:ext uri="{FF2B5EF4-FFF2-40B4-BE49-F238E27FC236}">
                <a16:creationId xmlns:a16="http://schemas.microsoft.com/office/drawing/2014/main" id="{4B0EA7B9-36AB-4A4B-403A-B53132B9C5FA}"/>
              </a:ext>
            </a:extLst>
          </p:cNvPr>
          <p:cNvSpPr txBox="1"/>
          <p:nvPr/>
        </p:nvSpPr>
        <p:spPr>
          <a:xfrm>
            <a:off x="550863" y="685800"/>
            <a:ext cx="1042193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PROPOSED MODEL- MOBILENET</a:t>
            </a:r>
          </a:p>
        </p:txBody>
      </p:sp>
      <p:sp>
        <p:nvSpPr>
          <p:cNvPr id="6" name="TextBox 5">
            <a:extLst>
              <a:ext uri="{FF2B5EF4-FFF2-40B4-BE49-F238E27FC236}">
                <a16:creationId xmlns:a16="http://schemas.microsoft.com/office/drawing/2014/main" id="{52A45370-A18A-3A6C-C118-B003EFAD2614}"/>
              </a:ext>
            </a:extLst>
          </p:cNvPr>
          <p:cNvSpPr txBox="1"/>
          <p:nvPr/>
        </p:nvSpPr>
        <p:spPr>
          <a:xfrm>
            <a:off x="467138" y="1341784"/>
            <a:ext cx="9829801"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Introduction to Mobile Net: Mobile Net is a lightweight convolutional neural network architecture designed for efficient mobile and embedded vision applications. It is known for its low computational complexity and small memory footprint, making it suitable for deployment on devices with limited resources</a:t>
            </a:r>
          </a:p>
          <a:p>
            <a:pPr algn="just"/>
            <a:r>
              <a:rPr lang="en-US" dirty="0">
                <a:latin typeface="Times New Roman" panose="02020603050405020304" pitchFamily="18" charset="0"/>
                <a:cs typeface="Times New Roman" panose="02020603050405020304" pitchFamily="18" charset="0"/>
              </a:rPr>
              <a:t>Advantages of Mobile Net:</a:t>
            </a:r>
          </a:p>
          <a:p>
            <a:pPr algn="just"/>
            <a:r>
              <a:rPr lang="en-US" dirty="0">
                <a:latin typeface="Times New Roman" panose="02020603050405020304" pitchFamily="18" charset="0"/>
                <a:cs typeface="Times New Roman" panose="02020603050405020304" pitchFamily="18" charset="0"/>
              </a:rPr>
              <a:t>Efficiency: Mobile Net is optimized for speed and efficiency, making it well-suited for real-time applications such as medical image analysis.</a:t>
            </a:r>
          </a:p>
          <a:p>
            <a:pPr algn="just"/>
            <a:r>
              <a:rPr lang="en-US" dirty="0">
                <a:latin typeface="Times New Roman" panose="02020603050405020304" pitchFamily="18" charset="0"/>
                <a:cs typeface="Times New Roman" panose="02020603050405020304" pitchFamily="18" charset="0"/>
              </a:rPr>
              <a:t>Compact Architecture: The architecture of Mobile Net consists of depth-wise separable convolutions, reducing the number of parameters and computational cost while maintaining performance.</a:t>
            </a:r>
          </a:p>
          <a:p>
            <a:pPr algn="just"/>
            <a:r>
              <a:rPr lang="en-US" dirty="0">
                <a:latin typeface="Times New Roman" panose="02020603050405020304" pitchFamily="18" charset="0"/>
                <a:cs typeface="Times New Roman" panose="02020603050405020304" pitchFamily="18" charset="0"/>
              </a:rPr>
              <a:t>Scalability: Mobile Net can be scaled to different sizes (e.g., MobileNetV1, MobileNetV2) to balance between speed, accuracy, and resource constraints.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4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B3FF6-442A-B312-2856-45553FE40D52}"/>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56E7877A-FD94-B568-EDE6-3BABE884FB8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43F94D1-B946-4E40-9EA7-960ADF189AB0}"/>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5" name="TextBox 4">
            <a:extLst>
              <a:ext uri="{FF2B5EF4-FFF2-40B4-BE49-F238E27FC236}">
                <a16:creationId xmlns:a16="http://schemas.microsoft.com/office/drawing/2014/main" id="{F5CD9661-0B07-A8A0-F9A2-F678A510943C}"/>
              </a:ext>
            </a:extLst>
          </p:cNvPr>
          <p:cNvSpPr txBox="1"/>
          <p:nvPr/>
        </p:nvSpPr>
        <p:spPr>
          <a:xfrm>
            <a:off x="795131" y="934277"/>
            <a:ext cx="7981122"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Applications in PCOS Diagnosis: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 Mobile Net can be used to extract relevant features from ultrasound images that are indicative of PCOS-related characteristics such as ovarian morphology, follicle count, and textural patterns.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Analysis: Due to its efficiency, Mobile Net enables real-time analysis of ultrasound scans, providing immediate feedback to clinicians during diagnostic procedures.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Mobile and Web Platforms: Mobile Net's lightweight architecture facilitates deployment on mobile devices and web platforms, expanding access to advanced diagnostic tools beyond traditional clinical settings..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39466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2.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2431</Words>
  <Application>Microsoft Office PowerPoint</Application>
  <PresentationFormat>Widescreen</PresentationFormat>
  <Paragraphs>201</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Gill Sans MT</vt:lpstr>
      <vt:lpstr>Times New Roman</vt:lpstr>
      <vt:lpstr>Walbaum Display</vt:lpstr>
      <vt:lpstr>Walbaum Display (Headings)</vt:lpstr>
      <vt:lpstr>3DFloatVTI</vt:lpstr>
      <vt:lpstr>Polycystic Ovary Syndrome Detection using MobileNet and Image Processing Techniques </vt:lpstr>
      <vt:lpstr>PowerPoint Presentation</vt:lpstr>
      <vt:lpstr>Agenda</vt:lpstr>
      <vt:lpstr>What is PCOS</vt:lpstr>
      <vt:lpstr>Introduction </vt:lpstr>
      <vt:lpstr>Symptom’s</vt:lpstr>
      <vt:lpstr>PowerPoint Presentation</vt:lpstr>
      <vt:lpstr>PowerPoint Presentation</vt:lpstr>
      <vt:lpstr>PowerPoint Presentation</vt:lpstr>
      <vt:lpstr>Tools and Technologies</vt:lpstr>
      <vt:lpstr>PowerPoint Presentation</vt:lpstr>
      <vt:lpstr>Sample image</vt:lpstr>
      <vt:lpstr>DATA PREPROCESSING</vt:lpstr>
      <vt:lpstr>PowerPoint Presentation</vt:lpstr>
      <vt:lpstr>PowerPoint Presentation</vt:lpstr>
      <vt:lpstr>METHODOLGY</vt:lpstr>
      <vt:lpstr>MOBILENET</vt:lpstr>
      <vt:lpstr>Architecture</vt:lpstr>
      <vt:lpstr>Model Compilation</vt:lpstr>
      <vt:lpstr>PowerPoint Presentation</vt:lpstr>
      <vt:lpstr>Confusion matrix for fold 1</vt:lpstr>
      <vt:lpstr>PowerPoint Presentation</vt:lpstr>
      <vt:lpstr>PowerPoint Presentation</vt:lpstr>
      <vt:lpstr>PowerPoint Presentation</vt:lpstr>
      <vt:lpstr>Confusion Matrix</vt:lpstr>
      <vt:lpstr>Comparative Analysis</vt:lpstr>
      <vt:lpstr>Model Deployment Using Streamlit</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2024-07-03T04:07:27Z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