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36"/>
  </p:notesMasterIdLst>
  <p:sldIdLst>
    <p:sldId id="278" r:id="rId5"/>
    <p:sldId id="279" r:id="rId6"/>
    <p:sldId id="284" r:id="rId7"/>
    <p:sldId id="285" r:id="rId8"/>
    <p:sldId id="281" r:id="rId9"/>
    <p:sldId id="282" r:id="rId10"/>
    <p:sldId id="283" r:id="rId11"/>
    <p:sldId id="280" r:id="rId12"/>
    <p:sldId id="287" r:id="rId13"/>
    <p:sldId id="286" r:id="rId14"/>
    <p:sldId id="288" r:id="rId15"/>
    <p:sldId id="292" r:id="rId16"/>
    <p:sldId id="291" r:id="rId17"/>
    <p:sldId id="290" r:id="rId18"/>
    <p:sldId id="289" r:id="rId19"/>
    <p:sldId id="293" r:id="rId20"/>
    <p:sldId id="294" r:id="rId21"/>
    <p:sldId id="295" r:id="rId22"/>
    <p:sldId id="296" r:id="rId23"/>
    <p:sldId id="297" r:id="rId24"/>
    <p:sldId id="298" r:id="rId25"/>
    <p:sldId id="299" r:id="rId26"/>
    <p:sldId id="300" r:id="rId27"/>
    <p:sldId id="301" r:id="rId28"/>
    <p:sldId id="302" r:id="rId29"/>
    <p:sldId id="303" r:id="rId30"/>
    <p:sldId id="304" r:id="rId31"/>
    <p:sldId id="305" r:id="rId32"/>
    <p:sldId id="306" r:id="rId33"/>
    <p:sldId id="307" r:id="rId34"/>
    <p:sldId id="308"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1509E3-50B9-481B-B73E-03C042928374}" v="149" dt="2025-07-31T17:01:49.3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634" autoAdjust="0"/>
  </p:normalViewPr>
  <p:slideViewPr>
    <p:cSldViewPr snapToGrid="0">
      <p:cViewPr varScale="1">
        <p:scale>
          <a:sx n="75" d="100"/>
          <a:sy n="75" d="100"/>
        </p:scale>
        <p:origin x="97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7/31/2025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E6DE88F-1F85-4A27-9D34-D74A50E7B0DA}" type="slidenum">
              <a:rPr lang="en-US" smtClean="0"/>
              <a:t>12</a:t>
            </a:fld>
            <a:endParaRPr lang="en-US" dirty="0"/>
          </a:p>
        </p:txBody>
      </p:sp>
    </p:spTree>
    <p:extLst>
      <p:ext uri="{BB962C8B-B14F-4D97-AF65-F5344CB8AC3E}">
        <p14:creationId xmlns:p14="http://schemas.microsoft.com/office/powerpoint/2010/main" val="4649576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7/31/2025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7/31/2025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7/31/2025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7/31/2025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7/31/2025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7/31/2025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7/31/2025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3449082"/>
          </a:xfrm>
        </p:spPr>
        <p:txBody>
          <a:bodyPr>
            <a:normAutofit fontScale="90000"/>
          </a:bodyPr>
          <a:lstStyle/>
          <a:p>
            <a:pPr algn="l"/>
            <a:r>
              <a:rPr lang="en-IN" sz="4000" dirty="0"/>
              <a:t>Capstone Project  </a:t>
            </a:r>
            <a:r>
              <a:rPr lang="en-IN" b="1" dirty="0">
                <a:effectLst/>
              </a:rPr>
              <a:t>Movie Rental Analytics</a:t>
            </a:r>
            <a:br>
              <a:rPr lang="en-IN" b="1" dirty="0">
                <a:effectLst/>
              </a:rPr>
            </a:br>
            <a:endParaRPr lang="en-US" sz="40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16898B-B280-9120-EB16-E5A5CEE64839}"/>
              </a:ext>
            </a:extLst>
          </p:cNvPr>
          <p:cNvSpPr txBox="1"/>
          <p:nvPr/>
        </p:nvSpPr>
        <p:spPr>
          <a:xfrm>
            <a:off x="2340078" y="275303"/>
            <a:ext cx="6749348" cy="830997"/>
          </a:xfrm>
          <a:prstGeom prst="rect">
            <a:avLst/>
          </a:prstGeom>
          <a:noFill/>
        </p:spPr>
        <p:txBody>
          <a:bodyPr wrap="none" rtlCol="0">
            <a:spAutoFit/>
          </a:bodyPr>
          <a:lstStyle/>
          <a:p>
            <a:r>
              <a:rPr lang="en-IN" sz="4800" b="1" dirty="0"/>
              <a:t>Revenue &amp; Sales Analysis:</a:t>
            </a:r>
          </a:p>
        </p:txBody>
      </p:sp>
      <p:pic>
        <p:nvPicPr>
          <p:cNvPr id="4" name="Picture 3">
            <a:extLst>
              <a:ext uri="{FF2B5EF4-FFF2-40B4-BE49-F238E27FC236}">
                <a16:creationId xmlns:a16="http://schemas.microsoft.com/office/drawing/2014/main" id="{71AB4135-01B6-F503-29CF-3EDB723DD1BF}"/>
              </a:ext>
            </a:extLst>
          </p:cNvPr>
          <p:cNvPicPr>
            <a:picLocks noChangeAspect="1"/>
          </p:cNvPicPr>
          <p:nvPr/>
        </p:nvPicPr>
        <p:blipFill>
          <a:blip r:embed="rId2"/>
          <a:stretch>
            <a:fillRect/>
          </a:stretch>
        </p:blipFill>
        <p:spPr>
          <a:xfrm>
            <a:off x="85481" y="1302329"/>
            <a:ext cx="4214225" cy="5555671"/>
          </a:xfrm>
          <a:prstGeom prst="rect">
            <a:avLst/>
          </a:prstGeom>
        </p:spPr>
      </p:pic>
      <p:pic>
        <p:nvPicPr>
          <p:cNvPr id="6" name="Picture 5">
            <a:extLst>
              <a:ext uri="{FF2B5EF4-FFF2-40B4-BE49-F238E27FC236}">
                <a16:creationId xmlns:a16="http://schemas.microsoft.com/office/drawing/2014/main" id="{CDA19138-2EBF-B96E-79BE-A1A1A6C85698}"/>
              </a:ext>
            </a:extLst>
          </p:cNvPr>
          <p:cNvPicPr>
            <a:picLocks noChangeAspect="1"/>
          </p:cNvPicPr>
          <p:nvPr/>
        </p:nvPicPr>
        <p:blipFill>
          <a:blip r:embed="rId3"/>
          <a:stretch>
            <a:fillRect/>
          </a:stretch>
        </p:blipFill>
        <p:spPr>
          <a:xfrm>
            <a:off x="4434696" y="1256604"/>
            <a:ext cx="3322608" cy="5601396"/>
          </a:xfrm>
          <a:prstGeom prst="rect">
            <a:avLst/>
          </a:prstGeom>
        </p:spPr>
      </p:pic>
      <p:pic>
        <p:nvPicPr>
          <p:cNvPr id="8" name="Picture 7">
            <a:extLst>
              <a:ext uri="{FF2B5EF4-FFF2-40B4-BE49-F238E27FC236}">
                <a16:creationId xmlns:a16="http://schemas.microsoft.com/office/drawing/2014/main" id="{11B1E4FF-157A-3595-8CE4-05DE5F7CC0BE}"/>
              </a:ext>
            </a:extLst>
          </p:cNvPr>
          <p:cNvPicPr>
            <a:picLocks noChangeAspect="1"/>
          </p:cNvPicPr>
          <p:nvPr/>
        </p:nvPicPr>
        <p:blipFill>
          <a:blip r:embed="rId4"/>
          <a:stretch>
            <a:fillRect/>
          </a:stretch>
        </p:blipFill>
        <p:spPr>
          <a:xfrm>
            <a:off x="7892294" y="1256604"/>
            <a:ext cx="4067303" cy="5601396"/>
          </a:xfrm>
          <a:prstGeom prst="rect">
            <a:avLst/>
          </a:prstGeom>
        </p:spPr>
      </p:pic>
    </p:spTree>
    <p:extLst>
      <p:ext uri="{BB962C8B-B14F-4D97-AF65-F5344CB8AC3E}">
        <p14:creationId xmlns:p14="http://schemas.microsoft.com/office/powerpoint/2010/main" val="281907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7939B5-3733-EAAD-DEF6-9BFFB6048C07}"/>
              </a:ext>
            </a:extLst>
          </p:cNvPr>
          <p:cNvPicPr>
            <a:picLocks noChangeAspect="1"/>
          </p:cNvPicPr>
          <p:nvPr/>
        </p:nvPicPr>
        <p:blipFill>
          <a:blip r:embed="rId2"/>
          <a:stretch>
            <a:fillRect/>
          </a:stretch>
        </p:blipFill>
        <p:spPr>
          <a:xfrm>
            <a:off x="156519" y="196320"/>
            <a:ext cx="5575687" cy="6519112"/>
          </a:xfrm>
          <a:prstGeom prst="rect">
            <a:avLst/>
          </a:prstGeom>
        </p:spPr>
      </p:pic>
      <p:pic>
        <p:nvPicPr>
          <p:cNvPr id="5" name="Picture 4">
            <a:extLst>
              <a:ext uri="{FF2B5EF4-FFF2-40B4-BE49-F238E27FC236}">
                <a16:creationId xmlns:a16="http://schemas.microsoft.com/office/drawing/2014/main" id="{835BC69A-389E-DBAE-0748-21E5A637460E}"/>
              </a:ext>
            </a:extLst>
          </p:cNvPr>
          <p:cNvPicPr>
            <a:picLocks noChangeAspect="1"/>
          </p:cNvPicPr>
          <p:nvPr/>
        </p:nvPicPr>
        <p:blipFill>
          <a:blip r:embed="rId3"/>
          <a:stretch>
            <a:fillRect/>
          </a:stretch>
        </p:blipFill>
        <p:spPr>
          <a:xfrm>
            <a:off x="6096000" y="196319"/>
            <a:ext cx="5939481" cy="6519111"/>
          </a:xfrm>
          <a:prstGeom prst="rect">
            <a:avLst/>
          </a:prstGeom>
        </p:spPr>
      </p:pic>
    </p:spTree>
    <p:extLst>
      <p:ext uri="{BB962C8B-B14F-4D97-AF65-F5344CB8AC3E}">
        <p14:creationId xmlns:p14="http://schemas.microsoft.com/office/powerpoint/2010/main" val="2272099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913521C-6E6F-29AA-7B90-DE8EB05EB4F5}"/>
              </a:ext>
            </a:extLst>
          </p:cNvPr>
          <p:cNvPicPr>
            <a:picLocks noChangeAspect="1"/>
          </p:cNvPicPr>
          <p:nvPr/>
        </p:nvPicPr>
        <p:blipFill>
          <a:blip r:embed="rId3"/>
          <a:stretch>
            <a:fillRect/>
          </a:stretch>
        </p:blipFill>
        <p:spPr>
          <a:xfrm>
            <a:off x="85481" y="1"/>
            <a:ext cx="7465693" cy="6858000"/>
          </a:xfrm>
          <a:prstGeom prst="rect">
            <a:avLst/>
          </a:prstGeom>
        </p:spPr>
      </p:pic>
      <p:sp>
        <p:nvSpPr>
          <p:cNvPr id="8" name="Rectangle 2">
            <a:extLst>
              <a:ext uri="{FF2B5EF4-FFF2-40B4-BE49-F238E27FC236}">
                <a16:creationId xmlns:a16="http://schemas.microsoft.com/office/drawing/2014/main" id="{97CCD1A3-2A7E-29F2-748E-6B6BBEE3C0A4}"/>
              </a:ext>
            </a:extLst>
          </p:cNvPr>
          <p:cNvSpPr>
            <a:spLocks noChangeArrowheads="1"/>
          </p:cNvSpPr>
          <p:nvPr/>
        </p:nvSpPr>
        <p:spPr bwMode="auto">
          <a:xfrm>
            <a:off x="7678995" y="531985"/>
            <a:ext cx="464082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Arial" panose="020B0604020202020204" pitchFamily="34" charset="0"/>
              </a:rPr>
              <a:t>How does the sales revenue vary by month?</a:t>
            </a:r>
          </a:p>
        </p:txBody>
      </p:sp>
      <p:sp>
        <p:nvSpPr>
          <p:cNvPr id="9" name="TextBox 8">
            <a:extLst>
              <a:ext uri="{FF2B5EF4-FFF2-40B4-BE49-F238E27FC236}">
                <a16:creationId xmlns:a16="http://schemas.microsoft.com/office/drawing/2014/main" id="{5B356874-EA12-4C0F-B720-2C8A8B1AA342}"/>
              </a:ext>
            </a:extLst>
          </p:cNvPr>
          <p:cNvSpPr txBox="1"/>
          <p:nvPr/>
        </p:nvSpPr>
        <p:spPr>
          <a:xfrm>
            <a:off x="8465574" y="2399071"/>
            <a:ext cx="3411116" cy="2862322"/>
          </a:xfrm>
          <a:prstGeom prst="rect">
            <a:avLst/>
          </a:prstGeom>
          <a:noFill/>
        </p:spPr>
        <p:txBody>
          <a:bodyPr wrap="square" rtlCol="0">
            <a:spAutoFit/>
          </a:bodyPr>
          <a:lstStyle/>
          <a:p>
            <a:r>
              <a:rPr lang="en-US" altLang="en-US" dirty="0">
                <a:latin typeface="Arial" panose="020B0604020202020204" pitchFamily="34" charset="0"/>
              </a:rPr>
              <a:t>Sales revenue fluctuates across months, with clear seasonal peaks. Higher revenues are observed during holiday periods, suggesting increased rental demand. This trend helps in planning future promotional campaigns and inventory stocking.</a:t>
            </a:r>
            <a:endParaRPr lang="en-US" altLang="en-US" sz="4800" dirty="0">
              <a:latin typeface="Arial" panose="020B0604020202020204" pitchFamily="34" charset="0"/>
            </a:endParaRPr>
          </a:p>
          <a:p>
            <a:endParaRPr lang="en-IN" dirty="0"/>
          </a:p>
        </p:txBody>
      </p:sp>
    </p:spTree>
    <p:extLst>
      <p:ext uri="{BB962C8B-B14F-4D97-AF65-F5344CB8AC3E}">
        <p14:creationId xmlns:p14="http://schemas.microsoft.com/office/powerpoint/2010/main" val="2021177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7487E8-63A0-62BC-547F-C66536CA9C55}"/>
              </a:ext>
            </a:extLst>
          </p:cNvPr>
          <p:cNvPicPr>
            <a:picLocks noChangeAspect="1"/>
          </p:cNvPicPr>
          <p:nvPr/>
        </p:nvPicPr>
        <p:blipFill>
          <a:blip r:embed="rId2"/>
          <a:stretch>
            <a:fillRect/>
          </a:stretch>
        </p:blipFill>
        <p:spPr>
          <a:xfrm>
            <a:off x="-1" y="67863"/>
            <a:ext cx="7737987" cy="6722273"/>
          </a:xfrm>
          <a:prstGeom prst="rect">
            <a:avLst/>
          </a:prstGeom>
        </p:spPr>
      </p:pic>
      <p:sp>
        <p:nvSpPr>
          <p:cNvPr id="3" name="TextBox 2">
            <a:extLst>
              <a:ext uri="{FF2B5EF4-FFF2-40B4-BE49-F238E27FC236}">
                <a16:creationId xmlns:a16="http://schemas.microsoft.com/office/drawing/2014/main" id="{CCD5B37D-784C-27FE-4C1F-C1F00A484CC4}"/>
              </a:ext>
            </a:extLst>
          </p:cNvPr>
          <p:cNvSpPr txBox="1"/>
          <p:nvPr/>
        </p:nvSpPr>
        <p:spPr>
          <a:xfrm>
            <a:off x="8950960" y="975360"/>
            <a:ext cx="3017520" cy="1200329"/>
          </a:xfrm>
          <a:prstGeom prst="rect">
            <a:avLst/>
          </a:prstGeom>
          <a:noFill/>
        </p:spPr>
        <p:txBody>
          <a:bodyPr wrap="square" rtlCol="0">
            <a:spAutoFit/>
          </a:bodyPr>
          <a:lstStyle/>
          <a:p>
            <a:r>
              <a:rPr lang="en-US" sz="2400" dirty="0"/>
              <a:t>What is the distribution of sales by payment method?</a:t>
            </a:r>
            <a:endParaRPr lang="en-IN" sz="2400" dirty="0"/>
          </a:p>
        </p:txBody>
      </p:sp>
      <p:sp>
        <p:nvSpPr>
          <p:cNvPr id="4" name="TextBox 3">
            <a:extLst>
              <a:ext uri="{FF2B5EF4-FFF2-40B4-BE49-F238E27FC236}">
                <a16:creationId xmlns:a16="http://schemas.microsoft.com/office/drawing/2014/main" id="{A5F0BBDA-5E38-B114-96B9-9050A4D11BE5}"/>
              </a:ext>
            </a:extLst>
          </p:cNvPr>
          <p:cNvSpPr txBox="1"/>
          <p:nvPr/>
        </p:nvSpPr>
        <p:spPr>
          <a:xfrm>
            <a:off x="8808721" y="2702560"/>
            <a:ext cx="3159759" cy="2308324"/>
          </a:xfrm>
          <a:prstGeom prst="rect">
            <a:avLst/>
          </a:prstGeom>
          <a:noFill/>
        </p:spPr>
        <p:txBody>
          <a:bodyPr wrap="square" rtlCol="0">
            <a:spAutoFit/>
          </a:bodyPr>
          <a:lstStyle/>
          <a:p>
            <a:r>
              <a:rPr lang="en-US" dirty="0"/>
              <a:t>Credit card payments dominate the transactions, followed by cash and store credit. The low adoption of certain methods indicates an opportunity to introduce or promote alternative payment options like digital wallets.</a:t>
            </a:r>
            <a:endParaRPr lang="en-IN" dirty="0"/>
          </a:p>
        </p:txBody>
      </p:sp>
    </p:spTree>
    <p:extLst>
      <p:ext uri="{BB962C8B-B14F-4D97-AF65-F5344CB8AC3E}">
        <p14:creationId xmlns:p14="http://schemas.microsoft.com/office/powerpoint/2010/main" val="2260043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56BE0EE-F1D3-244B-7931-E67E1962A571}"/>
              </a:ext>
            </a:extLst>
          </p:cNvPr>
          <p:cNvPicPr>
            <a:picLocks noChangeAspect="1"/>
          </p:cNvPicPr>
          <p:nvPr/>
        </p:nvPicPr>
        <p:blipFill>
          <a:blip r:embed="rId2"/>
          <a:stretch>
            <a:fillRect/>
          </a:stretch>
        </p:blipFill>
        <p:spPr>
          <a:xfrm>
            <a:off x="124810" y="135726"/>
            <a:ext cx="7514855" cy="6722274"/>
          </a:xfrm>
          <a:prstGeom prst="rect">
            <a:avLst/>
          </a:prstGeom>
        </p:spPr>
      </p:pic>
      <p:sp>
        <p:nvSpPr>
          <p:cNvPr id="3" name="TextBox 2">
            <a:extLst>
              <a:ext uri="{FF2B5EF4-FFF2-40B4-BE49-F238E27FC236}">
                <a16:creationId xmlns:a16="http://schemas.microsoft.com/office/drawing/2014/main" id="{9F7B8FC5-3291-B554-754C-0EDB0572F748}"/>
              </a:ext>
            </a:extLst>
          </p:cNvPr>
          <p:cNvSpPr txBox="1"/>
          <p:nvPr/>
        </p:nvSpPr>
        <p:spPr>
          <a:xfrm>
            <a:off x="7772400" y="467360"/>
            <a:ext cx="3362960" cy="1384995"/>
          </a:xfrm>
          <a:prstGeom prst="rect">
            <a:avLst/>
          </a:prstGeom>
          <a:noFill/>
        </p:spPr>
        <p:txBody>
          <a:bodyPr wrap="square" rtlCol="0">
            <a:spAutoFit/>
          </a:bodyPr>
          <a:lstStyle/>
          <a:p>
            <a:r>
              <a:rPr lang="en-US" sz="2800" dirty="0"/>
              <a:t>Which customer segments generate the highest sales?</a:t>
            </a:r>
            <a:endParaRPr lang="en-IN" sz="2800" dirty="0"/>
          </a:p>
        </p:txBody>
      </p:sp>
      <p:sp>
        <p:nvSpPr>
          <p:cNvPr id="4" name="TextBox 3">
            <a:extLst>
              <a:ext uri="{FF2B5EF4-FFF2-40B4-BE49-F238E27FC236}">
                <a16:creationId xmlns:a16="http://schemas.microsoft.com/office/drawing/2014/main" id="{085F6FDB-FD6B-D021-0538-91F8A32EDCBE}"/>
              </a:ext>
            </a:extLst>
          </p:cNvPr>
          <p:cNvSpPr txBox="1"/>
          <p:nvPr/>
        </p:nvSpPr>
        <p:spPr>
          <a:xfrm>
            <a:off x="8371841" y="2551837"/>
            <a:ext cx="3413760" cy="1754326"/>
          </a:xfrm>
          <a:prstGeom prst="rect">
            <a:avLst/>
          </a:prstGeom>
          <a:noFill/>
        </p:spPr>
        <p:txBody>
          <a:bodyPr wrap="square" rtlCol="0">
            <a:spAutoFit/>
          </a:bodyPr>
          <a:lstStyle/>
          <a:p>
            <a:r>
              <a:rPr lang="en-US" dirty="0"/>
              <a:t>The "Regular" and "Premium" customer segments generate the highest sales. These segments also show high rental frequency, indicating strong engagement and the potential for loyalty programs.</a:t>
            </a:r>
            <a:endParaRPr lang="en-IN" dirty="0"/>
          </a:p>
        </p:txBody>
      </p:sp>
    </p:spTree>
    <p:extLst>
      <p:ext uri="{BB962C8B-B14F-4D97-AF65-F5344CB8AC3E}">
        <p14:creationId xmlns:p14="http://schemas.microsoft.com/office/powerpoint/2010/main" val="32509435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C51F433-6A54-7CCC-8AB8-0A54EB82D76F}"/>
              </a:ext>
            </a:extLst>
          </p:cNvPr>
          <p:cNvPicPr>
            <a:picLocks noChangeAspect="1"/>
          </p:cNvPicPr>
          <p:nvPr/>
        </p:nvPicPr>
        <p:blipFill>
          <a:blip r:embed="rId2"/>
          <a:stretch>
            <a:fillRect/>
          </a:stretch>
        </p:blipFill>
        <p:spPr>
          <a:xfrm>
            <a:off x="156519" y="196320"/>
            <a:ext cx="7257004" cy="6519112"/>
          </a:xfrm>
          <a:prstGeom prst="rect">
            <a:avLst/>
          </a:prstGeom>
        </p:spPr>
      </p:pic>
      <p:sp>
        <p:nvSpPr>
          <p:cNvPr id="3" name="TextBox 2">
            <a:extLst>
              <a:ext uri="{FF2B5EF4-FFF2-40B4-BE49-F238E27FC236}">
                <a16:creationId xmlns:a16="http://schemas.microsoft.com/office/drawing/2014/main" id="{EF7DE0E1-FAAC-E528-9E2D-735091CB0431}"/>
              </a:ext>
            </a:extLst>
          </p:cNvPr>
          <p:cNvSpPr txBox="1"/>
          <p:nvPr/>
        </p:nvSpPr>
        <p:spPr>
          <a:xfrm>
            <a:off x="8188961" y="558800"/>
            <a:ext cx="3657600" cy="954107"/>
          </a:xfrm>
          <a:prstGeom prst="rect">
            <a:avLst/>
          </a:prstGeom>
          <a:noFill/>
        </p:spPr>
        <p:txBody>
          <a:bodyPr wrap="square" rtlCol="0">
            <a:spAutoFit/>
          </a:bodyPr>
          <a:lstStyle/>
          <a:p>
            <a:r>
              <a:rPr lang="en-US" sz="2800" dirty="0"/>
              <a:t>How does the rental revenue vary by country?</a:t>
            </a:r>
            <a:endParaRPr lang="en-IN" sz="2800" dirty="0"/>
          </a:p>
        </p:txBody>
      </p:sp>
      <p:sp>
        <p:nvSpPr>
          <p:cNvPr id="4" name="TextBox 3">
            <a:extLst>
              <a:ext uri="{FF2B5EF4-FFF2-40B4-BE49-F238E27FC236}">
                <a16:creationId xmlns:a16="http://schemas.microsoft.com/office/drawing/2014/main" id="{1C27847A-1744-7E94-34A0-0CD17719D14E}"/>
              </a:ext>
            </a:extLst>
          </p:cNvPr>
          <p:cNvSpPr txBox="1"/>
          <p:nvPr/>
        </p:nvSpPr>
        <p:spPr>
          <a:xfrm>
            <a:off x="8188961" y="2717212"/>
            <a:ext cx="3657600" cy="1477328"/>
          </a:xfrm>
          <a:prstGeom prst="rect">
            <a:avLst/>
          </a:prstGeom>
          <a:noFill/>
        </p:spPr>
        <p:txBody>
          <a:bodyPr wrap="square" rtlCol="0">
            <a:spAutoFit/>
          </a:bodyPr>
          <a:lstStyle/>
          <a:p>
            <a:r>
              <a:rPr lang="en-US" dirty="0"/>
              <a:t>Countries like the USA and Canada lead in revenue generation. Regional differences in pricing, customer base, or film availability may influence this variation.</a:t>
            </a:r>
            <a:endParaRPr lang="en-IN" dirty="0"/>
          </a:p>
        </p:txBody>
      </p:sp>
    </p:spTree>
    <p:extLst>
      <p:ext uri="{BB962C8B-B14F-4D97-AF65-F5344CB8AC3E}">
        <p14:creationId xmlns:p14="http://schemas.microsoft.com/office/powerpoint/2010/main" val="986272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1019F5AE-97BD-FBBA-F688-B45DB29B94AE}"/>
              </a:ext>
            </a:extLst>
          </p:cNvPr>
          <p:cNvPicPr>
            <a:picLocks noChangeAspect="1"/>
          </p:cNvPicPr>
          <p:nvPr/>
        </p:nvPicPr>
        <p:blipFill>
          <a:blip r:embed="rId2"/>
          <a:stretch>
            <a:fillRect/>
          </a:stretch>
        </p:blipFill>
        <p:spPr>
          <a:xfrm>
            <a:off x="4935794" y="196319"/>
            <a:ext cx="7099687" cy="6519111"/>
          </a:xfrm>
          <a:prstGeom prst="rect">
            <a:avLst/>
          </a:prstGeom>
        </p:spPr>
      </p:pic>
      <p:sp>
        <p:nvSpPr>
          <p:cNvPr id="3" name="TextBox 2">
            <a:extLst>
              <a:ext uri="{FF2B5EF4-FFF2-40B4-BE49-F238E27FC236}">
                <a16:creationId xmlns:a16="http://schemas.microsoft.com/office/drawing/2014/main" id="{5D0864F8-BCAE-B53C-93EB-CA7CED7FACAD}"/>
              </a:ext>
            </a:extLst>
          </p:cNvPr>
          <p:cNvSpPr txBox="1"/>
          <p:nvPr/>
        </p:nvSpPr>
        <p:spPr>
          <a:xfrm>
            <a:off x="619761" y="487680"/>
            <a:ext cx="2377440" cy="1569660"/>
          </a:xfrm>
          <a:prstGeom prst="rect">
            <a:avLst/>
          </a:prstGeom>
          <a:noFill/>
        </p:spPr>
        <p:txBody>
          <a:bodyPr wrap="square" rtlCol="0">
            <a:spAutoFit/>
          </a:bodyPr>
          <a:lstStyle/>
          <a:p>
            <a:r>
              <a:rPr lang="en-US" sz="2400" dirty="0"/>
              <a:t>Which film categories have the highest rental rates?</a:t>
            </a:r>
            <a:endParaRPr lang="en-IN" sz="2400" dirty="0"/>
          </a:p>
        </p:txBody>
      </p:sp>
      <p:sp>
        <p:nvSpPr>
          <p:cNvPr id="4" name="TextBox 3">
            <a:extLst>
              <a:ext uri="{FF2B5EF4-FFF2-40B4-BE49-F238E27FC236}">
                <a16:creationId xmlns:a16="http://schemas.microsoft.com/office/drawing/2014/main" id="{BB5ABB79-8B90-7A0D-CBFB-2A017710A3A5}"/>
              </a:ext>
            </a:extLst>
          </p:cNvPr>
          <p:cNvSpPr txBox="1"/>
          <p:nvPr/>
        </p:nvSpPr>
        <p:spPr>
          <a:xfrm>
            <a:off x="762000" y="2519680"/>
            <a:ext cx="2793999" cy="1754326"/>
          </a:xfrm>
          <a:prstGeom prst="rect">
            <a:avLst/>
          </a:prstGeom>
          <a:noFill/>
        </p:spPr>
        <p:txBody>
          <a:bodyPr wrap="square" rtlCol="0">
            <a:spAutoFit/>
          </a:bodyPr>
          <a:lstStyle/>
          <a:p>
            <a:r>
              <a:rPr lang="en-US" dirty="0"/>
              <a:t>Categories like Action, Animation, and Horror have higher average rental rates. These premium rates align with customer demand and content popularity.</a:t>
            </a:r>
            <a:endParaRPr lang="en-IN" dirty="0"/>
          </a:p>
        </p:txBody>
      </p:sp>
    </p:spTree>
    <p:extLst>
      <p:ext uri="{BB962C8B-B14F-4D97-AF65-F5344CB8AC3E}">
        <p14:creationId xmlns:p14="http://schemas.microsoft.com/office/powerpoint/2010/main" val="34705324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84027A-1306-BC21-927C-347AECA90B70}"/>
              </a:ext>
            </a:extLst>
          </p:cNvPr>
          <p:cNvPicPr>
            <a:picLocks noChangeAspect="1"/>
          </p:cNvPicPr>
          <p:nvPr/>
        </p:nvPicPr>
        <p:blipFill>
          <a:blip r:embed="rId2"/>
          <a:stretch>
            <a:fillRect/>
          </a:stretch>
        </p:blipFill>
        <p:spPr>
          <a:xfrm>
            <a:off x="134189" y="1446003"/>
            <a:ext cx="4012095" cy="5411995"/>
          </a:xfrm>
          <a:prstGeom prst="rect">
            <a:avLst/>
          </a:prstGeom>
        </p:spPr>
      </p:pic>
      <p:pic>
        <p:nvPicPr>
          <p:cNvPr id="5" name="Picture 4">
            <a:extLst>
              <a:ext uri="{FF2B5EF4-FFF2-40B4-BE49-F238E27FC236}">
                <a16:creationId xmlns:a16="http://schemas.microsoft.com/office/drawing/2014/main" id="{486628C6-7A66-D09F-7F4E-6EC96F6F04F0}"/>
              </a:ext>
            </a:extLst>
          </p:cNvPr>
          <p:cNvPicPr>
            <a:picLocks noChangeAspect="1"/>
          </p:cNvPicPr>
          <p:nvPr/>
        </p:nvPicPr>
        <p:blipFill>
          <a:blip r:embed="rId3"/>
          <a:stretch>
            <a:fillRect/>
          </a:stretch>
        </p:blipFill>
        <p:spPr>
          <a:xfrm>
            <a:off x="4325660" y="1434572"/>
            <a:ext cx="4012095" cy="5423427"/>
          </a:xfrm>
          <a:prstGeom prst="rect">
            <a:avLst/>
          </a:prstGeom>
        </p:spPr>
      </p:pic>
      <p:pic>
        <p:nvPicPr>
          <p:cNvPr id="7" name="Picture 6">
            <a:extLst>
              <a:ext uri="{FF2B5EF4-FFF2-40B4-BE49-F238E27FC236}">
                <a16:creationId xmlns:a16="http://schemas.microsoft.com/office/drawing/2014/main" id="{CA74038B-4467-561D-6BF8-EBF3E9D27148}"/>
              </a:ext>
            </a:extLst>
          </p:cNvPr>
          <p:cNvPicPr>
            <a:picLocks noChangeAspect="1"/>
          </p:cNvPicPr>
          <p:nvPr/>
        </p:nvPicPr>
        <p:blipFill>
          <a:blip r:embed="rId4"/>
          <a:stretch>
            <a:fillRect/>
          </a:stretch>
        </p:blipFill>
        <p:spPr>
          <a:xfrm>
            <a:off x="8476101" y="1434572"/>
            <a:ext cx="3581710" cy="5423427"/>
          </a:xfrm>
          <a:prstGeom prst="rect">
            <a:avLst/>
          </a:prstGeom>
        </p:spPr>
      </p:pic>
      <p:sp>
        <p:nvSpPr>
          <p:cNvPr id="8" name="TextBox 7">
            <a:extLst>
              <a:ext uri="{FF2B5EF4-FFF2-40B4-BE49-F238E27FC236}">
                <a16:creationId xmlns:a16="http://schemas.microsoft.com/office/drawing/2014/main" id="{5ADD3011-5EC3-DC51-C8C1-BDBEBF2E5BB9}"/>
              </a:ext>
            </a:extLst>
          </p:cNvPr>
          <p:cNvSpPr txBox="1"/>
          <p:nvPr/>
        </p:nvSpPr>
        <p:spPr>
          <a:xfrm>
            <a:off x="2672402" y="88490"/>
            <a:ext cx="6847195" cy="1107996"/>
          </a:xfrm>
          <a:prstGeom prst="rect">
            <a:avLst/>
          </a:prstGeom>
          <a:noFill/>
        </p:spPr>
        <p:txBody>
          <a:bodyPr wrap="none" rtlCol="0">
            <a:spAutoFit/>
          </a:bodyPr>
          <a:lstStyle/>
          <a:p>
            <a:r>
              <a:rPr lang="en-IN" sz="4800" b="1" dirty="0"/>
              <a:t>Inventory &amp; Film Analysis</a:t>
            </a:r>
          </a:p>
          <a:p>
            <a:endParaRPr lang="en-IN" dirty="0"/>
          </a:p>
        </p:txBody>
      </p:sp>
    </p:spTree>
    <p:extLst>
      <p:ext uri="{BB962C8B-B14F-4D97-AF65-F5344CB8AC3E}">
        <p14:creationId xmlns:p14="http://schemas.microsoft.com/office/powerpoint/2010/main" val="30593764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BDA00E7-3F87-BCAD-C719-73AF8F462BE5}"/>
              </a:ext>
            </a:extLst>
          </p:cNvPr>
          <p:cNvPicPr>
            <a:picLocks noChangeAspect="1"/>
          </p:cNvPicPr>
          <p:nvPr/>
        </p:nvPicPr>
        <p:blipFill>
          <a:blip r:embed="rId2"/>
          <a:stretch>
            <a:fillRect/>
          </a:stretch>
        </p:blipFill>
        <p:spPr>
          <a:xfrm>
            <a:off x="189988" y="288274"/>
            <a:ext cx="5906012" cy="6569726"/>
          </a:xfrm>
          <a:prstGeom prst="rect">
            <a:avLst/>
          </a:prstGeom>
        </p:spPr>
      </p:pic>
      <p:pic>
        <p:nvPicPr>
          <p:cNvPr id="5" name="Picture 4">
            <a:extLst>
              <a:ext uri="{FF2B5EF4-FFF2-40B4-BE49-F238E27FC236}">
                <a16:creationId xmlns:a16="http://schemas.microsoft.com/office/drawing/2014/main" id="{8DE25D75-1BC2-A0C3-D897-7419AE903D2C}"/>
              </a:ext>
            </a:extLst>
          </p:cNvPr>
          <p:cNvPicPr>
            <a:picLocks noChangeAspect="1"/>
          </p:cNvPicPr>
          <p:nvPr/>
        </p:nvPicPr>
        <p:blipFill>
          <a:blip r:embed="rId3"/>
          <a:stretch>
            <a:fillRect/>
          </a:stretch>
        </p:blipFill>
        <p:spPr>
          <a:xfrm>
            <a:off x="6158993" y="206478"/>
            <a:ext cx="5906011" cy="6651522"/>
          </a:xfrm>
          <a:prstGeom prst="rect">
            <a:avLst/>
          </a:prstGeom>
        </p:spPr>
      </p:pic>
    </p:spTree>
    <p:extLst>
      <p:ext uri="{BB962C8B-B14F-4D97-AF65-F5344CB8AC3E}">
        <p14:creationId xmlns:p14="http://schemas.microsoft.com/office/powerpoint/2010/main" val="95541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C4DAA99-8583-466D-2A7C-E46EDA6BEED7}"/>
              </a:ext>
            </a:extLst>
          </p:cNvPr>
          <p:cNvPicPr>
            <a:picLocks noChangeAspect="1"/>
          </p:cNvPicPr>
          <p:nvPr/>
        </p:nvPicPr>
        <p:blipFill>
          <a:blip r:embed="rId2"/>
          <a:stretch>
            <a:fillRect/>
          </a:stretch>
        </p:blipFill>
        <p:spPr>
          <a:xfrm>
            <a:off x="173518" y="117988"/>
            <a:ext cx="7534972" cy="6577780"/>
          </a:xfrm>
          <a:prstGeom prst="rect">
            <a:avLst/>
          </a:prstGeom>
        </p:spPr>
      </p:pic>
      <p:sp>
        <p:nvSpPr>
          <p:cNvPr id="3" name="TextBox 2">
            <a:extLst>
              <a:ext uri="{FF2B5EF4-FFF2-40B4-BE49-F238E27FC236}">
                <a16:creationId xmlns:a16="http://schemas.microsoft.com/office/drawing/2014/main" id="{9C0DB2C2-1DB0-4C7B-61F4-C8878306FA68}"/>
              </a:ext>
            </a:extLst>
          </p:cNvPr>
          <p:cNvSpPr txBox="1"/>
          <p:nvPr/>
        </p:nvSpPr>
        <p:spPr>
          <a:xfrm>
            <a:off x="7853681" y="477520"/>
            <a:ext cx="4053840" cy="830997"/>
          </a:xfrm>
          <a:prstGeom prst="rect">
            <a:avLst/>
          </a:prstGeom>
          <a:noFill/>
        </p:spPr>
        <p:txBody>
          <a:bodyPr wrap="square" rtlCol="0">
            <a:spAutoFit/>
          </a:bodyPr>
          <a:lstStyle/>
          <a:p>
            <a:r>
              <a:rPr lang="en-US" sz="2400" dirty="0"/>
              <a:t>What is the distribution of films by rental duration?</a:t>
            </a:r>
            <a:endParaRPr lang="en-IN" sz="2400" dirty="0"/>
          </a:p>
        </p:txBody>
      </p:sp>
      <p:sp>
        <p:nvSpPr>
          <p:cNvPr id="4" name="TextBox 3">
            <a:extLst>
              <a:ext uri="{FF2B5EF4-FFF2-40B4-BE49-F238E27FC236}">
                <a16:creationId xmlns:a16="http://schemas.microsoft.com/office/drawing/2014/main" id="{A7B88364-B13F-97CA-28AC-BB5720AF9DDC}"/>
              </a:ext>
            </a:extLst>
          </p:cNvPr>
          <p:cNvSpPr txBox="1"/>
          <p:nvPr/>
        </p:nvSpPr>
        <p:spPr>
          <a:xfrm>
            <a:off x="8412480" y="2204720"/>
            <a:ext cx="3180080" cy="2031325"/>
          </a:xfrm>
          <a:prstGeom prst="rect">
            <a:avLst/>
          </a:prstGeom>
          <a:noFill/>
        </p:spPr>
        <p:txBody>
          <a:bodyPr wrap="square" rtlCol="0">
            <a:spAutoFit/>
          </a:bodyPr>
          <a:lstStyle/>
          <a:p>
            <a:r>
              <a:rPr lang="en-US" dirty="0"/>
              <a:t>Most films fall under 3–5day rental periods, which aligns with customer convenience and standard rental policies. Fewer films have shorter or longer durations, suggesting room to diversify rental options.</a:t>
            </a:r>
            <a:endParaRPr lang="en-IN" dirty="0"/>
          </a:p>
        </p:txBody>
      </p:sp>
    </p:spTree>
    <p:extLst>
      <p:ext uri="{BB962C8B-B14F-4D97-AF65-F5344CB8AC3E}">
        <p14:creationId xmlns:p14="http://schemas.microsoft.com/office/powerpoint/2010/main" val="41446204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l"/>
            <a:r>
              <a:rPr lang="en-US" sz="4000" dirty="0"/>
              <a:t>PUBLICATIONS</a:t>
            </a:r>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49"/>
            <a:ext cx="4403596" cy="4058751"/>
          </a:xfrm>
        </p:spPr>
        <p:txBody>
          <a:bodyPr anchor="t">
            <a:normAutofit/>
          </a:bodyPr>
          <a:lstStyle/>
          <a:p>
            <a:r>
              <a:rPr lang="en-IN" sz="2400" dirty="0"/>
              <a:t>Revenue &amp; Sales Analysis</a:t>
            </a:r>
          </a:p>
          <a:p>
            <a:r>
              <a:rPr lang="en-IN" sz="2400" dirty="0"/>
              <a:t>Inventory &amp; Film Analysis</a:t>
            </a:r>
          </a:p>
          <a:p>
            <a:r>
              <a:rPr lang="en-IN" sz="2400" dirty="0"/>
              <a:t>Staff &amp; Store Performance</a:t>
            </a:r>
          </a:p>
          <a:p>
            <a:r>
              <a:rPr lang="en-IN" sz="2400" dirty="0"/>
              <a:t>Customer &amp; Location Analysis</a:t>
            </a:r>
            <a:endParaRPr lang="en-US" sz="2400" dirty="0"/>
          </a:p>
        </p:txBody>
      </p:sp>
    </p:spTree>
    <p:extLst>
      <p:ext uri="{BB962C8B-B14F-4D97-AF65-F5344CB8AC3E}">
        <p14:creationId xmlns:p14="http://schemas.microsoft.com/office/powerpoint/2010/main" val="3220235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35CBBAD-EC40-F9F1-CC81-DF34A4052BCB}"/>
              </a:ext>
            </a:extLst>
          </p:cNvPr>
          <p:cNvPicPr>
            <a:picLocks noChangeAspect="1"/>
          </p:cNvPicPr>
          <p:nvPr/>
        </p:nvPicPr>
        <p:blipFill>
          <a:blip r:embed="rId2"/>
          <a:stretch>
            <a:fillRect/>
          </a:stretch>
        </p:blipFill>
        <p:spPr>
          <a:xfrm>
            <a:off x="1" y="78659"/>
            <a:ext cx="7914968" cy="6779342"/>
          </a:xfrm>
          <a:prstGeom prst="rect">
            <a:avLst/>
          </a:prstGeom>
        </p:spPr>
      </p:pic>
      <p:sp>
        <p:nvSpPr>
          <p:cNvPr id="3" name="TextBox 2">
            <a:extLst>
              <a:ext uri="{FF2B5EF4-FFF2-40B4-BE49-F238E27FC236}">
                <a16:creationId xmlns:a16="http://schemas.microsoft.com/office/drawing/2014/main" id="{AD47BB1A-2E49-BF70-3161-F99D7107EEDB}"/>
              </a:ext>
            </a:extLst>
          </p:cNvPr>
          <p:cNvSpPr txBox="1"/>
          <p:nvPr/>
        </p:nvSpPr>
        <p:spPr>
          <a:xfrm>
            <a:off x="8473441" y="690880"/>
            <a:ext cx="3403600" cy="1384995"/>
          </a:xfrm>
          <a:prstGeom prst="rect">
            <a:avLst/>
          </a:prstGeom>
          <a:noFill/>
        </p:spPr>
        <p:txBody>
          <a:bodyPr wrap="square" rtlCol="0">
            <a:spAutoFit/>
          </a:bodyPr>
          <a:lstStyle/>
          <a:p>
            <a:r>
              <a:rPr lang="en-US" sz="2800" dirty="0"/>
              <a:t>How does the inventory vary by film rating?</a:t>
            </a:r>
            <a:endParaRPr lang="en-IN" sz="2800" dirty="0"/>
          </a:p>
        </p:txBody>
      </p:sp>
      <p:sp>
        <p:nvSpPr>
          <p:cNvPr id="4" name="TextBox 3">
            <a:extLst>
              <a:ext uri="{FF2B5EF4-FFF2-40B4-BE49-F238E27FC236}">
                <a16:creationId xmlns:a16="http://schemas.microsoft.com/office/drawing/2014/main" id="{948BBA17-3E63-F2AD-EAE9-3778010167E2}"/>
              </a:ext>
            </a:extLst>
          </p:cNvPr>
          <p:cNvSpPr txBox="1"/>
          <p:nvPr/>
        </p:nvSpPr>
        <p:spPr>
          <a:xfrm>
            <a:off x="8280400" y="2631440"/>
            <a:ext cx="3481377" cy="2031325"/>
          </a:xfrm>
          <a:prstGeom prst="rect">
            <a:avLst/>
          </a:prstGeom>
          <a:noFill/>
        </p:spPr>
        <p:txBody>
          <a:bodyPr wrap="square" rtlCol="0">
            <a:spAutoFit/>
          </a:bodyPr>
          <a:lstStyle/>
          <a:p>
            <a:r>
              <a:rPr lang="en-US" dirty="0"/>
              <a:t>Films rated "PG-13" and "R" dominate the inventory. There are fewer "G" and "NC-17" rated films, indicating either limited supply or lower demand. This insight can guide inventory planning based on target audiences.</a:t>
            </a:r>
            <a:endParaRPr lang="en-IN" dirty="0"/>
          </a:p>
        </p:txBody>
      </p:sp>
    </p:spTree>
    <p:extLst>
      <p:ext uri="{BB962C8B-B14F-4D97-AF65-F5344CB8AC3E}">
        <p14:creationId xmlns:p14="http://schemas.microsoft.com/office/powerpoint/2010/main" val="4101266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4972DF0-E4AB-09A5-A836-F4943B5C3D30}"/>
              </a:ext>
            </a:extLst>
          </p:cNvPr>
          <p:cNvPicPr>
            <a:picLocks noChangeAspect="1"/>
          </p:cNvPicPr>
          <p:nvPr/>
        </p:nvPicPr>
        <p:blipFill>
          <a:blip r:embed="rId2"/>
          <a:stretch>
            <a:fillRect/>
          </a:stretch>
        </p:blipFill>
        <p:spPr>
          <a:xfrm>
            <a:off x="0" y="137653"/>
            <a:ext cx="7816645" cy="6567948"/>
          </a:xfrm>
          <a:prstGeom prst="rect">
            <a:avLst/>
          </a:prstGeom>
        </p:spPr>
      </p:pic>
      <p:sp>
        <p:nvSpPr>
          <p:cNvPr id="3" name="TextBox 2">
            <a:extLst>
              <a:ext uri="{FF2B5EF4-FFF2-40B4-BE49-F238E27FC236}">
                <a16:creationId xmlns:a16="http://schemas.microsoft.com/office/drawing/2014/main" id="{5277955B-660E-41DA-B65B-1B07760272EA}"/>
              </a:ext>
            </a:extLst>
          </p:cNvPr>
          <p:cNvSpPr txBox="1"/>
          <p:nvPr/>
        </p:nvSpPr>
        <p:spPr>
          <a:xfrm>
            <a:off x="8290560" y="335280"/>
            <a:ext cx="2509520" cy="2246769"/>
          </a:xfrm>
          <a:prstGeom prst="rect">
            <a:avLst/>
          </a:prstGeom>
          <a:noFill/>
        </p:spPr>
        <p:txBody>
          <a:bodyPr wrap="square" rtlCol="0">
            <a:spAutoFit/>
          </a:bodyPr>
          <a:lstStyle/>
          <a:p>
            <a:r>
              <a:rPr lang="en-US" sz="2800" dirty="0"/>
              <a:t>What is the breakdown of film categories in the inventory?</a:t>
            </a:r>
            <a:endParaRPr lang="en-IN" sz="2800" dirty="0"/>
          </a:p>
        </p:txBody>
      </p:sp>
      <p:sp>
        <p:nvSpPr>
          <p:cNvPr id="4" name="TextBox 3">
            <a:extLst>
              <a:ext uri="{FF2B5EF4-FFF2-40B4-BE49-F238E27FC236}">
                <a16:creationId xmlns:a16="http://schemas.microsoft.com/office/drawing/2014/main" id="{8AE0D8FD-4A68-05D9-C5ED-2F3A83356676}"/>
              </a:ext>
            </a:extLst>
          </p:cNvPr>
          <p:cNvSpPr txBox="1"/>
          <p:nvPr/>
        </p:nvSpPr>
        <p:spPr>
          <a:xfrm>
            <a:off x="8107680" y="2946400"/>
            <a:ext cx="3579823" cy="1754326"/>
          </a:xfrm>
          <a:prstGeom prst="rect">
            <a:avLst/>
          </a:prstGeom>
          <a:noFill/>
        </p:spPr>
        <p:txBody>
          <a:bodyPr wrap="square" rtlCol="0">
            <a:spAutoFit/>
          </a:bodyPr>
          <a:lstStyle/>
          <a:p>
            <a:r>
              <a:rPr lang="en-US" dirty="0"/>
              <a:t>Categories such as Action, Comedy, and Sci-Fi have the highest number of films in stock. Underrepresented genres like Documentary and Music may offer niche marketing opportunities.</a:t>
            </a:r>
            <a:endParaRPr lang="en-IN" dirty="0"/>
          </a:p>
        </p:txBody>
      </p:sp>
    </p:spTree>
    <p:extLst>
      <p:ext uri="{BB962C8B-B14F-4D97-AF65-F5344CB8AC3E}">
        <p14:creationId xmlns:p14="http://schemas.microsoft.com/office/powerpoint/2010/main" val="19837724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D96BC9B-D68B-68FF-F6A2-4AED0DBF9BCD}"/>
              </a:ext>
            </a:extLst>
          </p:cNvPr>
          <p:cNvPicPr>
            <a:picLocks noChangeAspect="1"/>
          </p:cNvPicPr>
          <p:nvPr/>
        </p:nvPicPr>
        <p:blipFill>
          <a:blip r:embed="rId2"/>
          <a:stretch>
            <a:fillRect/>
          </a:stretch>
        </p:blipFill>
        <p:spPr>
          <a:xfrm>
            <a:off x="88490" y="144137"/>
            <a:ext cx="7905135" cy="6569726"/>
          </a:xfrm>
          <a:prstGeom prst="rect">
            <a:avLst/>
          </a:prstGeom>
        </p:spPr>
      </p:pic>
      <p:sp>
        <p:nvSpPr>
          <p:cNvPr id="3" name="TextBox 2">
            <a:extLst>
              <a:ext uri="{FF2B5EF4-FFF2-40B4-BE49-F238E27FC236}">
                <a16:creationId xmlns:a16="http://schemas.microsoft.com/office/drawing/2014/main" id="{59DCD502-DD73-33D3-7F36-4C92189E735A}"/>
              </a:ext>
            </a:extLst>
          </p:cNvPr>
          <p:cNvSpPr txBox="1"/>
          <p:nvPr/>
        </p:nvSpPr>
        <p:spPr>
          <a:xfrm>
            <a:off x="8239760" y="762000"/>
            <a:ext cx="3863750" cy="954107"/>
          </a:xfrm>
          <a:prstGeom prst="rect">
            <a:avLst/>
          </a:prstGeom>
          <a:noFill/>
        </p:spPr>
        <p:txBody>
          <a:bodyPr wrap="square" rtlCol="0">
            <a:spAutoFit/>
          </a:bodyPr>
          <a:lstStyle/>
          <a:p>
            <a:r>
              <a:rPr lang="en-US" sz="2800" dirty="0"/>
              <a:t>What is the distribution of films by language?</a:t>
            </a:r>
            <a:endParaRPr lang="en-IN" sz="2800" dirty="0"/>
          </a:p>
        </p:txBody>
      </p:sp>
      <p:sp>
        <p:nvSpPr>
          <p:cNvPr id="4" name="TextBox 3">
            <a:extLst>
              <a:ext uri="{FF2B5EF4-FFF2-40B4-BE49-F238E27FC236}">
                <a16:creationId xmlns:a16="http://schemas.microsoft.com/office/drawing/2014/main" id="{CB6D2588-5676-A1D1-EC24-033E1A25C180}"/>
              </a:ext>
            </a:extLst>
          </p:cNvPr>
          <p:cNvSpPr txBox="1"/>
          <p:nvPr/>
        </p:nvSpPr>
        <p:spPr>
          <a:xfrm>
            <a:off x="8239760" y="2397760"/>
            <a:ext cx="3647440" cy="1754326"/>
          </a:xfrm>
          <a:prstGeom prst="rect">
            <a:avLst/>
          </a:prstGeom>
          <a:noFill/>
        </p:spPr>
        <p:txBody>
          <a:bodyPr wrap="square" rtlCol="0">
            <a:spAutoFit/>
          </a:bodyPr>
          <a:lstStyle/>
          <a:p>
            <a:r>
              <a:rPr lang="en-US" dirty="0"/>
              <a:t>English-language films dominate the catalog, with a few Spanish, French, and German titles. This reflects the customer base but also highlights an opportunity to expand multilingual offerings.</a:t>
            </a:r>
            <a:endParaRPr lang="en-IN" dirty="0"/>
          </a:p>
        </p:txBody>
      </p:sp>
    </p:spTree>
    <p:extLst>
      <p:ext uri="{BB962C8B-B14F-4D97-AF65-F5344CB8AC3E}">
        <p14:creationId xmlns:p14="http://schemas.microsoft.com/office/powerpoint/2010/main" val="38486247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DB0B04E-B126-EF2A-E83A-72B355C1CE86}"/>
              </a:ext>
            </a:extLst>
          </p:cNvPr>
          <p:cNvPicPr>
            <a:picLocks noChangeAspect="1"/>
          </p:cNvPicPr>
          <p:nvPr/>
        </p:nvPicPr>
        <p:blipFill>
          <a:blip r:embed="rId2"/>
          <a:stretch>
            <a:fillRect/>
          </a:stretch>
        </p:blipFill>
        <p:spPr>
          <a:xfrm>
            <a:off x="6178657" y="103239"/>
            <a:ext cx="5906011" cy="6651522"/>
          </a:xfrm>
          <a:prstGeom prst="rect">
            <a:avLst/>
          </a:prstGeom>
        </p:spPr>
      </p:pic>
      <p:sp>
        <p:nvSpPr>
          <p:cNvPr id="3" name="TextBox 2">
            <a:extLst>
              <a:ext uri="{FF2B5EF4-FFF2-40B4-BE49-F238E27FC236}">
                <a16:creationId xmlns:a16="http://schemas.microsoft.com/office/drawing/2014/main" id="{B105E250-C8B9-BAEC-CC17-6A2CDC958E6A}"/>
              </a:ext>
            </a:extLst>
          </p:cNvPr>
          <p:cNvSpPr txBox="1"/>
          <p:nvPr/>
        </p:nvSpPr>
        <p:spPr>
          <a:xfrm>
            <a:off x="528321" y="396240"/>
            <a:ext cx="4724400" cy="954107"/>
          </a:xfrm>
          <a:prstGeom prst="rect">
            <a:avLst/>
          </a:prstGeom>
          <a:noFill/>
        </p:spPr>
        <p:txBody>
          <a:bodyPr wrap="square" rtlCol="0">
            <a:spAutoFit/>
          </a:bodyPr>
          <a:lstStyle/>
          <a:p>
            <a:r>
              <a:rPr lang="en-US" sz="2800" dirty="0"/>
              <a:t>How does the average rental duration vary by film category?</a:t>
            </a:r>
            <a:endParaRPr lang="en-IN" sz="2800" dirty="0"/>
          </a:p>
        </p:txBody>
      </p:sp>
      <p:sp>
        <p:nvSpPr>
          <p:cNvPr id="4" name="TextBox 3">
            <a:extLst>
              <a:ext uri="{FF2B5EF4-FFF2-40B4-BE49-F238E27FC236}">
                <a16:creationId xmlns:a16="http://schemas.microsoft.com/office/drawing/2014/main" id="{E426E64C-DB59-9C3F-18FA-37D98407B8AB}"/>
              </a:ext>
            </a:extLst>
          </p:cNvPr>
          <p:cNvSpPr txBox="1"/>
          <p:nvPr/>
        </p:nvSpPr>
        <p:spPr>
          <a:xfrm>
            <a:off x="924560" y="2540000"/>
            <a:ext cx="3121923" cy="2031325"/>
          </a:xfrm>
          <a:prstGeom prst="rect">
            <a:avLst/>
          </a:prstGeom>
          <a:noFill/>
        </p:spPr>
        <p:txBody>
          <a:bodyPr wrap="square" rtlCol="0">
            <a:spAutoFit/>
          </a:bodyPr>
          <a:lstStyle/>
          <a:p>
            <a:r>
              <a:rPr lang="en-US" dirty="0"/>
              <a:t>Some categories such as Documentaries and Drama tend to have longer rental durations. Others like Action and Comedy show shorter durations, possibly due to binge-watching or shorter runtime.</a:t>
            </a:r>
            <a:endParaRPr lang="en-IN" dirty="0"/>
          </a:p>
        </p:txBody>
      </p:sp>
    </p:spTree>
    <p:extLst>
      <p:ext uri="{BB962C8B-B14F-4D97-AF65-F5344CB8AC3E}">
        <p14:creationId xmlns:p14="http://schemas.microsoft.com/office/powerpoint/2010/main" val="32196813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2321206-82E2-67F1-DB56-C4D9AEB2A1C6}"/>
              </a:ext>
            </a:extLst>
          </p:cNvPr>
          <p:cNvPicPr>
            <a:picLocks noChangeAspect="1"/>
          </p:cNvPicPr>
          <p:nvPr/>
        </p:nvPicPr>
        <p:blipFill>
          <a:blip r:embed="rId2"/>
          <a:stretch>
            <a:fillRect/>
          </a:stretch>
        </p:blipFill>
        <p:spPr>
          <a:xfrm>
            <a:off x="4083346" y="1253035"/>
            <a:ext cx="3711262" cy="5604965"/>
          </a:xfrm>
          <a:prstGeom prst="rect">
            <a:avLst/>
          </a:prstGeom>
        </p:spPr>
      </p:pic>
      <p:pic>
        <p:nvPicPr>
          <p:cNvPr id="5" name="Picture 4">
            <a:extLst>
              <a:ext uri="{FF2B5EF4-FFF2-40B4-BE49-F238E27FC236}">
                <a16:creationId xmlns:a16="http://schemas.microsoft.com/office/drawing/2014/main" id="{CE6C42E8-D422-4B0B-1DC0-1ECB51D7369E}"/>
              </a:ext>
            </a:extLst>
          </p:cNvPr>
          <p:cNvPicPr>
            <a:picLocks noChangeAspect="1"/>
          </p:cNvPicPr>
          <p:nvPr/>
        </p:nvPicPr>
        <p:blipFill>
          <a:blip r:embed="rId3"/>
          <a:stretch>
            <a:fillRect/>
          </a:stretch>
        </p:blipFill>
        <p:spPr>
          <a:xfrm>
            <a:off x="8125123" y="1077760"/>
            <a:ext cx="3894157" cy="5780240"/>
          </a:xfrm>
          <a:prstGeom prst="rect">
            <a:avLst/>
          </a:prstGeom>
        </p:spPr>
      </p:pic>
      <p:pic>
        <p:nvPicPr>
          <p:cNvPr id="7" name="Picture 6">
            <a:extLst>
              <a:ext uri="{FF2B5EF4-FFF2-40B4-BE49-F238E27FC236}">
                <a16:creationId xmlns:a16="http://schemas.microsoft.com/office/drawing/2014/main" id="{A3595265-8F22-79CA-39AA-09D52B7607FA}"/>
              </a:ext>
            </a:extLst>
          </p:cNvPr>
          <p:cNvPicPr>
            <a:picLocks noChangeAspect="1"/>
          </p:cNvPicPr>
          <p:nvPr/>
        </p:nvPicPr>
        <p:blipFill>
          <a:blip r:embed="rId4"/>
          <a:stretch>
            <a:fillRect/>
          </a:stretch>
        </p:blipFill>
        <p:spPr>
          <a:xfrm>
            <a:off x="172720" y="1253035"/>
            <a:ext cx="3521972" cy="5459926"/>
          </a:xfrm>
          <a:prstGeom prst="rect">
            <a:avLst/>
          </a:prstGeom>
        </p:spPr>
      </p:pic>
      <p:sp>
        <p:nvSpPr>
          <p:cNvPr id="8" name="TextBox 7">
            <a:extLst>
              <a:ext uri="{FF2B5EF4-FFF2-40B4-BE49-F238E27FC236}">
                <a16:creationId xmlns:a16="http://schemas.microsoft.com/office/drawing/2014/main" id="{229F89D4-EB17-5713-E739-41CDF741FA13}"/>
              </a:ext>
            </a:extLst>
          </p:cNvPr>
          <p:cNvSpPr txBox="1"/>
          <p:nvPr/>
        </p:nvSpPr>
        <p:spPr>
          <a:xfrm>
            <a:off x="3159760" y="145039"/>
            <a:ext cx="6857198" cy="1107996"/>
          </a:xfrm>
          <a:prstGeom prst="rect">
            <a:avLst/>
          </a:prstGeom>
          <a:noFill/>
        </p:spPr>
        <p:txBody>
          <a:bodyPr wrap="none" rtlCol="0">
            <a:spAutoFit/>
          </a:bodyPr>
          <a:lstStyle/>
          <a:p>
            <a:r>
              <a:rPr lang="en-IN" sz="4800" b="1" dirty="0"/>
              <a:t>Staff &amp; Store Performance</a:t>
            </a:r>
          </a:p>
          <a:p>
            <a:endParaRPr lang="en-IN" dirty="0"/>
          </a:p>
        </p:txBody>
      </p:sp>
    </p:spTree>
    <p:extLst>
      <p:ext uri="{BB962C8B-B14F-4D97-AF65-F5344CB8AC3E}">
        <p14:creationId xmlns:p14="http://schemas.microsoft.com/office/powerpoint/2010/main" val="34874489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ACE5C95-5C80-CF56-5BDC-C9B0504DB4A7}"/>
              </a:ext>
            </a:extLst>
          </p:cNvPr>
          <p:cNvPicPr>
            <a:picLocks noChangeAspect="1"/>
          </p:cNvPicPr>
          <p:nvPr/>
        </p:nvPicPr>
        <p:blipFill>
          <a:blip r:embed="rId2"/>
          <a:stretch>
            <a:fillRect/>
          </a:stretch>
        </p:blipFill>
        <p:spPr>
          <a:xfrm>
            <a:off x="172720" y="294640"/>
            <a:ext cx="7752080" cy="6418321"/>
          </a:xfrm>
          <a:prstGeom prst="rect">
            <a:avLst/>
          </a:prstGeom>
        </p:spPr>
      </p:pic>
      <p:sp>
        <p:nvSpPr>
          <p:cNvPr id="3" name="TextBox 2">
            <a:extLst>
              <a:ext uri="{FF2B5EF4-FFF2-40B4-BE49-F238E27FC236}">
                <a16:creationId xmlns:a16="http://schemas.microsoft.com/office/drawing/2014/main" id="{1DE81206-822B-A3DE-A1CA-FD67B92489F3}"/>
              </a:ext>
            </a:extLst>
          </p:cNvPr>
          <p:cNvSpPr txBox="1"/>
          <p:nvPr/>
        </p:nvSpPr>
        <p:spPr>
          <a:xfrm>
            <a:off x="8158480" y="528320"/>
            <a:ext cx="3860800" cy="1384995"/>
          </a:xfrm>
          <a:prstGeom prst="rect">
            <a:avLst/>
          </a:prstGeom>
          <a:noFill/>
        </p:spPr>
        <p:txBody>
          <a:bodyPr wrap="square" rtlCol="0">
            <a:spAutoFit/>
          </a:bodyPr>
          <a:lstStyle/>
          <a:p>
            <a:r>
              <a:rPr lang="en-US" sz="2800" b="1" dirty="0"/>
              <a:t>What is the distribution of staff by employment duration?</a:t>
            </a:r>
            <a:endParaRPr lang="en-IN" sz="2800" b="1" dirty="0"/>
          </a:p>
        </p:txBody>
      </p:sp>
      <p:sp>
        <p:nvSpPr>
          <p:cNvPr id="4" name="TextBox 3">
            <a:extLst>
              <a:ext uri="{FF2B5EF4-FFF2-40B4-BE49-F238E27FC236}">
                <a16:creationId xmlns:a16="http://schemas.microsoft.com/office/drawing/2014/main" id="{634838EF-58AE-43F5-5AE4-AD7476A47329}"/>
              </a:ext>
            </a:extLst>
          </p:cNvPr>
          <p:cNvSpPr txBox="1"/>
          <p:nvPr/>
        </p:nvSpPr>
        <p:spPr>
          <a:xfrm>
            <a:off x="8412481" y="2509520"/>
            <a:ext cx="3348596" cy="2031325"/>
          </a:xfrm>
          <a:prstGeom prst="rect">
            <a:avLst/>
          </a:prstGeom>
          <a:noFill/>
        </p:spPr>
        <p:txBody>
          <a:bodyPr wrap="square" rtlCol="0">
            <a:spAutoFit/>
          </a:bodyPr>
          <a:lstStyle/>
          <a:p>
            <a:r>
              <a:rPr lang="en-US" dirty="0"/>
              <a:t>Most staff have been with the company for 2–4 years, suggesting moderate retention. A few long-serving employees highlight experience depth, while newer hires indicate recent scaling or turnover.</a:t>
            </a:r>
            <a:endParaRPr lang="en-IN" dirty="0"/>
          </a:p>
        </p:txBody>
      </p:sp>
    </p:spTree>
    <p:extLst>
      <p:ext uri="{BB962C8B-B14F-4D97-AF65-F5344CB8AC3E}">
        <p14:creationId xmlns:p14="http://schemas.microsoft.com/office/powerpoint/2010/main" val="3151274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E2247EB-2EB5-01F4-907D-AFCB769E7FD3}"/>
              </a:ext>
            </a:extLst>
          </p:cNvPr>
          <p:cNvPicPr>
            <a:picLocks noChangeAspect="1"/>
          </p:cNvPicPr>
          <p:nvPr/>
        </p:nvPicPr>
        <p:blipFill>
          <a:blip r:embed="rId2"/>
          <a:stretch>
            <a:fillRect/>
          </a:stretch>
        </p:blipFill>
        <p:spPr>
          <a:xfrm>
            <a:off x="152400" y="274321"/>
            <a:ext cx="6553200" cy="6583680"/>
          </a:xfrm>
          <a:prstGeom prst="rect">
            <a:avLst/>
          </a:prstGeom>
        </p:spPr>
      </p:pic>
      <p:sp>
        <p:nvSpPr>
          <p:cNvPr id="3" name="TextBox 2">
            <a:extLst>
              <a:ext uri="{FF2B5EF4-FFF2-40B4-BE49-F238E27FC236}">
                <a16:creationId xmlns:a16="http://schemas.microsoft.com/office/drawing/2014/main" id="{F246C208-10B8-B7C2-2D9F-788B3217CD89}"/>
              </a:ext>
            </a:extLst>
          </p:cNvPr>
          <p:cNvSpPr txBox="1"/>
          <p:nvPr/>
        </p:nvSpPr>
        <p:spPr>
          <a:xfrm>
            <a:off x="7376160" y="863600"/>
            <a:ext cx="4196080" cy="1384995"/>
          </a:xfrm>
          <a:prstGeom prst="rect">
            <a:avLst/>
          </a:prstGeom>
          <a:noFill/>
        </p:spPr>
        <p:txBody>
          <a:bodyPr wrap="square" rtlCol="0">
            <a:spAutoFit/>
          </a:bodyPr>
          <a:lstStyle/>
          <a:p>
            <a:r>
              <a:rPr lang="en-US" sz="2800" b="1" dirty="0"/>
              <a:t>How does the store performance vary by locatio</a:t>
            </a:r>
            <a:r>
              <a:rPr lang="en-US" sz="2400" b="1" dirty="0"/>
              <a:t>n?</a:t>
            </a:r>
            <a:endParaRPr lang="en-IN" sz="2400" b="1" dirty="0"/>
          </a:p>
        </p:txBody>
      </p:sp>
      <p:sp>
        <p:nvSpPr>
          <p:cNvPr id="4" name="TextBox 3">
            <a:extLst>
              <a:ext uri="{FF2B5EF4-FFF2-40B4-BE49-F238E27FC236}">
                <a16:creationId xmlns:a16="http://schemas.microsoft.com/office/drawing/2014/main" id="{E3663AF7-7EC8-CCFA-54C1-CF58D70089BE}"/>
              </a:ext>
            </a:extLst>
          </p:cNvPr>
          <p:cNvSpPr txBox="1"/>
          <p:nvPr/>
        </p:nvSpPr>
        <p:spPr>
          <a:xfrm>
            <a:off x="7376159" y="3149600"/>
            <a:ext cx="4196081" cy="1754326"/>
          </a:xfrm>
          <a:prstGeom prst="rect">
            <a:avLst/>
          </a:prstGeom>
          <a:noFill/>
        </p:spPr>
        <p:txBody>
          <a:bodyPr wrap="square" rtlCol="0">
            <a:spAutoFit/>
          </a:bodyPr>
          <a:lstStyle/>
          <a:p>
            <a:r>
              <a:rPr lang="en-US" dirty="0"/>
              <a:t>One store consistently outperforms the other in terms of rentals and revenue. Factors like customer volume, staff efficiency, or regional demand may contribute to the gap, suggesting best practices can be shared across locations.</a:t>
            </a:r>
            <a:endParaRPr lang="en-IN" dirty="0"/>
          </a:p>
        </p:txBody>
      </p:sp>
    </p:spTree>
    <p:extLst>
      <p:ext uri="{BB962C8B-B14F-4D97-AF65-F5344CB8AC3E}">
        <p14:creationId xmlns:p14="http://schemas.microsoft.com/office/powerpoint/2010/main" val="40834222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5C37573-0370-66B9-D048-D73304E81936}"/>
              </a:ext>
            </a:extLst>
          </p:cNvPr>
          <p:cNvPicPr>
            <a:picLocks noChangeAspect="1"/>
          </p:cNvPicPr>
          <p:nvPr/>
        </p:nvPicPr>
        <p:blipFill>
          <a:blip r:embed="rId2"/>
          <a:stretch>
            <a:fillRect/>
          </a:stretch>
        </p:blipFill>
        <p:spPr>
          <a:xfrm>
            <a:off x="0" y="163360"/>
            <a:ext cx="7884160" cy="6552400"/>
          </a:xfrm>
          <a:prstGeom prst="rect">
            <a:avLst/>
          </a:prstGeom>
        </p:spPr>
      </p:pic>
      <p:sp>
        <p:nvSpPr>
          <p:cNvPr id="3" name="TextBox 2">
            <a:extLst>
              <a:ext uri="{FF2B5EF4-FFF2-40B4-BE49-F238E27FC236}">
                <a16:creationId xmlns:a16="http://schemas.microsoft.com/office/drawing/2014/main" id="{FFD13E83-A9D6-587D-7630-E7EDCB1A6FC7}"/>
              </a:ext>
            </a:extLst>
          </p:cNvPr>
          <p:cNvSpPr txBox="1"/>
          <p:nvPr/>
        </p:nvSpPr>
        <p:spPr>
          <a:xfrm>
            <a:off x="8818880" y="873760"/>
            <a:ext cx="2641600" cy="1815882"/>
          </a:xfrm>
          <a:prstGeom prst="rect">
            <a:avLst/>
          </a:prstGeom>
          <a:noFill/>
        </p:spPr>
        <p:txBody>
          <a:bodyPr wrap="square" rtlCol="0">
            <a:spAutoFit/>
          </a:bodyPr>
          <a:lstStyle/>
          <a:p>
            <a:r>
              <a:rPr lang="en-US" sz="2800" b="1" dirty="0"/>
              <a:t>What is the average rental duration by staff member?</a:t>
            </a:r>
            <a:endParaRPr lang="en-IN" sz="2800" b="1" dirty="0"/>
          </a:p>
        </p:txBody>
      </p:sp>
      <p:sp>
        <p:nvSpPr>
          <p:cNvPr id="4" name="TextBox 3">
            <a:extLst>
              <a:ext uri="{FF2B5EF4-FFF2-40B4-BE49-F238E27FC236}">
                <a16:creationId xmlns:a16="http://schemas.microsoft.com/office/drawing/2014/main" id="{11293200-4481-A025-702B-3F40DDBFA631}"/>
              </a:ext>
            </a:extLst>
          </p:cNvPr>
          <p:cNvSpPr txBox="1"/>
          <p:nvPr/>
        </p:nvSpPr>
        <p:spPr>
          <a:xfrm>
            <a:off x="8158481" y="3098800"/>
            <a:ext cx="3779520" cy="1477328"/>
          </a:xfrm>
          <a:prstGeom prst="rect">
            <a:avLst/>
          </a:prstGeom>
          <a:noFill/>
        </p:spPr>
        <p:txBody>
          <a:bodyPr wrap="square" rtlCol="0">
            <a:spAutoFit/>
          </a:bodyPr>
          <a:lstStyle/>
          <a:p>
            <a:r>
              <a:rPr lang="en-US" dirty="0"/>
              <a:t>Rental duration varies slightly between staff members, with some handling quicker turnarounds. This may point to differences in customer interaction or service efficiency.</a:t>
            </a:r>
            <a:endParaRPr lang="en-IN" dirty="0"/>
          </a:p>
        </p:txBody>
      </p:sp>
    </p:spTree>
    <p:extLst>
      <p:ext uri="{BB962C8B-B14F-4D97-AF65-F5344CB8AC3E}">
        <p14:creationId xmlns:p14="http://schemas.microsoft.com/office/powerpoint/2010/main" val="1599660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97B8C3-AD9B-F4ED-9A82-0E707B48B5BC}"/>
              </a:ext>
            </a:extLst>
          </p:cNvPr>
          <p:cNvPicPr>
            <a:picLocks noChangeAspect="1"/>
          </p:cNvPicPr>
          <p:nvPr/>
        </p:nvPicPr>
        <p:blipFill>
          <a:blip r:embed="rId2"/>
          <a:stretch>
            <a:fillRect/>
          </a:stretch>
        </p:blipFill>
        <p:spPr>
          <a:xfrm>
            <a:off x="225763" y="1193980"/>
            <a:ext cx="6843353" cy="5664020"/>
          </a:xfrm>
          <a:prstGeom prst="rect">
            <a:avLst/>
          </a:prstGeom>
        </p:spPr>
      </p:pic>
      <p:pic>
        <p:nvPicPr>
          <p:cNvPr id="5" name="Picture 4">
            <a:extLst>
              <a:ext uri="{FF2B5EF4-FFF2-40B4-BE49-F238E27FC236}">
                <a16:creationId xmlns:a16="http://schemas.microsoft.com/office/drawing/2014/main" id="{5FD948D0-8F93-831F-7A47-DE5B35098ADB}"/>
              </a:ext>
            </a:extLst>
          </p:cNvPr>
          <p:cNvPicPr>
            <a:picLocks noChangeAspect="1"/>
          </p:cNvPicPr>
          <p:nvPr/>
        </p:nvPicPr>
        <p:blipFill>
          <a:blip r:embed="rId3"/>
          <a:stretch>
            <a:fillRect/>
          </a:stretch>
        </p:blipFill>
        <p:spPr>
          <a:xfrm>
            <a:off x="7218564" y="1094384"/>
            <a:ext cx="4747671" cy="5641696"/>
          </a:xfrm>
          <a:prstGeom prst="rect">
            <a:avLst/>
          </a:prstGeom>
        </p:spPr>
      </p:pic>
      <p:sp>
        <p:nvSpPr>
          <p:cNvPr id="6" name="TextBox 5">
            <a:extLst>
              <a:ext uri="{FF2B5EF4-FFF2-40B4-BE49-F238E27FC236}">
                <a16:creationId xmlns:a16="http://schemas.microsoft.com/office/drawing/2014/main" id="{F8F02502-3C31-0440-78C3-459782907452}"/>
              </a:ext>
            </a:extLst>
          </p:cNvPr>
          <p:cNvSpPr txBox="1"/>
          <p:nvPr/>
        </p:nvSpPr>
        <p:spPr>
          <a:xfrm>
            <a:off x="2147418" y="121920"/>
            <a:ext cx="7897162" cy="1107996"/>
          </a:xfrm>
          <a:prstGeom prst="rect">
            <a:avLst/>
          </a:prstGeom>
          <a:noFill/>
        </p:spPr>
        <p:txBody>
          <a:bodyPr wrap="none" rtlCol="0">
            <a:spAutoFit/>
          </a:bodyPr>
          <a:lstStyle/>
          <a:p>
            <a:r>
              <a:rPr lang="en-IN" sz="4800" b="1" dirty="0"/>
              <a:t>Customer &amp; Location Analysis</a:t>
            </a:r>
            <a:endParaRPr lang="en-US" sz="4800" b="1" dirty="0"/>
          </a:p>
          <a:p>
            <a:endParaRPr lang="en-IN" dirty="0"/>
          </a:p>
        </p:txBody>
      </p:sp>
    </p:spTree>
    <p:extLst>
      <p:ext uri="{BB962C8B-B14F-4D97-AF65-F5344CB8AC3E}">
        <p14:creationId xmlns:p14="http://schemas.microsoft.com/office/powerpoint/2010/main" val="6216650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ACFF51-F99F-2551-173B-07D577F39EF4}"/>
              </a:ext>
            </a:extLst>
          </p:cNvPr>
          <p:cNvSpPr txBox="1"/>
          <p:nvPr/>
        </p:nvSpPr>
        <p:spPr>
          <a:xfrm>
            <a:off x="8453120" y="264160"/>
            <a:ext cx="2753360" cy="1815882"/>
          </a:xfrm>
          <a:prstGeom prst="rect">
            <a:avLst/>
          </a:prstGeom>
          <a:noFill/>
        </p:spPr>
        <p:txBody>
          <a:bodyPr wrap="square" rtlCol="0">
            <a:spAutoFit/>
          </a:bodyPr>
          <a:lstStyle/>
          <a:p>
            <a:r>
              <a:rPr lang="en-US" sz="2800" b="1" dirty="0"/>
              <a:t>What is the distribution of customers across different cities?</a:t>
            </a:r>
            <a:endParaRPr lang="en-IN" sz="2800" b="1" dirty="0"/>
          </a:p>
        </p:txBody>
      </p:sp>
      <p:sp>
        <p:nvSpPr>
          <p:cNvPr id="4" name="TextBox 3">
            <a:extLst>
              <a:ext uri="{FF2B5EF4-FFF2-40B4-BE49-F238E27FC236}">
                <a16:creationId xmlns:a16="http://schemas.microsoft.com/office/drawing/2014/main" id="{3B3F4D59-9DC0-B853-8738-0AF001A4FDBF}"/>
              </a:ext>
            </a:extLst>
          </p:cNvPr>
          <p:cNvSpPr txBox="1"/>
          <p:nvPr/>
        </p:nvSpPr>
        <p:spPr>
          <a:xfrm>
            <a:off x="8575040" y="2746634"/>
            <a:ext cx="3198157" cy="2031325"/>
          </a:xfrm>
          <a:prstGeom prst="rect">
            <a:avLst/>
          </a:prstGeom>
          <a:noFill/>
        </p:spPr>
        <p:txBody>
          <a:bodyPr wrap="square" rtlCol="0">
            <a:spAutoFit/>
          </a:bodyPr>
          <a:lstStyle/>
          <a:p>
            <a:r>
              <a:rPr lang="en-US" dirty="0"/>
              <a:t>Customers are concentrated in a few major cities, such as New York, Los Angeles, and Chicago. Smaller cities show lower customer counts, helping identify potential regions for growth or local marketing.</a:t>
            </a:r>
            <a:endParaRPr lang="en-IN" dirty="0"/>
          </a:p>
        </p:txBody>
      </p:sp>
      <p:pic>
        <p:nvPicPr>
          <p:cNvPr id="5" name="Picture 4">
            <a:extLst>
              <a:ext uri="{FF2B5EF4-FFF2-40B4-BE49-F238E27FC236}">
                <a16:creationId xmlns:a16="http://schemas.microsoft.com/office/drawing/2014/main" id="{BC56FC4A-C00B-9CC9-61CF-DF0A23630ED9}"/>
              </a:ext>
            </a:extLst>
          </p:cNvPr>
          <p:cNvPicPr>
            <a:picLocks noChangeAspect="1"/>
          </p:cNvPicPr>
          <p:nvPr/>
        </p:nvPicPr>
        <p:blipFill>
          <a:blip r:embed="rId2"/>
          <a:stretch>
            <a:fillRect/>
          </a:stretch>
        </p:blipFill>
        <p:spPr>
          <a:xfrm>
            <a:off x="0" y="0"/>
            <a:ext cx="8321040" cy="6858000"/>
          </a:xfrm>
          <a:prstGeom prst="rect">
            <a:avLst/>
          </a:prstGeom>
        </p:spPr>
      </p:pic>
    </p:spTree>
    <p:extLst>
      <p:ext uri="{BB962C8B-B14F-4D97-AF65-F5344CB8AC3E}">
        <p14:creationId xmlns:p14="http://schemas.microsoft.com/office/powerpoint/2010/main" val="12653939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6634C2-1B2E-1300-6DAA-949F6F524666}"/>
              </a:ext>
            </a:extLst>
          </p:cNvPr>
          <p:cNvSpPr txBox="1"/>
          <p:nvPr/>
        </p:nvSpPr>
        <p:spPr>
          <a:xfrm>
            <a:off x="471948" y="216309"/>
            <a:ext cx="2695481" cy="830997"/>
          </a:xfrm>
          <a:prstGeom prst="rect">
            <a:avLst/>
          </a:prstGeom>
          <a:noFill/>
        </p:spPr>
        <p:txBody>
          <a:bodyPr wrap="none" rtlCol="0">
            <a:spAutoFit/>
          </a:bodyPr>
          <a:lstStyle/>
          <a:p>
            <a:r>
              <a:rPr lang="en-IN" sz="4800" b="1" dirty="0"/>
              <a:t>Objective:</a:t>
            </a:r>
          </a:p>
        </p:txBody>
      </p:sp>
      <p:sp>
        <p:nvSpPr>
          <p:cNvPr id="3" name="TextBox 2">
            <a:extLst>
              <a:ext uri="{FF2B5EF4-FFF2-40B4-BE49-F238E27FC236}">
                <a16:creationId xmlns:a16="http://schemas.microsoft.com/office/drawing/2014/main" id="{E6269E89-0EED-5271-6A70-D1EE04CB0A61}"/>
              </a:ext>
            </a:extLst>
          </p:cNvPr>
          <p:cNvSpPr txBox="1"/>
          <p:nvPr/>
        </p:nvSpPr>
        <p:spPr>
          <a:xfrm>
            <a:off x="471948" y="1415844"/>
            <a:ext cx="11680723" cy="923330"/>
          </a:xfrm>
          <a:prstGeom prst="rect">
            <a:avLst/>
          </a:prstGeom>
          <a:noFill/>
        </p:spPr>
        <p:txBody>
          <a:bodyPr wrap="square" rtlCol="0">
            <a:spAutoFit/>
          </a:bodyPr>
          <a:lstStyle/>
          <a:p>
            <a:pPr marL="285750" indent="-285750">
              <a:buFont typeface="Wingdings" panose="05000000000000000000" pitchFamily="2" charset="2"/>
              <a:buChar char="v"/>
            </a:pPr>
            <a:r>
              <a:rPr lang="en-US" dirty="0"/>
              <a:t>The objective of this project is to create a comprehensive Power BI dashboard that analyzes operational, financial, and customer-related metrics of a movie rental business. Using real transactional data, the dashboard aims to uncover trends in rental revenue, customer preferences, staff performance, and inventory management.</a:t>
            </a:r>
            <a:endParaRPr lang="en-IN" dirty="0"/>
          </a:p>
        </p:txBody>
      </p:sp>
      <p:sp>
        <p:nvSpPr>
          <p:cNvPr id="4" name="TextBox 3">
            <a:extLst>
              <a:ext uri="{FF2B5EF4-FFF2-40B4-BE49-F238E27FC236}">
                <a16:creationId xmlns:a16="http://schemas.microsoft.com/office/drawing/2014/main" id="{2A30DC42-8E3D-CE22-0BFF-2602F1056D88}"/>
              </a:ext>
            </a:extLst>
          </p:cNvPr>
          <p:cNvSpPr txBox="1"/>
          <p:nvPr/>
        </p:nvSpPr>
        <p:spPr>
          <a:xfrm>
            <a:off x="471948" y="2526891"/>
            <a:ext cx="3680303" cy="769441"/>
          </a:xfrm>
          <a:prstGeom prst="rect">
            <a:avLst/>
          </a:prstGeom>
          <a:noFill/>
        </p:spPr>
        <p:txBody>
          <a:bodyPr wrap="none" rtlCol="0">
            <a:spAutoFit/>
          </a:bodyPr>
          <a:lstStyle/>
          <a:p>
            <a:r>
              <a:rPr lang="en-IN" sz="4400" b="1" dirty="0"/>
              <a:t>Analysis Scope:</a:t>
            </a:r>
          </a:p>
        </p:txBody>
      </p:sp>
      <p:sp>
        <p:nvSpPr>
          <p:cNvPr id="5" name="TextBox 4">
            <a:extLst>
              <a:ext uri="{FF2B5EF4-FFF2-40B4-BE49-F238E27FC236}">
                <a16:creationId xmlns:a16="http://schemas.microsoft.com/office/drawing/2014/main" id="{3B29BE78-60A4-B41E-9216-B5AC21B7D462}"/>
              </a:ext>
            </a:extLst>
          </p:cNvPr>
          <p:cNvSpPr txBox="1"/>
          <p:nvPr/>
        </p:nvSpPr>
        <p:spPr>
          <a:xfrm>
            <a:off x="471947" y="3484049"/>
            <a:ext cx="11523407" cy="2677656"/>
          </a:xfrm>
          <a:prstGeom prst="rect">
            <a:avLst/>
          </a:prstGeom>
          <a:noFill/>
        </p:spPr>
        <p:txBody>
          <a:bodyPr wrap="square" rtlCol="0">
            <a:spAutoFit/>
          </a:bodyPr>
          <a:lstStyle/>
          <a:p>
            <a:pPr marL="285750" indent="-285750">
              <a:buFont typeface="Wingdings" panose="05000000000000000000" pitchFamily="2" charset="2"/>
              <a:buChar char="v"/>
            </a:pPr>
            <a:r>
              <a:rPr lang="en-US" sz="2400" b="1" dirty="0"/>
              <a:t>Revenue &amp; Sales Analysis: </a:t>
            </a:r>
            <a:r>
              <a:rPr lang="en-US" dirty="0"/>
              <a:t>Monthly revenue trends, payment method preferences, rental rate patterns, and customer segment performance.</a:t>
            </a:r>
          </a:p>
          <a:p>
            <a:pPr marL="285750" indent="-285750">
              <a:buFont typeface="Wingdings" panose="05000000000000000000" pitchFamily="2" charset="2"/>
              <a:buChar char="v"/>
            </a:pPr>
            <a:r>
              <a:rPr lang="en-US" sz="2400" b="1" dirty="0"/>
              <a:t>Inventory &amp; Film Analysis: </a:t>
            </a:r>
            <a:r>
              <a:rPr lang="en-US" dirty="0"/>
              <a:t>Rental duration, film ratings, language, categories, and inventory spread across genres.</a:t>
            </a:r>
          </a:p>
          <a:p>
            <a:pPr marL="285750" indent="-285750">
              <a:buFont typeface="Wingdings" panose="05000000000000000000" pitchFamily="2" charset="2"/>
              <a:buChar char="v"/>
            </a:pPr>
            <a:r>
              <a:rPr lang="en-US" sz="2400" b="1" dirty="0"/>
              <a:t>Staff &amp; Store Performance: </a:t>
            </a:r>
            <a:r>
              <a:rPr lang="en-US" dirty="0"/>
              <a:t>Staff experience distribution, rental activity per employee, and store performance by region.</a:t>
            </a:r>
          </a:p>
          <a:p>
            <a:pPr marL="285750" indent="-285750">
              <a:buFont typeface="Wingdings" panose="05000000000000000000" pitchFamily="2" charset="2"/>
              <a:buChar char="v"/>
            </a:pPr>
            <a:r>
              <a:rPr lang="en-US" sz="2400" b="1" dirty="0"/>
              <a:t>Customer &amp; Location Analysis: </a:t>
            </a:r>
            <a:r>
              <a:rPr lang="en-US" dirty="0"/>
              <a:t>Customer demographics across cities and countries, and customer satisfaction via rating insights.</a:t>
            </a:r>
            <a:endParaRPr lang="en-IN" dirty="0"/>
          </a:p>
        </p:txBody>
      </p:sp>
    </p:spTree>
    <p:extLst>
      <p:ext uri="{BB962C8B-B14F-4D97-AF65-F5344CB8AC3E}">
        <p14:creationId xmlns:p14="http://schemas.microsoft.com/office/powerpoint/2010/main" val="460011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9E23B46-3BC1-FD91-B0BB-01E4D007C013}"/>
              </a:ext>
            </a:extLst>
          </p:cNvPr>
          <p:cNvPicPr>
            <a:picLocks noChangeAspect="1"/>
          </p:cNvPicPr>
          <p:nvPr/>
        </p:nvPicPr>
        <p:blipFill>
          <a:blip r:embed="rId2"/>
          <a:stretch>
            <a:fillRect/>
          </a:stretch>
        </p:blipFill>
        <p:spPr>
          <a:xfrm>
            <a:off x="93683" y="0"/>
            <a:ext cx="7871757" cy="6858000"/>
          </a:xfrm>
          <a:prstGeom prst="rect">
            <a:avLst/>
          </a:prstGeom>
        </p:spPr>
      </p:pic>
      <p:sp>
        <p:nvSpPr>
          <p:cNvPr id="4" name="TextBox 3">
            <a:extLst>
              <a:ext uri="{FF2B5EF4-FFF2-40B4-BE49-F238E27FC236}">
                <a16:creationId xmlns:a16="http://schemas.microsoft.com/office/drawing/2014/main" id="{ABC68740-98AF-773F-3F55-00439AD2F20B}"/>
              </a:ext>
            </a:extLst>
          </p:cNvPr>
          <p:cNvSpPr txBox="1"/>
          <p:nvPr/>
        </p:nvSpPr>
        <p:spPr>
          <a:xfrm>
            <a:off x="9022081" y="721360"/>
            <a:ext cx="2824480" cy="1569660"/>
          </a:xfrm>
          <a:prstGeom prst="rect">
            <a:avLst/>
          </a:prstGeom>
          <a:noFill/>
        </p:spPr>
        <p:txBody>
          <a:bodyPr wrap="square" rtlCol="0">
            <a:spAutoFit/>
          </a:bodyPr>
          <a:lstStyle/>
          <a:p>
            <a:r>
              <a:rPr lang="en-US" sz="2400" b="1" dirty="0"/>
              <a:t>Which locations have the highest and lowest customer ratings?</a:t>
            </a:r>
            <a:endParaRPr lang="en-IN" sz="2400" b="1" dirty="0"/>
          </a:p>
        </p:txBody>
      </p:sp>
      <p:sp>
        <p:nvSpPr>
          <p:cNvPr id="5" name="TextBox 4">
            <a:extLst>
              <a:ext uri="{FF2B5EF4-FFF2-40B4-BE49-F238E27FC236}">
                <a16:creationId xmlns:a16="http://schemas.microsoft.com/office/drawing/2014/main" id="{9C758807-BA8C-1B41-FFAF-DD7FBE8D9344}"/>
              </a:ext>
            </a:extLst>
          </p:cNvPr>
          <p:cNvSpPr txBox="1"/>
          <p:nvPr/>
        </p:nvSpPr>
        <p:spPr>
          <a:xfrm>
            <a:off x="8493761" y="2763520"/>
            <a:ext cx="3025578" cy="2031325"/>
          </a:xfrm>
          <a:prstGeom prst="rect">
            <a:avLst/>
          </a:prstGeom>
          <a:noFill/>
        </p:spPr>
        <p:txBody>
          <a:bodyPr wrap="square" rtlCol="0">
            <a:spAutoFit/>
          </a:bodyPr>
          <a:lstStyle/>
          <a:p>
            <a:r>
              <a:rPr lang="en-US" dirty="0"/>
              <a:t>Some cities consistently receive higher customer ratings, suggesting better service or store experience. Lower-rated areas may benefit from improved customer support or process changes.</a:t>
            </a:r>
            <a:endParaRPr lang="en-IN" dirty="0"/>
          </a:p>
        </p:txBody>
      </p:sp>
    </p:spTree>
    <p:extLst>
      <p:ext uri="{BB962C8B-B14F-4D97-AF65-F5344CB8AC3E}">
        <p14:creationId xmlns:p14="http://schemas.microsoft.com/office/powerpoint/2010/main" val="1475897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7AE4A39-DDFE-DD12-63B1-329F7D0F1CCB}"/>
              </a:ext>
            </a:extLst>
          </p:cNvPr>
          <p:cNvSpPr txBox="1"/>
          <p:nvPr/>
        </p:nvSpPr>
        <p:spPr>
          <a:xfrm>
            <a:off x="1544320" y="822960"/>
            <a:ext cx="7845802" cy="830997"/>
          </a:xfrm>
          <a:prstGeom prst="rect">
            <a:avLst/>
          </a:prstGeom>
          <a:noFill/>
        </p:spPr>
        <p:txBody>
          <a:bodyPr wrap="none" rtlCol="0">
            <a:spAutoFit/>
          </a:bodyPr>
          <a:lstStyle/>
          <a:p>
            <a:r>
              <a:rPr lang="en-IN" sz="4800" b="1" dirty="0"/>
              <a:t>Insights &amp; Recommendations:</a:t>
            </a:r>
          </a:p>
        </p:txBody>
      </p:sp>
      <p:sp>
        <p:nvSpPr>
          <p:cNvPr id="3" name="TextBox 2">
            <a:extLst>
              <a:ext uri="{FF2B5EF4-FFF2-40B4-BE49-F238E27FC236}">
                <a16:creationId xmlns:a16="http://schemas.microsoft.com/office/drawing/2014/main" id="{B6393E96-98EC-1F9C-93B5-79A543D24F99}"/>
              </a:ext>
            </a:extLst>
          </p:cNvPr>
          <p:cNvSpPr txBox="1"/>
          <p:nvPr/>
        </p:nvSpPr>
        <p:spPr>
          <a:xfrm>
            <a:off x="579120" y="2448560"/>
            <a:ext cx="11534311" cy="2246769"/>
          </a:xfrm>
          <a:prstGeom prst="rect">
            <a:avLst/>
          </a:prstGeom>
          <a:noFill/>
        </p:spPr>
        <p:txBody>
          <a:bodyPr wrap="none" rtlCol="0">
            <a:spAutoFit/>
          </a:bodyPr>
          <a:lstStyle/>
          <a:p>
            <a:pPr marL="285750" indent="-285750">
              <a:buFont typeface="Wingdings" panose="05000000000000000000" pitchFamily="2" charset="2"/>
              <a:buChar char="v"/>
            </a:pPr>
            <a:r>
              <a:rPr lang="en-US" sz="2000" dirty="0"/>
              <a:t>Peak sales occur during specific months, pointing to seasonal demand trends.</a:t>
            </a:r>
          </a:p>
          <a:p>
            <a:pPr marL="285750" indent="-285750">
              <a:buFont typeface="Wingdings" panose="05000000000000000000" pitchFamily="2" charset="2"/>
              <a:buChar char="v"/>
            </a:pPr>
            <a:r>
              <a:rPr lang="en-US" sz="2000" dirty="0"/>
              <a:t>Credit cards and in-store payments dominate, suggesting limited use of digital wallets.</a:t>
            </a:r>
          </a:p>
          <a:p>
            <a:pPr marL="285750" indent="-285750">
              <a:buFont typeface="Wingdings" panose="05000000000000000000" pitchFamily="2" charset="2"/>
              <a:buChar char="v"/>
            </a:pPr>
            <a:r>
              <a:rPr lang="en-US" sz="2000" dirty="0"/>
              <a:t>Action, Comedy, and Sci-Fi films attract the most rentals and revenue.</a:t>
            </a:r>
          </a:p>
          <a:p>
            <a:pPr marL="285750" indent="-285750">
              <a:buFont typeface="Wingdings" panose="05000000000000000000" pitchFamily="2" charset="2"/>
              <a:buChar char="v"/>
            </a:pPr>
            <a:r>
              <a:rPr lang="en-US" sz="2000" dirty="0"/>
              <a:t>Films with shorter rental durations are rented more frequently.</a:t>
            </a:r>
          </a:p>
          <a:p>
            <a:pPr marL="285750" indent="-285750">
              <a:buFont typeface="Wingdings" panose="05000000000000000000" pitchFamily="2" charset="2"/>
              <a:buChar char="v"/>
            </a:pPr>
            <a:r>
              <a:rPr lang="en-US" sz="2000" dirty="0"/>
              <a:t>Store performance varies significantly by location; targeted campaigns are needed in underperforming areas.</a:t>
            </a:r>
          </a:p>
          <a:p>
            <a:pPr marL="285750" indent="-285750">
              <a:buFont typeface="Wingdings" panose="05000000000000000000" pitchFamily="2" charset="2"/>
              <a:buChar char="v"/>
            </a:pPr>
            <a:r>
              <a:rPr lang="en-US" sz="2000" dirty="0"/>
              <a:t>Some staff members handle disproportionately high rental durations, which can help identify top performers.</a:t>
            </a:r>
          </a:p>
          <a:p>
            <a:pPr marL="285750" indent="-285750">
              <a:buFont typeface="Wingdings" panose="05000000000000000000" pitchFamily="2" charset="2"/>
              <a:buChar char="v"/>
            </a:pPr>
            <a:r>
              <a:rPr lang="en-US" sz="2000" dirty="0"/>
              <a:t>Customer satisfaction varies widely across countries — suggesting service quality optimization opportunities.</a:t>
            </a:r>
            <a:endParaRPr lang="en-IN" sz="2000" dirty="0"/>
          </a:p>
        </p:txBody>
      </p:sp>
    </p:spTree>
    <p:extLst>
      <p:ext uri="{BB962C8B-B14F-4D97-AF65-F5344CB8AC3E}">
        <p14:creationId xmlns:p14="http://schemas.microsoft.com/office/powerpoint/2010/main" val="28690956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9F4D58-A796-4C10-804D-51056A46449A}"/>
              </a:ext>
            </a:extLst>
          </p:cNvPr>
          <p:cNvSpPr txBox="1"/>
          <p:nvPr/>
        </p:nvSpPr>
        <p:spPr>
          <a:xfrm>
            <a:off x="2359741" y="1524000"/>
            <a:ext cx="1537600" cy="830997"/>
          </a:xfrm>
          <a:prstGeom prst="rect">
            <a:avLst/>
          </a:prstGeom>
          <a:noFill/>
        </p:spPr>
        <p:txBody>
          <a:bodyPr wrap="none" rtlCol="0">
            <a:spAutoFit/>
          </a:bodyPr>
          <a:lstStyle/>
          <a:p>
            <a:r>
              <a:rPr lang="en-IN" sz="4800" b="1" dirty="0"/>
              <a:t>Goal:</a:t>
            </a:r>
          </a:p>
        </p:txBody>
      </p:sp>
      <p:sp>
        <p:nvSpPr>
          <p:cNvPr id="3" name="TextBox 2">
            <a:extLst>
              <a:ext uri="{FF2B5EF4-FFF2-40B4-BE49-F238E27FC236}">
                <a16:creationId xmlns:a16="http://schemas.microsoft.com/office/drawing/2014/main" id="{D778AECB-FA14-FA5C-5F87-60586CB11ED8}"/>
              </a:ext>
            </a:extLst>
          </p:cNvPr>
          <p:cNvSpPr txBox="1"/>
          <p:nvPr/>
        </p:nvSpPr>
        <p:spPr>
          <a:xfrm>
            <a:off x="1097485" y="3333135"/>
            <a:ext cx="10921262" cy="1200329"/>
          </a:xfrm>
          <a:prstGeom prst="rect">
            <a:avLst/>
          </a:prstGeom>
          <a:noFill/>
        </p:spPr>
        <p:txBody>
          <a:bodyPr wrap="square" rtlCol="0">
            <a:spAutoFit/>
          </a:bodyPr>
          <a:lstStyle/>
          <a:p>
            <a:r>
              <a:rPr lang="en-US" sz="2400" dirty="0"/>
              <a:t>The main goal is to provide decision-makers with key insights that improve customer experience, optimize film inventory, enhance staff efficiency, and maximize revenue. The dashboard empowers stakeholders with actionable, data-driven recommendations.</a:t>
            </a:r>
            <a:endParaRPr lang="en-IN" sz="2400" dirty="0"/>
          </a:p>
        </p:txBody>
      </p:sp>
    </p:spTree>
    <p:extLst>
      <p:ext uri="{BB962C8B-B14F-4D97-AF65-F5344CB8AC3E}">
        <p14:creationId xmlns:p14="http://schemas.microsoft.com/office/powerpoint/2010/main" val="23884064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EA1CA-DF6F-B42A-90BA-997A38C1BAD0}"/>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EBA99CC6-803D-505B-EFAC-D108663634F9}"/>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D80D14FD-197E-1FE4-7820-258917006B31}"/>
              </a:ext>
            </a:extLst>
          </p:cNvPr>
          <p:cNvSpPr>
            <a:spLocks noGrp="1"/>
          </p:cNvSpPr>
          <p:nvPr>
            <p:ph type="ctrTitle"/>
          </p:nvPr>
        </p:nvSpPr>
        <p:spPr>
          <a:xfrm>
            <a:off x="7389962" y="1673524"/>
            <a:ext cx="3485073" cy="3449082"/>
          </a:xfrm>
        </p:spPr>
        <p:txBody>
          <a:bodyPr>
            <a:normAutofit/>
          </a:bodyPr>
          <a:lstStyle/>
          <a:p>
            <a:pPr algn="l"/>
            <a:r>
              <a:rPr lang="en-IN" sz="4800" b="1" dirty="0">
                <a:solidFill>
                  <a:schemeClr val="bg1">
                    <a:lumMod val="95000"/>
                    <a:lumOff val="5000"/>
                  </a:schemeClr>
                </a:solidFill>
              </a:rPr>
              <a:t>ER DIAGRAM</a:t>
            </a:r>
            <a:br>
              <a:rPr lang="en-IN" b="1" dirty="0">
                <a:effectLst/>
              </a:rPr>
            </a:br>
            <a:endParaRPr lang="en-US" sz="4000" dirty="0"/>
          </a:p>
        </p:txBody>
      </p:sp>
    </p:spTree>
    <p:extLst>
      <p:ext uri="{BB962C8B-B14F-4D97-AF65-F5344CB8AC3E}">
        <p14:creationId xmlns:p14="http://schemas.microsoft.com/office/powerpoint/2010/main" val="12367383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4FEBBBA-4195-D65D-8880-6D495F769E8E}"/>
              </a:ext>
            </a:extLst>
          </p:cNvPr>
          <p:cNvPicPr>
            <a:picLocks noChangeAspect="1"/>
          </p:cNvPicPr>
          <p:nvPr/>
        </p:nvPicPr>
        <p:blipFill>
          <a:blip r:embed="rId2"/>
          <a:stretch>
            <a:fillRect/>
          </a:stretch>
        </p:blipFill>
        <p:spPr>
          <a:xfrm>
            <a:off x="0" y="0"/>
            <a:ext cx="12192000" cy="6774425"/>
          </a:xfrm>
          <a:prstGeom prst="rect">
            <a:avLst/>
          </a:prstGeom>
        </p:spPr>
      </p:pic>
    </p:spTree>
    <p:extLst>
      <p:ext uri="{BB962C8B-B14F-4D97-AF65-F5344CB8AC3E}">
        <p14:creationId xmlns:p14="http://schemas.microsoft.com/office/powerpoint/2010/main" val="3584328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798AC4-7A4B-3AFE-C942-A0A41CC6A838}"/>
              </a:ext>
            </a:extLst>
          </p:cNvPr>
          <p:cNvPicPr>
            <a:picLocks noChangeAspect="1"/>
          </p:cNvPicPr>
          <p:nvPr/>
        </p:nvPicPr>
        <p:blipFill>
          <a:blip r:embed="rId2"/>
          <a:stretch>
            <a:fillRect/>
          </a:stretch>
        </p:blipFill>
        <p:spPr>
          <a:xfrm>
            <a:off x="0" y="117987"/>
            <a:ext cx="12192000" cy="6740013"/>
          </a:xfrm>
          <a:prstGeom prst="rect">
            <a:avLst/>
          </a:prstGeom>
        </p:spPr>
      </p:pic>
    </p:spTree>
    <p:extLst>
      <p:ext uri="{BB962C8B-B14F-4D97-AF65-F5344CB8AC3E}">
        <p14:creationId xmlns:p14="http://schemas.microsoft.com/office/powerpoint/2010/main" val="3548041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B27841D-6228-5C1C-9447-21D921B87344}"/>
              </a:ext>
            </a:extLst>
          </p:cNvPr>
          <p:cNvPicPr>
            <a:picLocks noChangeAspect="1"/>
          </p:cNvPicPr>
          <p:nvPr/>
        </p:nvPicPr>
        <p:blipFill>
          <a:blip r:embed="rId2"/>
          <a:stretch>
            <a:fillRect/>
          </a:stretch>
        </p:blipFill>
        <p:spPr>
          <a:xfrm>
            <a:off x="0" y="1"/>
            <a:ext cx="12192000" cy="6858000"/>
          </a:xfrm>
          <a:prstGeom prst="rect">
            <a:avLst/>
          </a:prstGeom>
        </p:spPr>
      </p:pic>
    </p:spTree>
    <p:extLst>
      <p:ext uri="{BB962C8B-B14F-4D97-AF65-F5344CB8AC3E}">
        <p14:creationId xmlns:p14="http://schemas.microsoft.com/office/powerpoint/2010/main" val="29583339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D2CC1-64BB-1065-9622-FB82909A4E41}"/>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7311871-F231-A322-8059-DF01E5ABB694}"/>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0"/>
            <a:ext cx="12192001" cy="6857990"/>
          </a:xfrm>
          <a:prstGeom prst="rect">
            <a:avLst/>
          </a:prstGeom>
        </p:spPr>
      </p:pic>
      <p:sp>
        <p:nvSpPr>
          <p:cNvPr id="2" name="Title 1">
            <a:extLst>
              <a:ext uri="{FF2B5EF4-FFF2-40B4-BE49-F238E27FC236}">
                <a16:creationId xmlns:a16="http://schemas.microsoft.com/office/drawing/2014/main" id="{18E41549-A230-0312-9655-4554D438B2EF}"/>
              </a:ext>
            </a:extLst>
          </p:cNvPr>
          <p:cNvSpPr>
            <a:spLocks noGrp="1"/>
          </p:cNvSpPr>
          <p:nvPr>
            <p:ph type="ctrTitle"/>
          </p:nvPr>
        </p:nvSpPr>
        <p:spPr>
          <a:xfrm>
            <a:off x="7389962" y="1673524"/>
            <a:ext cx="3485073" cy="3449082"/>
          </a:xfrm>
        </p:spPr>
        <p:txBody>
          <a:bodyPr>
            <a:normAutofit/>
          </a:bodyPr>
          <a:lstStyle/>
          <a:p>
            <a:pPr algn="l"/>
            <a:r>
              <a:rPr lang="en-IN" sz="4800" b="1" dirty="0">
                <a:solidFill>
                  <a:schemeClr val="bg1"/>
                </a:solidFill>
              </a:rPr>
              <a:t>Power BI Problem Statements</a:t>
            </a:r>
            <a:br>
              <a:rPr lang="en-IN" b="1" dirty="0">
                <a:effectLst/>
              </a:rPr>
            </a:br>
            <a:endParaRPr lang="en-US" sz="4000" dirty="0"/>
          </a:p>
        </p:txBody>
      </p:sp>
    </p:spTree>
    <p:extLst>
      <p:ext uri="{BB962C8B-B14F-4D97-AF65-F5344CB8AC3E}">
        <p14:creationId xmlns:p14="http://schemas.microsoft.com/office/powerpoint/2010/main" val="44188408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4B270AB-C138-415C-897E-3C24487DECF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{217E74B3-1BFD-4620-8847-DD51EAAA728E}tf55705232_win32</Template>
  <TotalTime>87</TotalTime>
  <Words>959</Words>
  <Application>Microsoft Office PowerPoint</Application>
  <PresentationFormat>Widescreen</PresentationFormat>
  <Paragraphs>61</Paragraphs>
  <Slides>31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31</vt:i4>
      </vt:variant>
    </vt:vector>
  </HeadingPairs>
  <TitlesOfParts>
    <vt:vector size="37" baseType="lpstr">
      <vt:lpstr>Arial</vt:lpstr>
      <vt:lpstr>Calibri</vt:lpstr>
      <vt:lpstr>Goudy Old Style</vt:lpstr>
      <vt:lpstr>Wingdings</vt:lpstr>
      <vt:lpstr>Wingdings 2</vt:lpstr>
      <vt:lpstr>SlateVTI</vt:lpstr>
      <vt:lpstr>Capstone Project  Movie Rental Analytics </vt:lpstr>
      <vt:lpstr>PUBLICATIONS</vt:lpstr>
      <vt:lpstr>PowerPoint Presentation</vt:lpstr>
      <vt:lpstr>PowerPoint Presentation</vt:lpstr>
      <vt:lpstr>ER DIAGRAM </vt:lpstr>
      <vt:lpstr>PowerPoint Presentation</vt:lpstr>
      <vt:lpstr>PowerPoint Presentation</vt:lpstr>
      <vt:lpstr>PowerPoint Presentation</vt:lpstr>
      <vt:lpstr>Power BI Problem Statements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nagarani dandre</dc:creator>
  <cp:lastModifiedBy>nagarani dandre</cp:lastModifiedBy>
  <cp:revision>2</cp:revision>
  <dcterms:created xsi:type="dcterms:W3CDTF">2025-07-31T15:42:12Z</dcterms:created>
  <dcterms:modified xsi:type="dcterms:W3CDTF">2025-07-31T17:09:18Z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