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6" r:id="rId4"/>
    <p:sldId id="258" r:id="rId5"/>
    <p:sldId id="259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811"/>
  </p:normalViewPr>
  <p:slideViewPr>
    <p:cSldViewPr snapToGrid="0" snapToObjects="1">
      <p:cViewPr varScale="1">
        <p:scale>
          <a:sx n="84" d="100"/>
          <a:sy n="84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10370-F32A-1043-AC3B-8A06A019328D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FA24D-7A0B-D94B-8039-71EF4531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ATHIDHI – This is what we named our product.</a:t>
            </a:r>
          </a:p>
          <a:p>
            <a:endParaRPr lang="en-US" dirty="0"/>
          </a:p>
          <a:p>
            <a:r>
              <a:rPr lang="en-US" dirty="0"/>
              <a:t>In Sanskrit language, ATHIDHI means guest. There is a saying “Athidhi Devi Bhava”, which means “Guest is equivalent to God”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Millennial - a person reaching young adulthood in the early 21st century.</a:t>
            </a:r>
          </a:p>
          <a:p>
            <a:r>
              <a:rPr lang="en-US" dirty="0"/>
              <a:t>Technology Impact - Most of the travelers depend on technology in every step. </a:t>
            </a:r>
          </a:p>
          <a:p>
            <a:r>
              <a:rPr lang="en-US" dirty="0"/>
              <a:t>Customer Experiences – Increasing customer expectations in every trip/reservation.</a:t>
            </a:r>
          </a:p>
          <a:p>
            <a:r>
              <a:rPr lang="en-US" dirty="0"/>
              <a:t>Social media ratings -  Bad reviews impacting the ratings</a:t>
            </a:r>
          </a:p>
          <a:p>
            <a:endParaRPr lang="en-US" dirty="0"/>
          </a:p>
          <a:p>
            <a:r>
              <a:rPr lang="en-US" b="1" dirty="0"/>
              <a:t>Guest challenges</a:t>
            </a:r>
          </a:p>
          <a:p>
            <a:r>
              <a:rPr lang="en-US" dirty="0"/>
              <a:t>Money &amp; Quality – what they get and what they pay.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Reservation issues – Not </a:t>
            </a:r>
            <a:r>
              <a:rPr lang="en-US" dirty="0" err="1"/>
              <a:t>honoured</a:t>
            </a:r>
            <a:r>
              <a:rPr lang="en-US" dirty="0"/>
              <a:t> and </a:t>
            </a:r>
            <a:r>
              <a:rPr lang="en-US" dirty="0" err="1"/>
              <a:t>checkin</a:t>
            </a:r>
            <a:r>
              <a:rPr lang="en-US" dirty="0"/>
              <a:t>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Housekeeping – Hotel room maintenance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Customer dissatisfaction is unknown in their feedback forms as angry customers may just walk away.</a:t>
            </a:r>
          </a:p>
          <a:p>
            <a:r>
              <a:rPr lang="en-US" dirty="0"/>
              <a:t>They cannot think of all inconveniences faced while checking out and may not fill the feedback with enough information</a:t>
            </a:r>
          </a:p>
          <a:p>
            <a:r>
              <a:rPr lang="en-US" dirty="0"/>
              <a:t>Time constraint -No time to fill the form sent.</a:t>
            </a:r>
          </a:p>
          <a:p>
            <a:r>
              <a:rPr lang="en-US" dirty="0"/>
              <a:t>They may be positive while filling the form, but end up writing bad reviews in social media.</a:t>
            </a:r>
          </a:p>
          <a:p>
            <a:r>
              <a:rPr lang="en-US" dirty="0"/>
              <a:t>Based on the statistics, only 5% of the customers respond to the feedback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is the source for information related to customer experiences, which can be used as the basis for improvement in subsequent interactions.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Our proposed solution is focused on the Ethical issues faced in the Hospitality industry:-</a:t>
            </a:r>
          </a:p>
          <a:p>
            <a:r>
              <a:rPr lang="en-US" dirty="0"/>
              <a:t>  Integrity  - desire to do the right things</a:t>
            </a:r>
          </a:p>
          <a:p>
            <a:r>
              <a:rPr lang="en-US" dirty="0"/>
              <a:t> Trustworthiness  - win customer’s trust to have them come back</a:t>
            </a:r>
          </a:p>
          <a:p>
            <a:r>
              <a:rPr lang="en-US" dirty="0"/>
              <a:t> Respect for others – value customer feedback and address</a:t>
            </a:r>
          </a:p>
          <a:p>
            <a:r>
              <a:rPr lang="en-US" dirty="0"/>
              <a:t> Accountability – Take ownership &amp; accountability for every action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Leverage customer profile 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Data from Hapi should be leveraged to know the past experiences and to build customized, personalized features for the guest like room preferences, better room maintenance, customized menus, Airport pickups &amp; Cab services (if needed), weather forecasts (can be sent to the customer)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APIs leveraged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dirty="0"/>
              <a:t>Opera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dirty="0"/>
              <a:t>Profile Service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dirty="0"/>
              <a:t>Reservation Service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dirty="0"/>
              <a:t>Hapi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dirty="0"/>
              <a:t>Profile Service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dirty="0"/>
              <a:t>Guest Service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dirty="0"/>
              <a:t>Reservation Service</a:t>
            </a:r>
          </a:p>
          <a:p>
            <a:pPr marL="1085850" lvl="2" indent="-171450" algn="l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Millennial - a person reaching young adulthood in the early 21st century.</a:t>
            </a:r>
          </a:p>
          <a:p>
            <a:r>
              <a:rPr lang="en-US" dirty="0"/>
              <a:t>Technology Impact - Most of the travelers depend on technology in every step. </a:t>
            </a:r>
          </a:p>
          <a:p>
            <a:r>
              <a:rPr lang="en-US" dirty="0"/>
              <a:t>Customer Experiences – Increasing customer expectations in every trip/reservation.</a:t>
            </a:r>
          </a:p>
          <a:p>
            <a:r>
              <a:rPr lang="en-US" dirty="0"/>
              <a:t>Social media ratings -  Bad reviews impacting the ratings</a:t>
            </a:r>
          </a:p>
          <a:p>
            <a:endParaRPr lang="en-US" dirty="0"/>
          </a:p>
          <a:p>
            <a:r>
              <a:rPr lang="en-US" b="1" dirty="0"/>
              <a:t>Guest challenges</a:t>
            </a:r>
          </a:p>
          <a:p>
            <a:r>
              <a:rPr lang="en-US" dirty="0"/>
              <a:t>Money &amp; Quality – what they get and what they pay.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Reservation issues – Not </a:t>
            </a:r>
            <a:r>
              <a:rPr lang="en-US" dirty="0" err="1"/>
              <a:t>honoured</a:t>
            </a:r>
            <a:r>
              <a:rPr lang="en-US" dirty="0"/>
              <a:t> and </a:t>
            </a:r>
            <a:r>
              <a:rPr lang="en-US" dirty="0" err="1"/>
              <a:t>checkin</a:t>
            </a:r>
            <a:r>
              <a:rPr lang="en-US" dirty="0"/>
              <a:t>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Housekeeping – Hotel room maintenance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Customer dissatisfaction is unknown in their feedback forms as angry customers may just walk away.</a:t>
            </a:r>
          </a:p>
          <a:p>
            <a:r>
              <a:rPr lang="en-US" dirty="0"/>
              <a:t>They cannot think of all inconveniences faced while checking out and may not fill the feedback with enough information</a:t>
            </a:r>
          </a:p>
          <a:p>
            <a:r>
              <a:rPr lang="en-US" dirty="0"/>
              <a:t>Time constraint -No time to fill the form sent.</a:t>
            </a:r>
          </a:p>
          <a:p>
            <a:r>
              <a:rPr lang="en-US" dirty="0"/>
              <a:t>They may be positive while filling the form, but end up writing bad reviews in social media.</a:t>
            </a:r>
          </a:p>
          <a:p>
            <a:r>
              <a:rPr lang="en-US" dirty="0"/>
              <a:t>Based on the statistics, only 5% of the customers respond to the feedback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24D-7A0B-D94B-8039-71EF45313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4D9D-0B34-CF4B-9730-5087392A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8D8F2-BADA-B349-8E7B-72E1E015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55A5-7AA0-A14E-A73A-97BFC41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3999-2848-F140-8C36-B23FC34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BF82-01E9-D24C-90AC-C08DBDE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0A8-D0FE-404C-88F3-4D6A820F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8DB4-A18B-C946-85C2-6DBD7192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8C0DC-7A11-F748-A3EC-45249799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4A4C-A7E6-8C49-A6E7-C725A538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183E-4289-EE47-93BB-178BE3D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9B8CF-A397-8F42-8863-A2BDB91B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F015-CF84-D64C-A5B1-6EDE7F536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10FF-4A76-EF43-ADC5-4BE1322A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8D1E-B467-8543-9769-274D1A20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70BF-A60C-2747-AC70-E99D0B23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F13D-FEF1-4B48-A383-24591AED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61B0-BA40-D845-9CC2-3E5DE147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7DF4-A73C-2C43-9A1A-134E6E40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310B-0C90-BD49-A44F-B349D129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50E4-41EC-154B-967A-0ED54C71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72AE-1FA9-5D4A-AEA8-23EB5FB2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1C60-4EAB-144C-8E91-45189D67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CDB4-4F1C-BC46-A358-9F372E79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E6C9-A450-3141-9D74-03B735B8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1F2C-4DA0-0A48-ACC6-6E4018E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8D0A-D16C-DC45-91F2-72DEF5F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EA90-10B3-C442-B9D2-D7DA140F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7BC6-910E-CF4B-A8EC-2544572B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C053A-A80F-B44D-ADD3-7994B21E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164B-628D-8E40-BE9A-1C57C2F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413B-74E4-234F-8290-2867615D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4360-D262-D242-94D8-F0CCC6DB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E01A-471D-4541-89FA-C58CB7EC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560B8-D799-D044-A9DF-31058A39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6AA63-127F-DD4F-8EEA-7824A8C1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78662-1A25-B44A-91A0-5890EA21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BFDDA-EAF8-3D47-A150-B9E5C4C6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4E358-DB40-994C-A7F5-24BDB9B9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C5E37-A597-DC46-87B8-766D04B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2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16AA-8152-6446-85CB-B7C30A2E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8E3BB-C05A-C846-90CA-D3039B4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59CEB-4E21-3A49-9CD9-01D3244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7A5E-DDA3-AD49-A513-5A40FF69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B26B2-0DD6-ED4B-8D2E-ABC47BCC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6795-CBA1-4843-BBC4-95D65594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DCBD-886D-8342-B6A0-4D7FC679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254D-CBA2-1549-9082-29669D7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D6B3-DF7E-8846-BE20-2262E838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BDEA-8041-0B4A-BBFD-0E820B2B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942D-2009-EA4F-A7CC-7C27919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FC094-7522-B74F-8201-337E0B23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9051-8CF5-7042-BDAB-5CB9F349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771C-3D6B-384D-81FE-BEF3FD96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4386-113F-A74D-BBF3-640C8F9A5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D470-A8B3-5846-8B71-E99A1AF7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1146-458E-614F-A8D7-B195A89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CA69-5E5A-4E4E-8FEC-A7A79C54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6167D-FA0E-A04B-9953-1EA11991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E5354-D4B1-4345-ACB0-1AEA8E70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E04B-A74E-DB46-890D-E8A96579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71F3-95FF-F943-B00D-894CB872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5F13-B257-0642-A023-E49CFF8AD21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D9B9-54A7-8F45-B5B2-00301EF70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70E7-AE65-7E41-BCC4-85A7DBE60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28B7-5EE0-B544-9B34-CC4BAD15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A4A7-EE11-F745-9832-8385D771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199"/>
            <a:ext cx="9144000" cy="8886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ritannic Bold" panose="020B0903060703020204" pitchFamily="34" charset="77"/>
              </a:rPr>
              <a:t>ATHIDHI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94A2-DD2E-1D4A-98F0-E732338A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5882"/>
            <a:ext cx="9144000" cy="969962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Athidhi Devo Bhava (Sanskrit)</a:t>
            </a:r>
          </a:p>
          <a:p>
            <a:r>
              <a:rPr lang="en-US" sz="2000" dirty="0"/>
              <a:t>(Guest is equivalent to God)</a:t>
            </a:r>
          </a:p>
        </p:txBody>
      </p:sp>
      <p:pic>
        <p:nvPicPr>
          <p:cNvPr id="1026" name="Picture 2" descr="Hospitality Industry">
            <a:extLst>
              <a:ext uri="{FF2B5EF4-FFF2-40B4-BE49-F238E27FC236}">
                <a16:creationId xmlns:a16="http://schemas.microsoft.com/office/drawing/2014/main" id="{81C96E4A-9377-BA42-AE2D-190E909A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51086"/>
            <a:ext cx="88392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331-A791-FC4F-9FFF-F2E29B8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012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Challenges faced by Hotels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A58B-F133-404B-8E9C-85A2BEAD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Competition in the hospitality sector.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Millennial expectations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Recognizing and Keeping Valued customers.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Technology Impact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Customer Experiences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Social media rating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 Unnoticed guest issues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21B5AA-04AD-4748-8368-31CE160DACC4}"/>
              </a:ext>
            </a:extLst>
          </p:cNvPr>
          <p:cNvSpPr txBox="1">
            <a:spLocks/>
          </p:cNvSpPr>
          <p:nvPr/>
        </p:nvSpPr>
        <p:spPr>
          <a:xfrm>
            <a:off x="6278880" y="365124"/>
            <a:ext cx="4770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Challenges faced by Guests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EAC0EB-B131-614D-BAC9-107B544E8554}"/>
              </a:ext>
            </a:extLst>
          </p:cNvPr>
          <p:cNvSpPr txBox="1">
            <a:spLocks/>
          </p:cNvSpPr>
          <p:nvPr/>
        </p:nvSpPr>
        <p:spPr>
          <a:xfrm>
            <a:off x="6278880" y="1825625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/>
              <a:t> Money &amp; quality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Reservation issues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Housekeeping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Past Feedback/complaints not addressed.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6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77"/>
              </a:rPr>
              <a:t>Feedback</a:t>
            </a:r>
            <a:br>
              <a:rPr lang="en-US" sz="6000" dirty="0"/>
            </a:br>
            <a:r>
              <a:rPr lang="en-US" sz="1800" dirty="0"/>
              <a:t> less than 5% of customers provide feedback even after multiple follow-ups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16381" y="1489364"/>
            <a:ext cx="5586351" cy="30766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😀  😐  ☹️</a:t>
            </a:r>
          </a:p>
          <a:p>
            <a:pPr marL="0" indent="0" algn="ctr">
              <a:buNone/>
            </a:pPr>
            <a:r>
              <a:rPr lang="en-US" sz="9600" dirty="0"/>
              <a:t>👍         👎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81F978-E6FF-5C46-BFAA-91F641CFAD17}"/>
              </a:ext>
            </a:extLst>
          </p:cNvPr>
          <p:cNvSpPr txBox="1">
            <a:spLocks/>
          </p:cNvSpPr>
          <p:nvPr/>
        </p:nvSpPr>
        <p:spPr>
          <a:xfrm>
            <a:off x="838200" y="4632960"/>
            <a:ext cx="9707880" cy="178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Around 85% of guests book their trips online.</a:t>
            </a:r>
          </a:p>
          <a:p>
            <a:r>
              <a:rPr lang="en-US" sz="1800" dirty="0"/>
              <a:t>Around 60% of guests resolve their stay issues online.</a:t>
            </a:r>
          </a:p>
          <a:p>
            <a:r>
              <a:rPr lang="en-US" sz="1800" dirty="0"/>
              <a:t>Sad part is very few of them provide feedback.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1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E53-DCF2-5940-8577-BA6DDA78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3" y="90647"/>
            <a:ext cx="11277600" cy="167386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	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Proposed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8896E-6714-3448-B479-39ACDFA1767C}"/>
              </a:ext>
            </a:extLst>
          </p:cNvPr>
          <p:cNvSpPr/>
          <p:nvPr/>
        </p:nvSpPr>
        <p:spPr>
          <a:xfrm>
            <a:off x="685800" y="2148364"/>
            <a:ext cx="128016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7350A-A8E6-CF4B-8D55-2C830CBA1A4E}"/>
              </a:ext>
            </a:extLst>
          </p:cNvPr>
          <p:cNvSpPr/>
          <p:nvPr/>
        </p:nvSpPr>
        <p:spPr>
          <a:xfrm>
            <a:off x="685800" y="3962400"/>
            <a:ext cx="128016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Guest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F8F8B-C7EE-8A42-A949-AEB0C8A59086}"/>
              </a:ext>
            </a:extLst>
          </p:cNvPr>
          <p:cNvSpPr/>
          <p:nvPr/>
        </p:nvSpPr>
        <p:spPr>
          <a:xfrm>
            <a:off x="2499360" y="2201704"/>
            <a:ext cx="1524000" cy="624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Profile &amp; Reservation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E0825-D4DB-E246-8007-8A9B0C38633D}"/>
              </a:ext>
            </a:extLst>
          </p:cNvPr>
          <p:cNvSpPr/>
          <p:nvPr/>
        </p:nvSpPr>
        <p:spPr>
          <a:xfrm>
            <a:off x="2545079" y="3962400"/>
            <a:ext cx="1463039" cy="624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Reservation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2430EA-CFFB-4C48-9C0D-B246BACB0CD6}"/>
              </a:ext>
            </a:extLst>
          </p:cNvPr>
          <p:cNvSpPr/>
          <p:nvPr/>
        </p:nvSpPr>
        <p:spPr>
          <a:xfrm>
            <a:off x="1920240" y="5349240"/>
            <a:ext cx="2407920" cy="1356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Past profiles &amp; Reservations to get customer preferences based on Profile 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AF69A-6195-CE41-A02B-9BFE7C282553}"/>
              </a:ext>
            </a:extLst>
          </p:cNvPr>
          <p:cNvCxnSpPr/>
          <p:nvPr/>
        </p:nvCxnSpPr>
        <p:spPr>
          <a:xfrm>
            <a:off x="2971800" y="458724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993658-3071-474C-A01E-9673AD248D18}"/>
              </a:ext>
            </a:extLst>
          </p:cNvPr>
          <p:cNvCxnSpPr/>
          <p:nvPr/>
        </p:nvCxnSpPr>
        <p:spPr>
          <a:xfrm flipV="1">
            <a:off x="3672840" y="458724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1CB80-11AA-A347-890F-34B2A5B49B8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65960" y="4274820"/>
            <a:ext cx="579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72DFA1-3B24-BD43-B1DD-9AE4A672E0B0}"/>
              </a:ext>
            </a:extLst>
          </p:cNvPr>
          <p:cNvCxnSpPr/>
          <p:nvPr/>
        </p:nvCxnSpPr>
        <p:spPr>
          <a:xfrm>
            <a:off x="1920240" y="2514124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9A704C3-E4B0-6240-A267-BC7762FB0B51}"/>
              </a:ext>
            </a:extLst>
          </p:cNvPr>
          <p:cNvSpPr/>
          <p:nvPr/>
        </p:nvSpPr>
        <p:spPr>
          <a:xfrm>
            <a:off x="5646420" y="2163128"/>
            <a:ext cx="2148840" cy="300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Interface for Hospitality Staff to feed inputs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Housekeeping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Check 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Checkout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Boarding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Misc</a:t>
            </a:r>
            <a:endParaRPr lang="en-US" dirty="0"/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1DFA52-58C7-014D-A3A2-1A630EB8B9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23360" y="2514124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217EEA-DAFA-8A48-B8DC-51D367C4BC33}"/>
              </a:ext>
            </a:extLst>
          </p:cNvPr>
          <p:cNvCxnSpPr>
            <a:cxnSpLocks/>
          </p:cNvCxnSpPr>
          <p:nvPr/>
        </p:nvCxnSpPr>
        <p:spPr>
          <a:xfrm>
            <a:off x="4023360" y="4274344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076506-01E5-AA48-ADD5-0C255445936B}"/>
              </a:ext>
            </a:extLst>
          </p:cNvPr>
          <p:cNvCxnSpPr/>
          <p:nvPr/>
        </p:nvCxnSpPr>
        <p:spPr>
          <a:xfrm>
            <a:off x="5052057" y="2514124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27A55C-2821-9D4F-B9F5-DFD86C06F3C4}"/>
              </a:ext>
            </a:extLst>
          </p:cNvPr>
          <p:cNvCxnSpPr>
            <a:cxnSpLocks/>
          </p:cNvCxnSpPr>
          <p:nvPr/>
        </p:nvCxnSpPr>
        <p:spPr>
          <a:xfrm>
            <a:off x="5052058" y="4296728"/>
            <a:ext cx="579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111CC-C1B8-AA44-A378-84AF132DC87F}"/>
              </a:ext>
            </a:extLst>
          </p:cNvPr>
          <p:cNvSpPr/>
          <p:nvPr/>
        </p:nvSpPr>
        <p:spPr>
          <a:xfrm>
            <a:off x="4663440" y="2148364"/>
            <a:ext cx="388618" cy="300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CHECK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4BF740-E8ED-564A-B8A9-CED947D96907}"/>
              </a:ext>
            </a:extLst>
          </p:cNvPr>
          <p:cNvSpPr/>
          <p:nvPr/>
        </p:nvSpPr>
        <p:spPr>
          <a:xfrm>
            <a:off x="8366762" y="1964532"/>
            <a:ext cx="388618" cy="320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CHECK OUT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5CF336-F2E4-EB46-ABCC-CDFE6976047D}"/>
              </a:ext>
            </a:extLst>
          </p:cNvPr>
          <p:cNvCxnSpPr/>
          <p:nvPr/>
        </p:nvCxnSpPr>
        <p:spPr>
          <a:xfrm>
            <a:off x="7795260" y="2496504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B57A32-B37A-6946-9331-3B7B8D2D2336}"/>
              </a:ext>
            </a:extLst>
          </p:cNvPr>
          <p:cNvCxnSpPr/>
          <p:nvPr/>
        </p:nvCxnSpPr>
        <p:spPr>
          <a:xfrm>
            <a:off x="7795260" y="4296728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ECB76-4154-D54A-8D59-85DDB541F731}"/>
              </a:ext>
            </a:extLst>
          </p:cNvPr>
          <p:cNvSpPr/>
          <p:nvPr/>
        </p:nvSpPr>
        <p:spPr>
          <a:xfrm>
            <a:off x="4663440" y="5364004"/>
            <a:ext cx="4091940" cy="134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Send Notifications to the hotel teams based on the earlier feedback to take necessary actions and make the stay pleasant.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Send notification’s to the guest based on his experience like Weather &amp; Traffic updates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EEDA0-4273-3B48-82AA-8B8D4F8A2C6B}"/>
              </a:ext>
            </a:extLst>
          </p:cNvPr>
          <p:cNvCxnSpPr/>
          <p:nvPr/>
        </p:nvCxnSpPr>
        <p:spPr>
          <a:xfrm>
            <a:off x="4328160" y="5882640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B0F63-0FE8-064A-9E4F-1946051CA0D9}"/>
              </a:ext>
            </a:extLst>
          </p:cNvPr>
          <p:cNvSpPr/>
          <p:nvPr/>
        </p:nvSpPr>
        <p:spPr>
          <a:xfrm>
            <a:off x="10454633" y="2216468"/>
            <a:ext cx="1524000" cy="2948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reservation details with feedback filled in comments section for future references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B37617-EB8D-6C4F-A265-8F624EED345E}"/>
              </a:ext>
            </a:extLst>
          </p:cNvPr>
          <p:cNvSpPr/>
          <p:nvPr/>
        </p:nvSpPr>
        <p:spPr>
          <a:xfrm>
            <a:off x="9182100" y="5564506"/>
            <a:ext cx="502920" cy="281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55A195-3B8D-0840-9260-7C87B9159E33}"/>
              </a:ext>
            </a:extLst>
          </p:cNvPr>
          <p:cNvSpPr/>
          <p:nvPr/>
        </p:nvSpPr>
        <p:spPr>
          <a:xfrm>
            <a:off x="9182100" y="6027420"/>
            <a:ext cx="5029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FBBC1-D48C-C346-B2FF-2F385F1AEDD9}"/>
              </a:ext>
            </a:extLst>
          </p:cNvPr>
          <p:cNvSpPr txBox="1"/>
          <p:nvPr/>
        </p:nvSpPr>
        <p:spPr>
          <a:xfrm>
            <a:off x="9685020" y="552081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 APIs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9324-2751-164B-B714-DB9C8EBB8AD0}"/>
              </a:ext>
            </a:extLst>
          </p:cNvPr>
          <p:cNvSpPr txBox="1"/>
          <p:nvPr/>
        </p:nvSpPr>
        <p:spPr>
          <a:xfrm>
            <a:off x="9685020" y="597991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Hapi APIs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BF4B16-779C-2241-A818-1E7E54247082}"/>
              </a:ext>
            </a:extLst>
          </p:cNvPr>
          <p:cNvSpPr/>
          <p:nvPr/>
        </p:nvSpPr>
        <p:spPr>
          <a:xfrm>
            <a:off x="9075416" y="2201704"/>
            <a:ext cx="982982" cy="3097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apology/appreciation emails  based on the inputs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A5427D-7C81-3348-8060-92DC97EFBBEC}"/>
              </a:ext>
            </a:extLst>
          </p:cNvPr>
          <p:cNvCxnSpPr>
            <a:cxnSpLocks/>
          </p:cNvCxnSpPr>
          <p:nvPr/>
        </p:nvCxnSpPr>
        <p:spPr>
          <a:xfrm>
            <a:off x="8755380" y="252650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65F36D-E32E-E442-A262-5C26B1C0D7C6}"/>
              </a:ext>
            </a:extLst>
          </p:cNvPr>
          <p:cNvCxnSpPr>
            <a:cxnSpLocks/>
          </p:cNvCxnSpPr>
          <p:nvPr/>
        </p:nvCxnSpPr>
        <p:spPr>
          <a:xfrm>
            <a:off x="8785856" y="42967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1D6F42-13AD-5A4A-B515-833B70F7C50F}"/>
              </a:ext>
            </a:extLst>
          </p:cNvPr>
          <p:cNvCxnSpPr>
            <a:cxnSpLocks/>
          </p:cNvCxnSpPr>
          <p:nvPr/>
        </p:nvCxnSpPr>
        <p:spPr>
          <a:xfrm>
            <a:off x="10058398" y="2538416"/>
            <a:ext cx="39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5D904B-6D7E-C94A-8376-8387A75D53FC}"/>
              </a:ext>
            </a:extLst>
          </p:cNvPr>
          <p:cNvCxnSpPr>
            <a:cxnSpLocks/>
          </p:cNvCxnSpPr>
          <p:nvPr/>
        </p:nvCxnSpPr>
        <p:spPr>
          <a:xfrm>
            <a:off x="10058398" y="4305304"/>
            <a:ext cx="39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4800551-DE68-8547-810F-F33237B809D2}"/>
              </a:ext>
            </a:extLst>
          </p:cNvPr>
          <p:cNvSpPr txBox="1"/>
          <p:nvPr/>
        </p:nvSpPr>
        <p:spPr>
          <a:xfrm>
            <a:off x="3078480" y="115776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Feedback/comments by the Hospitality staff on behalf of the guest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5E1D97-EBB3-B343-BEF3-8C3B95C1B2B1}"/>
              </a:ext>
            </a:extLst>
          </p:cNvPr>
          <p:cNvSpPr/>
          <p:nvPr/>
        </p:nvSpPr>
        <p:spPr>
          <a:xfrm>
            <a:off x="327660" y="340282"/>
            <a:ext cx="1996440" cy="4724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E514F0-E1D2-EE45-A770-DD758AC816C7}"/>
              </a:ext>
            </a:extLst>
          </p:cNvPr>
          <p:cNvSpPr/>
          <p:nvPr/>
        </p:nvSpPr>
        <p:spPr>
          <a:xfrm>
            <a:off x="320040" y="975122"/>
            <a:ext cx="1996440" cy="4724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Trustworthiness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745DE5-04CF-2842-B5B8-15C16C82E0FA}"/>
              </a:ext>
            </a:extLst>
          </p:cNvPr>
          <p:cNvSpPr/>
          <p:nvPr/>
        </p:nvSpPr>
        <p:spPr>
          <a:xfrm>
            <a:off x="9921228" y="363856"/>
            <a:ext cx="1996440" cy="472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Respect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F33ACF-AD33-8F49-BEE9-098686F7FEA2}"/>
              </a:ext>
            </a:extLst>
          </p:cNvPr>
          <p:cNvSpPr/>
          <p:nvPr/>
        </p:nvSpPr>
        <p:spPr>
          <a:xfrm>
            <a:off x="9921228" y="1082041"/>
            <a:ext cx="1996440" cy="472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Accountability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AA2A4C-48D2-8345-87C9-08322916FFD8}"/>
              </a:ext>
            </a:extLst>
          </p:cNvPr>
          <p:cNvSpPr/>
          <p:nvPr/>
        </p:nvSpPr>
        <p:spPr>
          <a:xfrm>
            <a:off x="167640" y="1764508"/>
            <a:ext cx="11917680" cy="5017292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8977-7A56-EF4E-B6B0-ED816378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	How to engage staff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8DF4-9F48-764F-A50F-C4ECFA92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Reward Employees for the feedbacks which impact the customer satisfaction and ratings.</a:t>
            </a:r>
          </a:p>
          <a:p>
            <a:r>
              <a:rPr lang="en-US" sz="2000" dirty="0"/>
              <a:t>Make it a mandate for the staff to provide the feedback (either good or bad) and the same can be tracked based on the staff ID.</a:t>
            </a:r>
          </a:p>
          <a:p>
            <a:r>
              <a:rPr lang="en-US" sz="2000" dirty="0"/>
              <a:t>Run a job to trigger alerts/notifications to fill in feedback as part of their daily tasks.</a:t>
            </a:r>
          </a:p>
          <a:p>
            <a:r>
              <a:rPr lang="en-US" sz="2000" dirty="0"/>
              <a:t>Leverage Hapi data to build dashboards and make it transparent to the staff on regular basis.</a:t>
            </a:r>
          </a:p>
          <a:p>
            <a:r>
              <a:rPr lang="en-US" sz="2000" dirty="0"/>
              <a:t>Appraisal based on the feedbacks submitted.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331-A791-FC4F-9FFF-F2E29B8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012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What Hotels get?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A58B-F133-404B-8E9C-85A2BEAD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Enhanced hotel’s view on the guest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Avoid bad reviews in social media.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Turn poor customer experiences to better ones.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Better visibility in hospitality with minimal effort by the team.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High Business Impact with minimal or no additional cost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21B5AA-04AD-4748-8368-31CE160DACC4}"/>
              </a:ext>
            </a:extLst>
          </p:cNvPr>
          <p:cNvSpPr txBox="1">
            <a:spLocks/>
          </p:cNvSpPr>
          <p:nvPr/>
        </p:nvSpPr>
        <p:spPr>
          <a:xfrm>
            <a:off x="6278880" y="365124"/>
            <a:ext cx="4770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Guests get?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EAC0EB-B131-614D-BAC9-107B544E8554}"/>
              </a:ext>
            </a:extLst>
          </p:cNvPr>
          <p:cNvSpPr txBox="1">
            <a:spLocks/>
          </p:cNvSpPr>
          <p:nvPr/>
        </p:nvSpPr>
        <p:spPr>
          <a:xfrm>
            <a:off x="6278880" y="1825625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/>
              <a:t> Preferences stored/shared across Hospitality systems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Notifications sent prior to their arrival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Better reception during check-in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Customized or personalized  stay experience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Better customer satisfaction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46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524-9EBC-9749-A8CF-10F393D2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0" y="2300605"/>
            <a:ext cx="61722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77"/>
              </a:rPr>
              <a:t>Questions &amp; Answers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01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524-9EBC-9749-A8CF-10F393D2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0" y="2790706"/>
            <a:ext cx="7482840" cy="37953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Thank you</a:t>
            </a:r>
            <a:br>
              <a:rPr lang="en-US" b="1" dirty="0">
                <a:latin typeface="Arial Rounded MT Bold" panose="020F0704030504030204" pitchFamily="34" charset="77"/>
              </a:rPr>
            </a:b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Team Chargers</a:t>
            </a:r>
            <a:b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			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Akhilesh</a:t>
            </a:r>
            <a:b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			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Nagaranjani</a:t>
            </a:r>
            <a:b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			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Sasi</a:t>
            </a:r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sz="28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varna</a:t>
            </a:r>
            <a:b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			Sudhir </a:t>
            </a:r>
          </a:p>
        </p:txBody>
      </p:sp>
    </p:spTree>
    <p:extLst>
      <p:ext uri="{BB962C8B-B14F-4D97-AF65-F5344CB8AC3E}">
        <p14:creationId xmlns:p14="http://schemas.microsoft.com/office/powerpoint/2010/main" val="198334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899</Words>
  <Application>Microsoft Macintosh PowerPoint</Application>
  <PresentationFormat>Widescreen</PresentationFormat>
  <Paragraphs>128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Apple Chancery</vt:lpstr>
      <vt:lpstr>Arial</vt:lpstr>
      <vt:lpstr>Arial Rounded MT Bold</vt:lpstr>
      <vt:lpstr>Britannic Bold</vt:lpstr>
      <vt:lpstr>Calibri</vt:lpstr>
      <vt:lpstr>Calibri Light</vt:lpstr>
      <vt:lpstr>Wingdings</vt:lpstr>
      <vt:lpstr>Office Theme</vt:lpstr>
      <vt:lpstr>ATHIDHI</vt:lpstr>
      <vt:lpstr>Challenges faced by Hotels </vt:lpstr>
      <vt:lpstr>Feedback  less than 5% of customers provide feedback even after multiple follow-ups</vt:lpstr>
      <vt:lpstr>       Proposed Solution</vt:lpstr>
      <vt:lpstr>  How to engage staff to do this?</vt:lpstr>
      <vt:lpstr>What Hotels get? </vt:lpstr>
      <vt:lpstr>Questions &amp; Answers</vt:lpstr>
      <vt:lpstr>Thank you     Team Chargers    Akhilesh    Nagaranjani    Sasi varna    Sudhir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Athidhi</dc:title>
  <dc:creator>Microsoft Office User</dc:creator>
  <cp:lastModifiedBy>SudhirKumar Allamshetty (TECH)</cp:lastModifiedBy>
  <cp:revision>26</cp:revision>
  <dcterms:created xsi:type="dcterms:W3CDTF">2019-01-27T16:05:55Z</dcterms:created>
  <dcterms:modified xsi:type="dcterms:W3CDTF">2019-01-27T23:25:40Z</dcterms:modified>
</cp:coreProperties>
</file>