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76" r:id="rId10"/>
    <p:sldId id="485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FAF55-6CA1-4F5F-ABF6-2649CA0F0282}" v="527" dt="2025-02-07T04:36:45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266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We will work on the cleaning and processing of the data collected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Getting to learn about power bi and analysing the data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4FB3F375-7CDC-4469-9030-1F79C8BC34E7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Our first task is to mine data of different colleges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C753A-4DA1-413F-B01A-A086AEF80F75}" type="parTrans" cxnId="{7BE91511-27CB-42C5-8008-CC70AE0AB0EE}">
      <dgm:prSet/>
      <dgm:spPr/>
    </dgm:pt>
    <dgm:pt modelId="{0EDEDEB7-9DA7-48E4-9912-9B4A2E705C79}" type="sibTrans" cxnId="{7BE91511-27CB-42C5-8008-CC70AE0AB0EE}">
      <dgm:prSet/>
      <dgm:spPr/>
    </dgm:pt>
    <dgm:pt modelId="{01D4D4DC-F038-49F5-A5E5-76A7304F3E53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we will collaboratively work on the assigned task using frameworks</a:t>
          </a:r>
          <a:endParaRPr lang="en-US" dirty="0"/>
        </a:p>
      </dgm:t>
    </dgm:pt>
    <dgm:pt modelId="{E749EDD0-2868-4441-841B-86AE9FF3052A}" type="parTrans" cxnId="{F68F7514-1A70-495A-8E7F-1B4F519CF585}">
      <dgm:prSet/>
      <dgm:spPr/>
    </dgm:pt>
    <dgm:pt modelId="{C3624AEA-32C5-4B35-85D1-98FD81894A2F}" type="sibTrans" cxnId="{F68F7514-1A70-495A-8E7F-1B4F519CF585}">
      <dgm:prSet/>
      <dgm:spPr/>
    </dgm:pt>
    <dgm:pt modelId="{A3B6ADDD-2936-40CC-AF1B-E9CEF2899378}">
      <dgm:prSet phldr="0"/>
      <dgm:spPr/>
      <dgm:t>
        <a:bodyPr/>
        <a:lstStyle/>
        <a:p>
          <a:pPr rtl="0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Review 3</a:t>
          </a:r>
        </a:p>
      </dgm:t>
    </dgm:pt>
    <dgm:pt modelId="{030F5695-A43B-4314-87E5-9204F3E06F17}" type="parTrans" cxnId="{4B5B8DE9-18A9-484C-8B0D-762DD0C05BD3}">
      <dgm:prSet/>
      <dgm:spPr/>
    </dgm:pt>
    <dgm:pt modelId="{0B51496E-675B-4937-8ED4-9F1A34ABF1E3}" type="sibTrans" cxnId="{4B5B8DE9-18A9-484C-8B0D-762DD0C05BD3}">
      <dgm:prSet/>
      <dgm:spPr/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AC20BD6-3690-4C9E-93DB-9AA5ECDBF829}" type="pres">
      <dgm:prSet presAssocID="{A3B6ADDD-2936-40CC-AF1B-E9CEF2899378}" presName="ChildAccent4" presStyleCnt="0"/>
      <dgm:spPr/>
    </dgm:pt>
    <dgm:pt modelId="{2149973E-0839-45D6-A978-F941DB5BE412}" type="pres">
      <dgm:prSet presAssocID="{A3B6ADDD-2936-40CC-AF1B-E9CEF2899378}" presName="ChildAccent" presStyleLbl="alignImgPlace1" presStyleIdx="0" presStyleCnt="4"/>
      <dgm:spPr/>
      <dgm:t>
        <a:bodyPr/>
        <a:lstStyle/>
        <a:p>
          <a:endParaRPr lang="en-US"/>
        </a:p>
      </dgm:t>
    </dgm:pt>
    <dgm:pt modelId="{F55400E4-A81D-4801-BD80-F885BC79EB8D}" type="pres">
      <dgm:prSet presAssocID="{A3B6ADDD-2936-40CC-AF1B-E9CEF2899378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AF479-B170-40D4-97E4-0DC850719243}" type="pres">
      <dgm:prSet presAssocID="{A3B6ADDD-2936-40CC-AF1B-E9CEF2899378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1BCF0-0FA4-4EDF-B06C-8266FFD55056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AAEC437B-3750-4FFD-968D-5BC68DFB3591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9F032-EAD8-4D0D-BBC0-E5EFA01B9D0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4E91B-6403-445E-82EB-3165D96AC11F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9A966160-EBC8-43E2-BADE-87455FD22A5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200AE-E743-418A-9F08-B7D5307E525E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180F9E-476D-4A76-8214-1D0FAB099409}" type="presOf" srcId="{01D4D4DC-F038-49F5-A5E5-76A7304F3E53}" destId="{2149973E-0839-45D6-A978-F941DB5BE412}" srcOrd="1" destOrd="0" presId="urn:microsoft.com/office/officeart/2011/layout/InterconnectedBlockProcess"/>
    <dgm:cxn modelId="{7BE91511-27CB-42C5-8008-CC70AE0AB0EE}" srcId="{988D96B0-D16E-4763-B393-84178CF4FF50}" destId="{4FB3F375-7CDC-4469-9030-1F79C8BC34E7}" srcOrd="0" destOrd="0" parTransId="{46EC753A-4DA1-413F-B01A-A086AEF80F75}" sibTransId="{0EDEDEB7-9DA7-48E4-9912-9B4A2E705C79}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28035A06-FAA6-470E-A31C-916636C65A7C}" type="presOf" srcId="{7B3055AA-BF7C-46D0-9A9E-60087B9F57B4}" destId="{594200AE-E743-418A-9F08-B7D5307E525E}" srcOrd="0" destOrd="0" presId="urn:microsoft.com/office/officeart/2011/layout/InterconnectedBlockProcess"/>
    <dgm:cxn modelId="{3553F3C5-F942-4D28-817D-79FC3E5D1C7F}" type="presOf" srcId="{01D4D4DC-F038-49F5-A5E5-76A7304F3E53}" destId="{F55400E4-A81D-4801-BD80-F885BC79EB8D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05B362DF-812C-4356-9A5E-03F8E765F331}" type="presOf" srcId="{73DB572E-062D-41AD-8033-D361B8E583DB}" destId="{AAEC437B-3750-4FFD-968D-5BC68DFB3591}" srcOrd="0" destOrd="0" presId="urn:microsoft.com/office/officeart/2011/layout/InterconnectedBlockProcess"/>
    <dgm:cxn modelId="{43974880-18D6-4FE2-ABCF-175A9DB74B28}" type="presOf" srcId="{988D96B0-D16E-4763-B393-84178CF4FF50}" destId="{65257024-FAC0-4522-B139-1CC85B547BE8}" srcOrd="0" destOrd="0" presId="urn:microsoft.com/office/officeart/2011/layout/InterconnectedBlockProcess"/>
    <dgm:cxn modelId="{F68F7514-1A70-495A-8E7F-1B4F519CF585}" srcId="{A3B6ADDD-2936-40CC-AF1B-E9CEF2899378}" destId="{01D4D4DC-F038-49F5-A5E5-76A7304F3E53}" srcOrd="0" destOrd="0" parTransId="{E749EDD0-2868-4441-841B-86AE9FF3052A}" sibTransId="{C3624AEA-32C5-4B35-85D1-98FD81894A2F}"/>
    <dgm:cxn modelId="{0A2893CD-421B-4748-9A39-F2E67AE3D142}" type="presOf" srcId="{73DB572E-062D-41AD-8033-D361B8E583DB}" destId="{2532504F-5FE1-4C97-B485-F05E8885EACC}" srcOrd="1" destOrd="0" presId="urn:microsoft.com/office/officeart/2011/layout/InterconnectedBlockProcess"/>
    <dgm:cxn modelId="{ACEF1028-8061-4221-AD7D-FAE1495C09EE}" type="presOf" srcId="{9FED87C4-3F3B-4A18-9185-9F80CFEDEA2E}" destId="{9A966160-EBC8-43E2-BADE-87455FD22A57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0E2E8022-1828-4C78-931D-F54168185AC9}" type="presOf" srcId="{4FB3F375-7CDC-4469-9030-1F79C8BC34E7}" destId="{A134CDD1-D85F-44EF-8BEE-9F99A855C1E6}" srcOrd="1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8D539198-9B6F-406F-A447-C531484B8034}" type="presOf" srcId="{A3B6ADDD-2936-40CC-AF1B-E9CEF2899378}" destId="{203AF479-B170-40D4-97E4-0DC850719243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F0C22E7A-B5A5-41A8-8BF8-FB89E487CFA7}" type="presOf" srcId="{9FED87C4-3F3B-4A18-9185-9F80CFEDEA2E}" destId="{06F8D57B-EDF4-4CF4-8700-DC2CA3E3028E}" srcOrd="1" destOrd="0" presId="urn:microsoft.com/office/officeart/2011/layout/InterconnectedBlockProcess"/>
    <dgm:cxn modelId="{62CB6D6E-02F2-417D-A57A-372D4D8C1EF6}" type="presOf" srcId="{A59EC69B-8F3F-425B-819F-E8C557946AEE}" destId="{CB79F032-EAD8-4D0D-BBC0-E5EFA01B9D00}" srcOrd="0" destOrd="0" presId="urn:microsoft.com/office/officeart/2011/layout/InterconnectedBlockProcess"/>
    <dgm:cxn modelId="{4B5B8DE9-18A9-484C-8B0D-762DD0C05BD3}" srcId="{5751524B-FB67-4894-A0C5-35151E149D68}" destId="{A3B6ADDD-2936-40CC-AF1B-E9CEF2899378}" srcOrd="3" destOrd="0" parTransId="{030F5695-A43B-4314-87E5-9204F3E06F17}" sibTransId="{0B51496E-675B-4937-8ED4-9F1A34ABF1E3}"/>
    <dgm:cxn modelId="{01CBC779-CEE3-4FC2-A281-E31079750428}" type="presOf" srcId="{4FB3F375-7CDC-4469-9030-1F79C8BC34E7}" destId="{1C91D7E3-8940-4A33-9182-677DD5415901}" srcOrd="0" destOrd="0" presId="urn:microsoft.com/office/officeart/2011/layout/InterconnectedBlockProcess"/>
    <dgm:cxn modelId="{37643227-4A1C-4C1E-BD04-0F529E8B3E4D}" type="presParOf" srcId="{A6BCDA7B-D633-438F-B44D-CB4D60E5C492}" destId="{4AC20BD6-3690-4C9E-93DB-9AA5ECDBF829}" srcOrd="0" destOrd="0" presId="urn:microsoft.com/office/officeart/2011/layout/InterconnectedBlockProcess"/>
    <dgm:cxn modelId="{2AB6E057-03AF-40AE-83FD-E2B3579EFF79}" type="presParOf" srcId="{4AC20BD6-3690-4C9E-93DB-9AA5ECDBF829}" destId="{2149973E-0839-45D6-A978-F941DB5BE412}" srcOrd="0" destOrd="0" presId="urn:microsoft.com/office/officeart/2011/layout/InterconnectedBlockProcess"/>
    <dgm:cxn modelId="{160D18F1-AC94-4A68-BDBB-B672460F34F9}" type="presParOf" srcId="{A6BCDA7B-D633-438F-B44D-CB4D60E5C492}" destId="{F55400E4-A81D-4801-BD80-F885BC79EB8D}" srcOrd="1" destOrd="0" presId="urn:microsoft.com/office/officeart/2011/layout/InterconnectedBlockProcess"/>
    <dgm:cxn modelId="{64EE7F1F-E8F4-42A6-B643-AA3C2FE79AF2}" type="presParOf" srcId="{A6BCDA7B-D633-438F-B44D-CB4D60E5C492}" destId="{203AF479-B170-40D4-97E4-0DC850719243}" srcOrd="2" destOrd="0" presId="urn:microsoft.com/office/officeart/2011/layout/InterconnectedBlockProcess"/>
    <dgm:cxn modelId="{4B3B38D3-DE8C-4ADA-9DD4-ED8294F20140}" type="presParOf" srcId="{A6BCDA7B-D633-438F-B44D-CB4D60E5C492}" destId="{2811BCF0-0FA4-4EDF-B06C-8266FFD55056}" srcOrd="3" destOrd="0" presId="urn:microsoft.com/office/officeart/2011/layout/InterconnectedBlockProcess"/>
    <dgm:cxn modelId="{B8186EA4-F618-42D1-9DA7-3D3DFE5575FB}" type="presParOf" srcId="{2811BCF0-0FA4-4EDF-B06C-8266FFD55056}" destId="{2532504F-5FE1-4C97-B485-F05E8885EACC}" srcOrd="0" destOrd="0" presId="urn:microsoft.com/office/officeart/2011/layout/InterconnectedBlockProcess"/>
    <dgm:cxn modelId="{A96CFDBC-E02C-456F-BF27-0660DB612ADA}" type="presParOf" srcId="{A6BCDA7B-D633-438F-B44D-CB4D60E5C492}" destId="{AAEC437B-3750-4FFD-968D-5BC68DFB3591}" srcOrd="4" destOrd="0" presId="urn:microsoft.com/office/officeart/2011/layout/InterconnectedBlockProcess"/>
    <dgm:cxn modelId="{A847F252-0C51-4B9A-918A-BE2A82615B96}" type="presParOf" srcId="{A6BCDA7B-D633-438F-B44D-CB4D60E5C492}" destId="{CB79F032-EAD8-4D0D-BBC0-E5EFA01B9D00}" srcOrd="5" destOrd="0" presId="urn:microsoft.com/office/officeart/2011/layout/InterconnectedBlockProcess"/>
    <dgm:cxn modelId="{3EF26A17-3828-4EB7-8A8B-D586E2170812}" type="presParOf" srcId="{A6BCDA7B-D633-438F-B44D-CB4D60E5C492}" destId="{CE54E91B-6403-445E-82EB-3165D96AC11F}" srcOrd="6" destOrd="0" presId="urn:microsoft.com/office/officeart/2011/layout/InterconnectedBlockProcess"/>
    <dgm:cxn modelId="{61C83E4B-96C2-41AD-A16A-0A18F2511503}" type="presParOf" srcId="{CE54E91B-6403-445E-82EB-3165D96AC11F}" destId="{06F8D57B-EDF4-4CF4-8700-DC2CA3E3028E}" srcOrd="0" destOrd="0" presId="urn:microsoft.com/office/officeart/2011/layout/InterconnectedBlockProcess"/>
    <dgm:cxn modelId="{F482D0D2-42C7-4685-A9C7-63015E81C2B0}" type="presParOf" srcId="{A6BCDA7B-D633-438F-B44D-CB4D60E5C492}" destId="{9A966160-EBC8-43E2-BADE-87455FD22A57}" srcOrd="7" destOrd="0" presId="urn:microsoft.com/office/officeart/2011/layout/InterconnectedBlockProcess"/>
    <dgm:cxn modelId="{9EC9234D-2F37-48EB-9F26-54043B326CA9}" type="presParOf" srcId="{A6BCDA7B-D633-438F-B44D-CB4D60E5C492}" destId="{594200AE-E743-418A-9F08-B7D5307E525E}" srcOrd="8" destOrd="0" presId="urn:microsoft.com/office/officeart/2011/layout/InterconnectedBlockProcess"/>
    <dgm:cxn modelId="{BD741BE2-B71D-4975-9A23-D47F91B2308E}" type="presParOf" srcId="{A6BCDA7B-D633-438F-B44D-CB4D60E5C492}" destId="{7305DF14-0FF5-45E4-8B19-015814092DBD}" srcOrd="9" destOrd="0" presId="urn:microsoft.com/office/officeart/2011/layout/InterconnectedBlockProcess"/>
    <dgm:cxn modelId="{959DFDDE-3D35-49A8-81A0-E591B271398D}" type="presParOf" srcId="{7305DF14-0FF5-45E4-8B19-015814092DBD}" destId="{A134CDD1-D85F-44EF-8BEE-9F99A855C1E6}" srcOrd="0" destOrd="0" presId="urn:microsoft.com/office/officeart/2011/layout/InterconnectedBlockProcess"/>
    <dgm:cxn modelId="{D260D809-A622-46FA-9C42-ECE8CFDD667D}" type="presParOf" srcId="{A6BCDA7B-D633-438F-B44D-CB4D60E5C492}" destId="{1C91D7E3-8940-4A33-9182-677DD5415901}" srcOrd="10" destOrd="0" presId="urn:microsoft.com/office/officeart/2011/layout/InterconnectedBlockProcess"/>
    <dgm:cxn modelId="{27A9C18A-FB49-456E-90E3-AA5ECCDBB954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9973E-0839-45D6-A978-F941DB5BE412}">
      <dsp:nvSpPr>
        <dsp:cNvPr id="0" name=""/>
        <dsp:cNvSpPr/>
      </dsp:nvSpPr>
      <dsp:spPr>
        <a:xfrm>
          <a:off x="64493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libri"/>
              <a:ea typeface="Calibri"/>
              <a:cs typeface="Calibri"/>
            </a:rPr>
            <a:t>we will collaboratively work on the assigned task using frameworks</a:t>
          </a:r>
          <a:endParaRPr lang="en-US" sz="1400" kern="1200" dirty="0"/>
        </a:p>
      </dsp:txBody>
      <dsp:txXfrm>
        <a:off x="6624558" y="767810"/>
        <a:ext cx="1206778" cy="3290384"/>
      </dsp:txXfrm>
    </dsp:sp>
    <dsp:sp modelId="{203AF479-B170-40D4-97E4-0DC850719243}">
      <dsp:nvSpPr>
        <dsp:cNvPr id="0" name=""/>
        <dsp:cNvSpPr/>
      </dsp:nvSpPr>
      <dsp:spPr>
        <a:xfrm>
          <a:off x="64493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Review 3</a:t>
          </a:r>
        </a:p>
      </dsp:txBody>
      <dsp:txXfrm>
        <a:off x="64493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0673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Times New Roman"/>
              <a:cs typeface="Times New Roman"/>
            </a:rPr>
            <a:t>Getting to learn about power bi and analysing the data</a:t>
          </a:r>
        </a:p>
      </dsp:txBody>
      <dsp:txXfrm>
        <a:off x="5242539" y="767810"/>
        <a:ext cx="1206778" cy="3071241"/>
      </dsp:txXfrm>
    </dsp:sp>
    <dsp:sp modelId="{CB79F032-EAD8-4D0D-BBC0-E5EFA01B9D00}">
      <dsp:nvSpPr>
        <dsp:cNvPr id="0" name=""/>
        <dsp:cNvSpPr/>
      </dsp:nvSpPr>
      <dsp:spPr>
        <a:xfrm>
          <a:off x="50673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0673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6852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Times New Roman"/>
              <a:cs typeface="Times New Roman"/>
            </a:rPr>
            <a:t>We will work on the cleaning and processing of the data collected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0521" y="767810"/>
        <a:ext cx="1206778" cy="2851693"/>
      </dsp:txXfrm>
    </dsp:sp>
    <dsp:sp modelId="{594200AE-E743-418A-9F08-B7D5307E525E}">
      <dsp:nvSpPr>
        <dsp:cNvPr id="0" name=""/>
        <dsp:cNvSpPr/>
      </dsp:nvSpPr>
      <dsp:spPr>
        <a:xfrm>
          <a:off x="36852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6852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3032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Times New Roman"/>
              <a:cs typeface="Times New Roman"/>
            </a:rPr>
            <a:t>Our first task is to mine data of different colleges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85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3032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3032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xmlns="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GB" sz="1700" b="1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Ms. Shweta Singh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Assistant Professor</a:t>
            </a:r>
            <a:endParaRPr dirty="0">
              <a:latin typeface="Cambria"/>
              <a:ea typeface="Cambri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/>
                <a:ea typeface="Cambria"/>
                <a:cs typeface="Verdana"/>
                <a:sym typeface="Verdana"/>
              </a:rPr>
              <a:t>Computer Science and Engineering</a:t>
            </a:r>
            <a:endParaRPr lang="en-US" sz="20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:</a:t>
            </a:r>
            <a:r>
              <a:rPr lang="en-US" sz="2000" b="1" dirty="0">
                <a:latin typeface="Cambria"/>
                <a:ea typeface="Cambria"/>
                <a:cs typeface="Verdana"/>
                <a:sym typeface="Verdana"/>
              </a:rPr>
              <a:t> Dr. Asif Mohammad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/>
                <a:ea typeface="Cambria"/>
                <a:cs typeface="Verdana"/>
                <a:sym typeface="Verdana"/>
              </a:rPr>
              <a:t>Mr. Amarnath</a:t>
            </a:r>
            <a:endParaRPr lang="en-US" sz="20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PIP4004 - INTERNSHIP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Review-0 Presentation 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 Data Mining &amp; Analysis / Data Analytics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3883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xmlns="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xmlns="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/>
                          <a:ea typeface="Cambria"/>
                          <a:cs typeface="Times New Roman"/>
                        </a:rPr>
                        <a:t>S Priyanka, Palak Kumari, </a:t>
                      </a:r>
                      <a:r>
                        <a:rPr lang="en-US" dirty="0" err="1">
                          <a:latin typeface="Cambria"/>
                          <a:ea typeface="Cambria"/>
                          <a:cs typeface="Times New Roman"/>
                        </a:rPr>
                        <a:t>Nagaratna</a:t>
                      </a:r>
                      <a:endParaRPr lang="en-US" dirty="0" err="1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/>
                          <a:ea typeface="Cambria"/>
                          <a:cs typeface="Times New Roman"/>
                        </a:rPr>
                        <a:t>20211CSE0648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/>
                          <a:ea typeface="Cambria"/>
                          <a:cs typeface="Times New Roman"/>
                        </a:rPr>
                        <a:t>8CSE07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/>
                          <a:ea typeface="Cambria"/>
                          <a:cs typeface="Times New Roman"/>
                        </a:rPr>
                        <a:t>PSCS145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https://github.com/Nagaratna987/Data-Analytics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sz="2400" b="1" err="1">
                <a:ea typeface="+mn-lt"/>
                <a:cs typeface="+mn-lt"/>
              </a:rPr>
              <a:t>UptoSkills</a:t>
            </a:r>
            <a:r>
              <a:rPr lang="en-US" sz="2400" dirty="0">
                <a:ea typeface="+mn-lt"/>
                <a:cs typeface="+mn-lt"/>
              </a:rPr>
              <a:t> is an Indian Skill-Tech company focused on training individuals in various technical and professional skills to enhance employability.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Founded: 2016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Headquarters: New Delhi, India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Mission: To empower youth with industry-relevant skills for successful careers.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Services:</a:t>
            </a:r>
            <a:endParaRPr lang="en-US" sz="24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Internship programs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Skill development training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Job placement assistance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4B682F0-7A4F-B3F1-7156-53C95D86A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8E509-0EB3-3761-57CB-323954F7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83624A-EFA0-A71F-476C-29002CD7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sz="2400" b="1" dirty="0">
                <a:ea typeface="+mn-lt"/>
                <a:cs typeface="+mn-lt"/>
              </a:rPr>
              <a:t>Industries Served: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Computer Science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Mechanical Engineering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Electronics Engineering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Civil Engineering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b="1" dirty="0">
                <a:ea typeface="+mn-lt"/>
                <a:cs typeface="+mn-lt"/>
              </a:rPr>
              <a:t>Notable Achievements: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Trained over </a:t>
            </a:r>
            <a:r>
              <a:rPr lang="en-US" sz="2400" b="1" dirty="0">
                <a:ea typeface="+mn-lt"/>
                <a:cs typeface="+mn-lt"/>
              </a:rPr>
              <a:t>1.2 million students</a:t>
            </a:r>
            <a:r>
              <a:rPr lang="en-US" sz="2400" dirty="0">
                <a:ea typeface="+mn-lt"/>
                <a:cs typeface="+mn-lt"/>
              </a:rPr>
              <a:t> across India.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Strong industry collaborations for skill development.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4B4C5E-5E00-9717-4A00-0FCD17E9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017547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304723"/>
          </a:xfrm>
        </p:spPr>
        <p:txBody>
          <a:bodyPr/>
          <a:lstStyle/>
          <a:p>
            <a:r>
              <a:rPr lang="en-IN" sz="2400" b="1" dirty="0">
                <a:ea typeface="+mn-lt"/>
                <a:cs typeface="+mn-lt"/>
              </a:rPr>
              <a:t>Domain:</a:t>
            </a:r>
            <a:r>
              <a:rPr lang="en-IN" sz="2400" dirty="0">
                <a:ea typeface="+mn-lt"/>
                <a:cs typeface="+mn-lt"/>
              </a:rPr>
              <a:t> Data Analytics</a:t>
            </a:r>
            <a:endParaRPr lang="en-US" sz="2400" dirty="0">
              <a:latin typeface="Calibri"/>
              <a:ea typeface="+mn-lt"/>
              <a:cs typeface="Calibri"/>
            </a:endParaRPr>
          </a:p>
          <a:p>
            <a:r>
              <a:rPr lang="en-IN" sz="2400" b="1" dirty="0">
                <a:ea typeface="+mn-lt"/>
                <a:cs typeface="+mn-lt"/>
              </a:rPr>
              <a:t>Technology Used:</a:t>
            </a:r>
            <a:r>
              <a:rPr lang="en-IN" sz="2400" dirty="0">
                <a:ea typeface="+mn-lt"/>
                <a:cs typeface="+mn-lt"/>
              </a:rPr>
              <a:t> Power BI</a:t>
            </a:r>
            <a:endParaRPr lang="en-IN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b="1" dirty="0">
                <a:ea typeface="+mn-lt"/>
                <a:cs typeface="+mn-lt"/>
              </a:rPr>
              <a:t>What is Power BI?</a:t>
            </a:r>
            <a:endParaRPr lang="en-IN" sz="24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IN" dirty="0">
                <a:ea typeface="+mn-lt"/>
                <a:cs typeface="+mn-lt"/>
              </a:rPr>
              <a:t>A </a:t>
            </a:r>
            <a:r>
              <a:rPr lang="en-IN" b="1" dirty="0">
                <a:ea typeface="+mn-lt"/>
                <a:cs typeface="+mn-lt"/>
              </a:rPr>
              <a:t>business intelligence (BI) tool</a:t>
            </a:r>
            <a:r>
              <a:rPr lang="en-IN" dirty="0">
                <a:ea typeface="+mn-lt"/>
                <a:cs typeface="+mn-lt"/>
              </a:rPr>
              <a:t> used for data visualization, reporting, and analytics.</a:t>
            </a:r>
            <a:endParaRPr lang="en-IN" dirty="0"/>
          </a:p>
          <a:p>
            <a:pPr marL="0" indent="0">
              <a:buNone/>
            </a:pPr>
            <a:r>
              <a:rPr lang="en-IN" sz="2400" b="1" dirty="0">
                <a:ea typeface="+mn-lt"/>
                <a:cs typeface="+mn-lt"/>
              </a:rPr>
              <a:t>Key Features:</a:t>
            </a:r>
            <a:endParaRPr lang="en-IN" sz="2400">
              <a:ea typeface="Calibri"/>
              <a:cs typeface="Calibri"/>
            </a:endParaRPr>
          </a:p>
          <a:p>
            <a:pPr lvl="1"/>
            <a:r>
              <a:rPr lang="en-IN" b="1" dirty="0">
                <a:ea typeface="+mn-lt"/>
                <a:cs typeface="+mn-lt"/>
              </a:rPr>
              <a:t>Data Importing</a:t>
            </a:r>
            <a:r>
              <a:rPr lang="en-IN" dirty="0">
                <a:ea typeface="+mn-lt"/>
                <a:cs typeface="+mn-lt"/>
              </a:rPr>
              <a:t>: Connects with various databases (Excel, SQL, etc.).</a:t>
            </a:r>
            <a:endParaRPr lang="en-IN" dirty="0"/>
          </a:p>
          <a:p>
            <a:pPr lvl="1"/>
            <a:r>
              <a:rPr lang="en-IN" b="1" dirty="0">
                <a:ea typeface="+mn-lt"/>
                <a:cs typeface="+mn-lt"/>
              </a:rPr>
              <a:t>Data Cleaning &amp; Transformation</a:t>
            </a:r>
            <a:r>
              <a:rPr lang="en-IN" dirty="0">
                <a:ea typeface="+mn-lt"/>
                <a:cs typeface="+mn-lt"/>
              </a:rPr>
              <a:t>: Using Power Query.</a:t>
            </a:r>
            <a:endParaRPr lang="en-IN" dirty="0"/>
          </a:p>
          <a:p>
            <a:pPr lvl="1"/>
            <a:r>
              <a:rPr lang="en-IN" b="1" dirty="0">
                <a:ea typeface="+mn-lt"/>
                <a:cs typeface="+mn-lt"/>
              </a:rPr>
              <a:t>Data Visualization</a:t>
            </a:r>
            <a:r>
              <a:rPr lang="en-IN" dirty="0">
                <a:ea typeface="+mn-lt"/>
                <a:cs typeface="+mn-lt"/>
              </a:rPr>
              <a:t>: Creates dashboards with interactive charts.</a:t>
            </a:r>
            <a:endParaRPr lang="en-IN" dirty="0"/>
          </a:p>
          <a:p>
            <a:pPr marL="457200" lvl="1" indent="0">
              <a:buNone/>
            </a:pPr>
            <a:endParaRPr lang="en-IN" dirty="0">
              <a:ea typeface="+mn-lt"/>
              <a:cs typeface="+mn-lt"/>
            </a:endParaRPr>
          </a:p>
          <a:p>
            <a:endParaRPr lang="en-IN" dirty="0">
              <a:latin typeface="Times New Roman"/>
              <a:ea typeface="Calibri" panose="020F0502020204030204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000" b="1" dirty="0">
                <a:ea typeface="+mn-lt"/>
                <a:cs typeface="+mn-lt"/>
              </a:rPr>
              <a:t>Team Structure:</a:t>
            </a:r>
            <a:endParaRPr lang="en-US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Our team consists of 90 members which is divided into sub groups of 12 members led by a team leader.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Tasks are assigned individually but the team will be working on the same topic.</a:t>
            </a:r>
          </a:p>
          <a:p>
            <a:r>
              <a:rPr lang="en-IN" sz="2000" b="1" dirty="0">
                <a:ea typeface="+mn-lt"/>
                <a:cs typeface="+mn-lt"/>
              </a:rPr>
              <a:t>Reporting Manager: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Provided guidance on Data Mining and  Power BI dashboard creation and analytics and reporting to team leader </a:t>
            </a:r>
            <a:r>
              <a:rPr lang="en-IN" sz="2000" dirty="0" err="1">
                <a:ea typeface="+mn-lt"/>
                <a:cs typeface="+mn-lt"/>
              </a:rPr>
              <a:t>everyday</a:t>
            </a:r>
            <a:r>
              <a:rPr lang="en-IN" sz="2000" dirty="0">
                <a:ea typeface="+mn-lt"/>
                <a:cs typeface="+mn-lt"/>
              </a:rPr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>
                <a:ea typeface="+mn-lt"/>
                <a:cs typeface="+mn-lt"/>
              </a:rPr>
              <a:t>Collaboration: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Attended virtual meetings for feedback on daily basis for around an hour.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Shared progress updates via emails or project tracking tools.</a:t>
            </a:r>
          </a:p>
          <a:p>
            <a:r>
              <a:rPr lang="en-IN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Reporting Manager Ms. Priya Kaushal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ea typeface="+mn-lt"/>
                <a:cs typeface="+mn-lt"/>
              </a:rPr>
              <a:t>Finding the Internship:</a:t>
            </a:r>
            <a:endParaRPr lang="en-US" sz="2400">
              <a:ea typeface="Calibri"/>
              <a:cs typeface="Calibri"/>
            </a:endParaRPr>
          </a:p>
          <a:p>
            <a:r>
              <a:rPr lang="en-IN" sz="2400" dirty="0">
                <a:ea typeface="+mn-lt"/>
                <a:cs typeface="+mn-lt"/>
              </a:rPr>
              <a:t>Searching for opportunities that matched skillset and interests.</a:t>
            </a:r>
            <a:endParaRPr lang="en-IN" sz="2400">
              <a:ea typeface="Calibri"/>
              <a:cs typeface="Calibri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b="1" dirty="0">
                <a:ea typeface="+mn-lt"/>
                <a:cs typeface="+mn-lt"/>
              </a:rPr>
              <a:t>Cracking the Interview:</a:t>
            </a:r>
            <a:endParaRPr lang="en-IN" sz="2400">
              <a:ea typeface="Calibri"/>
              <a:cs typeface="Calibri"/>
            </a:endParaRPr>
          </a:p>
          <a:p>
            <a:r>
              <a:rPr lang="en-IN" sz="2400" dirty="0">
                <a:ea typeface="+mn-lt"/>
                <a:cs typeface="+mn-lt"/>
              </a:rPr>
              <a:t>Answering data-related questions and demonstrating Power BI knowledge.</a:t>
            </a:r>
          </a:p>
          <a:p>
            <a:endParaRPr lang="en-IN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b="1" dirty="0">
                <a:ea typeface="+mn-lt"/>
                <a:cs typeface="+mn-lt"/>
              </a:rPr>
              <a:t>Learning Curve: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>
                <a:ea typeface="+mn-lt"/>
                <a:cs typeface="+mn-lt"/>
              </a:rPr>
              <a:t>Understanding </a:t>
            </a:r>
            <a:r>
              <a:rPr lang="en-IN" sz="2400" b="1" dirty="0">
                <a:ea typeface="+mn-lt"/>
                <a:cs typeface="+mn-lt"/>
              </a:rPr>
              <a:t>real-world datasets</a:t>
            </a:r>
            <a:r>
              <a:rPr lang="en-IN" sz="2400" dirty="0">
                <a:ea typeface="+mn-lt"/>
                <a:cs typeface="+mn-lt"/>
              </a:rPr>
              <a:t> and handling complex visualization</a:t>
            </a:r>
            <a:endParaRPr lang="en-IN" sz="2400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Purpose:</a:t>
            </a:r>
            <a:endParaRPr lang="en-US" sz="2000" dirty="0">
              <a:ea typeface="Calibri"/>
              <a:cs typeface="Calibri"/>
            </a:endParaRPr>
          </a:p>
          <a:p>
            <a:r>
              <a:rPr lang="en-IN" sz="2000" dirty="0" err="1">
                <a:ea typeface="+mn-lt"/>
                <a:cs typeface="+mn-lt"/>
              </a:rPr>
              <a:t>Analyze</a:t>
            </a:r>
            <a:r>
              <a:rPr lang="en-IN" sz="2000" dirty="0">
                <a:ea typeface="+mn-lt"/>
                <a:cs typeface="+mn-lt"/>
              </a:rPr>
              <a:t> and visualize datasets to extract meaningful insights.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Improve data reporting efficiency using Power BI.</a:t>
            </a:r>
            <a:endParaRPr lang="en-IN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How it Helps </a:t>
            </a:r>
            <a:r>
              <a:rPr lang="en-IN" sz="2000" b="1" err="1">
                <a:ea typeface="+mn-lt"/>
                <a:cs typeface="+mn-lt"/>
              </a:rPr>
              <a:t>UptoSkills</a:t>
            </a:r>
            <a:r>
              <a:rPr lang="en-IN" sz="2000" b="1" dirty="0">
                <a:ea typeface="+mn-lt"/>
                <a:cs typeface="+mn-lt"/>
              </a:rPr>
              <a:t>: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Helps in monitoring student </a:t>
            </a:r>
            <a:r>
              <a:rPr lang="en-IN" sz="2000" err="1">
                <a:ea typeface="+mn-lt"/>
                <a:cs typeface="+mn-lt"/>
              </a:rPr>
              <a:t>enrollments</a:t>
            </a:r>
            <a:r>
              <a:rPr lang="en-IN" sz="2000" dirty="0">
                <a:ea typeface="+mn-lt"/>
                <a:cs typeface="+mn-lt"/>
              </a:rPr>
              <a:t> and training progress.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Assists decision-making by identifying trends in training programs.</a:t>
            </a:r>
          </a:p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Key Skills Gained: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Data Cleaning &amp; Processing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Creating Interactive Dashboards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Understanding Business Intelligence</a:t>
            </a:r>
            <a:endParaRPr lang="en-IN" sz="2000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24247"/>
              </p:ext>
            </p:extLst>
          </p:nvPr>
        </p:nvGraphicFramePr>
        <p:xfrm>
          <a:off x="838200" y="1210491"/>
          <a:ext cx="10134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7680</TotalTime>
  <Words>541</Words>
  <Application>Microsoft Office PowerPoint</Application>
  <PresentationFormat>Custom</PresentationFormat>
  <Paragraphs>111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Content</vt:lpstr>
      <vt:lpstr>About Company or Organization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user</cp:lastModifiedBy>
  <cp:revision>1038</cp:revision>
  <cp:lastPrinted>2018-07-24T06:37:20Z</cp:lastPrinted>
  <dcterms:created xsi:type="dcterms:W3CDTF">2018-06-07T04:06:17Z</dcterms:created>
  <dcterms:modified xsi:type="dcterms:W3CDTF">2025-03-04T18:36:58Z</dcterms:modified>
</cp:coreProperties>
</file>