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9" r:id="rId14"/>
    <p:sldId id="270" r:id="rId15"/>
    <p:sldId id="27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E14B2D8-A863-4F01-BDC4-B8FA6B7A3B6D}" v="80" dt="2023-06-05T08:22:15.145"/>
    <p1510:client id="{89B2942F-7CED-49F0-B1AD-71D262DF8E5F}" v="17" dt="2023-06-05T12:58:05.666"/>
    <p1510:client id="{9B8FF9C9-3869-4657-BA7B-CA6CED66D3AA}" v="27" dt="2023-06-05T08:23:48.281"/>
    <p1510:client id="{DF2DC035-AE6B-4E7C-8DD6-B0B8274425D7}" v="713" dt="2023-06-05T08:19:02.40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jitharani jerripothu" userId="256f9c197284eb63" providerId="Windows Live" clId="Web-{89B2942F-7CED-49F0-B1AD-71D262DF8E5F}"/>
    <pc:docChg chg="delSld modSld">
      <pc:chgData name="sujitharani jerripothu" userId="256f9c197284eb63" providerId="Windows Live" clId="Web-{89B2942F-7CED-49F0-B1AD-71D262DF8E5F}" dt="2023-06-05T12:58:05.666" v="18" actId="20577"/>
      <pc:docMkLst>
        <pc:docMk/>
      </pc:docMkLst>
      <pc:sldChg chg="modSp">
        <pc:chgData name="sujitharani jerripothu" userId="256f9c197284eb63" providerId="Windows Live" clId="Web-{89B2942F-7CED-49F0-B1AD-71D262DF8E5F}" dt="2023-06-05T12:58:05.666" v="18" actId="20577"/>
        <pc:sldMkLst>
          <pc:docMk/>
          <pc:sldMk cId="109857222" sldId="256"/>
        </pc:sldMkLst>
        <pc:spChg chg="mod">
          <ac:chgData name="sujitharani jerripothu" userId="256f9c197284eb63" providerId="Windows Live" clId="Web-{89B2942F-7CED-49F0-B1AD-71D262DF8E5F}" dt="2023-06-05T12:58:05.666" v="18" actId="20577"/>
          <ac:spMkLst>
            <pc:docMk/>
            <pc:sldMk cId="109857222" sldId="256"/>
            <ac:spMk id="3" creationId="{00000000-0000-0000-0000-000000000000}"/>
          </ac:spMkLst>
        </pc:spChg>
      </pc:sldChg>
      <pc:sldChg chg="del">
        <pc:chgData name="sujitharani jerripothu" userId="256f9c197284eb63" providerId="Windows Live" clId="Web-{89B2942F-7CED-49F0-B1AD-71D262DF8E5F}" dt="2023-06-05T12:46:36.941" v="0"/>
        <pc:sldMkLst>
          <pc:docMk/>
          <pc:sldMk cId="1075569728" sldId="268"/>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6/5/2023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6/5/2023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6/5/2023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6/5/2023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6/5/2023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6/5/2023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6/5/2023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6/5/2023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6/5/2023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6/5/2023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6/5/2023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6/5/2023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hyperlink" Target="https://www.apachefriends.org/download.html" TargetMode="External"/><Relationship Id="rId3" Type="http://schemas.openxmlformats.org/officeDocument/2006/relationships/hyperlink" Target="https://www.sitepoint.com/php/" TargetMode="External"/><Relationship Id="rId7" Type="http://schemas.openxmlformats.org/officeDocument/2006/relationships/hyperlink" Target="http://www.mysqltutorial.org" TargetMode="External"/><Relationship Id="rId2" Type="http://schemas.openxmlformats.org/officeDocument/2006/relationships/hyperlink" Target="https://www.w3schools.com/php/default.asp" TargetMode="External"/><Relationship Id="rId1" Type="http://schemas.openxmlformats.org/officeDocument/2006/relationships/slideLayout" Target="../slideLayouts/slideLayout2.xml"/><Relationship Id="rId6" Type="http://schemas.openxmlformats.org/officeDocument/2006/relationships/hyperlink" Target="https://www.mysql.com/" TargetMode="External"/><Relationship Id="rId5" Type="http://schemas.openxmlformats.org/officeDocument/2006/relationships/hyperlink" Target="http://www.tutorialspoint.com/php/" TargetMode="External"/><Relationship Id="rId4" Type="http://schemas.openxmlformats.org/officeDocument/2006/relationships/hyperlink" Target="https://www.php.net/"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20800" y="927630"/>
            <a:ext cx="9144000" cy="1329267"/>
          </a:xfrm>
        </p:spPr>
        <p:txBody>
          <a:bodyPr>
            <a:normAutofit fontScale="90000"/>
          </a:bodyPr>
          <a:lstStyle/>
          <a:p>
            <a:r>
              <a:rPr lang="en-US" sz="3200" dirty="0">
                <a:ea typeface="Calibri Light"/>
                <a:cs typeface="Calibri Light"/>
              </a:rPr>
              <a:t>TS-WEB/CC/AI TRACK CAPSTONE PROJECT</a:t>
            </a:r>
            <a:br>
              <a:rPr lang="en-US" sz="3200" dirty="0">
                <a:ea typeface="Calibri Light"/>
                <a:cs typeface="Calibri Light"/>
              </a:rPr>
            </a:br>
            <a:br>
              <a:rPr lang="en-US" sz="3200" dirty="0">
                <a:ea typeface="Calibri Light"/>
                <a:cs typeface="Calibri Light"/>
              </a:rPr>
            </a:br>
            <a:r>
              <a:rPr lang="en-US" sz="3200" b="1" dirty="0">
                <a:ea typeface="Calibri Light"/>
                <a:cs typeface="Calibri Light"/>
              </a:rPr>
              <a:t>Computer Science Department Portal</a:t>
            </a:r>
            <a:endParaRPr lang="en-US" sz="4000" b="1" dirty="0">
              <a:ea typeface="Calibri Light"/>
              <a:cs typeface="Calibri Light"/>
            </a:endParaRPr>
          </a:p>
        </p:txBody>
      </p:sp>
      <p:sp>
        <p:nvSpPr>
          <p:cNvPr id="3" name="Subtitle 2"/>
          <p:cNvSpPr>
            <a:spLocks noGrp="1"/>
          </p:cNvSpPr>
          <p:nvPr>
            <p:ph type="subTitle" idx="1"/>
          </p:nvPr>
        </p:nvSpPr>
        <p:spPr>
          <a:xfrm>
            <a:off x="1524000" y="3602038"/>
            <a:ext cx="9144000" cy="2917295"/>
          </a:xfrm>
        </p:spPr>
        <p:txBody>
          <a:bodyPr vert="horz" lIns="91440" tIns="45720" rIns="91440" bIns="45720" rtlCol="0" anchor="t">
            <a:normAutofit lnSpcReduction="10000"/>
          </a:bodyPr>
          <a:lstStyle/>
          <a:p>
            <a:pPr algn="l"/>
            <a:r>
              <a:rPr lang="en-US" dirty="0">
                <a:ea typeface="Calibri" panose="020F0502020204030204"/>
                <a:cs typeface="Calibri" panose="020F0502020204030204"/>
              </a:rPr>
              <a:t>Presented By:</a:t>
            </a:r>
            <a:endParaRPr lang="en-US" dirty="0"/>
          </a:p>
          <a:p>
            <a:pPr algn="l"/>
            <a:r>
              <a:rPr lang="en-US" dirty="0">
                <a:ea typeface="Calibri" panose="020F0502020204030204"/>
                <a:cs typeface="Calibri" panose="020F0502020204030204"/>
              </a:rPr>
              <a:t>1.Miss </a:t>
            </a:r>
            <a:r>
              <a:rPr lang="en-US" dirty="0" err="1">
                <a:ea typeface="Calibri" panose="020F0502020204030204"/>
                <a:cs typeface="Calibri" panose="020F0502020204030204"/>
              </a:rPr>
              <a:t>Nagarchi</a:t>
            </a:r>
            <a:r>
              <a:rPr lang="en-US" dirty="0">
                <a:ea typeface="Calibri" panose="020F0502020204030204"/>
                <a:cs typeface="Calibri" panose="020F0502020204030204"/>
              </a:rPr>
              <a:t> Sadhiya</a:t>
            </a:r>
          </a:p>
          <a:p>
            <a:pPr algn="l"/>
            <a:r>
              <a:rPr lang="en-US" dirty="0">
                <a:ea typeface="Calibri" panose="020F0502020204030204"/>
                <a:cs typeface="Calibri" panose="020F0502020204030204"/>
              </a:rPr>
              <a:t>2.Miss Kandula Udaya Sree</a:t>
            </a:r>
          </a:p>
          <a:p>
            <a:pPr algn="l"/>
            <a:r>
              <a:rPr lang="en-US" dirty="0">
                <a:ea typeface="Calibri" panose="020F0502020204030204"/>
                <a:cs typeface="Calibri" panose="020F0502020204030204"/>
              </a:rPr>
              <a:t>3.Miss </a:t>
            </a:r>
            <a:r>
              <a:rPr lang="en-US" dirty="0" err="1">
                <a:ea typeface="Calibri" panose="020F0502020204030204"/>
                <a:cs typeface="Calibri" panose="020F0502020204030204"/>
              </a:rPr>
              <a:t>Jerripothu</a:t>
            </a:r>
            <a:r>
              <a:rPr lang="en-US" dirty="0">
                <a:ea typeface="Calibri" panose="020F0502020204030204"/>
                <a:cs typeface="Calibri" panose="020F0502020204030204"/>
              </a:rPr>
              <a:t> Sujitha Rani</a:t>
            </a:r>
          </a:p>
          <a:p>
            <a:pPr algn="l"/>
            <a:endParaRPr lang="en-US" dirty="0">
              <a:ea typeface="Calibri" panose="020F0502020204030204"/>
              <a:cs typeface="Calibri" panose="020F0502020204030204"/>
            </a:endParaRPr>
          </a:p>
          <a:p>
            <a:pPr algn="l"/>
            <a:r>
              <a:rPr lang="en-US" dirty="0">
                <a:ea typeface="Calibri" panose="020F0502020204030204"/>
                <a:cs typeface="Calibri" panose="020F0502020204030204"/>
              </a:rPr>
              <a:t>Guided By:</a:t>
            </a:r>
          </a:p>
          <a:p>
            <a:pPr algn="l"/>
            <a:r>
              <a:rPr lang="en-US" err="1">
                <a:ea typeface="Calibri" panose="020F0502020204030204"/>
                <a:cs typeface="Calibri" panose="020F0502020204030204"/>
              </a:rPr>
              <a:t>Poovaragavan</a:t>
            </a:r>
            <a:r>
              <a:rPr lang="en-US">
                <a:ea typeface="Calibri" panose="020F0502020204030204"/>
                <a:cs typeface="Calibri" panose="020F0502020204030204"/>
              </a:rPr>
              <a:t> Velumani</a:t>
            </a:r>
            <a:endParaRPr lang="en-US" dirty="0">
              <a:ea typeface="Calibri" panose="020F0502020204030204"/>
              <a:cs typeface="Calibri" panose="020F0502020204030204"/>
            </a:endParaRP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029CF6-6A29-578F-11AC-B63F52F3D912}"/>
              </a:ext>
            </a:extLst>
          </p:cNvPr>
          <p:cNvSpPr>
            <a:spLocks noGrp="1"/>
          </p:cNvSpPr>
          <p:nvPr>
            <p:ph type="title"/>
          </p:nvPr>
        </p:nvSpPr>
        <p:spPr/>
        <p:txBody>
          <a:bodyPr/>
          <a:lstStyle/>
          <a:p>
            <a:r>
              <a:rPr lang="en-US" dirty="0">
                <a:ea typeface="Calibri Light"/>
                <a:cs typeface="Calibri Light"/>
              </a:rPr>
              <a:t>SYSTEM DEVELOPMENT APPROACH</a:t>
            </a:r>
            <a:endParaRPr lang="en-US" dirty="0"/>
          </a:p>
        </p:txBody>
      </p:sp>
      <p:sp>
        <p:nvSpPr>
          <p:cNvPr id="3" name="Content Placeholder 2">
            <a:extLst>
              <a:ext uri="{FF2B5EF4-FFF2-40B4-BE49-F238E27FC236}">
                <a16:creationId xmlns:a16="http://schemas.microsoft.com/office/drawing/2014/main" id="{93EB4546-551B-B69F-1B02-9CDCB9B93F2D}"/>
              </a:ext>
            </a:extLst>
          </p:cNvPr>
          <p:cNvSpPr>
            <a:spLocks noGrp="1"/>
          </p:cNvSpPr>
          <p:nvPr>
            <p:ph idx="1"/>
          </p:nvPr>
        </p:nvSpPr>
        <p:spPr/>
        <p:txBody>
          <a:bodyPr vert="horz" lIns="91440" tIns="45720" rIns="91440" bIns="45720" rtlCol="0" anchor="t">
            <a:normAutofit/>
          </a:bodyPr>
          <a:lstStyle/>
          <a:p>
            <a:r>
              <a:rPr lang="en-US" dirty="0">
                <a:ea typeface="+mn-lt"/>
                <a:cs typeface="+mn-lt"/>
              </a:rPr>
              <a:t>Tools and Technologies Used: </a:t>
            </a:r>
          </a:p>
          <a:p>
            <a:pPr marL="0" indent="0">
              <a:buNone/>
            </a:pPr>
            <a:endParaRPr lang="en-US" dirty="0">
              <a:ea typeface="+mn-lt"/>
              <a:cs typeface="+mn-lt"/>
            </a:endParaRPr>
          </a:p>
          <a:p>
            <a:pPr marL="0" indent="0">
              <a:buNone/>
            </a:pPr>
            <a:r>
              <a:rPr lang="en-US" dirty="0">
                <a:ea typeface="+mn-lt"/>
                <a:cs typeface="+mn-lt"/>
              </a:rPr>
              <a:t>        Frontend : HTML and CSS3, Bootstrap </a:t>
            </a:r>
            <a:endParaRPr lang="en-US" dirty="0" err="1">
              <a:ea typeface="+mn-lt"/>
              <a:cs typeface="+mn-lt"/>
            </a:endParaRPr>
          </a:p>
          <a:p>
            <a:pPr marL="0" indent="0">
              <a:buNone/>
            </a:pPr>
            <a:r>
              <a:rPr lang="en-US" dirty="0">
                <a:ea typeface="+mn-lt"/>
                <a:cs typeface="+mn-lt"/>
              </a:rPr>
              <a:t>        Backend : PHP </a:t>
            </a:r>
          </a:p>
          <a:p>
            <a:pPr marL="0" indent="0">
              <a:buNone/>
            </a:pPr>
            <a:r>
              <a:rPr lang="en-US" dirty="0">
                <a:ea typeface="+mn-lt"/>
                <a:cs typeface="+mn-lt"/>
              </a:rPr>
              <a:t>        Database : MySQL </a:t>
            </a:r>
            <a:endParaRPr lang="en-US">
              <a:ea typeface="+mn-lt"/>
              <a:cs typeface="+mn-lt"/>
            </a:endParaRPr>
          </a:p>
          <a:p>
            <a:pPr marL="0" indent="0">
              <a:buNone/>
            </a:pPr>
            <a:r>
              <a:rPr lang="en-US" dirty="0">
                <a:ea typeface="+mn-lt"/>
                <a:cs typeface="+mn-lt"/>
              </a:rPr>
              <a:t>        Tool : </a:t>
            </a:r>
            <a:r>
              <a:rPr lang="en-US" dirty="0" err="1">
                <a:ea typeface="+mn-lt"/>
                <a:cs typeface="+mn-lt"/>
              </a:rPr>
              <a:t>Xampp</a:t>
            </a:r>
            <a:endParaRPr lang="en-US" dirty="0">
              <a:ea typeface="Calibri"/>
              <a:cs typeface="Calibri"/>
            </a:endParaRPr>
          </a:p>
        </p:txBody>
      </p:sp>
    </p:spTree>
    <p:extLst>
      <p:ext uri="{BB962C8B-B14F-4D97-AF65-F5344CB8AC3E}">
        <p14:creationId xmlns:p14="http://schemas.microsoft.com/office/powerpoint/2010/main" val="29928906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55C543A-40F1-A6B7-2DB5-FAB6A363B965}"/>
              </a:ext>
            </a:extLst>
          </p:cNvPr>
          <p:cNvSpPr>
            <a:spLocks noGrp="1"/>
          </p:cNvSpPr>
          <p:nvPr>
            <p:ph idx="1"/>
          </p:nvPr>
        </p:nvSpPr>
        <p:spPr>
          <a:xfrm>
            <a:off x="838200" y="688312"/>
            <a:ext cx="10515600" cy="5488651"/>
          </a:xfrm>
        </p:spPr>
        <p:txBody>
          <a:bodyPr vert="horz" lIns="91440" tIns="45720" rIns="91440" bIns="45720" rtlCol="0" anchor="t">
            <a:normAutofit fontScale="92500" lnSpcReduction="20000"/>
          </a:bodyPr>
          <a:lstStyle/>
          <a:p>
            <a:pPr marL="0" indent="0" algn="just">
              <a:buNone/>
            </a:pPr>
            <a:r>
              <a:rPr lang="en-US" b="1" dirty="0">
                <a:ea typeface="+mn-lt"/>
                <a:cs typeface="+mn-lt"/>
              </a:rPr>
              <a:t>HTML: </a:t>
            </a:r>
            <a:endParaRPr lang="en-US" dirty="0">
              <a:ea typeface="+mn-lt"/>
              <a:cs typeface="+mn-lt"/>
            </a:endParaRPr>
          </a:p>
          <a:p>
            <a:pPr marL="0" indent="0" algn="just">
              <a:buNone/>
            </a:pPr>
            <a:r>
              <a:rPr lang="en-US" dirty="0">
                <a:ea typeface="+mn-lt"/>
                <a:cs typeface="+mn-lt"/>
              </a:rPr>
              <a:t>HTML stands for Hyper Text Markup Language. HTML is the standard markup language for Webpages. HTML elements are the building blocks of the HTML Markup. HTML elements consist of start tag, end tag and content in between them. </a:t>
            </a:r>
          </a:p>
          <a:p>
            <a:pPr marL="0" indent="0" algn="just">
              <a:buNone/>
            </a:pPr>
            <a:r>
              <a:rPr lang="en-US" b="1" dirty="0">
                <a:ea typeface="+mn-lt"/>
                <a:cs typeface="+mn-lt"/>
              </a:rPr>
              <a:t>CSS3:</a:t>
            </a:r>
            <a:r>
              <a:rPr lang="en-US" dirty="0">
                <a:ea typeface="+mn-lt"/>
                <a:cs typeface="+mn-lt"/>
              </a:rPr>
              <a:t> </a:t>
            </a:r>
            <a:endParaRPr lang="en-US" dirty="0">
              <a:ea typeface="Calibri" panose="020F0502020204030204"/>
              <a:cs typeface="Calibri" panose="020F0502020204030204"/>
            </a:endParaRPr>
          </a:p>
          <a:p>
            <a:pPr marL="0" indent="0" algn="just">
              <a:buNone/>
            </a:pPr>
            <a:r>
              <a:rPr lang="en-US" dirty="0">
                <a:ea typeface="+mn-lt"/>
                <a:cs typeface="+mn-lt"/>
              </a:rPr>
              <a:t>CSS stands for Cascading Style Sheets. It describes how HTML elements are to be displayed on screen, paper or in other media. CSS saves a lot of work. It can control the layout of multiple web pages all at once. </a:t>
            </a:r>
          </a:p>
          <a:p>
            <a:pPr marL="0" indent="0" algn="just">
              <a:buNone/>
            </a:pPr>
            <a:r>
              <a:rPr lang="en-US" b="1" dirty="0">
                <a:ea typeface="+mn-lt"/>
                <a:cs typeface="+mn-lt"/>
              </a:rPr>
              <a:t>PHP: </a:t>
            </a:r>
          </a:p>
          <a:p>
            <a:pPr marL="0" indent="0" algn="just">
              <a:buNone/>
            </a:pPr>
            <a:r>
              <a:rPr lang="en-US" dirty="0">
                <a:ea typeface="+mn-lt"/>
                <a:cs typeface="+mn-lt"/>
              </a:rPr>
              <a:t>11 PHP stands for Hypertext preprocessor. It is a server-side scripting language that is embedded in HTML. IT is used to manage dynamic content, database, session tracking, even build entire ecommerce sites. It is integrated with a number of popular databases including MySQL, PostgreSQL, Oracle, Sybase, Informix and Microsoft SQL Server.</a:t>
            </a:r>
            <a:endParaRPr lang="en-US" dirty="0">
              <a:ea typeface="Calibri"/>
              <a:cs typeface="Calibri"/>
            </a:endParaRPr>
          </a:p>
        </p:txBody>
      </p:sp>
    </p:spTree>
    <p:extLst>
      <p:ext uri="{BB962C8B-B14F-4D97-AF65-F5344CB8AC3E}">
        <p14:creationId xmlns:p14="http://schemas.microsoft.com/office/powerpoint/2010/main" val="9900747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3F13B60-055A-4543-B772-0C5D65BBA2CB}"/>
              </a:ext>
            </a:extLst>
          </p:cNvPr>
          <p:cNvSpPr>
            <a:spLocks noGrp="1"/>
          </p:cNvSpPr>
          <p:nvPr>
            <p:ph idx="1"/>
          </p:nvPr>
        </p:nvSpPr>
        <p:spPr>
          <a:xfrm>
            <a:off x="838200" y="585954"/>
            <a:ext cx="10515600" cy="5591009"/>
          </a:xfrm>
        </p:spPr>
        <p:txBody>
          <a:bodyPr vert="horz" lIns="91440" tIns="45720" rIns="91440" bIns="45720" rtlCol="0" anchor="t">
            <a:normAutofit/>
          </a:bodyPr>
          <a:lstStyle/>
          <a:p>
            <a:pPr marL="0" indent="0" algn="just">
              <a:buNone/>
            </a:pPr>
            <a:r>
              <a:rPr lang="en-US" b="1" dirty="0">
                <a:ea typeface="+mn-lt"/>
                <a:cs typeface="+mn-lt"/>
              </a:rPr>
              <a:t>MySQL: </a:t>
            </a:r>
            <a:endParaRPr lang="en-US">
              <a:ea typeface="+mn-lt"/>
              <a:cs typeface="+mn-lt"/>
            </a:endParaRPr>
          </a:p>
          <a:p>
            <a:pPr marL="0" indent="0" algn="just">
              <a:buNone/>
            </a:pPr>
            <a:r>
              <a:rPr lang="en-US" sz="2400" dirty="0">
                <a:ea typeface="+mn-lt"/>
                <a:cs typeface="+mn-lt"/>
              </a:rPr>
              <a:t>MySQL is a freely available open-source Relational Database Management System (RDBMS) that uses Structured Query Language (SQL). SQL is the most popular language for adding, accessing and managing content in a database. MySQL is an essential part of almost every opensource PHP application. </a:t>
            </a:r>
          </a:p>
          <a:p>
            <a:pPr marL="0" indent="0" algn="just">
              <a:buNone/>
            </a:pPr>
            <a:endParaRPr lang="en-US" dirty="0">
              <a:ea typeface="Calibri"/>
              <a:cs typeface="Calibri"/>
            </a:endParaRPr>
          </a:p>
        </p:txBody>
      </p:sp>
    </p:spTree>
    <p:extLst>
      <p:ext uri="{BB962C8B-B14F-4D97-AF65-F5344CB8AC3E}">
        <p14:creationId xmlns:p14="http://schemas.microsoft.com/office/powerpoint/2010/main" val="42945788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592CB4-CB2E-8086-0A51-F2381E103202}"/>
              </a:ext>
            </a:extLst>
          </p:cNvPr>
          <p:cNvSpPr>
            <a:spLocks noGrp="1"/>
          </p:cNvSpPr>
          <p:nvPr>
            <p:ph type="title"/>
          </p:nvPr>
        </p:nvSpPr>
        <p:spPr/>
        <p:txBody>
          <a:bodyPr/>
          <a:lstStyle/>
          <a:p>
            <a:r>
              <a:rPr lang="en-US" dirty="0">
                <a:ea typeface="Calibri Light"/>
                <a:cs typeface="Calibri Light"/>
              </a:rPr>
              <a:t>CONCLUSION</a:t>
            </a:r>
            <a:endParaRPr lang="en-US" dirty="0"/>
          </a:p>
        </p:txBody>
      </p:sp>
      <p:sp>
        <p:nvSpPr>
          <p:cNvPr id="3" name="Content Placeholder 2">
            <a:extLst>
              <a:ext uri="{FF2B5EF4-FFF2-40B4-BE49-F238E27FC236}">
                <a16:creationId xmlns:a16="http://schemas.microsoft.com/office/drawing/2014/main" id="{02A4F23E-887A-F3D9-B96D-A5C46B5B7088}"/>
              </a:ext>
            </a:extLst>
          </p:cNvPr>
          <p:cNvSpPr>
            <a:spLocks noGrp="1"/>
          </p:cNvSpPr>
          <p:nvPr>
            <p:ph idx="1"/>
          </p:nvPr>
        </p:nvSpPr>
        <p:spPr/>
        <p:txBody>
          <a:bodyPr vert="horz" lIns="91440" tIns="45720" rIns="91440" bIns="45720" rtlCol="0" anchor="t">
            <a:normAutofit fontScale="92500" lnSpcReduction="20000"/>
          </a:bodyPr>
          <a:lstStyle/>
          <a:p>
            <a:pPr marL="0" indent="0" algn="just">
              <a:buNone/>
            </a:pPr>
            <a:r>
              <a:rPr lang="en-US" dirty="0">
                <a:ea typeface="+mn-lt"/>
                <a:cs typeface="+mn-lt"/>
              </a:rPr>
              <a:t>The currently implemented system provides faculty and students powerful features to handle resources and assignments. The utilization of DBMS produces high system efficiency in data manipulation. Cross platform attributes of PHP and MySQL make it a portable system on most operating systems with slight modifications. In addition, the system security is strengthened by multiple security schemes. The database design is very important during implementation because the database structure can significantly affect system efficiency and flexibility. Currently, the database structure is constructed in a very flexible manner, so that new data attributes or items can be easily added to the system without changing current structure significantly. For further implementation, more features can be added to the system, such as the management of backup data or disaster recovery. More information could be explored according to users’ requirements.</a:t>
            </a:r>
            <a:endParaRPr lang="en-US" dirty="0">
              <a:ea typeface="Calibri" panose="020F0502020204030204"/>
              <a:cs typeface="Calibri" panose="020F0502020204030204"/>
            </a:endParaRPr>
          </a:p>
        </p:txBody>
      </p:sp>
    </p:spTree>
    <p:extLst>
      <p:ext uri="{BB962C8B-B14F-4D97-AF65-F5344CB8AC3E}">
        <p14:creationId xmlns:p14="http://schemas.microsoft.com/office/powerpoint/2010/main" val="26161289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BC507F-4B61-9948-56E3-4C9FD7159518}"/>
              </a:ext>
            </a:extLst>
          </p:cNvPr>
          <p:cNvSpPr>
            <a:spLocks noGrp="1"/>
          </p:cNvSpPr>
          <p:nvPr>
            <p:ph type="title"/>
          </p:nvPr>
        </p:nvSpPr>
        <p:spPr/>
        <p:txBody>
          <a:bodyPr/>
          <a:lstStyle/>
          <a:p>
            <a:r>
              <a:rPr lang="en-US" dirty="0">
                <a:ea typeface="Calibri Light"/>
                <a:cs typeface="Calibri Light"/>
              </a:rPr>
              <a:t>REFERENCES</a:t>
            </a:r>
            <a:endParaRPr lang="en-US" dirty="0"/>
          </a:p>
        </p:txBody>
      </p:sp>
      <p:sp>
        <p:nvSpPr>
          <p:cNvPr id="3" name="Content Placeholder 2">
            <a:extLst>
              <a:ext uri="{FF2B5EF4-FFF2-40B4-BE49-F238E27FC236}">
                <a16:creationId xmlns:a16="http://schemas.microsoft.com/office/drawing/2014/main" id="{499A5F10-23C6-6FC5-CC94-EDECA536FBF7}"/>
              </a:ext>
            </a:extLst>
          </p:cNvPr>
          <p:cNvSpPr>
            <a:spLocks noGrp="1"/>
          </p:cNvSpPr>
          <p:nvPr>
            <p:ph idx="1"/>
          </p:nvPr>
        </p:nvSpPr>
        <p:spPr>
          <a:xfrm>
            <a:off x="838200" y="1404820"/>
            <a:ext cx="10515600" cy="4772143"/>
          </a:xfrm>
        </p:spPr>
        <p:txBody>
          <a:bodyPr vert="horz" lIns="91440" tIns="45720" rIns="91440" bIns="45720" rtlCol="0" anchor="t">
            <a:normAutofit fontScale="85000" lnSpcReduction="20000"/>
          </a:bodyPr>
          <a:lstStyle/>
          <a:p>
            <a:pPr marL="0" indent="0">
              <a:buNone/>
            </a:pPr>
            <a:r>
              <a:rPr lang="en-US">
                <a:ea typeface="+mn-lt"/>
                <a:cs typeface="+mn-lt"/>
              </a:rPr>
              <a:t>For PHP </a:t>
            </a:r>
            <a:endParaRPr lang="en-US"/>
          </a:p>
          <a:p>
            <a:pPr marL="0" indent="0">
              <a:buNone/>
            </a:pPr>
            <a:r>
              <a:rPr lang="en-US" dirty="0">
                <a:ea typeface="+mn-lt"/>
                <a:cs typeface="+mn-lt"/>
                <a:hlinkClick r:id="rId2"/>
              </a:rPr>
              <a:t>https://www.w3schools.com/php/default.asp</a:t>
            </a:r>
            <a:endParaRPr lang="en-US">
              <a:ea typeface="+mn-lt"/>
              <a:cs typeface="+mn-lt"/>
            </a:endParaRPr>
          </a:p>
          <a:p>
            <a:pPr marL="0" indent="0">
              <a:buNone/>
            </a:pPr>
            <a:r>
              <a:rPr lang="en-US" dirty="0">
                <a:ea typeface="+mn-lt"/>
                <a:cs typeface="+mn-lt"/>
                <a:hlinkClick r:id="rId3"/>
              </a:rPr>
              <a:t>https://www.sitepoint.com/php/</a:t>
            </a:r>
            <a:endParaRPr lang="en-US">
              <a:ea typeface="+mn-lt"/>
              <a:cs typeface="+mn-lt"/>
            </a:endParaRPr>
          </a:p>
          <a:p>
            <a:pPr marL="0" indent="0">
              <a:buNone/>
            </a:pPr>
            <a:r>
              <a:rPr lang="en-US" dirty="0">
                <a:ea typeface="+mn-lt"/>
                <a:cs typeface="+mn-lt"/>
                <a:hlinkClick r:id="rId4"/>
              </a:rPr>
              <a:t>https://www.php.net/</a:t>
            </a:r>
            <a:endParaRPr lang="en-US">
              <a:ea typeface="+mn-lt"/>
              <a:cs typeface="+mn-lt"/>
            </a:endParaRPr>
          </a:p>
          <a:p>
            <a:pPr marL="0" indent="0">
              <a:buNone/>
            </a:pPr>
            <a:r>
              <a:rPr lang="en-US" dirty="0">
                <a:ea typeface="+mn-lt"/>
                <a:cs typeface="+mn-lt"/>
                <a:hlinkClick r:id="rId5"/>
              </a:rPr>
              <a:t>http://www.tutorialspoint.com/php/</a:t>
            </a:r>
            <a:endParaRPr lang="en-US">
              <a:ea typeface="+mn-lt"/>
              <a:cs typeface="+mn-lt"/>
            </a:endParaRPr>
          </a:p>
          <a:p>
            <a:pPr marL="0" indent="0">
              <a:buNone/>
            </a:pPr>
            <a:endParaRPr lang="en-US" dirty="0">
              <a:ea typeface="Calibri"/>
              <a:cs typeface="Calibri"/>
            </a:endParaRPr>
          </a:p>
          <a:p>
            <a:pPr marL="0" indent="0">
              <a:buNone/>
            </a:pPr>
            <a:r>
              <a:rPr lang="en-US">
                <a:ea typeface="Calibri"/>
                <a:cs typeface="Calibri"/>
              </a:rPr>
              <a:t>For MySQL</a:t>
            </a:r>
            <a:endParaRPr lang="en-US" dirty="0">
              <a:ea typeface="Calibri"/>
              <a:cs typeface="Calibri"/>
            </a:endParaRPr>
          </a:p>
          <a:p>
            <a:pPr marL="0" indent="0">
              <a:buNone/>
            </a:pPr>
            <a:r>
              <a:rPr lang="en-US" dirty="0">
                <a:ea typeface="+mn-lt"/>
                <a:cs typeface="+mn-lt"/>
                <a:hlinkClick r:id="rId6"/>
              </a:rPr>
              <a:t>https://www.mysql.com/</a:t>
            </a:r>
          </a:p>
          <a:p>
            <a:pPr marL="0" indent="0">
              <a:buNone/>
            </a:pPr>
            <a:r>
              <a:rPr lang="en-US" dirty="0">
                <a:ea typeface="+mn-lt"/>
                <a:cs typeface="+mn-lt"/>
                <a:hlinkClick r:id="rId7"/>
              </a:rPr>
              <a:t>http://www.mysqltutorial.org</a:t>
            </a:r>
            <a:endParaRPr lang="en-US" dirty="0">
              <a:ea typeface="Calibri"/>
              <a:cs typeface="Calibri"/>
            </a:endParaRPr>
          </a:p>
          <a:p>
            <a:pPr marL="0" indent="0">
              <a:buNone/>
            </a:pPr>
            <a:endParaRPr lang="en-US" dirty="0">
              <a:ea typeface="Calibri"/>
              <a:cs typeface="Calibri"/>
            </a:endParaRPr>
          </a:p>
          <a:p>
            <a:pPr marL="0" indent="0">
              <a:buNone/>
            </a:pPr>
            <a:r>
              <a:rPr lang="en-US">
                <a:ea typeface="+mn-lt"/>
                <a:cs typeface="+mn-lt"/>
              </a:rPr>
              <a:t>For XAMPP </a:t>
            </a:r>
          </a:p>
          <a:p>
            <a:pPr marL="0" indent="0">
              <a:buNone/>
            </a:pPr>
            <a:r>
              <a:rPr lang="en-US" dirty="0">
                <a:ea typeface="+mn-lt"/>
                <a:cs typeface="+mn-lt"/>
                <a:hlinkClick r:id="rId8"/>
              </a:rPr>
              <a:t>https://www.apachefriends.org/download.html</a:t>
            </a:r>
            <a:endParaRPr lang="en-US" dirty="0">
              <a:ea typeface="Calibri"/>
              <a:cs typeface="Calibri"/>
            </a:endParaRPr>
          </a:p>
          <a:p>
            <a:pPr marL="0" indent="0">
              <a:buNone/>
            </a:pPr>
            <a:endParaRPr lang="en-US" dirty="0">
              <a:ea typeface="Calibri"/>
              <a:cs typeface="Calibri"/>
            </a:endParaRPr>
          </a:p>
          <a:p>
            <a:pPr marL="0" indent="0">
              <a:buNone/>
            </a:pPr>
            <a:endParaRPr lang="en-US" dirty="0">
              <a:ea typeface="Calibri"/>
              <a:cs typeface="Calibri"/>
            </a:endParaRPr>
          </a:p>
        </p:txBody>
      </p:sp>
    </p:spTree>
    <p:extLst>
      <p:ext uri="{BB962C8B-B14F-4D97-AF65-F5344CB8AC3E}">
        <p14:creationId xmlns:p14="http://schemas.microsoft.com/office/powerpoint/2010/main" val="37142450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F72120-9686-A574-E170-A1E6970CE8E9}"/>
              </a:ext>
            </a:extLst>
          </p:cNvPr>
          <p:cNvSpPr>
            <a:spLocks noGrp="1"/>
          </p:cNvSpPr>
          <p:nvPr>
            <p:ph type="title"/>
          </p:nvPr>
        </p:nvSpPr>
        <p:spPr>
          <a:xfrm>
            <a:off x="838200" y="365125"/>
            <a:ext cx="10515600" cy="5533622"/>
          </a:xfrm>
        </p:spPr>
        <p:txBody>
          <a:bodyPr>
            <a:normAutofit/>
          </a:bodyPr>
          <a:lstStyle/>
          <a:p>
            <a:r>
              <a:rPr lang="en-US" dirty="0">
                <a:ea typeface="Calibri Light"/>
                <a:cs typeface="Calibri Light"/>
              </a:rPr>
              <a:t>                             </a:t>
            </a:r>
            <a:r>
              <a:rPr lang="en-US" b="1" dirty="0">
                <a:ea typeface="Calibri Light"/>
                <a:cs typeface="Calibri Light"/>
              </a:rPr>
              <a:t>Thank you</a:t>
            </a:r>
          </a:p>
        </p:txBody>
      </p:sp>
    </p:spTree>
    <p:extLst>
      <p:ext uri="{BB962C8B-B14F-4D97-AF65-F5344CB8AC3E}">
        <p14:creationId xmlns:p14="http://schemas.microsoft.com/office/powerpoint/2010/main" val="32376224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7E547-FD08-87F9-A9CB-3669F34AE7A4}"/>
              </a:ext>
            </a:extLst>
          </p:cNvPr>
          <p:cNvSpPr>
            <a:spLocks noGrp="1"/>
          </p:cNvSpPr>
          <p:nvPr>
            <p:ph type="title"/>
          </p:nvPr>
        </p:nvSpPr>
        <p:spPr/>
        <p:txBody>
          <a:bodyPr/>
          <a:lstStyle/>
          <a:p>
            <a:r>
              <a:rPr lang="en-US" dirty="0">
                <a:ea typeface="Calibri Light"/>
                <a:cs typeface="Calibri Light"/>
              </a:rPr>
              <a:t>OUTLINE</a:t>
            </a:r>
            <a:endParaRPr lang="en-US" dirty="0"/>
          </a:p>
        </p:txBody>
      </p:sp>
      <p:sp>
        <p:nvSpPr>
          <p:cNvPr id="3" name="Content Placeholder 2">
            <a:extLst>
              <a:ext uri="{FF2B5EF4-FFF2-40B4-BE49-F238E27FC236}">
                <a16:creationId xmlns:a16="http://schemas.microsoft.com/office/drawing/2014/main" id="{AE58AA14-B348-8D2F-D36D-1D748519763F}"/>
              </a:ext>
            </a:extLst>
          </p:cNvPr>
          <p:cNvSpPr>
            <a:spLocks noGrp="1"/>
          </p:cNvSpPr>
          <p:nvPr>
            <p:ph idx="1"/>
          </p:nvPr>
        </p:nvSpPr>
        <p:spPr/>
        <p:txBody>
          <a:bodyPr vert="horz" lIns="91440" tIns="45720" rIns="91440" bIns="45720" rtlCol="0" anchor="t">
            <a:normAutofit lnSpcReduction="10000"/>
          </a:bodyPr>
          <a:lstStyle/>
          <a:p>
            <a:r>
              <a:rPr lang="en-US">
                <a:ea typeface="Calibri"/>
                <a:cs typeface="Calibri"/>
              </a:rPr>
              <a:t>Abstract </a:t>
            </a:r>
          </a:p>
          <a:p>
            <a:r>
              <a:rPr lang="en-US" dirty="0">
                <a:ea typeface="Calibri"/>
                <a:cs typeface="Calibri"/>
              </a:rPr>
              <a:t>Problem statement</a:t>
            </a:r>
          </a:p>
          <a:p>
            <a:r>
              <a:rPr lang="en-US">
                <a:ea typeface="Calibri"/>
                <a:cs typeface="Calibri"/>
              </a:rPr>
              <a:t>Aims, objective &amp; proposed system/solution</a:t>
            </a:r>
          </a:p>
          <a:p>
            <a:r>
              <a:rPr lang="en-US">
                <a:ea typeface="Calibri"/>
                <a:cs typeface="Calibri"/>
              </a:rPr>
              <a:t>System design</a:t>
            </a:r>
            <a:endParaRPr lang="en-US" dirty="0">
              <a:ea typeface="Calibri"/>
              <a:cs typeface="Calibri"/>
            </a:endParaRPr>
          </a:p>
          <a:p>
            <a:r>
              <a:rPr lang="en-US">
                <a:ea typeface="Calibri"/>
                <a:cs typeface="Calibri"/>
              </a:rPr>
              <a:t>System development </a:t>
            </a:r>
            <a:r>
              <a:rPr lang="en-US" err="1">
                <a:ea typeface="Calibri"/>
                <a:cs typeface="Calibri"/>
              </a:rPr>
              <a:t>approch</a:t>
            </a:r>
            <a:r>
              <a:rPr lang="en-US">
                <a:ea typeface="Calibri"/>
                <a:cs typeface="Calibri"/>
              </a:rPr>
              <a:t>(Technology used)</a:t>
            </a:r>
          </a:p>
          <a:p>
            <a:r>
              <a:rPr lang="en-US">
                <a:ea typeface="Calibri"/>
                <a:cs typeface="Calibri"/>
              </a:rPr>
              <a:t>Algorithm &amp; deployment</a:t>
            </a:r>
          </a:p>
          <a:p>
            <a:r>
              <a:rPr lang="en-US">
                <a:ea typeface="Calibri"/>
                <a:cs typeface="Calibri"/>
              </a:rPr>
              <a:t>Conclusion</a:t>
            </a:r>
            <a:endParaRPr lang="en-US" dirty="0">
              <a:ea typeface="Calibri"/>
              <a:cs typeface="Calibri"/>
            </a:endParaRPr>
          </a:p>
          <a:p>
            <a:r>
              <a:rPr lang="en-US">
                <a:ea typeface="Calibri"/>
                <a:cs typeface="Calibri"/>
              </a:rPr>
              <a:t>References</a:t>
            </a:r>
            <a:endParaRPr lang="en-US" dirty="0">
              <a:ea typeface="Calibri"/>
              <a:cs typeface="Calibri"/>
            </a:endParaRPr>
          </a:p>
          <a:p>
            <a:r>
              <a:rPr lang="en-US" dirty="0">
                <a:ea typeface="Calibri"/>
                <a:cs typeface="Calibri"/>
              </a:rPr>
              <a:t>Future scope</a:t>
            </a:r>
          </a:p>
        </p:txBody>
      </p:sp>
    </p:spTree>
    <p:extLst>
      <p:ext uri="{BB962C8B-B14F-4D97-AF65-F5344CB8AC3E}">
        <p14:creationId xmlns:p14="http://schemas.microsoft.com/office/powerpoint/2010/main" val="10608665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D13DA0-AD53-A2AB-3938-5CE05E1DFBD1}"/>
              </a:ext>
            </a:extLst>
          </p:cNvPr>
          <p:cNvSpPr>
            <a:spLocks noGrp="1"/>
          </p:cNvSpPr>
          <p:nvPr>
            <p:ph type="title"/>
          </p:nvPr>
        </p:nvSpPr>
        <p:spPr/>
        <p:txBody>
          <a:bodyPr/>
          <a:lstStyle/>
          <a:p>
            <a:r>
              <a:rPr lang="en-US" dirty="0">
                <a:ea typeface="Calibri Light" panose="020F0302020204030204"/>
                <a:cs typeface="Calibri Light" panose="020F0302020204030204"/>
              </a:rPr>
              <a:t>ABSTRACT</a:t>
            </a:r>
            <a:endParaRPr lang="en-US" dirty="0"/>
          </a:p>
        </p:txBody>
      </p:sp>
      <p:sp>
        <p:nvSpPr>
          <p:cNvPr id="3" name="Content Placeholder 2">
            <a:extLst>
              <a:ext uri="{FF2B5EF4-FFF2-40B4-BE49-F238E27FC236}">
                <a16:creationId xmlns:a16="http://schemas.microsoft.com/office/drawing/2014/main" id="{A256D818-61F2-4A9C-D178-0F13DADF74C0}"/>
              </a:ext>
            </a:extLst>
          </p:cNvPr>
          <p:cNvSpPr>
            <a:spLocks noGrp="1"/>
          </p:cNvSpPr>
          <p:nvPr>
            <p:ph idx="1"/>
          </p:nvPr>
        </p:nvSpPr>
        <p:spPr/>
        <p:txBody>
          <a:bodyPr vert="horz" lIns="91440" tIns="45720" rIns="91440" bIns="45720" rtlCol="0" anchor="t">
            <a:normAutofit fontScale="85000" lnSpcReduction="20000"/>
          </a:bodyPr>
          <a:lstStyle/>
          <a:p>
            <a:pPr marL="0" indent="0" algn="just">
              <a:buNone/>
            </a:pPr>
            <a:r>
              <a:rPr lang="en-US" dirty="0">
                <a:ea typeface="+mn-lt"/>
                <a:cs typeface="+mn-lt"/>
              </a:rPr>
              <a:t>The Computer Science Department portal is a web-based platform designed to provide a centralized space for computer science students, faculty to access important information, resources related to the department. The portal aims to streamline various administrative tasks. This portal includes main features like: </a:t>
            </a:r>
            <a:endParaRPr lang="en-US">
              <a:ea typeface="Calibri" panose="020F0502020204030204"/>
              <a:cs typeface="Calibri" panose="020F0502020204030204"/>
            </a:endParaRPr>
          </a:p>
          <a:p>
            <a:pPr marL="0" indent="0" algn="just">
              <a:buNone/>
            </a:pPr>
            <a:r>
              <a:rPr lang="en-US" dirty="0">
                <a:ea typeface="+mn-lt"/>
                <a:cs typeface="+mn-lt"/>
              </a:rPr>
              <a:t>1.COURSE MANAGEMENT : A course management system that allows faculty to add and share content, course materials with students.</a:t>
            </a:r>
          </a:p>
          <a:p>
            <a:pPr marL="0" indent="0" algn="just">
              <a:buNone/>
            </a:pPr>
            <a:r>
              <a:rPr lang="en-US" dirty="0">
                <a:ea typeface="+mn-lt"/>
                <a:cs typeface="+mn-lt"/>
              </a:rPr>
              <a:t>2.STUDENT RESOURCES : A repository of resources such as guides, tutorials, and links that students can access to improve their learning.</a:t>
            </a:r>
          </a:p>
          <a:p>
            <a:pPr marL="0" indent="0" algn="just">
              <a:buNone/>
            </a:pPr>
            <a:r>
              <a:rPr lang="en-US" dirty="0">
                <a:ea typeface="+mn-lt"/>
                <a:cs typeface="+mn-lt"/>
              </a:rPr>
              <a:t>3.NEWS AND ANNOUNCEMENTS : A section for department news and announcements, like events, job </a:t>
            </a:r>
            <a:r>
              <a:rPr lang="en-US" dirty="0" err="1">
                <a:ea typeface="+mn-lt"/>
                <a:cs typeface="+mn-lt"/>
              </a:rPr>
              <a:t>oppurtunities</a:t>
            </a:r>
            <a:r>
              <a:rPr lang="en-US" dirty="0">
                <a:ea typeface="+mn-lt"/>
                <a:cs typeface="+mn-lt"/>
              </a:rPr>
              <a:t> and updates.</a:t>
            </a:r>
          </a:p>
          <a:p>
            <a:pPr marL="0" indent="0" algn="just">
              <a:buNone/>
            </a:pPr>
            <a:r>
              <a:rPr lang="en-US" dirty="0">
                <a:ea typeface="+mn-lt"/>
                <a:cs typeface="+mn-lt"/>
              </a:rPr>
              <a:t>4.ASSIGNMENT MANAGEMENT : A section where the faculty can add assignments and view the status of the assignments given and students can access those assignments.</a:t>
            </a:r>
            <a:endParaRPr lang="en-US">
              <a:ea typeface="Calibri"/>
              <a:cs typeface="Calibri"/>
            </a:endParaRPr>
          </a:p>
        </p:txBody>
      </p:sp>
    </p:spTree>
    <p:extLst>
      <p:ext uri="{BB962C8B-B14F-4D97-AF65-F5344CB8AC3E}">
        <p14:creationId xmlns:p14="http://schemas.microsoft.com/office/powerpoint/2010/main" val="26525188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00186-809A-D6C8-50C6-7708DEC3362F}"/>
              </a:ext>
            </a:extLst>
          </p:cNvPr>
          <p:cNvSpPr>
            <a:spLocks noGrp="1"/>
          </p:cNvSpPr>
          <p:nvPr>
            <p:ph type="title"/>
          </p:nvPr>
        </p:nvSpPr>
        <p:spPr/>
        <p:txBody>
          <a:bodyPr/>
          <a:lstStyle/>
          <a:p>
            <a:r>
              <a:rPr lang="en-US" dirty="0">
                <a:ea typeface="Calibri Light"/>
                <a:cs typeface="Calibri Light"/>
              </a:rPr>
              <a:t>PROBLEM STATEMENT</a:t>
            </a:r>
            <a:endParaRPr lang="en-US" dirty="0"/>
          </a:p>
        </p:txBody>
      </p:sp>
      <p:sp>
        <p:nvSpPr>
          <p:cNvPr id="3" name="Content Placeholder 2">
            <a:extLst>
              <a:ext uri="{FF2B5EF4-FFF2-40B4-BE49-F238E27FC236}">
                <a16:creationId xmlns:a16="http://schemas.microsoft.com/office/drawing/2014/main" id="{8F44DE75-7F58-E396-EBB6-3D93FB483BE3}"/>
              </a:ext>
            </a:extLst>
          </p:cNvPr>
          <p:cNvSpPr>
            <a:spLocks noGrp="1"/>
          </p:cNvSpPr>
          <p:nvPr>
            <p:ph idx="1"/>
          </p:nvPr>
        </p:nvSpPr>
        <p:spPr/>
        <p:txBody>
          <a:bodyPr vert="horz" lIns="91440" tIns="45720" rIns="91440" bIns="45720" rtlCol="0" anchor="t">
            <a:normAutofit/>
          </a:bodyPr>
          <a:lstStyle/>
          <a:p>
            <a:r>
              <a:rPr lang="en-US" dirty="0">
                <a:ea typeface="Calibri"/>
                <a:cs typeface="Calibri"/>
              </a:rPr>
              <a:t>Design a web based platform to </a:t>
            </a:r>
            <a:r>
              <a:rPr lang="en-US" sz="2400" dirty="0">
                <a:ea typeface="Calibri"/>
                <a:cs typeface="Calibri"/>
              </a:rPr>
              <a:t>provide a centralized space for computer science students, faculty to access important information, resources related to the department. </a:t>
            </a:r>
            <a:endParaRPr lang="en-US" dirty="0"/>
          </a:p>
        </p:txBody>
      </p:sp>
    </p:spTree>
    <p:extLst>
      <p:ext uri="{BB962C8B-B14F-4D97-AF65-F5344CB8AC3E}">
        <p14:creationId xmlns:p14="http://schemas.microsoft.com/office/powerpoint/2010/main" val="39385485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08170-DBC4-F92D-3365-E1AD2C50AEF3}"/>
              </a:ext>
            </a:extLst>
          </p:cNvPr>
          <p:cNvSpPr>
            <a:spLocks noGrp="1"/>
          </p:cNvSpPr>
          <p:nvPr>
            <p:ph type="title"/>
          </p:nvPr>
        </p:nvSpPr>
        <p:spPr/>
        <p:txBody>
          <a:bodyPr>
            <a:normAutofit/>
          </a:bodyPr>
          <a:lstStyle/>
          <a:p>
            <a:r>
              <a:rPr lang="en-US" sz="3600" dirty="0">
                <a:ea typeface="Calibri Light"/>
                <a:cs typeface="Calibri Light"/>
              </a:rPr>
              <a:t>AIMS, OBJECTIVE &amp; PROPOSED SYSTEM/SOLUTION</a:t>
            </a:r>
          </a:p>
        </p:txBody>
      </p:sp>
      <p:sp>
        <p:nvSpPr>
          <p:cNvPr id="3" name="Content Placeholder 2">
            <a:extLst>
              <a:ext uri="{FF2B5EF4-FFF2-40B4-BE49-F238E27FC236}">
                <a16:creationId xmlns:a16="http://schemas.microsoft.com/office/drawing/2014/main" id="{D6B97EDF-C71D-18A8-0472-F9E84B62FE67}"/>
              </a:ext>
            </a:extLst>
          </p:cNvPr>
          <p:cNvSpPr>
            <a:spLocks noGrp="1"/>
          </p:cNvSpPr>
          <p:nvPr>
            <p:ph idx="1"/>
          </p:nvPr>
        </p:nvSpPr>
        <p:spPr/>
        <p:txBody>
          <a:bodyPr vert="horz" lIns="91440" tIns="45720" rIns="91440" bIns="45720" rtlCol="0" anchor="t">
            <a:normAutofit fontScale="77500" lnSpcReduction="20000"/>
          </a:bodyPr>
          <a:lstStyle/>
          <a:p>
            <a:pPr algn="just"/>
            <a:r>
              <a:rPr lang="en-US" dirty="0">
                <a:ea typeface="+mn-lt"/>
                <a:cs typeface="+mn-lt"/>
              </a:rPr>
              <a:t>Aim : </a:t>
            </a:r>
            <a:r>
              <a:rPr lang="en-US" sz="2400" dirty="0">
                <a:ea typeface="+mn-lt"/>
                <a:cs typeface="+mn-lt"/>
              </a:rPr>
              <a:t>The portal aims to streamline various administrative tasks.</a:t>
            </a:r>
            <a:endParaRPr lang="en-US" dirty="0">
              <a:ea typeface="+mn-lt"/>
              <a:cs typeface="+mn-lt"/>
            </a:endParaRPr>
          </a:p>
          <a:p>
            <a:pPr algn="just"/>
            <a:r>
              <a:rPr lang="en-US" dirty="0">
                <a:ea typeface="+mn-lt"/>
                <a:cs typeface="+mn-lt"/>
              </a:rPr>
              <a:t>Objective : </a:t>
            </a:r>
            <a:r>
              <a:rPr lang="en-US" sz="2400" dirty="0">
                <a:ea typeface="+mn-lt"/>
                <a:cs typeface="+mn-lt"/>
              </a:rPr>
              <a:t>This portal introduces a new web-based department portal, which combines all useful features in other commercial systems and implements new functions. Its powerful features and friendly user interfaces allow teachers and students to handle their works in a convenient, efficient, and systematical way. In addition, this system also has very good portability and extensibility.</a:t>
            </a:r>
            <a:r>
              <a:rPr lang="en-US" dirty="0">
                <a:ea typeface="+mn-lt"/>
                <a:cs typeface="+mn-lt"/>
              </a:rPr>
              <a:t> </a:t>
            </a:r>
          </a:p>
          <a:p>
            <a:pPr algn="just"/>
            <a:r>
              <a:rPr lang="en-US" dirty="0">
                <a:ea typeface="Calibri"/>
                <a:cs typeface="Calibri"/>
              </a:rPr>
              <a:t>Proposed solution : </a:t>
            </a:r>
            <a:r>
              <a:rPr lang="en-US" sz="2400" dirty="0">
                <a:ea typeface="Calibri"/>
                <a:cs typeface="Calibri"/>
              </a:rPr>
              <a:t>d to the department. The portal aims to streamline various administrative tasks. This portal includes main features like: </a:t>
            </a:r>
          </a:p>
          <a:p>
            <a:pPr algn="just"/>
            <a:r>
              <a:rPr lang="en-US" sz="2400">
                <a:ea typeface="Calibri"/>
                <a:cs typeface="Calibri"/>
              </a:rPr>
              <a:t>1.COURSE MANAGEMENT : A course management system that allows faculty to add and share content, course materials with students.</a:t>
            </a:r>
          </a:p>
          <a:p>
            <a:pPr algn="just"/>
            <a:r>
              <a:rPr lang="en-US" sz="2400" dirty="0">
                <a:ea typeface="Calibri"/>
                <a:cs typeface="Calibri"/>
              </a:rPr>
              <a:t>2.STUDENT RESOURCES : A repository of resources such as guides, tutorials, and links that students can access to improve their learning.</a:t>
            </a:r>
            <a:endParaRPr lang="en-US" dirty="0">
              <a:ea typeface="Calibri" panose="020F0502020204030204"/>
              <a:cs typeface="Calibri" panose="020F0502020204030204"/>
            </a:endParaRPr>
          </a:p>
          <a:p>
            <a:pPr algn="just"/>
            <a:r>
              <a:rPr lang="en-US" sz="2400">
                <a:ea typeface="Calibri"/>
                <a:cs typeface="Calibri"/>
              </a:rPr>
              <a:t>3.NEWS AND ANNOUNCEMENTS : A section for department news and announcements, like events, job </a:t>
            </a:r>
            <a:r>
              <a:rPr lang="en-US" sz="2400" err="1">
                <a:ea typeface="Calibri"/>
                <a:cs typeface="Calibri"/>
              </a:rPr>
              <a:t>oppurtunities</a:t>
            </a:r>
            <a:r>
              <a:rPr lang="en-US" sz="2400">
                <a:ea typeface="Calibri"/>
                <a:cs typeface="Calibri"/>
              </a:rPr>
              <a:t> and updates.</a:t>
            </a:r>
            <a:endParaRPr lang="en-US">
              <a:ea typeface="Calibri" panose="020F0502020204030204"/>
              <a:cs typeface="Calibri" panose="020F0502020204030204"/>
            </a:endParaRPr>
          </a:p>
          <a:p>
            <a:pPr algn="just"/>
            <a:r>
              <a:rPr lang="en-US" sz="2400">
                <a:ea typeface="Calibri"/>
                <a:cs typeface="Calibri"/>
              </a:rPr>
              <a:t>4.ASSIGNMENT MANAGEMENT : A section where the faculty can add assignments and view the status of the assignments given and students can access those assignments.</a:t>
            </a:r>
            <a:endParaRPr lang="en-US">
              <a:ea typeface="Calibri" panose="020F0502020204030204"/>
              <a:cs typeface="Calibri" panose="020F0502020204030204"/>
            </a:endParaRPr>
          </a:p>
          <a:p>
            <a:pPr algn="just"/>
            <a:endParaRPr lang="en-US" dirty="0">
              <a:ea typeface="Calibri"/>
              <a:cs typeface="Calibri"/>
            </a:endParaRPr>
          </a:p>
        </p:txBody>
      </p:sp>
    </p:spTree>
    <p:extLst>
      <p:ext uri="{BB962C8B-B14F-4D97-AF65-F5344CB8AC3E}">
        <p14:creationId xmlns:p14="http://schemas.microsoft.com/office/powerpoint/2010/main" val="35633306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D36652-55FE-9BD0-7BA5-29E6687656A5}"/>
              </a:ext>
            </a:extLst>
          </p:cNvPr>
          <p:cNvSpPr>
            <a:spLocks noGrp="1"/>
          </p:cNvSpPr>
          <p:nvPr>
            <p:ph type="title"/>
          </p:nvPr>
        </p:nvSpPr>
        <p:spPr/>
        <p:txBody>
          <a:bodyPr/>
          <a:lstStyle/>
          <a:p>
            <a:r>
              <a:rPr lang="en-US" dirty="0">
                <a:ea typeface="Calibri Light"/>
                <a:cs typeface="Calibri Light"/>
              </a:rPr>
              <a:t>SYSTEM DESIGN</a:t>
            </a:r>
            <a:endParaRPr lang="en-US" dirty="0"/>
          </a:p>
        </p:txBody>
      </p:sp>
      <p:sp>
        <p:nvSpPr>
          <p:cNvPr id="3" name="Content Placeholder 2">
            <a:extLst>
              <a:ext uri="{FF2B5EF4-FFF2-40B4-BE49-F238E27FC236}">
                <a16:creationId xmlns:a16="http://schemas.microsoft.com/office/drawing/2014/main" id="{955D6274-371D-5AC0-2930-74DA95FA3B3C}"/>
              </a:ext>
            </a:extLst>
          </p:cNvPr>
          <p:cNvSpPr>
            <a:spLocks noGrp="1"/>
          </p:cNvSpPr>
          <p:nvPr>
            <p:ph idx="1"/>
          </p:nvPr>
        </p:nvSpPr>
        <p:spPr>
          <a:xfrm>
            <a:off x="838200" y="1825625"/>
            <a:ext cx="10515600" cy="5136084"/>
          </a:xfrm>
        </p:spPr>
        <p:txBody>
          <a:bodyPr vert="horz" lIns="91440" tIns="45720" rIns="91440" bIns="45720" rtlCol="0" anchor="t">
            <a:normAutofit/>
          </a:bodyPr>
          <a:lstStyle/>
          <a:p>
            <a:pPr marL="0" indent="0" algn="just">
              <a:buNone/>
            </a:pPr>
            <a:r>
              <a:rPr lang="en-US" dirty="0">
                <a:ea typeface="+mn-lt"/>
                <a:cs typeface="+mn-lt"/>
              </a:rPr>
              <a:t>FEASIBILITY STUDY: A feasibility analysis is undertaken to determine the possibility or probability of either improving the existing system or developing a completely new system. It helps to obtain an overview of the problem and to get rough assessment of whether feasible solution exists. There are three aspects in feasibility study portion of the preliminary investigation. </a:t>
            </a:r>
            <a:endParaRPr lang="en-US">
              <a:ea typeface="Calibri" panose="020F0502020204030204"/>
              <a:cs typeface="Calibri" panose="020F0502020204030204"/>
            </a:endParaRPr>
          </a:p>
          <a:p>
            <a:pPr marL="0" indent="0" algn="just">
              <a:buNone/>
            </a:pPr>
            <a:r>
              <a:rPr lang="en-US" dirty="0">
                <a:ea typeface="+mn-lt"/>
                <a:cs typeface="+mn-lt"/>
              </a:rPr>
              <a:t>1) Operational feasibility </a:t>
            </a:r>
          </a:p>
          <a:p>
            <a:pPr marL="0" indent="0" algn="just">
              <a:buNone/>
            </a:pPr>
            <a:r>
              <a:rPr lang="en-US" dirty="0">
                <a:ea typeface="+mn-lt"/>
                <a:cs typeface="+mn-lt"/>
              </a:rPr>
              <a:t>2) Technical feasibility </a:t>
            </a:r>
            <a:endParaRPr lang="en-US">
              <a:ea typeface="+mn-lt"/>
              <a:cs typeface="+mn-lt"/>
            </a:endParaRPr>
          </a:p>
          <a:p>
            <a:pPr marL="0" indent="0" algn="just">
              <a:buNone/>
            </a:pPr>
            <a:r>
              <a:rPr lang="en-US" dirty="0">
                <a:ea typeface="+mn-lt"/>
                <a:cs typeface="+mn-lt"/>
              </a:rPr>
              <a:t>3) Economical feasibility </a:t>
            </a:r>
            <a:endParaRPr lang="en-US" dirty="0">
              <a:ea typeface="Calibri" panose="020F0502020204030204"/>
              <a:cs typeface="Calibri" panose="020F0502020204030204"/>
            </a:endParaRPr>
          </a:p>
        </p:txBody>
      </p:sp>
    </p:spTree>
    <p:extLst>
      <p:ext uri="{BB962C8B-B14F-4D97-AF65-F5344CB8AC3E}">
        <p14:creationId xmlns:p14="http://schemas.microsoft.com/office/powerpoint/2010/main" val="32059728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ACFFEA4-33B6-F102-6C5E-05F256C0C8E2}"/>
              </a:ext>
            </a:extLst>
          </p:cNvPr>
          <p:cNvSpPr>
            <a:spLocks noGrp="1"/>
          </p:cNvSpPr>
          <p:nvPr>
            <p:ph idx="1"/>
          </p:nvPr>
        </p:nvSpPr>
        <p:spPr>
          <a:xfrm>
            <a:off x="838200" y="312999"/>
            <a:ext cx="10515600" cy="5863964"/>
          </a:xfrm>
        </p:spPr>
        <p:txBody>
          <a:bodyPr vert="horz" lIns="91440" tIns="45720" rIns="91440" bIns="45720" rtlCol="0" anchor="t">
            <a:normAutofit fontScale="92500" lnSpcReduction="20000"/>
          </a:bodyPr>
          <a:lstStyle/>
          <a:p>
            <a:pPr algn="just"/>
            <a:r>
              <a:rPr lang="en-US" dirty="0">
                <a:ea typeface="+mn-lt"/>
                <a:cs typeface="+mn-lt"/>
              </a:rPr>
              <a:t>Operational feasibility:- It is a measure of how well a proposed system solves the problems, and takes advantages of the opportunities identified during scope definition and how it satisfies the requirements identified in the requirements analysis phase of system development.</a:t>
            </a:r>
            <a:endParaRPr lang="en-US"/>
          </a:p>
          <a:p>
            <a:pPr algn="just"/>
            <a:r>
              <a:rPr lang="en-US" dirty="0">
                <a:ea typeface="+mn-lt"/>
                <a:cs typeface="+mn-lt"/>
              </a:rPr>
              <a:t>Operational feasibility covers two aspects. One is the technical performance aspect and other is the acceptance within the organization. Operational feasibility determines how the proposed system will fit the current operations and what, if any job restructuring and retraining may be needed to implement the system. </a:t>
            </a:r>
            <a:endParaRPr lang="en-US">
              <a:ea typeface="+mn-lt"/>
              <a:cs typeface="+mn-lt"/>
            </a:endParaRPr>
          </a:p>
          <a:p>
            <a:pPr algn="just"/>
            <a:r>
              <a:rPr lang="en-US" dirty="0">
                <a:ea typeface="+mn-lt"/>
                <a:cs typeface="+mn-lt"/>
              </a:rPr>
              <a:t>In the system operational feasibility checks, whether the user who is going to use the system is able to work with the software with which the system id coded and also the mind of the user going to use system. If the user does not understand or is able to work on the system further development is waste. </a:t>
            </a:r>
          </a:p>
          <a:p>
            <a:pPr algn="just"/>
            <a:r>
              <a:rPr lang="en-US" dirty="0">
                <a:ea typeface="+mn-lt"/>
                <a:cs typeface="+mn-lt"/>
              </a:rPr>
              <a:t>The system is easy to learn and it will require a very short time to learn the operation of the system for a person having knowledge in accounting. So that system was operationally feasible</a:t>
            </a:r>
            <a:endParaRPr lang="en-US">
              <a:ea typeface="Calibri"/>
              <a:cs typeface="Calibri"/>
            </a:endParaRPr>
          </a:p>
        </p:txBody>
      </p:sp>
    </p:spTree>
    <p:extLst>
      <p:ext uri="{BB962C8B-B14F-4D97-AF65-F5344CB8AC3E}">
        <p14:creationId xmlns:p14="http://schemas.microsoft.com/office/powerpoint/2010/main" val="12778742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3843A23-8145-5567-3438-D2FAF49EAF9A}"/>
              </a:ext>
            </a:extLst>
          </p:cNvPr>
          <p:cNvSpPr>
            <a:spLocks noGrp="1"/>
          </p:cNvSpPr>
          <p:nvPr>
            <p:ph idx="1"/>
          </p:nvPr>
        </p:nvSpPr>
        <p:spPr>
          <a:xfrm>
            <a:off x="838200" y="449476"/>
            <a:ext cx="10515600" cy="5727487"/>
          </a:xfrm>
        </p:spPr>
        <p:txBody>
          <a:bodyPr vert="horz" lIns="91440" tIns="45720" rIns="91440" bIns="45720" rtlCol="0" anchor="t">
            <a:normAutofit/>
          </a:bodyPr>
          <a:lstStyle/>
          <a:p>
            <a:pPr algn="just"/>
            <a:r>
              <a:rPr lang="en-US" dirty="0">
                <a:ea typeface="+mn-lt"/>
                <a:cs typeface="+mn-lt"/>
              </a:rPr>
              <a:t>Technical feasibility :- This involves questions such as whether the technology needed for the system exists, how difficult it will be to build, and whether the firm has enough experience using that technology. The assessment is based on an outline design of system requirements in terms of Input, Processes, 15 Output, Fields, Programs, and Procedures. This can be quantified in terms of volumes of data, trends, frequency of updating, etc. in order to estimate whether the new system will perform adequately or not.</a:t>
            </a:r>
            <a:endParaRPr lang="en-US"/>
          </a:p>
          <a:p>
            <a:pPr algn="just"/>
            <a:r>
              <a:rPr lang="en-US" dirty="0">
                <a:ea typeface="+mn-lt"/>
                <a:cs typeface="+mn-lt"/>
              </a:rPr>
              <a:t> The technical feasibility in the proposed system deals with the technology used in the system. It deals with the hardware and software used in the system whether they are of latest technology or not. It happens that after a system is prepared a new technology arises and the user wants the system based on that technology. Thus it is important to check the system to be technically feasible</a:t>
            </a:r>
            <a:endParaRPr lang="en-US" dirty="0">
              <a:ea typeface="Calibri"/>
              <a:cs typeface="Calibri"/>
            </a:endParaRPr>
          </a:p>
        </p:txBody>
      </p:sp>
    </p:spTree>
    <p:extLst>
      <p:ext uri="{BB962C8B-B14F-4D97-AF65-F5344CB8AC3E}">
        <p14:creationId xmlns:p14="http://schemas.microsoft.com/office/powerpoint/2010/main" val="40700338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ECB5534-E7DE-02BC-2FE9-BA1735A2C596}"/>
              </a:ext>
            </a:extLst>
          </p:cNvPr>
          <p:cNvSpPr>
            <a:spLocks noGrp="1"/>
          </p:cNvSpPr>
          <p:nvPr>
            <p:ph idx="1"/>
          </p:nvPr>
        </p:nvSpPr>
        <p:spPr>
          <a:xfrm>
            <a:off x="838200" y="369864"/>
            <a:ext cx="10515600" cy="5807099"/>
          </a:xfrm>
        </p:spPr>
        <p:txBody>
          <a:bodyPr vert="horz" lIns="91440" tIns="45720" rIns="91440" bIns="45720" rtlCol="0" anchor="t">
            <a:normAutofit/>
          </a:bodyPr>
          <a:lstStyle/>
          <a:p>
            <a:pPr algn="just"/>
            <a:r>
              <a:rPr lang="en-US" dirty="0">
                <a:ea typeface="+mn-lt"/>
                <a:cs typeface="+mn-lt"/>
              </a:rPr>
              <a:t>The minimum memory requirement is 32MB of RAM while 64MB is better to have for better performance. As far as software is concerned, MySQL and PHP should be installed on the server.</a:t>
            </a:r>
            <a:endParaRPr lang="en-US"/>
          </a:p>
          <a:p>
            <a:pPr algn="just"/>
            <a:r>
              <a:rPr lang="en-US" dirty="0">
                <a:ea typeface="+mn-lt"/>
                <a:cs typeface="+mn-lt"/>
              </a:rPr>
              <a:t> </a:t>
            </a:r>
            <a:r>
              <a:rPr lang="en-US" b="1" dirty="0">
                <a:ea typeface="+mn-lt"/>
                <a:cs typeface="+mn-lt"/>
              </a:rPr>
              <a:t>Economic feasibility </a:t>
            </a:r>
            <a:r>
              <a:rPr lang="en-US" dirty="0">
                <a:ea typeface="+mn-lt"/>
                <a:cs typeface="+mn-lt"/>
              </a:rPr>
              <a:t>:- Economic analysis is the most frequently used method for evaluating the effectiveness of a new system. More commonly known as cost/benefit analysis, the procedure is to determine the benefits and savings that are expected from a candidate system and compare them with costs. If benefits outweigh costs, then the decision is made to design and implement the system. </a:t>
            </a:r>
          </a:p>
          <a:p>
            <a:pPr algn="just"/>
            <a:r>
              <a:rPr lang="en-US" dirty="0">
                <a:ea typeface="+mn-lt"/>
                <a:cs typeface="+mn-lt"/>
              </a:rPr>
              <a:t>Implementation of this system will be a lifetime investment, which will ensure returns to the store of good services and market value throughout the future. So the system is found economically feasible.</a:t>
            </a:r>
            <a:endParaRPr lang="en-US">
              <a:ea typeface="Calibri"/>
              <a:cs typeface="Calibri"/>
            </a:endParaRPr>
          </a:p>
        </p:txBody>
      </p:sp>
    </p:spTree>
    <p:extLst>
      <p:ext uri="{BB962C8B-B14F-4D97-AF65-F5344CB8AC3E}">
        <p14:creationId xmlns:p14="http://schemas.microsoft.com/office/powerpoint/2010/main" val="329250045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TS-WEB/CC/AI TRACK CAPSTONE PROJECT  Computer Science Department Portal</vt:lpstr>
      <vt:lpstr>OUTLINE</vt:lpstr>
      <vt:lpstr>ABSTRACT</vt:lpstr>
      <vt:lpstr>PROBLEM STATEMENT</vt:lpstr>
      <vt:lpstr>AIMS, OBJECTIVE &amp; PROPOSED SYSTEM/SOLUTION</vt:lpstr>
      <vt:lpstr>SYSTEM DESIGN</vt:lpstr>
      <vt:lpstr>PowerPoint Presentation</vt:lpstr>
      <vt:lpstr>PowerPoint Presentation</vt:lpstr>
      <vt:lpstr>PowerPoint Presentation</vt:lpstr>
      <vt:lpstr>SYSTEM DEVELOPMENT APPROACH</vt:lpstr>
      <vt:lpstr>PowerPoint Presentation</vt:lpstr>
      <vt:lpstr>PowerPoint Presentation</vt:lpstr>
      <vt:lpstr>CONCLUSION</vt:lpstr>
      <vt:lpstr>REFERENCES</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TS-WEB/CC/AI TRACK CAPSTONE PROJECT  Computer Science Department Portal</dc:title>
  <dc:creator/>
  <cp:lastModifiedBy/>
  <cp:revision>11</cp:revision>
  <dcterms:created xsi:type="dcterms:W3CDTF">2023-06-05T05:19:54Z</dcterms:created>
  <dcterms:modified xsi:type="dcterms:W3CDTF">2023-06-05T12:58:14Z</dcterms:modified>
</cp:coreProperties>
</file>