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Nunito"/>
      <p:regular r:id="rId13"/>
      <p:bold r:id="rId14"/>
      <p:italic r:id="rId15"/>
      <p:boldItalic r:id="rId16"/>
    </p:embeddedFont>
    <p:embeddedFont>
      <p:font typeface="Lobster"/>
      <p:regular r:id="rId17"/>
    </p:embeddedFont>
    <p:embeddedFont>
      <p:font typeface="Maven Pro"/>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italic.fntdata"/><Relationship Id="rId14" Type="http://schemas.openxmlformats.org/officeDocument/2006/relationships/font" Target="fonts/Nunito-bold.fntdata"/><Relationship Id="rId17" Type="http://schemas.openxmlformats.org/officeDocument/2006/relationships/font" Target="fonts/Lobster-regular.fntdata"/><Relationship Id="rId16" Type="http://schemas.openxmlformats.org/officeDocument/2006/relationships/font" Target="fonts/Nunito-boldItalic.fntdata"/><Relationship Id="rId5" Type="http://schemas.openxmlformats.org/officeDocument/2006/relationships/notesMaster" Target="notesMasters/notesMaster1.xml"/><Relationship Id="rId19" Type="http://schemas.openxmlformats.org/officeDocument/2006/relationships/font" Target="fonts/MavenPro-bold.fntdata"/><Relationship Id="rId6" Type="http://schemas.openxmlformats.org/officeDocument/2006/relationships/slide" Target="slides/slide1.xml"/><Relationship Id="rId18" Type="http://schemas.openxmlformats.org/officeDocument/2006/relationships/font" Target="fonts/MavenPr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d024079046_0_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d024079046_0_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d024079046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d024079046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d024079046_0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d024079046_0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d024079046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d024079046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d024079046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d024079046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d024079046_0_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d024079046_0_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rgbClr val="4194C0"/>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8.png"/><Relationship Id="rId5"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4.jpg"/><Relationship Id="rId6"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186C3"/>
        </a:solidFill>
      </p:bgPr>
    </p:bg>
    <p:spTree>
      <p:nvGrpSpPr>
        <p:cNvPr id="276" name="Shape 276"/>
        <p:cNvGrpSpPr/>
        <p:nvPr/>
      </p:nvGrpSpPr>
      <p:grpSpPr>
        <a:xfrm>
          <a:off x="0" y="0"/>
          <a:ext cx="0" cy="0"/>
          <a:chOff x="0" y="0"/>
          <a:chExt cx="0" cy="0"/>
        </a:xfrm>
      </p:grpSpPr>
      <p:sp>
        <p:nvSpPr>
          <p:cNvPr id="277" name="Google Shape;277;p13"/>
          <p:cNvSpPr txBox="1"/>
          <p:nvPr>
            <p:ph type="title"/>
          </p:nvPr>
        </p:nvSpPr>
        <p:spPr>
          <a:xfrm>
            <a:off x="3441575" y="142425"/>
            <a:ext cx="3977100" cy="80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4400">
                <a:latin typeface="Lobster"/>
                <a:ea typeface="Lobster"/>
                <a:cs typeface="Lobster"/>
                <a:sym typeface="Lobster"/>
              </a:rPr>
              <a:t>Global Kitchen</a:t>
            </a:r>
            <a:endParaRPr sz="4400">
              <a:latin typeface="Lobster"/>
              <a:ea typeface="Lobster"/>
              <a:cs typeface="Lobster"/>
              <a:sym typeface="Lobster"/>
            </a:endParaRPr>
          </a:p>
        </p:txBody>
      </p:sp>
      <p:sp>
        <p:nvSpPr>
          <p:cNvPr id="278" name="Google Shape;278;p13"/>
          <p:cNvSpPr txBox="1"/>
          <p:nvPr>
            <p:ph idx="1" type="body"/>
          </p:nvPr>
        </p:nvSpPr>
        <p:spPr>
          <a:xfrm>
            <a:off x="1273200" y="1421375"/>
            <a:ext cx="6597600" cy="653700"/>
          </a:xfrm>
          <a:prstGeom prst="rect">
            <a:avLst/>
          </a:prstGeom>
        </p:spPr>
        <p:txBody>
          <a:bodyPr anchorCtr="0" anchor="t" bIns="91425" lIns="91425" spcFirstLastPara="1" rIns="91425" wrap="square" tIns="91425">
            <a:noAutofit/>
          </a:bodyPr>
          <a:lstStyle/>
          <a:p>
            <a:pPr indent="0" lvl="0" marL="0" marR="0" rtl="0" algn="ctr">
              <a:lnSpc>
                <a:spcPct val="80000"/>
              </a:lnSpc>
              <a:spcBef>
                <a:spcPts val="0"/>
              </a:spcBef>
              <a:spcAft>
                <a:spcPts val="0"/>
              </a:spcAft>
              <a:buClr>
                <a:srgbClr val="000000"/>
              </a:buClr>
              <a:buSzPts val="275"/>
              <a:buFont typeface="Arial"/>
              <a:buNone/>
            </a:pPr>
            <a:r>
              <a:rPr b="1" lang="en" sz="1900">
                <a:latin typeface="Maven Pro"/>
                <a:ea typeface="Maven Pro"/>
                <a:cs typeface="Maven Pro"/>
                <a:sym typeface="Maven Pro"/>
              </a:rPr>
              <a:t>INFO 6350 Smartphones-Based Web Development Final Project</a:t>
            </a:r>
            <a:endParaRPr b="1" sz="1900">
              <a:latin typeface="Maven Pro"/>
              <a:ea typeface="Maven Pro"/>
              <a:cs typeface="Maven Pro"/>
              <a:sym typeface="Maven Pro"/>
            </a:endParaRPr>
          </a:p>
        </p:txBody>
      </p:sp>
      <p:sp>
        <p:nvSpPr>
          <p:cNvPr id="279" name="Google Shape;279;p13"/>
          <p:cNvSpPr txBox="1"/>
          <p:nvPr/>
        </p:nvSpPr>
        <p:spPr>
          <a:xfrm>
            <a:off x="6778125" y="3634525"/>
            <a:ext cx="2250900" cy="6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90"/>
              <a:buFont typeface="Arial"/>
              <a:buNone/>
            </a:pPr>
            <a:r>
              <a:rPr b="1" lang="en" sz="1700">
                <a:solidFill>
                  <a:schemeClr val="lt1"/>
                </a:solidFill>
                <a:latin typeface="Maven Pro"/>
                <a:ea typeface="Maven Pro"/>
                <a:cs typeface="Maven Pro"/>
                <a:sym typeface="Maven Pro"/>
              </a:rPr>
              <a:t>Project By : </a:t>
            </a:r>
            <a:endParaRPr b="1" sz="1700">
              <a:solidFill>
                <a:schemeClr val="lt1"/>
              </a:solidFill>
              <a:latin typeface="Maven Pro"/>
              <a:ea typeface="Maven Pro"/>
              <a:cs typeface="Maven Pro"/>
              <a:sym typeface="Maven Pro"/>
            </a:endParaRPr>
          </a:p>
          <a:p>
            <a:pPr indent="0" lvl="0" marL="0" marR="0" rtl="0" algn="ctr">
              <a:lnSpc>
                <a:spcPct val="100000"/>
              </a:lnSpc>
              <a:spcBef>
                <a:spcPts val="0"/>
              </a:spcBef>
              <a:spcAft>
                <a:spcPts val="0"/>
              </a:spcAft>
              <a:buClr>
                <a:srgbClr val="000000"/>
              </a:buClr>
              <a:buSzPts val="990"/>
              <a:buFont typeface="Arial"/>
              <a:buNone/>
            </a:pPr>
            <a:r>
              <a:rPr b="1" lang="en" sz="1700">
                <a:solidFill>
                  <a:schemeClr val="lt1"/>
                </a:solidFill>
                <a:latin typeface="Maven Pro"/>
                <a:ea typeface="Maven Pro"/>
                <a:cs typeface="Maven Pro"/>
                <a:sym typeface="Maven Pro"/>
              </a:rPr>
              <a:t>Nagarjun Mallesh</a:t>
            </a:r>
            <a:endParaRPr b="1" sz="1700">
              <a:solidFill>
                <a:schemeClr val="lt1"/>
              </a:solidFill>
              <a:latin typeface="Maven Pro"/>
              <a:ea typeface="Maven Pro"/>
              <a:cs typeface="Maven Pro"/>
              <a:sym typeface="Maven Pro"/>
            </a:endParaRPr>
          </a:p>
        </p:txBody>
      </p:sp>
      <p:pic>
        <p:nvPicPr>
          <p:cNvPr id="280" name="Google Shape;280;p13"/>
          <p:cNvPicPr preferRelativeResize="0"/>
          <p:nvPr/>
        </p:nvPicPr>
        <p:blipFill rotWithShape="1">
          <a:blip r:embed="rId3">
            <a:alphaModFix/>
          </a:blip>
          <a:srcRect b="8298" l="0" r="0" t="8298"/>
          <a:stretch/>
        </p:blipFill>
        <p:spPr>
          <a:xfrm>
            <a:off x="2308225" y="104313"/>
            <a:ext cx="1133355" cy="945225"/>
          </a:xfrm>
          <a:prstGeom prst="rect">
            <a:avLst/>
          </a:prstGeom>
          <a:noFill/>
          <a:ln>
            <a:noFill/>
          </a:ln>
        </p:spPr>
      </p:pic>
      <p:pic>
        <p:nvPicPr>
          <p:cNvPr id="281" name="Google Shape;281;p13"/>
          <p:cNvPicPr preferRelativeResize="0"/>
          <p:nvPr/>
        </p:nvPicPr>
        <p:blipFill>
          <a:blip r:embed="rId4">
            <a:alphaModFix/>
          </a:blip>
          <a:stretch>
            <a:fillRect/>
          </a:stretch>
        </p:blipFill>
        <p:spPr>
          <a:xfrm>
            <a:off x="755875" y="2075075"/>
            <a:ext cx="1841969" cy="276362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186C3"/>
        </a:solidFill>
      </p:bgPr>
    </p:bg>
    <p:spTree>
      <p:nvGrpSpPr>
        <p:cNvPr id="285" name="Shape 285"/>
        <p:cNvGrpSpPr/>
        <p:nvPr/>
      </p:nvGrpSpPr>
      <p:grpSpPr>
        <a:xfrm>
          <a:off x="0" y="0"/>
          <a:ext cx="0" cy="0"/>
          <a:chOff x="0" y="0"/>
          <a:chExt cx="0" cy="0"/>
        </a:xfrm>
      </p:grpSpPr>
      <p:sp>
        <p:nvSpPr>
          <p:cNvPr id="286" name="Google Shape;286;p14"/>
          <p:cNvSpPr txBox="1"/>
          <p:nvPr>
            <p:ph type="title"/>
          </p:nvPr>
        </p:nvSpPr>
        <p:spPr>
          <a:xfrm>
            <a:off x="3469325" y="0"/>
            <a:ext cx="3068700" cy="7161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SzPts val="990"/>
              <a:buNone/>
            </a:pPr>
            <a:r>
              <a:rPr lang="en" sz="4260">
                <a:latin typeface="Lobster"/>
                <a:ea typeface="Lobster"/>
                <a:cs typeface="Lobster"/>
                <a:sym typeface="Lobster"/>
              </a:rPr>
              <a:t>Introduction</a:t>
            </a:r>
            <a:endParaRPr sz="4260">
              <a:latin typeface="Lobster"/>
              <a:ea typeface="Lobster"/>
              <a:cs typeface="Lobster"/>
              <a:sym typeface="Lobster"/>
            </a:endParaRPr>
          </a:p>
        </p:txBody>
      </p:sp>
      <p:sp>
        <p:nvSpPr>
          <p:cNvPr id="287" name="Google Shape;287;p14"/>
          <p:cNvSpPr txBox="1"/>
          <p:nvPr/>
        </p:nvSpPr>
        <p:spPr>
          <a:xfrm>
            <a:off x="529650" y="716100"/>
            <a:ext cx="8084700" cy="39885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lt1"/>
              </a:buClr>
              <a:buSzPts val="1300"/>
              <a:buFont typeface="Nunito"/>
              <a:buChar char="●"/>
            </a:pPr>
            <a:r>
              <a:rPr lang="en" sz="1300">
                <a:solidFill>
                  <a:schemeClr val="lt1"/>
                </a:solidFill>
                <a:latin typeface="Nunito"/>
                <a:ea typeface="Nunito"/>
                <a:cs typeface="Nunito"/>
                <a:sym typeface="Nunito"/>
              </a:rPr>
              <a:t>As a passionate food enthusiast and an international student with a love for cooking, I have often found myself struggling to keep track of my favorite recipes. Whether it's a cherished family recipe shared by my mother or an exciting new dish discovered online, the process of organizing and managing these culinary gems has always been a challenge. </a:t>
            </a:r>
            <a:endParaRPr sz="1300">
              <a:solidFill>
                <a:schemeClr val="lt1"/>
              </a:solidFill>
              <a:latin typeface="Nunito"/>
              <a:ea typeface="Nunito"/>
              <a:cs typeface="Nunito"/>
              <a:sym typeface="Nunito"/>
            </a:endParaRPr>
          </a:p>
          <a:p>
            <a:pPr indent="0" lvl="0" marL="457200" rtl="0" algn="l">
              <a:spcBef>
                <a:spcPts val="0"/>
              </a:spcBef>
              <a:spcAft>
                <a:spcPts val="0"/>
              </a:spcAft>
              <a:buNone/>
            </a:pPr>
            <a:r>
              <a:t/>
            </a:r>
            <a:endParaRPr sz="1300">
              <a:solidFill>
                <a:schemeClr val="lt1"/>
              </a:solidFill>
              <a:latin typeface="Nunito"/>
              <a:ea typeface="Nunito"/>
              <a:cs typeface="Nunito"/>
              <a:sym typeface="Nunito"/>
            </a:endParaRPr>
          </a:p>
          <a:p>
            <a:pPr indent="-311150" lvl="0" marL="457200" rtl="0" algn="l">
              <a:spcBef>
                <a:spcPts val="0"/>
              </a:spcBef>
              <a:spcAft>
                <a:spcPts val="0"/>
              </a:spcAft>
              <a:buClr>
                <a:schemeClr val="lt1"/>
              </a:buClr>
              <a:buSzPts val="1300"/>
              <a:buFont typeface="Nunito"/>
              <a:buChar char="●"/>
            </a:pPr>
            <a:r>
              <a:rPr lang="en" sz="1300">
                <a:solidFill>
                  <a:schemeClr val="lt1"/>
                </a:solidFill>
                <a:latin typeface="Nunito"/>
                <a:ea typeface="Nunito"/>
                <a:cs typeface="Nunito"/>
                <a:sym typeface="Nunito"/>
              </a:rPr>
              <a:t>This personal struggle inspired me to develop the Recipe Management System—an iOS application designed to revolutionize the way food lovers like myself manage their recipe collections.</a:t>
            </a:r>
            <a:endParaRPr sz="1300">
              <a:solidFill>
                <a:schemeClr val="lt1"/>
              </a:solidFill>
              <a:latin typeface="Nunito"/>
              <a:ea typeface="Nunito"/>
              <a:cs typeface="Nunito"/>
              <a:sym typeface="Nunito"/>
            </a:endParaRPr>
          </a:p>
          <a:p>
            <a:pPr indent="0" lvl="0" marL="0" rtl="0" algn="l">
              <a:spcBef>
                <a:spcPts val="0"/>
              </a:spcBef>
              <a:spcAft>
                <a:spcPts val="0"/>
              </a:spcAft>
              <a:buNone/>
            </a:pPr>
            <a:r>
              <a:t/>
            </a:r>
            <a:endParaRPr sz="1300">
              <a:solidFill>
                <a:schemeClr val="lt1"/>
              </a:solidFill>
              <a:latin typeface="Nunito"/>
              <a:ea typeface="Nunito"/>
              <a:cs typeface="Nunito"/>
              <a:sym typeface="Nunito"/>
            </a:endParaRPr>
          </a:p>
          <a:p>
            <a:pPr indent="-311150" lvl="0" marL="457200" rtl="0" algn="l">
              <a:spcBef>
                <a:spcPts val="0"/>
              </a:spcBef>
              <a:spcAft>
                <a:spcPts val="0"/>
              </a:spcAft>
              <a:buClr>
                <a:schemeClr val="lt1"/>
              </a:buClr>
              <a:buSzPts val="1300"/>
              <a:buFont typeface="Nunito"/>
              <a:buChar char="●"/>
            </a:pPr>
            <a:r>
              <a:rPr lang="en" sz="1300">
                <a:solidFill>
                  <a:schemeClr val="lt1"/>
                </a:solidFill>
                <a:latin typeface="Nunito"/>
                <a:ea typeface="Nunito"/>
                <a:cs typeface="Nunito"/>
                <a:sym typeface="Nunito"/>
              </a:rPr>
              <a:t>This application seeks to bridge that gap by offering a seamless and intuitive platform that simplifies recipe management, making it easier for users to access and utilize their favorite recipes whenever the craving strikes.</a:t>
            </a:r>
            <a:endParaRPr sz="1300">
              <a:solidFill>
                <a:schemeClr val="lt1"/>
              </a:solidFill>
              <a:latin typeface="Nunito"/>
              <a:ea typeface="Nunito"/>
              <a:cs typeface="Nunito"/>
              <a:sym typeface="Nunito"/>
            </a:endParaRPr>
          </a:p>
          <a:p>
            <a:pPr indent="0" lvl="0" marL="0" rtl="0" algn="l">
              <a:spcBef>
                <a:spcPts val="0"/>
              </a:spcBef>
              <a:spcAft>
                <a:spcPts val="0"/>
              </a:spcAft>
              <a:buNone/>
            </a:pPr>
            <a:r>
              <a:t/>
            </a:r>
            <a:endParaRPr sz="1300">
              <a:solidFill>
                <a:schemeClr val="lt1"/>
              </a:solidFill>
              <a:latin typeface="Nunito"/>
              <a:ea typeface="Nunito"/>
              <a:cs typeface="Nunito"/>
              <a:sym typeface="Nunito"/>
            </a:endParaRPr>
          </a:p>
          <a:p>
            <a:pPr indent="-311150" lvl="0" marL="457200" rtl="0" algn="l">
              <a:spcBef>
                <a:spcPts val="0"/>
              </a:spcBef>
              <a:spcAft>
                <a:spcPts val="0"/>
              </a:spcAft>
              <a:buClr>
                <a:schemeClr val="lt1"/>
              </a:buClr>
              <a:buSzPts val="1300"/>
              <a:buFont typeface="Nunito"/>
              <a:buChar char="●"/>
            </a:pPr>
            <a:r>
              <a:rPr lang="en" sz="1300">
                <a:solidFill>
                  <a:schemeClr val="lt1"/>
                </a:solidFill>
                <a:latin typeface="Nunito"/>
                <a:ea typeface="Nunito"/>
                <a:cs typeface="Nunito"/>
                <a:sym typeface="Nunito"/>
              </a:rPr>
              <a:t>One of the key features of the Recipe Management System is its ability to store recipes locally on the user's smartphone.  </a:t>
            </a:r>
            <a:endParaRPr sz="1300">
              <a:solidFill>
                <a:schemeClr val="lt1"/>
              </a:solidFill>
              <a:latin typeface="Nunito"/>
              <a:ea typeface="Nunito"/>
              <a:cs typeface="Nunito"/>
              <a:sym typeface="Nunito"/>
            </a:endParaRPr>
          </a:p>
          <a:p>
            <a:pPr indent="0" lvl="0" marL="457200" rtl="0" algn="l">
              <a:spcBef>
                <a:spcPts val="0"/>
              </a:spcBef>
              <a:spcAft>
                <a:spcPts val="0"/>
              </a:spcAft>
              <a:buNone/>
            </a:pPr>
            <a:r>
              <a:t/>
            </a:r>
            <a:endParaRPr sz="1300">
              <a:solidFill>
                <a:schemeClr val="lt1"/>
              </a:solidFill>
              <a:latin typeface="Nunito"/>
              <a:ea typeface="Nunito"/>
              <a:cs typeface="Nunito"/>
              <a:sym typeface="Nunito"/>
            </a:endParaRPr>
          </a:p>
          <a:p>
            <a:pPr indent="-311150" lvl="0" marL="457200" rtl="0" algn="l">
              <a:spcBef>
                <a:spcPts val="0"/>
              </a:spcBef>
              <a:spcAft>
                <a:spcPts val="0"/>
              </a:spcAft>
              <a:buClr>
                <a:schemeClr val="lt1"/>
              </a:buClr>
              <a:buSzPts val="1300"/>
              <a:buFont typeface="Nunito"/>
              <a:buChar char="●"/>
            </a:pPr>
            <a:r>
              <a:rPr lang="en" sz="1300">
                <a:solidFill>
                  <a:schemeClr val="lt1"/>
                </a:solidFill>
                <a:latin typeface="Nunito"/>
                <a:ea typeface="Nunito"/>
                <a:cs typeface="Nunito"/>
                <a:sym typeface="Nunito"/>
              </a:rPr>
              <a:t>Global Kitchen offers a range of powerful features designed to enhance the user experience. Users can easily add their own recipes, edit existing ones, and even delete recipes they no longer need. The application also includes a favorites feature, allowing users to mark their most beloved recipes for quick access. </a:t>
            </a:r>
            <a:endParaRPr sz="1300">
              <a:solidFill>
                <a:schemeClr val="lt1"/>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186C3"/>
        </a:solidFill>
      </p:bgPr>
    </p:bg>
    <p:spTree>
      <p:nvGrpSpPr>
        <p:cNvPr id="291" name="Shape 291"/>
        <p:cNvGrpSpPr/>
        <p:nvPr/>
      </p:nvGrpSpPr>
      <p:grpSpPr>
        <a:xfrm>
          <a:off x="0" y="0"/>
          <a:ext cx="0" cy="0"/>
          <a:chOff x="0" y="0"/>
          <a:chExt cx="0" cy="0"/>
        </a:xfrm>
      </p:grpSpPr>
      <p:sp>
        <p:nvSpPr>
          <p:cNvPr id="292" name="Google Shape;292;p15"/>
          <p:cNvSpPr txBox="1"/>
          <p:nvPr>
            <p:ph type="title"/>
          </p:nvPr>
        </p:nvSpPr>
        <p:spPr>
          <a:xfrm>
            <a:off x="2643900" y="182250"/>
            <a:ext cx="3265200" cy="506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latin typeface="Lobster"/>
                <a:ea typeface="Lobster"/>
                <a:cs typeface="Lobster"/>
                <a:sym typeface="Lobster"/>
              </a:rPr>
              <a:t>Design / Approach</a:t>
            </a:r>
            <a:endParaRPr>
              <a:latin typeface="Lobster"/>
              <a:ea typeface="Lobster"/>
              <a:cs typeface="Lobster"/>
              <a:sym typeface="Lobster"/>
            </a:endParaRPr>
          </a:p>
        </p:txBody>
      </p:sp>
      <p:sp>
        <p:nvSpPr>
          <p:cNvPr id="293" name="Google Shape;293;p15"/>
          <p:cNvSpPr txBox="1"/>
          <p:nvPr/>
        </p:nvSpPr>
        <p:spPr>
          <a:xfrm>
            <a:off x="463400" y="1185100"/>
            <a:ext cx="8309100" cy="352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Nunito"/>
                <a:ea typeface="Nunito"/>
                <a:cs typeface="Nunito"/>
                <a:sym typeface="Nunito"/>
              </a:rPr>
              <a:t>Swift UI </a:t>
            </a:r>
            <a:r>
              <a:rPr lang="en">
                <a:solidFill>
                  <a:schemeClr val="lt1"/>
                </a:solidFill>
                <a:latin typeface="Nunito"/>
                <a:ea typeface="Nunito"/>
                <a:cs typeface="Nunito"/>
                <a:sym typeface="Nunito"/>
              </a:rPr>
              <a:t>: Modern framework for building iOS user interfaces</a:t>
            </a:r>
            <a:endParaRPr>
              <a:solidFill>
                <a:schemeClr val="lt1"/>
              </a:solidFill>
              <a:latin typeface="Nunito"/>
              <a:ea typeface="Nunito"/>
              <a:cs typeface="Nunito"/>
              <a:sym typeface="Nunito"/>
            </a:endParaRPr>
          </a:p>
          <a:p>
            <a:pPr indent="0" lvl="0" marL="0" rtl="0" algn="l">
              <a:spcBef>
                <a:spcPts val="0"/>
              </a:spcBef>
              <a:spcAft>
                <a:spcPts val="0"/>
              </a:spcAft>
              <a:buNone/>
            </a:pPr>
            <a:r>
              <a:rPr lang="en">
                <a:solidFill>
                  <a:schemeClr val="lt1"/>
                </a:solidFill>
                <a:latin typeface="Nunito"/>
                <a:ea typeface="Nunito"/>
                <a:cs typeface="Nunito"/>
                <a:sym typeface="Nunito"/>
              </a:rPr>
              <a:t>Modular architecture: </a:t>
            </a:r>
            <a:endParaRPr>
              <a:solidFill>
                <a:schemeClr val="lt1"/>
              </a:solidFill>
              <a:latin typeface="Nunito"/>
              <a:ea typeface="Nunito"/>
              <a:cs typeface="Nunito"/>
              <a:sym typeface="Nunito"/>
            </a:endParaRPr>
          </a:p>
          <a:p>
            <a:pPr indent="-304800" lvl="0" marL="457200" marR="0" rtl="0" algn="l">
              <a:lnSpc>
                <a:spcPct val="115000"/>
              </a:lnSpc>
              <a:spcBef>
                <a:spcPts val="1200"/>
              </a:spcBef>
              <a:spcAft>
                <a:spcPts val="0"/>
              </a:spcAft>
              <a:buClr>
                <a:schemeClr val="lt1"/>
              </a:buClr>
              <a:buSzPts val="1200"/>
              <a:buChar char="●"/>
            </a:pPr>
            <a:r>
              <a:rPr b="1" lang="en">
                <a:solidFill>
                  <a:schemeClr val="lt1"/>
                </a:solidFill>
                <a:latin typeface="Nunito"/>
                <a:ea typeface="Nunito"/>
                <a:cs typeface="Nunito"/>
                <a:sym typeface="Nunito"/>
              </a:rPr>
              <a:t>Feature-Based Modular Architecture</a:t>
            </a:r>
            <a:r>
              <a:rPr lang="en">
                <a:solidFill>
                  <a:schemeClr val="lt1"/>
                </a:solidFill>
                <a:latin typeface="Nunito"/>
                <a:ea typeface="Nunito"/>
                <a:cs typeface="Nunito"/>
                <a:sym typeface="Nunito"/>
              </a:rPr>
              <a:t>: In a feature-based modular architecture, the application is organized into modules based on specific features or functional areas.</a:t>
            </a:r>
            <a:endParaRPr>
              <a:solidFill>
                <a:schemeClr val="lt1"/>
              </a:solidFill>
              <a:latin typeface="Nunito"/>
              <a:ea typeface="Nunito"/>
              <a:cs typeface="Nunito"/>
              <a:sym typeface="Nunito"/>
            </a:endParaRPr>
          </a:p>
          <a:p>
            <a:pPr indent="-304800" lvl="0" marL="457200" marR="0" rtl="0" algn="l">
              <a:lnSpc>
                <a:spcPct val="115000"/>
              </a:lnSpc>
              <a:spcBef>
                <a:spcPts val="0"/>
              </a:spcBef>
              <a:spcAft>
                <a:spcPts val="0"/>
              </a:spcAft>
              <a:buClr>
                <a:schemeClr val="lt1"/>
              </a:buClr>
              <a:buSzPts val="1200"/>
              <a:buChar char="●"/>
            </a:pPr>
            <a:r>
              <a:rPr b="1" lang="en">
                <a:solidFill>
                  <a:schemeClr val="lt1"/>
                </a:solidFill>
                <a:latin typeface="Nunito"/>
                <a:ea typeface="Nunito"/>
                <a:cs typeface="Nunito"/>
                <a:sym typeface="Nunito"/>
              </a:rPr>
              <a:t>Core Module</a:t>
            </a:r>
            <a:r>
              <a:rPr lang="en">
                <a:solidFill>
                  <a:schemeClr val="lt1"/>
                </a:solidFill>
                <a:latin typeface="Nunito"/>
                <a:ea typeface="Nunito"/>
                <a:cs typeface="Nunito"/>
                <a:sym typeface="Nunito"/>
              </a:rPr>
              <a:t>: Contains the core functionality and foundation of the application.</a:t>
            </a:r>
            <a:endParaRPr>
              <a:solidFill>
                <a:schemeClr val="lt1"/>
              </a:solidFill>
              <a:latin typeface="Nunito"/>
              <a:ea typeface="Nunito"/>
              <a:cs typeface="Nunito"/>
              <a:sym typeface="Nunito"/>
            </a:endParaRPr>
          </a:p>
          <a:p>
            <a:pPr indent="-304800" lvl="0" marL="457200" marR="0" rtl="0" algn="l">
              <a:lnSpc>
                <a:spcPct val="115000"/>
              </a:lnSpc>
              <a:spcBef>
                <a:spcPts val="0"/>
              </a:spcBef>
              <a:spcAft>
                <a:spcPts val="0"/>
              </a:spcAft>
              <a:buClr>
                <a:schemeClr val="lt1"/>
              </a:buClr>
              <a:buSzPts val="1200"/>
              <a:buChar char="●"/>
            </a:pPr>
            <a:r>
              <a:rPr b="1" lang="en">
                <a:solidFill>
                  <a:schemeClr val="lt1"/>
                </a:solidFill>
                <a:latin typeface="Nunito"/>
                <a:ea typeface="Nunito"/>
                <a:cs typeface="Nunito"/>
                <a:sym typeface="Nunito"/>
              </a:rPr>
              <a:t>Recipe Module</a:t>
            </a:r>
            <a:r>
              <a:rPr lang="en">
                <a:solidFill>
                  <a:schemeClr val="lt1"/>
                </a:solidFill>
                <a:latin typeface="Nunito"/>
                <a:ea typeface="Nunito"/>
                <a:cs typeface="Nunito"/>
                <a:sym typeface="Nunito"/>
              </a:rPr>
              <a:t>: Encapsulates all the components, views, and models related to the recipe feature.</a:t>
            </a:r>
            <a:endParaRPr>
              <a:solidFill>
                <a:schemeClr val="lt1"/>
              </a:solidFill>
              <a:latin typeface="Nunito"/>
              <a:ea typeface="Nunito"/>
              <a:cs typeface="Nunito"/>
              <a:sym typeface="Nunito"/>
            </a:endParaRPr>
          </a:p>
          <a:p>
            <a:pPr indent="-304800" lvl="0" marL="457200" rtl="0" algn="l">
              <a:lnSpc>
                <a:spcPct val="115000"/>
              </a:lnSpc>
              <a:spcBef>
                <a:spcPts val="0"/>
              </a:spcBef>
              <a:spcAft>
                <a:spcPts val="0"/>
              </a:spcAft>
              <a:buClr>
                <a:schemeClr val="lt1"/>
              </a:buClr>
              <a:buSzPts val="1200"/>
              <a:buChar char="●"/>
            </a:pPr>
            <a:r>
              <a:rPr b="1" lang="en">
                <a:solidFill>
                  <a:schemeClr val="lt1"/>
                </a:solidFill>
                <a:latin typeface="Nunito"/>
                <a:ea typeface="Nunito"/>
                <a:cs typeface="Nunito"/>
                <a:sym typeface="Nunito"/>
              </a:rPr>
              <a:t>Authentication</a:t>
            </a:r>
            <a:r>
              <a:rPr lang="en">
                <a:solidFill>
                  <a:schemeClr val="lt1"/>
                </a:solidFill>
                <a:latin typeface="Nunito"/>
                <a:ea typeface="Nunito"/>
                <a:cs typeface="Nunito"/>
                <a:sym typeface="Nunito"/>
              </a:rPr>
              <a:t>: User account creation and login using Firebase Authentication</a:t>
            </a:r>
            <a:endParaRPr>
              <a:solidFill>
                <a:schemeClr val="lt1"/>
              </a:solidFill>
              <a:latin typeface="Nunito"/>
              <a:ea typeface="Nunito"/>
              <a:cs typeface="Nunito"/>
              <a:sym typeface="Nunito"/>
            </a:endParaRPr>
          </a:p>
          <a:p>
            <a:pPr indent="-298450" lvl="0" marL="457200" rtl="0" algn="l">
              <a:lnSpc>
                <a:spcPct val="115000"/>
              </a:lnSpc>
              <a:spcBef>
                <a:spcPts val="0"/>
              </a:spcBef>
              <a:spcAft>
                <a:spcPts val="0"/>
              </a:spcAft>
              <a:buClr>
                <a:schemeClr val="lt1"/>
              </a:buClr>
              <a:buSzPts val="1100"/>
              <a:buFont typeface="Nunito"/>
              <a:buChar char="●"/>
            </a:pPr>
            <a:r>
              <a:rPr b="1" lang="en">
                <a:solidFill>
                  <a:schemeClr val="lt1"/>
                </a:solidFill>
                <a:latin typeface="Nunito"/>
                <a:ea typeface="Nunito"/>
                <a:cs typeface="Nunito"/>
                <a:sym typeface="Nunito"/>
              </a:rPr>
              <a:t>Model</a:t>
            </a:r>
            <a:r>
              <a:rPr lang="en">
                <a:solidFill>
                  <a:schemeClr val="lt1"/>
                </a:solidFill>
                <a:latin typeface="Nunito"/>
                <a:ea typeface="Nunito"/>
                <a:cs typeface="Nunito"/>
                <a:sym typeface="Nunito"/>
              </a:rPr>
              <a:t> : Contains the Recipe and Category models, which define the structure and properties of recipes and categories, respectively. Encapsulates the core data entities and their relationships</a:t>
            </a:r>
            <a:endParaRPr>
              <a:solidFill>
                <a:schemeClr val="lt1"/>
              </a:solidFill>
              <a:latin typeface="Nunito"/>
              <a:ea typeface="Nunito"/>
              <a:cs typeface="Nunito"/>
              <a:sym typeface="Nunito"/>
            </a:endParaRPr>
          </a:p>
          <a:p>
            <a:pPr indent="-298450" lvl="0" marL="457200" rtl="0" algn="l">
              <a:lnSpc>
                <a:spcPct val="115000"/>
              </a:lnSpc>
              <a:spcBef>
                <a:spcPts val="0"/>
              </a:spcBef>
              <a:spcAft>
                <a:spcPts val="0"/>
              </a:spcAft>
              <a:buClr>
                <a:schemeClr val="lt1"/>
              </a:buClr>
              <a:buSzPts val="1100"/>
              <a:buFont typeface="Nunito"/>
              <a:buChar char="●"/>
            </a:pPr>
            <a:r>
              <a:rPr b="1" lang="en">
                <a:solidFill>
                  <a:schemeClr val="lt1"/>
                </a:solidFill>
                <a:latin typeface="Nunito"/>
                <a:ea typeface="Nunito"/>
                <a:cs typeface="Nunito"/>
                <a:sym typeface="Nunito"/>
              </a:rPr>
              <a:t>Data Persistence and Authentication </a:t>
            </a:r>
            <a:r>
              <a:rPr lang="en">
                <a:solidFill>
                  <a:schemeClr val="lt1"/>
                </a:solidFill>
                <a:latin typeface="Nunito"/>
                <a:ea typeface="Nunito"/>
                <a:cs typeface="Nunito"/>
                <a:sym typeface="Nunito"/>
              </a:rPr>
              <a:t>: Firebase Authentication is used to handle user authentication and secure access to user-specific data.</a:t>
            </a:r>
            <a:endParaRPr>
              <a:solidFill>
                <a:schemeClr val="lt1"/>
              </a:solidFill>
              <a:latin typeface="Nunito"/>
              <a:ea typeface="Nunito"/>
              <a:cs typeface="Nunito"/>
              <a:sym typeface="Nunito"/>
            </a:endParaRPr>
          </a:p>
          <a:p>
            <a:pPr indent="0" lvl="0" marL="0" rtl="0" algn="l">
              <a:lnSpc>
                <a:spcPct val="115000"/>
              </a:lnSpc>
              <a:spcBef>
                <a:spcPts val="1200"/>
              </a:spcBef>
              <a:spcAft>
                <a:spcPts val="1200"/>
              </a:spcAft>
              <a:buNone/>
            </a:pPr>
            <a:r>
              <a:t/>
            </a:r>
            <a:endParaRPr>
              <a:solidFill>
                <a:schemeClr val="lt1"/>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186C3"/>
        </a:solidFill>
      </p:bgPr>
    </p:bg>
    <p:spTree>
      <p:nvGrpSpPr>
        <p:cNvPr id="297" name="Shape 297"/>
        <p:cNvGrpSpPr/>
        <p:nvPr/>
      </p:nvGrpSpPr>
      <p:grpSpPr>
        <a:xfrm>
          <a:off x="0" y="0"/>
          <a:ext cx="0" cy="0"/>
          <a:chOff x="0" y="0"/>
          <a:chExt cx="0" cy="0"/>
        </a:xfrm>
      </p:grpSpPr>
      <p:sp>
        <p:nvSpPr>
          <p:cNvPr id="298" name="Google Shape;298;p16"/>
          <p:cNvSpPr txBox="1"/>
          <p:nvPr>
            <p:ph type="title"/>
          </p:nvPr>
        </p:nvSpPr>
        <p:spPr>
          <a:xfrm>
            <a:off x="3212700" y="82950"/>
            <a:ext cx="2718600" cy="671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latin typeface="Lobster"/>
                <a:ea typeface="Lobster"/>
                <a:cs typeface="Lobster"/>
                <a:sym typeface="Lobster"/>
              </a:rPr>
              <a:t>Screenshots</a:t>
            </a:r>
            <a:endParaRPr>
              <a:latin typeface="Lobster"/>
              <a:ea typeface="Lobster"/>
              <a:cs typeface="Lobster"/>
              <a:sym typeface="Lobster"/>
            </a:endParaRPr>
          </a:p>
        </p:txBody>
      </p:sp>
      <p:pic>
        <p:nvPicPr>
          <p:cNvPr id="299" name="Google Shape;299;p16"/>
          <p:cNvPicPr preferRelativeResize="0"/>
          <p:nvPr/>
        </p:nvPicPr>
        <p:blipFill>
          <a:blip r:embed="rId3">
            <a:alphaModFix/>
          </a:blip>
          <a:stretch>
            <a:fillRect/>
          </a:stretch>
        </p:blipFill>
        <p:spPr>
          <a:xfrm>
            <a:off x="864050" y="709687"/>
            <a:ext cx="1808401" cy="3724126"/>
          </a:xfrm>
          <a:prstGeom prst="rect">
            <a:avLst/>
          </a:prstGeom>
          <a:noFill/>
          <a:ln>
            <a:noFill/>
          </a:ln>
        </p:spPr>
      </p:pic>
      <p:pic>
        <p:nvPicPr>
          <p:cNvPr id="300" name="Google Shape;300;p16"/>
          <p:cNvPicPr preferRelativeResize="0"/>
          <p:nvPr/>
        </p:nvPicPr>
        <p:blipFill>
          <a:blip r:embed="rId4">
            <a:alphaModFix/>
          </a:blip>
          <a:stretch>
            <a:fillRect/>
          </a:stretch>
        </p:blipFill>
        <p:spPr>
          <a:xfrm>
            <a:off x="3667798" y="709675"/>
            <a:ext cx="1808401" cy="3736110"/>
          </a:xfrm>
          <a:prstGeom prst="rect">
            <a:avLst/>
          </a:prstGeom>
          <a:noFill/>
          <a:ln>
            <a:noFill/>
          </a:ln>
        </p:spPr>
      </p:pic>
      <p:pic>
        <p:nvPicPr>
          <p:cNvPr id="301" name="Google Shape;301;p16"/>
          <p:cNvPicPr preferRelativeResize="0"/>
          <p:nvPr/>
        </p:nvPicPr>
        <p:blipFill>
          <a:blip r:embed="rId5">
            <a:alphaModFix/>
          </a:blip>
          <a:stretch>
            <a:fillRect/>
          </a:stretch>
        </p:blipFill>
        <p:spPr>
          <a:xfrm>
            <a:off x="6384825" y="697875"/>
            <a:ext cx="1808400" cy="3759696"/>
          </a:xfrm>
          <a:prstGeom prst="rect">
            <a:avLst/>
          </a:prstGeom>
          <a:noFill/>
          <a:ln>
            <a:noFill/>
          </a:ln>
        </p:spPr>
      </p:pic>
      <p:sp>
        <p:nvSpPr>
          <p:cNvPr id="302" name="Google Shape;302;p16"/>
          <p:cNvSpPr txBox="1"/>
          <p:nvPr/>
        </p:nvSpPr>
        <p:spPr>
          <a:xfrm>
            <a:off x="1007000" y="4457575"/>
            <a:ext cx="1522500" cy="35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lt1"/>
                </a:solidFill>
                <a:latin typeface="Times New Roman"/>
                <a:ea typeface="Times New Roman"/>
                <a:cs typeface="Times New Roman"/>
                <a:sym typeface="Times New Roman"/>
              </a:rPr>
              <a:t>Login Page</a:t>
            </a:r>
            <a:endParaRPr sz="1300">
              <a:solidFill>
                <a:schemeClr val="lt1"/>
              </a:solidFill>
              <a:latin typeface="Times New Roman"/>
              <a:ea typeface="Times New Roman"/>
              <a:cs typeface="Times New Roman"/>
              <a:sym typeface="Times New Roman"/>
            </a:endParaRPr>
          </a:p>
        </p:txBody>
      </p:sp>
      <p:sp>
        <p:nvSpPr>
          <p:cNvPr id="303" name="Google Shape;303;p16"/>
          <p:cNvSpPr txBox="1"/>
          <p:nvPr/>
        </p:nvSpPr>
        <p:spPr>
          <a:xfrm>
            <a:off x="3810750" y="4502400"/>
            <a:ext cx="1522500" cy="35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lt1"/>
                </a:solidFill>
                <a:latin typeface="Times New Roman"/>
                <a:ea typeface="Times New Roman"/>
                <a:cs typeface="Times New Roman"/>
                <a:sym typeface="Times New Roman"/>
              </a:rPr>
              <a:t>Register Page	</a:t>
            </a:r>
            <a:endParaRPr sz="1300">
              <a:solidFill>
                <a:schemeClr val="lt1"/>
              </a:solidFill>
              <a:latin typeface="Times New Roman"/>
              <a:ea typeface="Times New Roman"/>
              <a:cs typeface="Times New Roman"/>
              <a:sym typeface="Times New Roman"/>
            </a:endParaRPr>
          </a:p>
        </p:txBody>
      </p:sp>
      <p:sp>
        <p:nvSpPr>
          <p:cNvPr id="304" name="Google Shape;304;p16"/>
          <p:cNvSpPr txBox="1"/>
          <p:nvPr/>
        </p:nvSpPr>
        <p:spPr>
          <a:xfrm>
            <a:off x="6527775" y="4502400"/>
            <a:ext cx="1522500" cy="35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lt1"/>
                </a:solidFill>
                <a:latin typeface="Times New Roman"/>
                <a:ea typeface="Times New Roman"/>
                <a:cs typeface="Times New Roman"/>
                <a:sym typeface="Times New Roman"/>
              </a:rPr>
              <a:t>Recipe Home</a:t>
            </a:r>
            <a:r>
              <a:rPr lang="en" sz="1300">
                <a:solidFill>
                  <a:schemeClr val="lt1"/>
                </a:solidFill>
                <a:latin typeface="Times New Roman"/>
                <a:ea typeface="Times New Roman"/>
                <a:cs typeface="Times New Roman"/>
                <a:sym typeface="Times New Roman"/>
              </a:rPr>
              <a:t> Page</a:t>
            </a:r>
            <a:endParaRPr sz="1300">
              <a:solidFill>
                <a:schemeClr val="lt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186C3"/>
        </a:solidFill>
      </p:bgPr>
    </p:bg>
    <p:spTree>
      <p:nvGrpSpPr>
        <p:cNvPr id="308" name="Shape 308"/>
        <p:cNvGrpSpPr/>
        <p:nvPr/>
      </p:nvGrpSpPr>
      <p:grpSpPr>
        <a:xfrm>
          <a:off x="0" y="0"/>
          <a:ext cx="0" cy="0"/>
          <a:chOff x="0" y="0"/>
          <a:chExt cx="0" cy="0"/>
        </a:xfrm>
      </p:grpSpPr>
      <p:pic>
        <p:nvPicPr>
          <p:cNvPr id="309" name="Google Shape;309;p17"/>
          <p:cNvPicPr preferRelativeResize="0"/>
          <p:nvPr/>
        </p:nvPicPr>
        <p:blipFill>
          <a:blip r:embed="rId3">
            <a:alphaModFix/>
          </a:blip>
          <a:stretch>
            <a:fillRect/>
          </a:stretch>
        </p:blipFill>
        <p:spPr>
          <a:xfrm>
            <a:off x="1037825" y="743575"/>
            <a:ext cx="1842650" cy="3835850"/>
          </a:xfrm>
          <a:prstGeom prst="rect">
            <a:avLst/>
          </a:prstGeom>
          <a:noFill/>
          <a:ln>
            <a:noFill/>
          </a:ln>
        </p:spPr>
      </p:pic>
      <p:pic>
        <p:nvPicPr>
          <p:cNvPr id="310" name="Google Shape;310;p17"/>
          <p:cNvPicPr preferRelativeResize="0"/>
          <p:nvPr/>
        </p:nvPicPr>
        <p:blipFill>
          <a:blip r:embed="rId4">
            <a:alphaModFix/>
          </a:blip>
          <a:stretch>
            <a:fillRect/>
          </a:stretch>
        </p:blipFill>
        <p:spPr>
          <a:xfrm>
            <a:off x="3658950" y="756087"/>
            <a:ext cx="1842650" cy="3810832"/>
          </a:xfrm>
          <a:prstGeom prst="rect">
            <a:avLst/>
          </a:prstGeom>
          <a:noFill/>
          <a:ln>
            <a:noFill/>
          </a:ln>
        </p:spPr>
      </p:pic>
      <p:pic>
        <p:nvPicPr>
          <p:cNvPr id="311" name="Google Shape;311;p17"/>
          <p:cNvPicPr preferRelativeResize="0"/>
          <p:nvPr/>
        </p:nvPicPr>
        <p:blipFill>
          <a:blip r:embed="rId5">
            <a:alphaModFix/>
          </a:blip>
          <a:stretch>
            <a:fillRect/>
          </a:stretch>
        </p:blipFill>
        <p:spPr>
          <a:xfrm>
            <a:off x="6378025" y="721550"/>
            <a:ext cx="1842650" cy="3879900"/>
          </a:xfrm>
          <a:prstGeom prst="rect">
            <a:avLst/>
          </a:prstGeom>
          <a:noFill/>
          <a:ln>
            <a:noFill/>
          </a:ln>
        </p:spPr>
      </p:pic>
      <p:sp>
        <p:nvSpPr>
          <p:cNvPr id="312" name="Google Shape;312;p17"/>
          <p:cNvSpPr txBox="1"/>
          <p:nvPr>
            <p:ph type="title"/>
          </p:nvPr>
        </p:nvSpPr>
        <p:spPr>
          <a:xfrm>
            <a:off x="3212700" y="49850"/>
            <a:ext cx="2718600" cy="671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latin typeface="Lobster"/>
                <a:ea typeface="Lobster"/>
                <a:cs typeface="Lobster"/>
                <a:sym typeface="Lobster"/>
              </a:rPr>
              <a:t>Screenshots</a:t>
            </a:r>
            <a:endParaRPr>
              <a:latin typeface="Lobster"/>
              <a:ea typeface="Lobster"/>
              <a:cs typeface="Lobster"/>
              <a:sym typeface="Lobster"/>
            </a:endParaRPr>
          </a:p>
        </p:txBody>
      </p:sp>
      <p:sp>
        <p:nvSpPr>
          <p:cNvPr id="313" name="Google Shape;313;p17"/>
          <p:cNvSpPr txBox="1"/>
          <p:nvPr/>
        </p:nvSpPr>
        <p:spPr>
          <a:xfrm>
            <a:off x="1197900" y="4601450"/>
            <a:ext cx="1522500" cy="35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lt1"/>
                </a:solidFill>
                <a:latin typeface="Times New Roman"/>
                <a:ea typeface="Times New Roman"/>
                <a:cs typeface="Times New Roman"/>
                <a:sym typeface="Times New Roman"/>
              </a:rPr>
              <a:t>User Profile</a:t>
            </a:r>
            <a:r>
              <a:rPr lang="en" sz="1300">
                <a:solidFill>
                  <a:schemeClr val="lt1"/>
                </a:solidFill>
                <a:latin typeface="Times New Roman"/>
                <a:ea typeface="Times New Roman"/>
                <a:cs typeface="Times New Roman"/>
                <a:sym typeface="Times New Roman"/>
              </a:rPr>
              <a:t> Page</a:t>
            </a:r>
            <a:endParaRPr sz="1300">
              <a:solidFill>
                <a:schemeClr val="lt1"/>
              </a:solidFill>
              <a:latin typeface="Times New Roman"/>
              <a:ea typeface="Times New Roman"/>
              <a:cs typeface="Times New Roman"/>
              <a:sym typeface="Times New Roman"/>
            </a:endParaRPr>
          </a:p>
        </p:txBody>
      </p:sp>
      <p:sp>
        <p:nvSpPr>
          <p:cNvPr id="314" name="Google Shape;314;p17"/>
          <p:cNvSpPr txBox="1"/>
          <p:nvPr/>
        </p:nvSpPr>
        <p:spPr>
          <a:xfrm>
            <a:off x="3634525" y="4601450"/>
            <a:ext cx="1891500" cy="35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lt1"/>
                </a:solidFill>
                <a:latin typeface="Times New Roman"/>
                <a:ea typeface="Times New Roman"/>
                <a:cs typeface="Times New Roman"/>
                <a:sym typeface="Times New Roman"/>
              </a:rPr>
              <a:t>Create New Recipe</a:t>
            </a:r>
            <a:r>
              <a:rPr lang="en" sz="1300">
                <a:solidFill>
                  <a:schemeClr val="lt1"/>
                </a:solidFill>
                <a:latin typeface="Times New Roman"/>
                <a:ea typeface="Times New Roman"/>
                <a:cs typeface="Times New Roman"/>
                <a:sym typeface="Times New Roman"/>
              </a:rPr>
              <a:t> Page</a:t>
            </a:r>
            <a:endParaRPr sz="1300">
              <a:solidFill>
                <a:schemeClr val="lt1"/>
              </a:solidFill>
              <a:latin typeface="Times New Roman"/>
              <a:ea typeface="Times New Roman"/>
              <a:cs typeface="Times New Roman"/>
              <a:sym typeface="Times New Roman"/>
            </a:endParaRPr>
          </a:p>
        </p:txBody>
      </p:sp>
      <p:sp>
        <p:nvSpPr>
          <p:cNvPr id="315" name="Google Shape;315;p17"/>
          <p:cNvSpPr txBox="1"/>
          <p:nvPr/>
        </p:nvSpPr>
        <p:spPr>
          <a:xfrm>
            <a:off x="6538100" y="4601450"/>
            <a:ext cx="1522500" cy="35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lt1"/>
                </a:solidFill>
                <a:latin typeface="Times New Roman"/>
                <a:ea typeface="Times New Roman"/>
                <a:cs typeface="Times New Roman"/>
                <a:sym typeface="Times New Roman"/>
              </a:rPr>
              <a:t>Recipe View</a:t>
            </a:r>
            <a:r>
              <a:rPr lang="en" sz="1300">
                <a:solidFill>
                  <a:schemeClr val="lt1"/>
                </a:solidFill>
                <a:latin typeface="Times New Roman"/>
                <a:ea typeface="Times New Roman"/>
                <a:cs typeface="Times New Roman"/>
                <a:sym typeface="Times New Roman"/>
              </a:rPr>
              <a:t> Page</a:t>
            </a:r>
            <a:endParaRPr sz="1300">
              <a:solidFill>
                <a:schemeClr val="lt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186C3"/>
        </a:solidFill>
      </p:bgPr>
    </p:bg>
    <p:spTree>
      <p:nvGrpSpPr>
        <p:cNvPr id="319" name="Shape 319"/>
        <p:cNvGrpSpPr/>
        <p:nvPr/>
      </p:nvGrpSpPr>
      <p:grpSpPr>
        <a:xfrm>
          <a:off x="0" y="0"/>
          <a:ext cx="0" cy="0"/>
          <a:chOff x="0" y="0"/>
          <a:chExt cx="0" cy="0"/>
        </a:xfrm>
      </p:grpSpPr>
      <p:sp>
        <p:nvSpPr>
          <p:cNvPr id="320" name="Google Shape;320;p18"/>
          <p:cNvSpPr txBox="1"/>
          <p:nvPr>
            <p:ph type="title"/>
          </p:nvPr>
        </p:nvSpPr>
        <p:spPr>
          <a:xfrm>
            <a:off x="2691450" y="41575"/>
            <a:ext cx="3761100" cy="613800"/>
          </a:xfrm>
          <a:prstGeom prst="rect">
            <a:avLst/>
          </a:prstGeom>
        </p:spPr>
        <p:txBody>
          <a:bodyPr anchorCtr="0" anchor="ctr" bIns="91425" lIns="91425" spcFirstLastPara="1" rIns="91425" wrap="square" tIns="91425">
            <a:normAutofit/>
          </a:bodyPr>
          <a:lstStyle/>
          <a:p>
            <a:pPr indent="0" lvl="0" marL="0" rtl="0" algn="ctr">
              <a:lnSpc>
                <a:spcPct val="115000"/>
              </a:lnSpc>
              <a:spcBef>
                <a:spcPts val="1200"/>
              </a:spcBef>
              <a:spcAft>
                <a:spcPts val="1200"/>
              </a:spcAft>
              <a:buNone/>
            </a:pPr>
            <a:r>
              <a:rPr b="0" lang="en" sz="2300">
                <a:latin typeface="Lobster"/>
                <a:ea typeface="Lobster"/>
                <a:cs typeface="Lobster"/>
                <a:sym typeface="Lobster"/>
              </a:rPr>
              <a:t>Techniques/Highlights</a:t>
            </a:r>
            <a:endParaRPr b="0" sz="2300">
              <a:latin typeface="Lobster"/>
              <a:ea typeface="Lobster"/>
              <a:cs typeface="Lobster"/>
              <a:sym typeface="Lobster"/>
            </a:endParaRPr>
          </a:p>
        </p:txBody>
      </p:sp>
      <p:sp>
        <p:nvSpPr>
          <p:cNvPr id="321" name="Google Shape;321;p18"/>
          <p:cNvSpPr txBox="1"/>
          <p:nvPr/>
        </p:nvSpPr>
        <p:spPr>
          <a:xfrm>
            <a:off x="555225" y="965400"/>
            <a:ext cx="5213400" cy="39225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200"/>
              </a:spcBef>
              <a:spcAft>
                <a:spcPts val="0"/>
              </a:spcAft>
              <a:buClr>
                <a:schemeClr val="lt1"/>
              </a:buClr>
              <a:buSzPts val="1400"/>
              <a:buFont typeface="Maven Pro"/>
              <a:buChar char="●"/>
            </a:pPr>
            <a:r>
              <a:rPr b="1" lang="en" sz="1600">
                <a:solidFill>
                  <a:schemeClr val="lt1"/>
                </a:solidFill>
                <a:latin typeface="Maven Pro"/>
                <a:ea typeface="Maven Pro"/>
                <a:cs typeface="Maven Pro"/>
                <a:sym typeface="Maven Pro"/>
              </a:rPr>
              <a:t>Swift UI</a:t>
            </a:r>
            <a:r>
              <a:rPr lang="en" sz="1600">
                <a:solidFill>
                  <a:schemeClr val="lt1"/>
                </a:solidFill>
                <a:latin typeface="Maven Pro"/>
                <a:ea typeface="Maven Pro"/>
                <a:cs typeface="Maven Pro"/>
                <a:sym typeface="Maven Pro"/>
              </a:rPr>
              <a:t>: Declarative syntax and powerful composition for dynamic and interactive views</a:t>
            </a:r>
            <a:endParaRPr sz="1600">
              <a:solidFill>
                <a:schemeClr val="lt1"/>
              </a:solidFill>
              <a:latin typeface="Maven Pro"/>
              <a:ea typeface="Maven Pro"/>
              <a:cs typeface="Maven Pro"/>
              <a:sym typeface="Maven Pro"/>
            </a:endParaRPr>
          </a:p>
          <a:p>
            <a:pPr indent="-317500" lvl="0" marL="457200" rtl="0" algn="l">
              <a:lnSpc>
                <a:spcPct val="115000"/>
              </a:lnSpc>
              <a:spcBef>
                <a:spcPts val="0"/>
              </a:spcBef>
              <a:spcAft>
                <a:spcPts val="0"/>
              </a:spcAft>
              <a:buClr>
                <a:schemeClr val="lt1"/>
              </a:buClr>
              <a:buSzPts val="1400"/>
              <a:buFont typeface="Maven Pro"/>
              <a:buChar char="●"/>
            </a:pPr>
            <a:r>
              <a:rPr b="1" lang="en" sz="1600">
                <a:solidFill>
                  <a:schemeClr val="lt1"/>
                </a:solidFill>
                <a:latin typeface="Maven Pro"/>
                <a:ea typeface="Maven Pro"/>
                <a:cs typeface="Maven Pro"/>
                <a:sym typeface="Maven Pro"/>
              </a:rPr>
              <a:t>Firebase Authentication</a:t>
            </a:r>
            <a:r>
              <a:rPr lang="en" sz="1600">
                <a:solidFill>
                  <a:schemeClr val="lt1"/>
                </a:solidFill>
                <a:latin typeface="Maven Pro"/>
                <a:ea typeface="Maven Pro"/>
                <a:cs typeface="Maven Pro"/>
                <a:sym typeface="Maven Pro"/>
              </a:rPr>
              <a:t>: Secure user authentication and management</a:t>
            </a:r>
            <a:endParaRPr sz="1600">
              <a:solidFill>
                <a:schemeClr val="lt1"/>
              </a:solidFill>
              <a:latin typeface="Maven Pro"/>
              <a:ea typeface="Maven Pro"/>
              <a:cs typeface="Maven Pro"/>
              <a:sym typeface="Maven Pro"/>
            </a:endParaRPr>
          </a:p>
          <a:p>
            <a:pPr indent="-317500" lvl="0" marL="457200" rtl="0" algn="l">
              <a:lnSpc>
                <a:spcPct val="115000"/>
              </a:lnSpc>
              <a:spcBef>
                <a:spcPts val="0"/>
              </a:spcBef>
              <a:spcAft>
                <a:spcPts val="0"/>
              </a:spcAft>
              <a:buClr>
                <a:schemeClr val="lt1"/>
              </a:buClr>
              <a:buSzPts val="1400"/>
              <a:buFont typeface="Maven Pro"/>
              <a:buChar char="●"/>
            </a:pPr>
            <a:r>
              <a:rPr b="1" lang="en" sz="1600">
                <a:solidFill>
                  <a:schemeClr val="lt1"/>
                </a:solidFill>
                <a:latin typeface="Maven Pro"/>
                <a:ea typeface="Maven Pro"/>
                <a:cs typeface="Maven Pro"/>
                <a:sym typeface="Maven Pro"/>
              </a:rPr>
              <a:t>Firebase Firestore</a:t>
            </a:r>
            <a:r>
              <a:rPr lang="en" sz="1600">
                <a:solidFill>
                  <a:schemeClr val="lt1"/>
                </a:solidFill>
                <a:latin typeface="Maven Pro"/>
                <a:ea typeface="Maven Pro"/>
                <a:cs typeface="Maven Pro"/>
                <a:sym typeface="Maven Pro"/>
              </a:rPr>
              <a:t>: Scalable NoSQL database for storing and retrieving data</a:t>
            </a:r>
            <a:endParaRPr sz="1600">
              <a:solidFill>
                <a:schemeClr val="lt1"/>
              </a:solidFill>
              <a:latin typeface="Maven Pro"/>
              <a:ea typeface="Maven Pro"/>
              <a:cs typeface="Maven Pro"/>
              <a:sym typeface="Maven Pro"/>
            </a:endParaRPr>
          </a:p>
          <a:p>
            <a:pPr indent="-317500" lvl="0" marL="457200" rtl="0" algn="l">
              <a:lnSpc>
                <a:spcPct val="115000"/>
              </a:lnSpc>
              <a:spcBef>
                <a:spcPts val="0"/>
              </a:spcBef>
              <a:spcAft>
                <a:spcPts val="0"/>
              </a:spcAft>
              <a:buClr>
                <a:schemeClr val="lt1"/>
              </a:buClr>
              <a:buSzPts val="1400"/>
              <a:buFont typeface="Maven Pro"/>
              <a:buChar char="●"/>
            </a:pPr>
            <a:r>
              <a:rPr b="1" lang="en" sz="1600">
                <a:solidFill>
                  <a:schemeClr val="lt1"/>
                </a:solidFill>
                <a:latin typeface="Maven Pro"/>
                <a:ea typeface="Maven Pro"/>
                <a:cs typeface="Maven Pro"/>
                <a:sym typeface="Maven Pro"/>
              </a:rPr>
              <a:t>SwiftData</a:t>
            </a:r>
            <a:r>
              <a:rPr lang="en" sz="1600">
                <a:solidFill>
                  <a:schemeClr val="lt1"/>
                </a:solidFill>
                <a:latin typeface="Maven Pro"/>
                <a:ea typeface="Maven Pro"/>
                <a:cs typeface="Maven Pro"/>
                <a:sym typeface="Maven Pro"/>
              </a:rPr>
              <a:t>: Local data persistence for offline access and fast performance</a:t>
            </a:r>
            <a:endParaRPr sz="1600">
              <a:solidFill>
                <a:schemeClr val="lt1"/>
              </a:solidFill>
              <a:latin typeface="Maven Pro"/>
              <a:ea typeface="Maven Pro"/>
              <a:cs typeface="Maven Pro"/>
              <a:sym typeface="Maven Pro"/>
            </a:endParaRPr>
          </a:p>
          <a:p>
            <a:pPr indent="-317500" lvl="0" marL="457200" rtl="0" algn="l">
              <a:lnSpc>
                <a:spcPct val="115000"/>
              </a:lnSpc>
              <a:spcBef>
                <a:spcPts val="0"/>
              </a:spcBef>
              <a:spcAft>
                <a:spcPts val="0"/>
              </a:spcAft>
              <a:buClr>
                <a:schemeClr val="lt1"/>
              </a:buClr>
              <a:buSzPts val="1400"/>
              <a:buFont typeface="Maven Pro"/>
              <a:buChar char="●"/>
            </a:pPr>
            <a:r>
              <a:rPr b="1" lang="en" sz="1600">
                <a:solidFill>
                  <a:schemeClr val="lt1"/>
                </a:solidFill>
                <a:latin typeface="Maven Pro"/>
                <a:ea typeface="Maven Pro"/>
                <a:cs typeface="Maven Pro"/>
                <a:sym typeface="Maven Pro"/>
              </a:rPr>
              <a:t>Markdown Support</a:t>
            </a:r>
            <a:r>
              <a:rPr lang="en" sz="1600">
                <a:solidFill>
                  <a:schemeClr val="lt1"/>
                </a:solidFill>
                <a:latin typeface="Maven Pro"/>
                <a:ea typeface="Maven Pro"/>
                <a:cs typeface="Maven Pro"/>
                <a:sym typeface="Maven Pro"/>
              </a:rPr>
              <a:t>: Enhances readability and usability of recipe content</a:t>
            </a:r>
            <a:endParaRPr sz="1600">
              <a:solidFill>
                <a:schemeClr val="lt1"/>
              </a:solidFill>
              <a:latin typeface="Maven Pro"/>
              <a:ea typeface="Maven Pro"/>
              <a:cs typeface="Maven Pro"/>
              <a:sym typeface="Maven Pro"/>
            </a:endParaRPr>
          </a:p>
          <a:p>
            <a:pPr indent="-317500" lvl="0" marL="457200" rtl="0" algn="l">
              <a:lnSpc>
                <a:spcPct val="115000"/>
              </a:lnSpc>
              <a:spcBef>
                <a:spcPts val="0"/>
              </a:spcBef>
              <a:spcAft>
                <a:spcPts val="0"/>
              </a:spcAft>
              <a:buClr>
                <a:schemeClr val="lt1"/>
              </a:buClr>
              <a:buSzPts val="1400"/>
              <a:buFont typeface="Maven Pro"/>
              <a:buChar char="●"/>
            </a:pPr>
            <a:r>
              <a:rPr b="1" lang="en" sz="1600">
                <a:solidFill>
                  <a:schemeClr val="lt1"/>
                </a:solidFill>
                <a:latin typeface="Maven Pro"/>
                <a:ea typeface="Maven Pro"/>
                <a:cs typeface="Maven Pro"/>
                <a:sym typeface="Maven Pro"/>
              </a:rPr>
              <a:t>Asynchronous Data Fetching</a:t>
            </a:r>
            <a:r>
              <a:rPr lang="en" sz="1600">
                <a:solidFill>
                  <a:schemeClr val="lt1"/>
                </a:solidFill>
                <a:latin typeface="Maven Pro"/>
                <a:ea typeface="Maven Pro"/>
                <a:cs typeface="Maven Pro"/>
                <a:sym typeface="Maven Pro"/>
              </a:rPr>
              <a:t>: Ensures smooth user experience and responsiveness</a:t>
            </a:r>
            <a:endParaRPr sz="1600">
              <a:solidFill>
                <a:schemeClr val="lt1"/>
              </a:solidFill>
              <a:latin typeface="Maven Pro"/>
              <a:ea typeface="Maven Pro"/>
              <a:cs typeface="Maven Pro"/>
              <a:sym typeface="Maven Pro"/>
            </a:endParaRPr>
          </a:p>
          <a:p>
            <a:pPr indent="0" lvl="0" marL="0" rtl="0" algn="l">
              <a:spcBef>
                <a:spcPts val="1200"/>
              </a:spcBef>
              <a:spcAft>
                <a:spcPts val="0"/>
              </a:spcAft>
              <a:buNone/>
            </a:pPr>
            <a:r>
              <a:t/>
            </a:r>
            <a:endParaRPr sz="1300">
              <a:solidFill>
                <a:schemeClr val="dk2"/>
              </a:solidFill>
              <a:latin typeface="Nunito"/>
              <a:ea typeface="Nunito"/>
              <a:cs typeface="Nunito"/>
              <a:sym typeface="Nunito"/>
            </a:endParaRPr>
          </a:p>
        </p:txBody>
      </p:sp>
      <p:pic>
        <p:nvPicPr>
          <p:cNvPr id="322" name="Google Shape;322;p18"/>
          <p:cNvPicPr preferRelativeResize="0"/>
          <p:nvPr/>
        </p:nvPicPr>
        <p:blipFill>
          <a:blip r:embed="rId3">
            <a:alphaModFix/>
          </a:blip>
          <a:stretch>
            <a:fillRect/>
          </a:stretch>
        </p:blipFill>
        <p:spPr>
          <a:xfrm>
            <a:off x="5999175" y="911775"/>
            <a:ext cx="2726000" cy="765075"/>
          </a:xfrm>
          <a:prstGeom prst="rect">
            <a:avLst/>
          </a:prstGeom>
          <a:noFill/>
          <a:ln>
            <a:noFill/>
          </a:ln>
        </p:spPr>
      </p:pic>
      <p:pic>
        <p:nvPicPr>
          <p:cNvPr id="323" name="Google Shape;323;p18"/>
          <p:cNvPicPr preferRelativeResize="0"/>
          <p:nvPr/>
        </p:nvPicPr>
        <p:blipFill>
          <a:blip r:embed="rId4">
            <a:alphaModFix/>
          </a:blip>
          <a:stretch>
            <a:fillRect/>
          </a:stretch>
        </p:blipFill>
        <p:spPr>
          <a:xfrm>
            <a:off x="5999175" y="3129115"/>
            <a:ext cx="2352250" cy="727809"/>
          </a:xfrm>
          <a:prstGeom prst="rect">
            <a:avLst/>
          </a:prstGeom>
          <a:noFill/>
          <a:ln>
            <a:noFill/>
          </a:ln>
        </p:spPr>
      </p:pic>
      <p:pic>
        <p:nvPicPr>
          <p:cNvPr id="324" name="Google Shape;324;p18"/>
          <p:cNvPicPr preferRelativeResize="0"/>
          <p:nvPr/>
        </p:nvPicPr>
        <p:blipFill>
          <a:blip r:embed="rId5">
            <a:alphaModFix/>
          </a:blip>
          <a:stretch>
            <a:fillRect/>
          </a:stretch>
        </p:blipFill>
        <p:spPr>
          <a:xfrm>
            <a:off x="7006975" y="1784425"/>
            <a:ext cx="2018100" cy="1130150"/>
          </a:xfrm>
          <a:prstGeom prst="rect">
            <a:avLst/>
          </a:prstGeom>
          <a:noFill/>
          <a:ln>
            <a:noFill/>
          </a:ln>
        </p:spPr>
      </p:pic>
      <p:pic>
        <p:nvPicPr>
          <p:cNvPr id="325" name="Google Shape;325;p18"/>
          <p:cNvPicPr preferRelativeResize="0"/>
          <p:nvPr/>
        </p:nvPicPr>
        <p:blipFill>
          <a:blip r:embed="rId6">
            <a:alphaModFix/>
          </a:blip>
          <a:stretch>
            <a:fillRect/>
          </a:stretch>
        </p:blipFill>
        <p:spPr>
          <a:xfrm>
            <a:off x="7936875" y="3936475"/>
            <a:ext cx="951425" cy="951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186C3"/>
        </a:solidFill>
      </p:bgPr>
    </p:bg>
    <p:spTree>
      <p:nvGrpSpPr>
        <p:cNvPr id="329" name="Shape 329"/>
        <p:cNvGrpSpPr/>
        <p:nvPr/>
      </p:nvGrpSpPr>
      <p:grpSpPr>
        <a:xfrm>
          <a:off x="0" y="0"/>
          <a:ext cx="0" cy="0"/>
          <a:chOff x="0" y="0"/>
          <a:chExt cx="0" cy="0"/>
        </a:xfrm>
      </p:grpSpPr>
      <p:sp>
        <p:nvSpPr>
          <p:cNvPr id="330" name="Google Shape;330;p19"/>
          <p:cNvSpPr txBox="1"/>
          <p:nvPr>
            <p:ph type="title"/>
          </p:nvPr>
        </p:nvSpPr>
        <p:spPr>
          <a:xfrm>
            <a:off x="1494250" y="74675"/>
            <a:ext cx="5821800" cy="6801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latin typeface="Lobster"/>
                <a:ea typeface="Lobster"/>
                <a:cs typeface="Lobster"/>
                <a:sym typeface="Lobster"/>
              </a:rPr>
              <a:t>Conclusion and Future Work</a:t>
            </a:r>
            <a:endParaRPr>
              <a:latin typeface="Lobster"/>
              <a:ea typeface="Lobster"/>
              <a:cs typeface="Lobster"/>
              <a:sym typeface="Lobster"/>
            </a:endParaRPr>
          </a:p>
        </p:txBody>
      </p:sp>
      <p:sp>
        <p:nvSpPr>
          <p:cNvPr id="331" name="Google Shape;331;p19"/>
          <p:cNvSpPr txBox="1"/>
          <p:nvPr/>
        </p:nvSpPr>
        <p:spPr>
          <a:xfrm>
            <a:off x="249050" y="729950"/>
            <a:ext cx="8697300" cy="4261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200"/>
              </a:spcBef>
              <a:spcAft>
                <a:spcPts val="0"/>
              </a:spcAft>
              <a:buClr>
                <a:schemeClr val="lt1"/>
              </a:buClr>
              <a:buSzPts val="1400"/>
              <a:buFont typeface="Maven Pro"/>
              <a:buChar char="●"/>
            </a:pPr>
            <a:r>
              <a:rPr lang="en" sz="1600">
                <a:solidFill>
                  <a:schemeClr val="lt1"/>
                </a:solidFill>
                <a:latin typeface="Maven Pro"/>
                <a:ea typeface="Maven Pro"/>
                <a:cs typeface="Maven Pro"/>
                <a:sym typeface="Maven Pro"/>
              </a:rPr>
              <a:t>The Recipe Management System provides a solid foundation for managing recipes effectively.</a:t>
            </a:r>
            <a:endParaRPr sz="1600">
              <a:solidFill>
                <a:schemeClr val="lt1"/>
              </a:solidFill>
              <a:latin typeface="Maven Pro"/>
              <a:ea typeface="Maven Pro"/>
              <a:cs typeface="Maven Pro"/>
              <a:sym typeface="Maven Pro"/>
            </a:endParaRPr>
          </a:p>
          <a:p>
            <a:pPr indent="-317500" lvl="0" marL="457200" rtl="0" algn="l">
              <a:lnSpc>
                <a:spcPct val="115000"/>
              </a:lnSpc>
              <a:spcBef>
                <a:spcPts val="0"/>
              </a:spcBef>
              <a:spcAft>
                <a:spcPts val="0"/>
              </a:spcAft>
              <a:buClr>
                <a:schemeClr val="lt1"/>
              </a:buClr>
              <a:buSzPts val="1400"/>
              <a:buFont typeface="Maven Pro"/>
              <a:buChar char="●"/>
            </a:pPr>
            <a:r>
              <a:rPr lang="en" sz="1600">
                <a:solidFill>
                  <a:schemeClr val="lt1"/>
                </a:solidFill>
                <a:latin typeface="Maven Pro"/>
                <a:ea typeface="Maven Pro"/>
                <a:cs typeface="Maven Pro"/>
                <a:sym typeface="Maven Pro"/>
              </a:rPr>
              <a:t>User-friendly interface, powerful features, and integration with modern technologies simplify recipe management.</a:t>
            </a:r>
            <a:endParaRPr sz="1600">
              <a:solidFill>
                <a:schemeClr val="lt1"/>
              </a:solidFill>
              <a:latin typeface="Maven Pro"/>
              <a:ea typeface="Maven Pro"/>
              <a:cs typeface="Maven Pro"/>
              <a:sym typeface="Maven Pro"/>
            </a:endParaRPr>
          </a:p>
          <a:p>
            <a:pPr indent="-317500" lvl="0" marL="457200" rtl="0" algn="l">
              <a:lnSpc>
                <a:spcPct val="115000"/>
              </a:lnSpc>
              <a:spcBef>
                <a:spcPts val="0"/>
              </a:spcBef>
              <a:spcAft>
                <a:spcPts val="0"/>
              </a:spcAft>
              <a:buClr>
                <a:schemeClr val="lt1"/>
              </a:buClr>
              <a:buSzPts val="1400"/>
              <a:buFont typeface="Maven Pro"/>
              <a:buChar char="●"/>
            </a:pPr>
            <a:r>
              <a:rPr lang="en" sz="1600">
                <a:solidFill>
                  <a:schemeClr val="lt1"/>
                </a:solidFill>
                <a:latin typeface="Maven Pro"/>
                <a:ea typeface="Maven Pro"/>
                <a:cs typeface="Maven Pro"/>
                <a:sym typeface="Maven Pro"/>
              </a:rPr>
              <a:t>Swift UI</a:t>
            </a:r>
            <a:r>
              <a:rPr lang="en" sz="1600">
                <a:solidFill>
                  <a:schemeClr val="lt1"/>
                </a:solidFill>
                <a:latin typeface="Maven Pro"/>
                <a:ea typeface="Maven Pro"/>
                <a:cs typeface="Maven Pro"/>
                <a:sym typeface="Maven Pro"/>
              </a:rPr>
              <a:t>, Firebase, and modular architecture offer robustness and scalability.</a:t>
            </a:r>
            <a:endParaRPr sz="1600">
              <a:solidFill>
                <a:schemeClr val="lt1"/>
              </a:solidFill>
              <a:latin typeface="Maven Pro"/>
              <a:ea typeface="Maven Pro"/>
              <a:cs typeface="Maven Pro"/>
              <a:sym typeface="Maven Pro"/>
            </a:endParaRPr>
          </a:p>
          <a:p>
            <a:pPr indent="-317500" lvl="0" marL="457200" rtl="0" algn="l">
              <a:lnSpc>
                <a:spcPct val="115000"/>
              </a:lnSpc>
              <a:spcBef>
                <a:spcPts val="0"/>
              </a:spcBef>
              <a:spcAft>
                <a:spcPts val="0"/>
              </a:spcAft>
              <a:buClr>
                <a:schemeClr val="lt1"/>
              </a:buClr>
              <a:buSzPts val="1400"/>
              <a:buFont typeface="Maven Pro"/>
              <a:buChar char="●"/>
            </a:pPr>
            <a:r>
              <a:rPr lang="en" sz="1600">
                <a:solidFill>
                  <a:schemeClr val="lt1"/>
                </a:solidFill>
                <a:latin typeface="Maven Pro"/>
                <a:ea typeface="Maven Pro"/>
                <a:cs typeface="Maven Pro"/>
                <a:sym typeface="Maven Pro"/>
              </a:rPr>
              <a:t>Potential to become an all-in-one platform for recipe management, meal planning, and social sharing.</a:t>
            </a:r>
            <a:endParaRPr sz="1600">
              <a:solidFill>
                <a:schemeClr val="lt1"/>
              </a:solidFill>
              <a:latin typeface="Maven Pro"/>
              <a:ea typeface="Maven Pro"/>
              <a:cs typeface="Maven Pro"/>
              <a:sym typeface="Maven Pro"/>
            </a:endParaRPr>
          </a:p>
          <a:p>
            <a:pPr indent="-317500" lvl="0" marL="457200" rtl="0" algn="l">
              <a:lnSpc>
                <a:spcPct val="115000"/>
              </a:lnSpc>
              <a:spcBef>
                <a:spcPts val="0"/>
              </a:spcBef>
              <a:spcAft>
                <a:spcPts val="0"/>
              </a:spcAft>
              <a:buClr>
                <a:schemeClr val="lt1"/>
              </a:buClr>
              <a:buSzPts val="1400"/>
              <a:buFont typeface="Maven Pro"/>
              <a:buChar char="●"/>
            </a:pPr>
            <a:r>
              <a:rPr lang="en" sz="1600">
                <a:solidFill>
                  <a:schemeClr val="lt1"/>
                </a:solidFill>
                <a:latin typeface="Maven Pro"/>
                <a:ea typeface="Maven Pro"/>
                <a:cs typeface="Maven Pro"/>
                <a:sym typeface="Maven Pro"/>
              </a:rPr>
              <a:t>Empowers users to explore culinary passions, save time, and create delightful meals.</a:t>
            </a:r>
            <a:endParaRPr sz="1600">
              <a:solidFill>
                <a:schemeClr val="lt1"/>
              </a:solidFill>
              <a:latin typeface="Maven Pro"/>
              <a:ea typeface="Maven Pro"/>
              <a:cs typeface="Maven Pro"/>
              <a:sym typeface="Maven Pro"/>
            </a:endParaRPr>
          </a:p>
          <a:p>
            <a:pPr indent="-317500" lvl="0" marL="457200" rtl="0" algn="l">
              <a:lnSpc>
                <a:spcPct val="115000"/>
              </a:lnSpc>
              <a:spcBef>
                <a:spcPts val="0"/>
              </a:spcBef>
              <a:spcAft>
                <a:spcPts val="0"/>
              </a:spcAft>
              <a:buClr>
                <a:schemeClr val="lt1"/>
              </a:buClr>
              <a:buSzPts val="1400"/>
              <a:buFont typeface="Maven Pro"/>
              <a:buChar char="●"/>
            </a:pPr>
            <a:r>
              <a:rPr lang="en" sz="1600">
                <a:solidFill>
                  <a:schemeClr val="lt1"/>
                </a:solidFill>
                <a:latin typeface="Maven Pro"/>
                <a:ea typeface="Maven Pro"/>
                <a:cs typeface="Maven Pro"/>
                <a:sym typeface="Maven Pro"/>
              </a:rPr>
              <a:t>Future improvements:</a:t>
            </a:r>
            <a:endParaRPr sz="1600">
              <a:solidFill>
                <a:schemeClr val="lt1"/>
              </a:solidFill>
              <a:latin typeface="Maven Pro"/>
              <a:ea typeface="Maven Pro"/>
              <a:cs typeface="Maven Pro"/>
              <a:sym typeface="Maven Pro"/>
            </a:endParaRPr>
          </a:p>
          <a:p>
            <a:pPr indent="-317500" lvl="1" marL="914400" rtl="0" algn="l">
              <a:lnSpc>
                <a:spcPct val="115000"/>
              </a:lnSpc>
              <a:spcBef>
                <a:spcPts val="0"/>
              </a:spcBef>
              <a:spcAft>
                <a:spcPts val="0"/>
              </a:spcAft>
              <a:buClr>
                <a:schemeClr val="lt1"/>
              </a:buClr>
              <a:buSzPts val="1400"/>
              <a:buFont typeface="Maven Pro"/>
              <a:buChar char="○"/>
            </a:pPr>
            <a:r>
              <a:rPr lang="en" sz="1600">
                <a:solidFill>
                  <a:schemeClr val="lt1"/>
                </a:solidFill>
                <a:latin typeface="Maven Pro"/>
                <a:ea typeface="Maven Pro"/>
                <a:cs typeface="Maven Pro"/>
                <a:sym typeface="Maven Pro"/>
              </a:rPr>
              <a:t>User Profiles for personalization and sharing.</a:t>
            </a:r>
            <a:endParaRPr sz="1600">
              <a:solidFill>
                <a:schemeClr val="lt1"/>
              </a:solidFill>
              <a:latin typeface="Maven Pro"/>
              <a:ea typeface="Maven Pro"/>
              <a:cs typeface="Maven Pro"/>
              <a:sym typeface="Maven Pro"/>
            </a:endParaRPr>
          </a:p>
          <a:p>
            <a:pPr indent="-317500" lvl="1" marL="914400" rtl="0" algn="l">
              <a:lnSpc>
                <a:spcPct val="115000"/>
              </a:lnSpc>
              <a:spcBef>
                <a:spcPts val="0"/>
              </a:spcBef>
              <a:spcAft>
                <a:spcPts val="0"/>
              </a:spcAft>
              <a:buClr>
                <a:schemeClr val="lt1"/>
              </a:buClr>
              <a:buSzPts val="1400"/>
              <a:buFont typeface="Maven Pro"/>
              <a:buChar char="○"/>
            </a:pPr>
            <a:r>
              <a:rPr lang="en" sz="1600">
                <a:solidFill>
                  <a:schemeClr val="lt1"/>
                </a:solidFill>
                <a:latin typeface="Maven Pro"/>
                <a:ea typeface="Maven Pro"/>
                <a:cs typeface="Maven Pro"/>
                <a:sym typeface="Maven Pro"/>
              </a:rPr>
              <a:t>Social Sharing to connect with fellow food enthusiasts.</a:t>
            </a:r>
            <a:endParaRPr sz="1600">
              <a:solidFill>
                <a:schemeClr val="lt1"/>
              </a:solidFill>
              <a:latin typeface="Maven Pro"/>
              <a:ea typeface="Maven Pro"/>
              <a:cs typeface="Maven Pro"/>
              <a:sym typeface="Maven Pro"/>
            </a:endParaRPr>
          </a:p>
          <a:p>
            <a:pPr indent="-317500" lvl="1" marL="914400" rtl="0" algn="l">
              <a:lnSpc>
                <a:spcPct val="115000"/>
              </a:lnSpc>
              <a:spcBef>
                <a:spcPts val="0"/>
              </a:spcBef>
              <a:spcAft>
                <a:spcPts val="0"/>
              </a:spcAft>
              <a:buClr>
                <a:schemeClr val="lt1"/>
              </a:buClr>
              <a:buSzPts val="1400"/>
              <a:buFont typeface="Maven Pro"/>
              <a:buChar char="○"/>
            </a:pPr>
            <a:r>
              <a:rPr lang="en" sz="1600">
                <a:solidFill>
                  <a:schemeClr val="lt1"/>
                </a:solidFill>
                <a:latin typeface="Maven Pro"/>
                <a:ea typeface="Maven Pro"/>
                <a:cs typeface="Maven Pro"/>
                <a:sym typeface="Maven Pro"/>
              </a:rPr>
              <a:t>Meal Planning for efficient meal preparation.</a:t>
            </a:r>
            <a:endParaRPr sz="1600">
              <a:solidFill>
                <a:schemeClr val="lt1"/>
              </a:solidFill>
              <a:latin typeface="Maven Pro"/>
              <a:ea typeface="Maven Pro"/>
              <a:cs typeface="Maven Pro"/>
              <a:sym typeface="Maven Pro"/>
            </a:endParaRPr>
          </a:p>
          <a:p>
            <a:pPr indent="-317500" lvl="1" marL="914400" rtl="0" algn="l">
              <a:lnSpc>
                <a:spcPct val="115000"/>
              </a:lnSpc>
              <a:spcBef>
                <a:spcPts val="0"/>
              </a:spcBef>
              <a:spcAft>
                <a:spcPts val="0"/>
              </a:spcAft>
              <a:buClr>
                <a:schemeClr val="lt1"/>
              </a:buClr>
              <a:buSzPts val="1400"/>
              <a:buFont typeface="Maven Pro"/>
              <a:buChar char="○"/>
            </a:pPr>
            <a:r>
              <a:rPr lang="en" sz="1600">
                <a:solidFill>
                  <a:schemeClr val="lt1"/>
                </a:solidFill>
                <a:latin typeface="Maven Pro"/>
                <a:ea typeface="Maven Pro"/>
                <a:cs typeface="Maven Pro"/>
                <a:sym typeface="Maven Pro"/>
              </a:rPr>
              <a:t>Image Support to enhance visual appeal.</a:t>
            </a:r>
            <a:endParaRPr sz="1600">
              <a:solidFill>
                <a:schemeClr val="lt1"/>
              </a:solidFill>
              <a:latin typeface="Maven Pro"/>
              <a:ea typeface="Maven Pro"/>
              <a:cs typeface="Maven Pro"/>
              <a:sym typeface="Maven Pro"/>
            </a:endParaRPr>
          </a:p>
          <a:p>
            <a:pPr indent="-317500" lvl="1" marL="914400" rtl="0" algn="l">
              <a:lnSpc>
                <a:spcPct val="115000"/>
              </a:lnSpc>
              <a:spcBef>
                <a:spcPts val="0"/>
              </a:spcBef>
              <a:spcAft>
                <a:spcPts val="0"/>
              </a:spcAft>
              <a:buClr>
                <a:schemeClr val="lt1"/>
              </a:buClr>
              <a:buSzPts val="1400"/>
              <a:buFont typeface="Maven Pro"/>
              <a:buChar char="○"/>
            </a:pPr>
            <a:r>
              <a:rPr lang="en" sz="1600">
                <a:solidFill>
                  <a:schemeClr val="lt1"/>
                </a:solidFill>
                <a:latin typeface="Maven Pro"/>
                <a:ea typeface="Maven Pro"/>
                <a:cs typeface="Maven Pro"/>
                <a:sym typeface="Maven Pro"/>
              </a:rPr>
              <a:t>Recipe Scaling for adapting recipes to different serving sizes.</a:t>
            </a:r>
            <a:endParaRPr>
              <a:solidFill>
                <a:schemeClr val="dk2"/>
              </a:solidFill>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