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4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7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8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14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0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06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1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1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0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BDDF8-D583-4220-8127-402CF2702045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035E1-29D8-45D4-BBAC-1A16E76B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9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ebasics - YouTube">
            <a:extLst>
              <a:ext uri="{FF2B5EF4-FFF2-40B4-BE49-F238E27FC236}">
                <a16:creationId xmlns:a16="http://schemas.microsoft.com/office/drawing/2014/main" id="{1A3E0A64-E272-A860-3B10-DA8F72DB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72" y="2010747"/>
            <a:ext cx="2509007" cy="25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9D478-76F0-2351-D71B-5FD7A8B52360}"/>
              </a:ext>
            </a:extLst>
          </p:cNvPr>
          <p:cNvSpPr txBox="1"/>
          <p:nvPr/>
        </p:nvSpPr>
        <p:spPr>
          <a:xfrm>
            <a:off x="4706972" y="1582292"/>
            <a:ext cx="825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RESUME PROJECT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AC36C-71E7-C7EC-1099-D1267216E0C8}"/>
              </a:ext>
            </a:extLst>
          </p:cNvPr>
          <p:cNvSpPr txBox="1"/>
          <p:nvPr/>
        </p:nvSpPr>
        <p:spPr>
          <a:xfrm>
            <a:off x="4706972" y="2736503"/>
            <a:ext cx="303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#CHALLENGE - 6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6B0E-6493-1A83-F17F-5994C13D05C8}"/>
              </a:ext>
            </a:extLst>
          </p:cNvPr>
          <p:cNvSpPr txBox="1"/>
          <p:nvPr/>
        </p:nvSpPr>
        <p:spPr>
          <a:xfrm>
            <a:off x="4706972" y="4690934"/>
            <a:ext cx="3727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rial Rounded MT Bold" panose="020F0704030504030204" pitchFamily="34" charset="0"/>
              </a:rPr>
              <a:t>Presentation by: Nagarjun M</a:t>
            </a:r>
          </a:p>
          <a:p>
            <a:endParaRPr lang="en-IN" sz="2000" b="1" u="sng" dirty="0">
              <a:latin typeface="Arial Rounded MT Bold" panose="020F0704030504030204" pitchFamily="34" charset="0"/>
            </a:endParaRPr>
          </a:p>
          <a:p>
            <a:r>
              <a:rPr lang="en-IN" sz="2000" b="1" u="sng" dirty="0">
                <a:latin typeface="Arial Rounded MT Bold" panose="020F0704030504030204" pitchFamily="34" charset="0"/>
              </a:rPr>
              <a:t>Created on: </a:t>
            </a:r>
            <a:r>
              <a:rPr lang="en-IN" sz="2000" b="1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15/07/2023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7533B5-8EE9-176A-D175-FC6A924CC788}"/>
              </a:ext>
            </a:extLst>
          </p:cNvPr>
          <p:cNvCxnSpPr>
            <a:cxnSpLocks/>
          </p:cNvCxnSpPr>
          <p:nvPr/>
        </p:nvCxnSpPr>
        <p:spPr>
          <a:xfrm>
            <a:off x="4170784" y="1459467"/>
            <a:ext cx="0" cy="417155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1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134063" y="52722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Competition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current market leaders?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current market leaders are Cola-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Coka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Bepsi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12E15-8E8D-66CB-74B0-7AF7549A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" y="2325913"/>
            <a:ext cx="3939972" cy="1382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56A484-2AC3-1724-AFAF-645174A9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56" y="2301563"/>
            <a:ext cx="2378062" cy="1523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C5B46-A9A6-5457-9D5F-2D95D8B57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40" y="2263569"/>
            <a:ext cx="4853381" cy="28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007528" y="79604"/>
            <a:ext cx="361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Competition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19" y="725934"/>
            <a:ext cx="809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primary reasons consumers prefer those brands over ours?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primary reason for choosing other brand over ours is not available locally.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2789C-54E2-1851-8A2F-35E866E6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" y="2336048"/>
            <a:ext cx="4326189" cy="1225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DC4EFA-18C9-1637-78C9-3EC12786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70" y="2370737"/>
            <a:ext cx="3165260" cy="119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4507D-C557-7869-B736-BD7A06B1A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33" y="2102062"/>
            <a:ext cx="4150422" cy="25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3893890" y="118173"/>
            <a:ext cx="51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Marketing Channels and Brand Awareness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marketing channel can be used to reach more customers?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Online ads can be used to reach more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190CE-C07C-6C9D-54B7-7D8ED0BE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" y="2145632"/>
            <a:ext cx="3949673" cy="1283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293C38-6203-7715-A8F2-91C1C2A3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66" y="2145631"/>
            <a:ext cx="2715223" cy="1283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A85EB-AF49-8EA8-F56F-C2D744E4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43" y="2145631"/>
            <a:ext cx="4576413" cy="27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4120392" y="136321"/>
            <a:ext cx="521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Marketing Channels and Brand Awareness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980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effective are different marketing strategies and channels in reaching our customers?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shows most of the respondents haven’t heard about us. So, our marketing strategies are not effective in reaching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FD21B-0FA5-E533-4536-895EA8A2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7" y="2336048"/>
            <a:ext cx="3560334" cy="1232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C0B74-4810-42B3-D485-90A071A7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57" y="2366443"/>
            <a:ext cx="3000155" cy="9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25D0F-0F08-9FDF-0F57-E42646EE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43" y="2233247"/>
            <a:ext cx="4462157" cy="25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479410" y="105287"/>
            <a:ext cx="228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Brand Penetration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people think about our brand? (overall rating)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of the peoples perception of our brand was neutral.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C9477-31C0-83A7-0664-8242550A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6" y="2336048"/>
            <a:ext cx="3852946" cy="1255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20EF7F-20A4-7714-AE35-76C8B381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78" y="2349893"/>
            <a:ext cx="3153265" cy="1068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43B78-100A-2703-9D56-0AEB6180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39" y="2336048"/>
            <a:ext cx="4382608" cy="17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4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372580" y="136321"/>
            <a:ext cx="23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Brand Penetration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4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cities do we need to focus more on?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Bangalore has the highest amount of respondents we need to focus there more.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59849-AB90-9757-AB61-D262DDFF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0" y="2204240"/>
            <a:ext cx="3435831" cy="1224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14ADB-B35F-24C8-8962-2D2526E2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51" y="2151382"/>
            <a:ext cx="2403300" cy="2226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800CD-6B2B-DA2F-CDC7-443C1B49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3" y="2108806"/>
            <a:ext cx="5304433" cy="31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305818" y="90715"/>
            <a:ext cx="25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Purchase Behaviour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do respondents prefer to purchase energy drinks?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of the people prefer to buy energy drinks at supermarkets.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30A40-B4CE-935D-1C56-29AF7711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6" y="2278958"/>
            <a:ext cx="3866580" cy="1329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773B-382A-A944-ED47-5DC9E273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82" y="2278958"/>
            <a:ext cx="3091163" cy="126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1D7104-3267-7FFF-A853-A8BADBE0B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61" y="2267938"/>
            <a:ext cx="4469245" cy="27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305818" y="90715"/>
            <a:ext cx="25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Purchase Behaviour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19" y="725934"/>
            <a:ext cx="932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typical consumption situations for energy drinks among respondents?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9448102" y="1561769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most common typical consumption situations for energy drinks among respondents were during sports/exercise.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CC4AB-E4C5-BCA3-4B2E-FE46A9C8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" y="2336048"/>
            <a:ext cx="4461721" cy="1156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3851B3-5404-9A9D-1061-9B63C60F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59" y="2336048"/>
            <a:ext cx="29622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7231A-A2FE-FDCA-7F52-6F8BC7BC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28" y="2336048"/>
            <a:ext cx="4192616" cy="20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305818" y="90715"/>
            <a:ext cx="25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Purchase Behaviour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1043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factors influence respondents' purchase decisions, such as price range and limited edition packaging?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9866721" y="1543575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Price ranging between 50-99 with or without limited edition packaging are expected more and influences the customers purchase decision.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D4116-65F1-A6C8-7BAD-10307D44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5" y="2130162"/>
            <a:ext cx="4614375" cy="1057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5535E-2C57-29CF-8F89-1769A7DD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53" y="2068281"/>
            <a:ext cx="3212980" cy="2239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B1589-973A-066D-34BC-A5234A86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996" y="2040856"/>
            <a:ext cx="3894739" cy="23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5095483" y="118173"/>
            <a:ext cx="299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Product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19" y="725934"/>
            <a:ext cx="1044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area of business should we focus more on our product development? (Branding/taste/availability)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9448101" y="1526797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major reason for choosing a brand is brand reputation. So, we need to focus more on branding to improve the business.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0C6BE-17CD-006E-B1E6-00D6804D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2" y="2256464"/>
            <a:ext cx="4302611" cy="1172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0FA4E-CEB2-C7F8-4323-CDE23A36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01" y="2278958"/>
            <a:ext cx="3190143" cy="1172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58B44-A3EA-EB92-E386-3C96C1C16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27" y="2243986"/>
            <a:ext cx="4180961" cy="23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9AA4F-D2E3-B50E-9A84-9B08EC371F3D}"/>
              </a:ext>
            </a:extLst>
          </p:cNvPr>
          <p:cNvSpPr txBox="1"/>
          <p:nvPr/>
        </p:nvSpPr>
        <p:spPr>
          <a:xfrm>
            <a:off x="1674844" y="536511"/>
            <a:ext cx="280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1935-6339-7E6B-9682-B2CDA72FEABB}"/>
              </a:ext>
            </a:extLst>
          </p:cNvPr>
          <p:cNvSpPr txBox="1"/>
          <p:nvPr/>
        </p:nvSpPr>
        <p:spPr>
          <a:xfrm>
            <a:off x="1674843" y="1598082"/>
            <a:ext cx="8514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Challenge :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	Provide Insights to the Marketing Team in Food &amp; Beverage Industry</a:t>
            </a: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 &amp; B  </a:t>
            </a: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  </a:t>
            </a: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Name 	: </a:t>
            </a:r>
            <a:r>
              <a:rPr lang="en-US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CodeX</a:t>
            </a: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Used: </a:t>
            </a:r>
            <a:r>
              <a:rPr lang="en-US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MySQL, Power BI</a:t>
            </a:r>
          </a:p>
          <a:p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30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DDD76-CC66-0D0F-A1CF-D82A3EB900D5}"/>
              </a:ext>
            </a:extLst>
          </p:cNvPr>
          <p:cNvSpPr txBox="1"/>
          <p:nvPr/>
        </p:nvSpPr>
        <p:spPr>
          <a:xfrm>
            <a:off x="1761686" y="0"/>
            <a:ext cx="614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 Rounded MT Bold" panose="020F0704030504030204" pitchFamily="34" charset="0"/>
              </a:rPr>
              <a:t>Recommendations for CodeX: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15509-A802-5E80-AB4F-75DF48813CD8}"/>
              </a:ext>
            </a:extLst>
          </p:cNvPr>
          <p:cNvSpPr txBox="1"/>
          <p:nvPr/>
        </p:nvSpPr>
        <p:spPr>
          <a:xfrm>
            <a:off x="1923876" y="650676"/>
            <a:ext cx="982910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What immediate improvements can we bring to the product?</a:t>
            </a:r>
          </a:p>
          <a:p>
            <a:endParaRPr lang="en-US" dirty="0"/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We can reduce the sugar content and use more natural ingredients</a:t>
            </a:r>
          </a:p>
          <a:p>
            <a:endParaRPr lang="en-US" dirty="0"/>
          </a:p>
          <a:p>
            <a:r>
              <a:rPr lang="en-US" dirty="0"/>
              <a:t> ● What should be the ideal price of our product?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Pricing the product in the range of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50-99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would be ideal</a:t>
            </a:r>
          </a:p>
          <a:p>
            <a:endParaRPr lang="en-US" dirty="0"/>
          </a:p>
          <a:p>
            <a:r>
              <a:rPr lang="en-US" dirty="0"/>
              <a:t>● What kind of marketing campaigns, offers, and discounts we can run?</a:t>
            </a:r>
          </a:p>
          <a:p>
            <a:endParaRPr lang="en-US" dirty="0"/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We can run online ads and TV commercials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● Who can be a brand ambassador, and why? 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Any sportsperson/athlete or fitness influencers can be a brand ambassador because most people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consume energy drinks while sports/exercise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● Who should be our target audience, and why?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Our target audience should be male with the age of 19-30, because most of our respondents lies under this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2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57104-9F8B-4996-B10A-C0287BB4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73EB6-AD2B-4D09-F75A-53316EF658D2}"/>
              </a:ext>
            </a:extLst>
          </p:cNvPr>
          <p:cNvSpPr/>
          <p:nvPr/>
        </p:nvSpPr>
        <p:spPr>
          <a:xfrm>
            <a:off x="2811180" y="2623386"/>
            <a:ext cx="707105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1868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96B60-7BC2-D73A-379D-0B73DA0B6109}"/>
              </a:ext>
            </a:extLst>
          </p:cNvPr>
          <p:cNvSpPr txBox="1"/>
          <p:nvPr/>
        </p:nvSpPr>
        <p:spPr>
          <a:xfrm>
            <a:off x="2244012" y="377891"/>
            <a:ext cx="238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About CodeX: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642C-E412-8FB7-F767-9FD99D3C4202}"/>
              </a:ext>
            </a:extLst>
          </p:cNvPr>
          <p:cNvSpPr txBox="1"/>
          <p:nvPr/>
        </p:nvSpPr>
        <p:spPr>
          <a:xfrm>
            <a:off x="2160036" y="1208888"/>
            <a:ext cx="80289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CodeX 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German beverage company that is aiming to make its mark in the Indian market.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few months ago, they launched their energy drink in 10 cities in India.</a:t>
            </a:r>
          </a:p>
          <a:p>
            <a:pPr algn="l"/>
            <a:endParaRPr lang="en-US" b="0" i="0" dirty="0">
              <a:solidFill>
                <a:srgbClr val="1310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Marketing team is responsible for increasing brand awareness, market share, and product development. They conducted a survey in those 10 cities and received results from </a:t>
            </a:r>
            <a:r>
              <a:rPr lang="en-US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respondents.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310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310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Objective: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310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data analyst </a:t>
            </a:r>
            <a:r>
              <a:rPr lang="en-US" dirty="0">
                <a:solidFill>
                  <a:srgbClr val="131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task is </a:t>
            </a:r>
            <a:r>
              <a:rPr lang="en-US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convert these survey results to meaningful insights which the team can use to drive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9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038AD-1216-1140-E888-198D1791292C}"/>
              </a:ext>
            </a:extLst>
          </p:cNvPr>
          <p:cNvSpPr txBox="1"/>
          <p:nvPr/>
        </p:nvSpPr>
        <p:spPr>
          <a:xfrm>
            <a:off x="1862355" y="373310"/>
            <a:ext cx="60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CREATING A DATABASE AND TABLE IN MySQL: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307A-FEEF-03AA-D72C-D3A5EA32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73" y="1113868"/>
            <a:ext cx="3378187" cy="503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6D11E-07B3-C094-9D6A-6153CA7C10F6}"/>
              </a:ext>
            </a:extLst>
          </p:cNvPr>
          <p:cNvSpPr txBox="1"/>
          <p:nvPr/>
        </p:nvSpPr>
        <p:spPr>
          <a:xfrm>
            <a:off x="6509856" y="1992385"/>
            <a:ext cx="4806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have written a query that creates a new database named “code_basics_project”.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After creating a database we combine three individual tables into a new table named “RESPONSES”.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helps us to use one single table for all queries</a:t>
            </a:r>
          </a:p>
        </p:txBody>
      </p:sp>
    </p:spTree>
    <p:extLst>
      <p:ext uri="{BB962C8B-B14F-4D97-AF65-F5344CB8AC3E}">
        <p14:creationId xmlns:p14="http://schemas.microsoft.com/office/powerpoint/2010/main" val="26613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4430785" y="18398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DEMOGRAPHIC INSIGHTS: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prefers energy drink more? (male/female/non-binary?)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DC123-A0F8-D026-A742-8775B94C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9" y="2031582"/>
            <a:ext cx="3509963" cy="2794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E9018-0C95-CDD0-FEFE-8276EB97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51" y="2211475"/>
            <a:ext cx="2356492" cy="1001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shows that energy drinks are consumed more by males. Hence, male prefers energy drink more.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F2DD6B-A805-15A9-8D65-A41B5C98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030" y="2211475"/>
            <a:ext cx="4175750" cy="20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4430785" y="18398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DEMOGRAPHIC INSIGHTS: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age group prefers energy drinks more?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People with the age of 19 – 30 prefers energy drink more.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A612B-8719-4135-FDD9-C890D59A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1" y="2336048"/>
            <a:ext cx="4219202" cy="1002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9A6C0-C580-4E8B-1E3B-F471F55A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58" y="2334172"/>
            <a:ext cx="2225137" cy="1432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87E8F-C31A-CA36-D760-F6CA2D6C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43" y="2121977"/>
            <a:ext cx="4724968" cy="24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4430785" y="18398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DEMOGRAPHIC INSIGHTS: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20" y="725934"/>
            <a:ext cx="709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type of marketing reaches the most Youth (</a:t>
            </a:r>
            <a:r>
              <a:rPr lang="en-US" sz="2000" dirty="0">
                <a:latin typeface="Arial Black" panose="020B0A04020102020204" pitchFamily="34" charset="0"/>
              </a:rPr>
              <a:t>15-30</a:t>
            </a:r>
            <a:r>
              <a:rPr lang="en-US" sz="2000" dirty="0"/>
              <a:t>)?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Online ads is the marketing channel which reaches the youth more followed by TV commercials.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3F80A-6F62-4023-2876-CF322BD1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" y="2278958"/>
            <a:ext cx="4132027" cy="145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6294E4-775B-1A20-17F5-D13EE46C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26" y="2278791"/>
            <a:ext cx="2769703" cy="1150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2DEB6E-78BB-5730-0936-CDA271E9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629" y="2220646"/>
            <a:ext cx="4857226" cy="23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B620-B33E-3937-AAF8-11B8D097FDAC}"/>
              </a:ext>
            </a:extLst>
          </p:cNvPr>
          <p:cNvSpPr txBox="1"/>
          <p:nvPr/>
        </p:nvSpPr>
        <p:spPr>
          <a:xfrm>
            <a:off x="4430785" y="183986"/>
            <a:ext cx="35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CONSUMER PREFERENCES: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19" y="725934"/>
            <a:ext cx="783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preferred ingredients of energy drinks among respondents?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most preferred ingredients in energy drink is Caffeine.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565B0-1927-AA6A-BE24-3C2CF0D9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2" y="2336048"/>
            <a:ext cx="3713390" cy="138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8617E-4C14-61F8-DE78-E934FD38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76" y="2411091"/>
            <a:ext cx="2830329" cy="107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120E9-DCAB-8CBC-1A63-256D6BA0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21" y="2258475"/>
            <a:ext cx="4717056" cy="26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86E0F-4A71-3EDF-BDC0-12F20F0AE6B4}"/>
              </a:ext>
            </a:extLst>
          </p:cNvPr>
          <p:cNvSpPr txBox="1"/>
          <p:nvPr/>
        </p:nvSpPr>
        <p:spPr>
          <a:xfrm>
            <a:off x="1677796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QUERY: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56003-7B2E-BDD7-F62A-1182912A5379}"/>
              </a:ext>
            </a:extLst>
          </p:cNvPr>
          <p:cNvSpPr txBox="1"/>
          <p:nvPr/>
        </p:nvSpPr>
        <p:spPr>
          <a:xfrm>
            <a:off x="5305818" y="1530991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86F0-F2DB-DA6C-7528-01038D022BDA}"/>
              </a:ext>
            </a:extLst>
          </p:cNvPr>
          <p:cNvSpPr txBox="1"/>
          <p:nvPr/>
        </p:nvSpPr>
        <p:spPr>
          <a:xfrm>
            <a:off x="1585519" y="725934"/>
            <a:ext cx="766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packaging preferences do respondents have for energy drinks?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AEB-A8D1-364A-83FD-6ED19164405E}"/>
              </a:ext>
            </a:extLst>
          </p:cNvPr>
          <p:cNvSpPr txBox="1"/>
          <p:nvPr/>
        </p:nvSpPr>
        <p:spPr>
          <a:xfrm>
            <a:off x="1677796" y="5327009"/>
            <a:ext cx="19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SOLUTION: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54AC-D017-04FA-FCFF-1ABF0D270FBB}"/>
              </a:ext>
            </a:extLst>
          </p:cNvPr>
          <p:cNvSpPr txBox="1"/>
          <p:nvPr/>
        </p:nvSpPr>
        <p:spPr>
          <a:xfrm>
            <a:off x="8105863" y="1546380"/>
            <a:ext cx="232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Rounded MT Bold" panose="020F0704030504030204" pitchFamily="34" charset="0"/>
              </a:rPr>
              <a:t>Insights: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7994-DDFF-5BC8-1011-6041881E93C6}"/>
              </a:ext>
            </a:extLst>
          </p:cNvPr>
          <p:cNvSpPr txBox="1"/>
          <p:nvPr/>
        </p:nvSpPr>
        <p:spPr>
          <a:xfrm>
            <a:off x="3340501" y="5674866"/>
            <a:ext cx="757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respondents preferred packaging is Compact and portable cans.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5DAAC-5286-2CAE-B92F-4A185F46E41B}"/>
              </a:ext>
            </a:extLst>
          </p:cNvPr>
          <p:cNvSpPr txBox="1"/>
          <p:nvPr/>
        </p:nvSpPr>
        <p:spPr>
          <a:xfrm>
            <a:off x="4430785" y="204621"/>
            <a:ext cx="35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CONSUMER PREFERENCES: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EFD7C-9509-2352-3C5B-0EA3AFB4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3" y="2231772"/>
            <a:ext cx="3628393" cy="1387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166FD-DDC0-F056-D6F9-16528C63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32" y="2336048"/>
            <a:ext cx="3122714" cy="129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83C40-00CF-4A8E-A822-E26C75A8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115" y="2336048"/>
            <a:ext cx="4553309" cy="25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8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216</TotalTime>
  <Words>914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Arial Rounded MT Bold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Abirami</dc:creator>
  <cp:lastModifiedBy>Sri Abirami</cp:lastModifiedBy>
  <cp:revision>41</cp:revision>
  <dcterms:created xsi:type="dcterms:W3CDTF">2023-07-15T05:48:19Z</dcterms:created>
  <dcterms:modified xsi:type="dcterms:W3CDTF">2023-07-15T09:59:19Z</dcterms:modified>
</cp:coreProperties>
</file>