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juna Gottipati" initials="NG" lastIdx="1" clrIdx="0">
    <p:extLst>
      <p:ext uri="{19B8F6BF-5375-455C-9EA6-DF929625EA0E}">
        <p15:presenceInfo xmlns:p15="http://schemas.microsoft.com/office/powerpoint/2012/main" userId="bd362cbb2a44c3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2T19:36:13.513" idx="1">
    <p:pos x="7337" y="3864"/>
    <p:text>Gmail - nandu143.gottipati@gmail.com</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4630" y="1788454"/>
            <a:ext cx="8359052" cy="2098226"/>
          </a:xfrm>
        </p:spPr>
        <p:txBody>
          <a:bodyPr anchor="b">
            <a:noAutofit/>
          </a:bodyPr>
          <a:lstStyle>
            <a:lvl1pPr algn="ctr">
              <a:defRPr sz="7198"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209" y="3956280"/>
            <a:ext cx="6829894" cy="1086237"/>
          </a:xfrm>
        </p:spPr>
        <p:txBody>
          <a:bodyPr>
            <a:normAutofit/>
          </a:bodyPr>
          <a:lstStyle>
            <a:lvl1pPr marL="0" indent="0" algn="ctr">
              <a:lnSpc>
                <a:spcPct val="112000"/>
              </a:lnSpc>
              <a:spcBef>
                <a:spcPts val="0"/>
              </a:spcBef>
              <a:spcAft>
                <a:spcPts val="0"/>
              </a:spcAft>
              <a:buNone/>
              <a:defRPr sz="22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662" y="6453386"/>
            <a:ext cx="1607525" cy="404614"/>
          </a:xfrm>
        </p:spPr>
        <p:txBody>
          <a:bodyPr/>
          <a:lstStyle>
            <a:lvl1pPr>
              <a:defRPr baseline="0">
                <a:solidFill>
                  <a:schemeClr val="tx2"/>
                </a:solidFill>
              </a:defRPr>
            </a:lvl1pPr>
          </a:lstStyle>
          <a:p>
            <a:fld id="{EDF33987-6305-4E2A-BF18-EF013ECE927B}" type="datetimeFigureOut">
              <a:rPr lang="en-US" smtClean="0"/>
              <a:pPr/>
              <a:t>6/22/2020</a:t>
            </a:fld>
            <a:endParaRPr lang="en-US"/>
          </a:p>
        </p:txBody>
      </p:sp>
      <p:sp>
        <p:nvSpPr>
          <p:cNvPr id="5" name="Footer Placeholder 4"/>
          <p:cNvSpPr>
            <a:spLocks noGrp="1"/>
          </p:cNvSpPr>
          <p:nvPr>
            <p:ph type="ftr" sz="quarter" idx="11"/>
          </p:nvPr>
        </p:nvSpPr>
        <p:spPr>
          <a:xfrm>
            <a:off x="2583382" y="6453386"/>
            <a:ext cx="7021548" cy="404614"/>
          </a:xfrm>
        </p:spPr>
        <p:txBody>
          <a:bodyPr/>
          <a:lstStyle>
            <a:lvl1pPr algn="ct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baseline="0">
                <a:solidFill>
                  <a:schemeClr val="tx2"/>
                </a:solidFill>
              </a:defRPr>
            </a:lvl1pPr>
          </a:lstStyle>
          <a:p>
            <a:fld id="{F36C87F6-986D-49E6-AF40-1B3A1EE8064D}" type="slidenum">
              <a:rPr lang="en-US" smtClean="0"/>
              <a:pPr/>
              <a:t>‹#›</a:t>
            </a:fld>
            <a:endParaRPr lang="en-US"/>
          </a:p>
        </p:txBody>
      </p:sp>
      <p:grpSp>
        <p:nvGrpSpPr>
          <p:cNvPr id="7" name="Group 6"/>
          <p:cNvGrpSpPr/>
          <p:nvPr/>
        </p:nvGrpSpPr>
        <p:grpSpPr>
          <a:xfrm>
            <a:off x="752663" y="744470"/>
            <a:ext cx="1067133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895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243" y="2295526"/>
            <a:ext cx="95987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008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4062" y="624156"/>
            <a:ext cx="1565358"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243" y="624156"/>
            <a:ext cx="817751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5619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90302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4826" y="1301361"/>
            <a:ext cx="9610468" cy="2852737"/>
          </a:xfrm>
        </p:spPr>
        <p:txBody>
          <a:bodyPr anchor="b">
            <a:normAutofit/>
          </a:bodyPr>
          <a:lstStyle>
            <a:lvl1pPr algn="r">
              <a:defRPr sz="7198"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4826" y="4216328"/>
            <a:ext cx="9610468" cy="1143324"/>
          </a:xfrm>
        </p:spPr>
        <p:txBody>
          <a:bodyPr/>
          <a:lstStyle>
            <a:lvl1pPr marL="0" indent="0" algn="r">
              <a:lnSpc>
                <a:spcPct val="112000"/>
              </a:lnSpc>
              <a:spcBef>
                <a:spcPts val="0"/>
              </a:spcBef>
              <a:spcAft>
                <a:spcPts val="0"/>
              </a:spcAft>
              <a:buNone/>
              <a:defRPr sz="2399">
                <a:solidFill>
                  <a:schemeClr val="tx2"/>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716" y="6453386"/>
            <a:ext cx="1621986" cy="404614"/>
          </a:xfrm>
        </p:spPr>
        <p:txBody>
          <a:bodyPr/>
          <a:lstStyle>
            <a:lvl1pPr>
              <a:defRPr>
                <a:solidFill>
                  <a:schemeClr val="tx2"/>
                </a:solidFill>
              </a:defRPr>
            </a:lvl1p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a:xfrm>
            <a:off x="2583639" y="6453386"/>
            <a:ext cx="7021548" cy="404614"/>
          </a:xfrm>
        </p:spPr>
        <p:txBody>
          <a:bodyPr/>
          <a:lstStyle>
            <a:lvl1pPr algn="ctr">
              <a:defRPr>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a:solidFill>
                  <a:schemeClr val="tx2"/>
                </a:solidFill>
              </a:defRPr>
            </a:lvl1pPr>
          </a:lstStyle>
          <a:p>
            <a:fld id="{F36C87F6-986D-49E6-AF40-1B3A1EE8064D}" type="slidenum">
              <a:rPr lang="en-US" smtClean="0"/>
              <a:t>‹#›</a:t>
            </a:fld>
            <a:endParaRPr lang="en-US"/>
          </a:p>
        </p:txBody>
      </p:sp>
      <p:sp>
        <p:nvSpPr>
          <p:cNvPr id="7" name="Freeform 6" title="Crop Mark"/>
          <p:cNvSpPr/>
          <p:nvPr/>
        </p:nvSpPr>
        <p:spPr bwMode="auto">
          <a:xfrm>
            <a:off x="8149840" y="1685652"/>
            <a:ext cx="32741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05827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243" y="2286000"/>
            <a:ext cx="4446628"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3704" y="2286000"/>
            <a:ext cx="4446628"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693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43" y="685800"/>
            <a:ext cx="95987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243"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243"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315"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3315"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6/22/2020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419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6/22/2020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792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6/22/2020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382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Autofit/>
          </a:bodyPr>
          <a:lstStyle>
            <a:lvl1pPr>
              <a:lnSpc>
                <a:spcPct val="84000"/>
              </a:lnSpc>
              <a:defRPr sz="4799"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4391" y="685801"/>
            <a:ext cx="5210723" cy="5175250"/>
          </a:xfrm>
        </p:spPr>
        <p:txBody>
          <a:bodyPr/>
          <a:lstStyle>
            <a:lvl1pPr>
              <a:defRPr sz="1999"/>
            </a:lvl1pPr>
            <a:lvl2pPr>
              <a:defRPr sz="1999"/>
            </a:lvl2pPr>
            <a:lvl3pPr>
              <a:defRPr sz="1799"/>
            </a:lvl3pPr>
            <a:lvl4pPr>
              <a:defRPr sz="1799"/>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711" y="2856344"/>
            <a:ext cx="3854716" cy="3011056"/>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F36C87F6-986D-49E6-AF40-1B3A1EE8064D}" type="slidenum">
              <a:rPr lang="en-US" smtClean="0"/>
              <a:t>‹#›</a:t>
            </a:fld>
            <a:endParaRPr lang="en-US"/>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8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rmAutofit/>
          </a:bodyPr>
          <a:lstStyle>
            <a:lvl1pPr>
              <a:lnSpc>
                <a:spcPct val="84000"/>
              </a:lnSpc>
              <a:defRPr sz="4799"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0679" y="1"/>
            <a:ext cx="6658146" cy="6857999"/>
          </a:xfrm>
        </p:spPr>
        <p:txBody>
          <a:bodyPr anchor="t">
            <a:normAutofit/>
          </a:bodyPr>
          <a:lstStyle>
            <a:lvl1pPr marL="0" indent="0">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723711" y="2855968"/>
            <a:ext cx="3854716" cy="3011432"/>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F36C87F6-986D-49E6-AF40-1B3A1EE8064D}" type="slidenum">
              <a:rPr lang="en-US" smtClean="0"/>
              <a:t>‹#›</a:t>
            </a:fld>
            <a:endParaRPr lang="en-US"/>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64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243" y="685800"/>
            <a:ext cx="95987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243" y="2286000"/>
            <a:ext cx="95987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288" y="6453386"/>
            <a:ext cx="1204258" cy="404614"/>
          </a:xfrm>
          <a:prstGeom prst="rect">
            <a:avLst/>
          </a:prstGeom>
        </p:spPr>
        <p:txBody>
          <a:bodyPr vert="horz" lIns="91440" tIns="45720" rIns="91440" bIns="45720" rtlCol="0" anchor="ctr"/>
          <a:lstStyle>
            <a:lvl1pPr algn="l">
              <a:defRPr sz="1200" baseline="0">
                <a:solidFill>
                  <a:schemeClr val="tx2"/>
                </a:solidFill>
              </a:defRPr>
            </a:lvl1pPr>
          </a:lstStyle>
          <a:p>
            <a:fld id="{EDF33987-6305-4E2A-BF18-EF013ECE927B}" type="datetimeFigureOut">
              <a:rPr lang="en-US" smtClean="0"/>
              <a:pPr/>
              <a:t>6/22/2020</a:t>
            </a:fld>
            <a:endParaRPr lang="en-US" dirty="0"/>
          </a:p>
        </p:txBody>
      </p:sp>
      <p:sp>
        <p:nvSpPr>
          <p:cNvPr id="5" name="Footer Placeholder 4"/>
          <p:cNvSpPr>
            <a:spLocks noGrp="1"/>
          </p:cNvSpPr>
          <p:nvPr>
            <p:ph type="ftr" sz="quarter" idx="3"/>
          </p:nvPr>
        </p:nvSpPr>
        <p:spPr>
          <a:xfrm>
            <a:off x="2892811" y="6453386"/>
            <a:ext cx="6279194"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4"/>
          </p:nvPr>
        </p:nvSpPr>
        <p:spPr>
          <a:xfrm>
            <a:off x="9470269" y="6453386"/>
            <a:ext cx="1595876" cy="404614"/>
          </a:xfrm>
          <a:prstGeom prst="rect">
            <a:avLst/>
          </a:prstGeom>
        </p:spPr>
        <p:txBody>
          <a:bodyPr vert="horz" lIns="91440" tIns="45720" rIns="91440" bIns="45720" rtlCol="0" anchor="ctr"/>
          <a:lstStyle>
            <a:lvl1pPr algn="r">
              <a:defRPr sz="1200" baseline="0">
                <a:solidFill>
                  <a:schemeClr val="tx2"/>
                </a:solidFill>
              </a:defRPr>
            </a:lvl1pPr>
          </a:lstStyle>
          <a:p>
            <a:fld id="{F36C87F6-986D-49E6-AF40-1B3A1EE8064D}" type="slidenum">
              <a:rPr lang="en-US" smtClean="0"/>
              <a:pPr/>
              <a:t>‹#›</a:t>
            </a:fld>
            <a:endParaRPr lang="en-US"/>
          </a:p>
        </p:txBody>
      </p:sp>
      <p:sp>
        <p:nvSpPr>
          <p:cNvPr id="9" name="Rectangle 8" title="Side bar"/>
          <p:cNvSpPr/>
          <p:nvPr/>
        </p:nvSpPr>
        <p:spPr>
          <a:xfrm>
            <a:off x="477971"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5C132938-016F-4FA7-8C4B-E22C1245DC6F}"/>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110310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p:titleStyle>
    <p:bodyStyle>
      <a:lvl1pPr marL="383933" indent="-383933" algn="l" defTabSz="914126"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91412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1371189"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1828251"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2285314"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2377"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199440"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650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356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190756" y="6093296"/>
            <a:ext cx="2644550" cy="632048"/>
          </a:xfrm>
        </p:spPr>
        <p:txBody>
          <a:bodyPr>
            <a:normAutofit fontScale="77500" lnSpcReduction="20000"/>
          </a:bodyPr>
          <a:lstStyle/>
          <a:p>
            <a:r>
              <a:rPr lang="en-US" dirty="0">
                <a:latin typeface="Arial Rounded MT Bold" panose="020F0704030504030204" pitchFamily="34" charset="0"/>
              </a:rPr>
              <a:t>By</a:t>
            </a:r>
          </a:p>
          <a:p>
            <a:r>
              <a:rPr lang="en-US" dirty="0">
                <a:latin typeface="Arial Rounded MT Bold" panose="020F0704030504030204" pitchFamily="34" charset="0"/>
              </a:rPr>
              <a:t>Nagarjuna Gottipati</a:t>
            </a:r>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a:bodyPr>
          <a:lstStyle/>
          <a:p>
            <a:pPr algn="ctr"/>
            <a:r>
              <a:rPr lang="en-IN" b="1" dirty="0"/>
              <a:t>Introduction</a:t>
            </a:r>
            <a:endParaRPr lang="en-IN" dirty="0"/>
          </a:p>
        </p:txBody>
      </p:sp>
      <p:sp>
        <p:nvSpPr>
          <p:cNvPr id="2" name="Content Placeholder 1"/>
          <p:cNvSpPr>
            <a:spLocks noGrp="1"/>
          </p:cNvSpPr>
          <p:nvPr>
            <p:ph idx="1"/>
          </p:nvPr>
        </p:nvSpPr>
        <p:spPr>
          <a:xfrm>
            <a:off x="477788" y="1196752"/>
            <a:ext cx="11305256" cy="4853136"/>
          </a:xfrm>
        </p:spPr>
        <p:txBody>
          <a:bodyPr>
            <a:normAutofit fontScale="92500"/>
          </a:bodyPr>
          <a:lstStyle/>
          <a:p>
            <a:pPr algn="just">
              <a:lnSpc>
                <a:spcPct val="120000"/>
              </a:lnSpc>
            </a:pPr>
            <a:r>
              <a:rPr lang="en-IN" dirty="0"/>
              <a:t>Many Fortune 500 corporations are headquartered in New York City, as are a large number of multinational corporations. One out of ten private sector jobs in the city is with a foreign company. New York City has been ranked first among cities across the globe in attracting capital, business, and tourists. New York City's role as the top global centre for the advertising industry is eponymously reflected as "Madison Avenue". The city's fashion industry provides approximately 180,000 employees with $11 billion in annual wages.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a:bodyPr>
          <a:lstStyle/>
          <a:p>
            <a:pPr algn="ctr"/>
            <a:r>
              <a:rPr lang="en-IN" b="1" dirty="0"/>
              <a:t>Business 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restaurants(On basis of Average Rating).</a:t>
            </a:r>
          </a:p>
          <a:p>
            <a:pPr algn="just"/>
            <a:r>
              <a:rPr lang="en-IN" dirty="0"/>
              <a:t>Q2) What is the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The below mentioned data is used to draw conclusions:</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Finding all venues for each neighbourhood using Foursquare API.</a:t>
            </a:r>
          </a:p>
          <a:p>
            <a:pPr marL="502920" lvl="0" indent="-457200" algn="just">
              <a:buFont typeface="+mj-lt"/>
              <a:buAutoNum type="arabicPeriod"/>
            </a:pPr>
            <a:r>
              <a:rPr lang="en-IN" dirty="0"/>
              <a:t>Filtering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Sorting Neighbourhoods and Borough the data keeping Ratings as the constraint.</a:t>
            </a:r>
          </a:p>
          <a:p>
            <a:pPr marL="502920" indent="-457200" algn="just">
              <a:buFont typeface="+mj-lt"/>
              <a:buAutoNum type="arabicPeriod"/>
            </a:pPr>
            <a:r>
              <a:rPr lang="en-IN" dirty="0"/>
              <a:t>Grouping all the neighbourhoods with average rating greater or equal 8.9 to visualize on map.</a:t>
            </a:r>
          </a:p>
          <a:p>
            <a:pPr marL="502920" indent="-457200" algn="just">
              <a:buFont typeface="+mj-lt"/>
              <a:buAutoNum type="arabicPeriod"/>
            </a:pPr>
            <a:r>
              <a:rPr lang="en-IN" dirty="0"/>
              <a:t>Joining this dataset to original New York data to get longitude and latitude.</a:t>
            </a:r>
          </a:p>
          <a:p>
            <a:pPr marL="502920" indent="-457200" algn="just">
              <a:buFont typeface="+mj-lt"/>
              <a:buAutoNum type="arabicPeriod"/>
            </a:pPr>
            <a:r>
              <a:rPr lang="en-IN" dirty="0"/>
              <a:t>Finally visualize the Neighbourhoods and Borough based on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2" name="Picture 1">
            <a:extLst>
              <a:ext uri="{FF2B5EF4-FFF2-40B4-BE49-F238E27FC236}">
                <a16:creationId xmlns:a16="http://schemas.microsoft.com/office/drawing/2014/main" id="{374EE15E-0DAA-4CC0-B2C9-D2924E00F6BF}"/>
              </a:ext>
            </a:extLst>
          </p:cNvPr>
          <p:cNvPicPr>
            <a:picLocks noChangeAspect="1"/>
          </p:cNvPicPr>
          <p:nvPr/>
        </p:nvPicPr>
        <p:blipFill>
          <a:blip r:embed="rId3"/>
          <a:stretch>
            <a:fillRect/>
          </a:stretch>
        </p:blipFill>
        <p:spPr>
          <a:xfrm>
            <a:off x="1413893" y="2420888"/>
            <a:ext cx="4536503" cy="1435694"/>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83</TotalTime>
  <Words>757</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 Rounded MT Bold</vt:lpstr>
      <vt:lpstr>Century Gothic</vt:lpstr>
      <vt:lpstr>Franklin Gothic Book</vt:lpstr>
      <vt:lpstr>Crop</vt:lpstr>
      <vt:lpstr>The Battle of Neighbourhoods</vt:lpstr>
      <vt:lpstr>Introduction</vt:lpstr>
      <vt:lpstr>Business 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Nagarjuna Gottipati</cp:lastModifiedBy>
  <cp:revision>6</cp:revision>
  <dcterms:created xsi:type="dcterms:W3CDTF">2020-01-05T08:05:09Z</dcterms:created>
  <dcterms:modified xsi:type="dcterms:W3CDTF">2020-06-22T14:08:57Z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