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99" r:id="rId2"/>
    <p:sldId id="297" r:id="rId3"/>
    <p:sldId id="268" r:id="rId4"/>
    <p:sldId id="269" r:id="rId5"/>
    <p:sldId id="270" r:id="rId6"/>
    <p:sldId id="271" r:id="rId7"/>
    <p:sldId id="272" r:id="rId8"/>
    <p:sldId id="273" r:id="rId9"/>
    <p:sldId id="289" r:id="rId10"/>
    <p:sldId id="274" r:id="rId11"/>
    <p:sldId id="275" r:id="rId12"/>
    <p:sldId id="290" r:id="rId13"/>
    <p:sldId id="291" r:id="rId14"/>
    <p:sldId id="277" r:id="rId15"/>
    <p:sldId id="278" r:id="rId16"/>
    <p:sldId id="292" r:id="rId17"/>
    <p:sldId id="279" r:id="rId18"/>
    <p:sldId id="280" r:id="rId19"/>
    <p:sldId id="281" r:id="rId20"/>
    <p:sldId id="282" r:id="rId21"/>
    <p:sldId id="283" r:id="rId22"/>
    <p:sldId id="284" r:id="rId23"/>
    <p:sldId id="293" r:id="rId24"/>
    <p:sldId id="294" r:id="rId25"/>
    <p:sldId id="285" r:id="rId26"/>
    <p:sldId id="286" r:id="rId27"/>
    <p:sldId id="298" r:id="rId28"/>
  </p:sldIdLst>
  <p:sldSz cx="12192000" cy="6858000"/>
  <p:notesSz cx="6858000" cy="9144000"/>
  <p:defaultText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Slide" id="{C41E965D-1BB0-6E42-80C1-B0CE61D34D0F}">
          <p14:sldIdLst>
            <p14:sldId id="299"/>
            <p14:sldId id="297"/>
          </p14:sldIdLst>
        </p14:section>
        <p14:section name="Overview" id="{34C61D3D-3DDA-8544-919D-38908B71CF6E}">
          <p14:sldIdLst>
            <p14:sldId id="268"/>
            <p14:sldId id="269"/>
          </p14:sldIdLst>
        </p14:section>
        <p14:section name="Problem Statement" id="{DBB0F080-D76F-2449-A8A8-97428CE5CDE4}">
          <p14:sldIdLst>
            <p14:sldId id="270"/>
            <p14:sldId id="271"/>
          </p14:sldIdLst>
        </p14:section>
        <p14:section name="Dataset Info" id="{D01103C6-D9B4-874A-903D-1D54C47D2E73}">
          <p14:sldIdLst>
            <p14:sldId id="272"/>
            <p14:sldId id="273"/>
            <p14:sldId id="289"/>
          </p14:sldIdLst>
        </p14:section>
        <p14:section name="eda" id="{17ED8106-7472-CA40-A9D6-5927206203E6}">
          <p14:sldIdLst>
            <p14:sldId id="274"/>
            <p14:sldId id="275"/>
            <p14:sldId id="290"/>
            <p14:sldId id="291"/>
          </p14:sldIdLst>
        </p14:section>
        <p14:section name="Base Model" id="{476935E4-0AE1-48D4-8C2C-516A2822FF09}">
          <p14:sldIdLst>
            <p14:sldId id="277"/>
            <p14:sldId id="278"/>
            <p14:sldId id="292"/>
          </p14:sldIdLst>
        </p14:section>
        <p14:section name="Feature Engineering" id="{7AF347B4-433D-4B01-B40E-A43D4B713DA4}">
          <p14:sldIdLst>
            <p14:sldId id="279"/>
            <p14:sldId id="280"/>
          </p14:sldIdLst>
        </p14:section>
        <p14:section name="Sampling" id="{7665382F-A583-44B1-B945-63994C4E4932}">
          <p14:sldIdLst>
            <p14:sldId id="281"/>
            <p14:sldId id="282"/>
          </p14:sldIdLst>
        </p14:section>
        <p14:section name="Model" id="{209ED828-EDCF-4D9C-84CF-2D054FED1E19}">
          <p14:sldIdLst>
            <p14:sldId id="283"/>
            <p14:sldId id="284"/>
            <p14:sldId id="293"/>
            <p14:sldId id="294"/>
          </p14:sldIdLst>
        </p14:section>
        <p14:section name="Conclusion" id="{F88E30E6-1100-4BB2-99D0-8F23555ABCEB}">
          <p14:sldIdLst>
            <p14:sldId id="285"/>
            <p14:sldId id="286"/>
            <p14:sldId id="29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000066"/>
    <a:srgbClr val="000099"/>
    <a:srgbClr val="003300"/>
    <a:srgbClr val="111247"/>
    <a:srgbClr val="5564D7"/>
    <a:srgbClr val="152CB3"/>
    <a:srgbClr val="2F41C7"/>
    <a:srgbClr val="212D8D"/>
    <a:srgbClr val="1022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21" autoAdjust="0"/>
    <p:restoredTop sz="94249" autoAdjust="0"/>
  </p:normalViewPr>
  <p:slideViewPr>
    <p:cSldViewPr snapToGrid="0" snapToObjects="1">
      <p:cViewPr varScale="1">
        <p:scale>
          <a:sx n="73" d="100"/>
          <a:sy n="73" d="100"/>
        </p:scale>
        <p:origin x="2359" y="3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F6D82-066C-FA4D-8270-4E3B76B0A85B}" type="datetimeFigureOut">
              <a:t>6/25/2022</a:t>
            </a:fld>
            <a:endParaRPr lang="en-L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92847-51ED-1449-A9AF-8F855167E8E6}" type="slidenum">
              <a:t>‹#›</a:t>
            </a:fld>
            <a:endParaRPr lang="en-LT"/>
          </a:p>
        </p:txBody>
      </p:sp>
    </p:spTree>
    <p:extLst>
      <p:ext uri="{BB962C8B-B14F-4D97-AF65-F5344CB8AC3E}">
        <p14:creationId xmlns:p14="http://schemas.microsoft.com/office/powerpoint/2010/main" val="281350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https://unsplash.com/photos/fItRJ7AHak8</a:t>
            </a:r>
            <a:endParaRPr lang="en-LT"/>
          </a:p>
        </p:txBody>
      </p:sp>
      <p:sp>
        <p:nvSpPr>
          <p:cNvPr id="4" name="Slide Number Placeholder 3"/>
          <p:cNvSpPr>
            <a:spLocks noGrp="1"/>
          </p:cNvSpPr>
          <p:nvPr>
            <p:ph type="sldNum" sz="quarter" idx="5"/>
          </p:nvPr>
        </p:nvSpPr>
        <p:spPr/>
        <p:txBody>
          <a:bodyPr/>
          <a:lstStyle/>
          <a:p>
            <a:fld id="{5BE92847-51ED-1449-A9AF-8F855167E8E6}" type="slidenum">
              <a:t>4</a:t>
            </a:fld>
            <a:endParaRPr lang="en-LT"/>
          </a:p>
        </p:txBody>
      </p:sp>
    </p:spTree>
    <p:extLst>
      <p:ext uri="{BB962C8B-B14F-4D97-AF65-F5344CB8AC3E}">
        <p14:creationId xmlns:p14="http://schemas.microsoft.com/office/powerpoint/2010/main" val="2277903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https://unsplash.com/photos/GKLIsLZxhj0</a:t>
            </a:r>
            <a:endParaRPr lang="en-L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E92847-51ED-1449-A9AF-8F855167E8E6}" type="slidenum">
              <a:rPr kumimoji="0" lang="en-LT"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L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762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https://unsplash.com/photos/GKLIsLZxhj0</a:t>
            </a:r>
            <a:endParaRPr lang="en-L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E92847-51ED-1449-A9AF-8F855167E8E6}" type="slidenum">
              <a:rPr kumimoji="0" lang="en-LT"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L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4867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https://unsplash.com/photos/GKLIsLZxhj0</a:t>
            </a:r>
            <a:endParaRPr lang="en-L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E92847-51ED-1449-A9AF-8F855167E8E6}" type="slidenum">
              <a:rPr kumimoji="0" lang="en-LT"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L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5401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https://unsplash.com/photos/GKLIsLZxhj0</a:t>
            </a:r>
            <a:endParaRPr lang="en-L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E92847-51ED-1449-A9AF-8F855167E8E6}" type="slidenum">
              <a:rPr kumimoji="0" lang="en-LT"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L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9320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https://unsplash.com/photos/GKLIsLZxhj0</a:t>
            </a:r>
            <a:endParaRPr lang="en-L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E92847-51ED-1449-A9AF-8F855167E8E6}" type="slidenum">
              <a:rPr kumimoji="0" lang="en-LT"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L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6430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https://unsplash.com/photos/GKLIsLZxhj0</a:t>
            </a:r>
            <a:endParaRPr lang="en-L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E92847-51ED-1449-A9AF-8F855167E8E6}" type="slidenum">
              <a:rPr kumimoji="0" lang="en-LT"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L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915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https://unsplash.com/photos/48nerZQCHgo</a:t>
            </a:r>
            <a:endParaRPr lang="en-LT"/>
          </a:p>
        </p:txBody>
      </p:sp>
      <p:sp>
        <p:nvSpPr>
          <p:cNvPr id="4" name="Slide Number Placeholder 3"/>
          <p:cNvSpPr>
            <a:spLocks noGrp="1"/>
          </p:cNvSpPr>
          <p:nvPr>
            <p:ph type="sldNum" sz="quarter" idx="5"/>
          </p:nvPr>
        </p:nvSpPr>
        <p:spPr/>
        <p:txBody>
          <a:bodyPr/>
          <a:lstStyle/>
          <a:p>
            <a:fld id="{5BE92847-51ED-1449-A9AF-8F855167E8E6}" type="slidenum">
              <a:rPr lang="en-LT"/>
              <a:t>6</a:t>
            </a:fld>
            <a:endParaRPr lang="en-LT"/>
          </a:p>
        </p:txBody>
      </p:sp>
    </p:spTree>
    <p:extLst>
      <p:ext uri="{BB962C8B-B14F-4D97-AF65-F5344CB8AC3E}">
        <p14:creationId xmlns:p14="http://schemas.microsoft.com/office/powerpoint/2010/main" val="15107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https://unsplash.com/photos/TvN54bnuQg8</a:t>
            </a:r>
            <a:endParaRPr lang="en-LT"/>
          </a:p>
        </p:txBody>
      </p:sp>
      <p:sp>
        <p:nvSpPr>
          <p:cNvPr id="4" name="Slide Number Placeholder 3"/>
          <p:cNvSpPr>
            <a:spLocks noGrp="1"/>
          </p:cNvSpPr>
          <p:nvPr>
            <p:ph type="sldNum" sz="quarter" idx="5"/>
          </p:nvPr>
        </p:nvSpPr>
        <p:spPr/>
        <p:txBody>
          <a:bodyPr/>
          <a:lstStyle/>
          <a:p>
            <a:fld id="{5BE92847-51ED-1449-A9AF-8F855167E8E6}" type="slidenum">
              <a:rPr lang="en-LT"/>
              <a:t>8</a:t>
            </a:fld>
            <a:endParaRPr lang="en-LT"/>
          </a:p>
        </p:txBody>
      </p:sp>
    </p:spTree>
    <p:extLst>
      <p:ext uri="{BB962C8B-B14F-4D97-AF65-F5344CB8AC3E}">
        <p14:creationId xmlns:p14="http://schemas.microsoft.com/office/powerpoint/2010/main" val="1769308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https://unsplash.com/photos/TvN54bnuQg8</a:t>
            </a:r>
            <a:endParaRPr lang="en-LT"/>
          </a:p>
        </p:txBody>
      </p:sp>
      <p:sp>
        <p:nvSpPr>
          <p:cNvPr id="4" name="Slide Number Placeholder 3"/>
          <p:cNvSpPr>
            <a:spLocks noGrp="1"/>
          </p:cNvSpPr>
          <p:nvPr>
            <p:ph type="sldNum" sz="quarter" idx="5"/>
          </p:nvPr>
        </p:nvSpPr>
        <p:spPr/>
        <p:txBody>
          <a:bodyPr/>
          <a:lstStyle/>
          <a:p>
            <a:fld id="{5BE92847-51ED-1449-A9AF-8F855167E8E6}" type="slidenum">
              <a:rPr lang="en-LT"/>
              <a:t>9</a:t>
            </a:fld>
            <a:endParaRPr lang="en-LT"/>
          </a:p>
        </p:txBody>
      </p:sp>
    </p:spTree>
    <p:extLst>
      <p:ext uri="{BB962C8B-B14F-4D97-AF65-F5344CB8AC3E}">
        <p14:creationId xmlns:p14="http://schemas.microsoft.com/office/powerpoint/2010/main" val="1139966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https://unsplash.com/photos/GKLIsLZxhj0</a:t>
            </a:r>
            <a:endParaRPr lang="en-L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E92847-51ED-1449-A9AF-8F855167E8E6}" type="slidenum">
              <a:rPr kumimoji="0" lang="en-LT"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L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3635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https://unsplash.com/photos/GKLIsLZxhj0</a:t>
            </a:r>
            <a:endParaRPr lang="en-L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E92847-51ED-1449-A9AF-8F855167E8E6}" type="slidenum">
              <a:rPr kumimoji="0" lang="en-LT"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L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7914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https://unsplash.com/photos/GKLIsLZxhj0</a:t>
            </a:r>
            <a:endParaRPr lang="en-L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E92847-51ED-1449-A9AF-8F855167E8E6}" type="slidenum">
              <a:rPr kumimoji="0" lang="en-LT"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L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3679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https://unsplash.com/photos/GKLIsLZxhj0</a:t>
            </a:r>
            <a:endParaRPr lang="en-L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E92847-51ED-1449-A9AF-8F855167E8E6}" type="slidenum">
              <a:rPr kumimoji="0" lang="en-LT"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L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0278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https://unsplash.com/photos/GKLIsLZxhj0</a:t>
            </a:r>
            <a:endParaRPr lang="en-L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E92847-51ED-1449-A9AF-8F855167E8E6}" type="slidenum">
              <a:rPr kumimoji="0" lang="en-LT"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L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5854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E682-BC13-E443-B955-4FA79FB3F1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LT"/>
          </a:p>
        </p:txBody>
      </p:sp>
      <p:sp>
        <p:nvSpPr>
          <p:cNvPr id="3" name="Subtitle 2">
            <a:extLst>
              <a:ext uri="{FF2B5EF4-FFF2-40B4-BE49-F238E27FC236}">
                <a16:creationId xmlns:a16="http://schemas.microsoft.com/office/drawing/2014/main" id="{8343E81D-F660-B04A-A02A-7771D9835F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LT"/>
          </a:p>
        </p:txBody>
      </p:sp>
      <p:sp>
        <p:nvSpPr>
          <p:cNvPr id="4" name="Date Placeholder 3">
            <a:extLst>
              <a:ext uri="{FF2B5EF4-FFF2-40B4-BE49-F238E27FC236}">
                <a16:creationId xmlns:a16="http://schemas.microsoft.com/office/drawing/2014/main" id="{FB20CAD2-F4B0-6D4F-A3DB-59C0869B6DA4}"/>
              </a:ext>
            </a:extLst>
          </p:cNvPr>
          <p:cNvSpPr>
            <a:spLocks noGrp="1"/>
          </p:cNvSpPr>
          <p:nvPr>
            <p:ph type="dt" sz="half" idx="10"/>
          </p:nvPr>
        </p:nvSpPr>
        <p:spPr/>
        <p:txBody>
          <a:bodyPr/>
          <a:lstStyle/>
          <a:p>
            <a:fld id="{5C1621EB-52E9-864A-B0F6-E4DE6976EFAF}" type="datetimeFigureOut">
              <a:t>6/25/2022</a:t>
            </a:fld>
            <a:endParaRPr lang="en-LT"/>
          </a:p>
        </p:txBody>
      </p:sp>
      <p:sp>
        <p:nvSpPr>
          <p:cNvPr id="5" name="Footer Placeholder 4">
            <a:extLst>
              <a:ext uri="{FF2B5EF4-FFF2-40B4-BE49-F238E27FC236}">
                <a16:creationId xmlns:a16="http://schemas.microsoft.com/office/drawing/2014/main" id="{35559959-8F63-1C46-9846-971A9FA824AF}"/>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F04FAE86-30FA-9842-986E-368BD12DB94C}"/>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81052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BE3B-CFC3-5A4C-B7F9-83501BEBB544}"/>
              </a:ext>
            </a:extLst>
          </p:cNvPr>
          <p:cNvSpPr>
            <a:spLocks noGrp="1"/>
          </p:cNvSpPr>
          <p:nvPr>
            <p:ph type="title"/>
          </p:nvPr>
        </p:nvSpPr>
        <p:spPr/>
        <p:txBody>
          <a:bodyPr/>
          <a:lstStyle/>
          <a:p>
            <a:r>
              <a:rPr lang="en-US"/>
              <a:t>Click to edit Master title style</a:t>
            </a:r>
            <a:endParaRPr lang="en-LT"/>
          </a:p>
        </p:txBody>
      </p:sp>
      <p:sp>
        <p:nvSpPr>
          <p:cNvPr id="3" name="Vertical Text Placeholder 2">
            <a:extLst>
              <a:ext uri="{FF2B5EF4-FFF2-40B4-BE49-F238E27FC236}">
                <a16:creationId xmlns:a16="http://schemas.microsoft.com/office/drawing/2014/main" id="{7F6FE2E7-8408-F64E-AC06-6E9B1F7B6D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86B17EA7-EDC0-674E-87AF-81F0CC4A4735}"/>
              </a:ext>
            </a:extLst>
          </p:cNvPr>
          <p:cNvSpPr>
            <a:spLocks noGrp="1"/>
          </p:cNvSpPr>
          <p:nvPr>
            <p:ph type="dt" sz="half" idx="10"/>
          </p:nvPr>
        </p:nvSpPr>
        <p:spPr/>
        <p:txBody>
          <a:bodyPr/>
          <a:lstStyle/>
          <a:p>
            <a:fld id="{5C1621EB-52E9-864A-B0F6-E4DE6976EFAF}" type="datetimeFigureOut">
              <a:t>6/25/2022</a:t>
            </a:fld>
            <a:endParaRPr lang="en-LT"/>
          </a:p>
        </p:txBody>
      </p:sp>
      <p:sp>
        <p:nvSpPr>
          <p:cNvPr id="5" name="Footer Placeholder 4">
            <a:extLst>
              <a:ext uri="{FF2B5EF4-FFF2-40B4-BE49-F238E27FC236}">
                <a16:creationId xmlns:a16="http://schemas.microsoft.com/office/drawing/2014/main" id="{95A66A1F-640A-DD4A-8A62-FC15E9D3F56B}"/>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59ED5553-91F0-6547-ABB8-D9C439CB0D8B}"/>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3086999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1D21FB-DAFB-DF4B-B7CA-DF378245F1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LT"/>
          </a:p>
        </p:txBody>
      </p:sp>
      <p:sp>
        <p:nvSpPr>
          <p:cNvPr id="3" name="Vertical Text Placeholder 2">
            <a:extLst>
              <a:ext uri="{FF2B5EF4-FFF2-40B4-BE49-F238E27FC236}">
                <a16:creationId xmlns:a16="http://schemas.microsoft.com/office/drawing/2014/main" id="{C7C020F6-65AA-B149-8A98-D754BD2D85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289CA0BA-7E42-374F-BCF5-EDBE9B1CAD2B}"/>
              </a:ext>
            </a:extLst>
          </p:cNvPr>
          <p:cNvSpPr>
            <a:spLocks noGrp="1"/>
          </p:cNvSpPr>
          <p:nvPr>
            <p:ph type="dt" sz="half" idx="10"/>
          </p:nvPr>
        </p:nvSpPr>
        <p:spPr/>
        <p:txBody>
          <a:bodyPr/>
          <a:lstStyle/>
          <a:p>
            <a:fld id="{5C1621EB-52E9-864A-B0F6-E4DE6976EFAF}" type="datetimeFigureOut">
              <a:t>6/25/2022</a:t>
            </a:fld>
            <a:endParaRPr lang="en-LT"/>
          </a:p>
        </p:txBody>
      </p:sp>
      <p:sp>
        <p:nvSpPr>
          <p:cNvPr id="5" name="Footer Placeholder 4">
            <a:extLst>
              <a:ext uri="{FF2B5EF4-FFF2-40B4-BE49-F238E27FC236}">
                <a16:creationId xmlns:a16="http://schemas.microsoft.com/office/drawing/2014/main" id="{6AF8169A-AD4F-B54D-BD6E-4A85F6C023AD}"/>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A467CF1D-B5A0-C945-8BEF-46A5BA8407F5}"/>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040774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F467-98F8-1240-ACB7-FB89C8182B30}"/>
              </a:ext>
            </a:extLst>
          </p:cNvPr>
          <p:cNvSpPr>
            <a:spLocks noGrp="1"/>
          </p:cNvSpPr>
          <p:nvPr>
            <p:ph type="title"/>
          </p:nvPr>
        </p:nvSpPr>
        <p:spPr/>
        <p:txBody>
          <a:bodyPr/>
          <a:lstStyle/>
          <a:p>
            <a:r>
              <a:rPr lang="en-US"/>
              <a:t>Click to edit Master title style</a:t>
            </a:r>
            <a:endParaRPr lang="en-LT"/>
          </a:p>
        </p:txBody>
      </p:sp>
      <p:sp>
        <p:nvSpPr>
          <p:cNvPr id="3" name="Content Placeholder 2">
            <a:extLst>
              <a:ext uri="{FF2B5EF4-FFF2-40B4-BE49-F238E27FC236}">
                <a16:creationId xmlns:a16="http://schemas.microsoft.com/office/drawing/2014/main" id="{7CDF9D25-2E40-A546-8E08-F406112B18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C1978E3D-659B-5845-B58C-F7CE0FEDAC4D}"/>
              </a:ext>
            </a:extLst>
          </p:cNvPr>
          <p:cNvSpPr>
            <a:spLocks noGrp="1"/>
          </p:cNvSpPr>
          <p:nvPr>
            <p:ph type="dt" sz="half" idx="10"/>
          </p:nvPr>
        </p:nvSpPr>
        <p:spPr/>
        <p:txBody>
          <a:bodyPr/>
          <a:lstStyle/>
          <a:p>
            <a:fld id="{5C1621EB-52E9-864A-B0F6-E4DE6976EFAF}" type="datetimeFigureOut">
              <a:t>6/25/2022</a:t>
            </a:fld>
            <a:endParaRPr lang="en-LT"/>
          </a:p>
        </p:txBody>
      </p:sp>
      <p:sp>
        <p:nvSpPr>
          <p:cNvPr id="5" name="Footer Placeholder 4">
            <a:extLst>
              <a:ext uri="{FF2B5EF4-FFF2-40B4-BE49-F238E27FC236}">
                <a16:creationId xmlns:a16="http://schemas.microsoft.com/office/drawing/2014/main" id="{2FF348E1-52F7-3740-BECC-A872BC95274C}"/>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E863AFA0-CF5D-CB4F-86DA-A26B2DDDD4E4}"/>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544614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FBE51-5261-8649-BBAC-76D794105D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LT"/>
          </a:p>
        </p:txBody>
      </p:sp>
      <p:sp>
        <p:nvSpPr>
          <p:cNvPr id="3" name="Text Placeholder 2">
            <a:extLst>
              <a:ext uri="{FF2B5EF4-FFF2-40B4-BE49-F238E27FC236}">
                <a16:creationId xmlns:a16="http://schemas.microsoft.com/office/drawing/2014/main" id="{495328B6-1619-BD43-AFD5-7594537CB9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3C310A-FBFE-6A4B-94FD-CD0539AA4DB3}"/>
              </a:ext>
            </a:extLst>
          </p:cNvPr>
          <p:cNvSpPr>
            <a:spLocks noGrp="1"/>
          </p:cNvSpPr>
          <p:nvPr>
            <p:ph type="dt" sz="half" idx="10"/>
          </p:nvPr>
        </p:nvSpPr>
        <p:spPr/>
        <p:txBody>
          <a:bodyPr/>
          <a:lstStyle/>
          <a:p>
            <a:fld id="{5C1621EB-52E9-864A-B0F6-E4DE6976EFAF}" type="datetimeFigureOut">
              <a:t>6/25/2022</a:t>
            </a:fld>
            <a:endParaRPr lang="en-LT"/>
          </a:p>
        </p:txBody>
      </p:sp>
      <p:sp>
        <p:nvSpPr>
          <p:cNvPr id="5" name="Footer Placeholder 4">
            <a:extLst>
              <a:ext uri="{FF2B5EF4-FFF2-40B4-BE49-F238E27FC236}">
                <a16:creationId xmlns:a16="http://schemas.microsoft.com/office/drawing/2014/main" id="{4509B160-B8F3-9845-896E-719CFEDB9497}"/>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32CFF698-F77F-6B4B-84A3-6571531ACAB7}"/>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968971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D5FF-D86B-9747-848F-2C768AE53E06}"/>
              </a:ext>
            </a:extLst>
          </p:cNvPr>
          <p:cNvSpPr>
            <a:spLocks noGrp="1"/>
          </p:cNvSpPr>
          <p:nvPr>
            <p:ph type="title"/>
          </p:nvPr>
        </p:nvSpPr>
        <p:spPr/>
        <p:txBody>
          <a:bodyPr/>
          <a:lstStyle/>
          <a:p>
            <a:r>
              <a:rPr lang="en-US"/>
              <a:t>Click to edit Master title style</a:t>
            </a:r>
            <a:endParaRPr lang="en-LT"/>
          </a:p>
        </p:txBody>
      </p:sp>
      <p:sp>
        <p:nvSpPr>
          <p:cNvPr id="3" name="Content Placeholder 2">
            <a:extLst>
              <a:ext uri="{FF2B5EF4-FFF2-40B4-BE49-F238E27FC236}">
                <a16:creationId xmlns:a16="http://schemas.microsoft.com/office/drawing/2014/main" id="{FF78C517-D3BF-1840-B5E3-D495BF943C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Content Placeholder 3">
            <a:extLst>
              <a:ext uri="{FF2B5EF4-FFF2-40B4-BE49-F238E27FC236}">
                <a16:creationId xmlns:a16="http://schemas.microsoft.com/office/drawing/2014/main" id="{14F0A760-A9DA-0E47-8642-F4561309DD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5" name="Date Placeholder 4">
            <a:extLst>
              <a:ext uri="{FF2B5EF4-FFF2-40B4-BE49-F238E27FC236}">
                <a16:creationId xmlns:a16="http://schemas.microsoft.com/office/drawing/2014/main" id="{58D07266-6075-214C-9A0F-1B14A182DA47}"/>
              </a:ext>
            </a:extLst>
          </p:cNvPr>
          <p:cNvSpPr>
            <a:spLocks noGrp="1"/>
          </p:cNvSpPr>
          <p:nvPr>
            <p:ph type="dt" sz="half" idx="10"/>
          </p:nvPr>
        </p:nvSpPr>
        <p:spPr/>
        <p:txBody>
          <a:bodyPr/>
          <a:lstStyle/>
          <a:p>
            <a:fld id="{5C1621EB-52E9-864A-B0F6-E4DE6976EFAF}" type="datetimeFigureOut">
              <a:t>6/25/2022</a:t>
            </a:fld>
            <a:endParaRPr lang="en-LT"/>
          </a:p>
        </p:txBody>
      </p:sp>
      <p:sp>
        <p:nvSpPr>
          <p:cNvPr id="6" name="Footer Placeholder 5">
            <a:extLst>
              <a:ext uri="{FF2B5EF4-FFF2-40B4-BE49-F238E27FC236}">
                <a16:creationId xmlns:a16="http://schemas.microsoft.com/office/drawing/2014/main" id="{4A6FDC8C-B2B0-4245-A63C-2FB5D90D3893}"/>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04EF4FA8-9897-264C-B54C-3F8F18770321}"/>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703225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B15F-C6FA-D84D-AB7C-2B5E418D3912}"/>
              </a:ext>
            </a:extLst>
          </p:cNvPr>
          <p:cNvSpPr>
            <a:spLocks noGrp="1"/>
          </p:cNvSpPr>
          <p:nvPr>
            <p:ph type="title"/>
          </p:nvPr>
        </p:nvSpPr>
        <p:spPr>
          <a:xfrm>
            <a:off x="839788" y="365125"/>
            <a:ext cx="10515600" cy="1325563"/>
          </a:xfrm>
        </p:spPr>
        <p:txBody>
          <a:bodyPr/>
          <a:lstStyle/>
          <a:p>
            <a:r>
              <a:rPr lang="en-US"/>
              <a:t>Click to edit Master title style</a:t>
            </a:r>
            <a:endParaRPr lang="en-LT"/>
          </a:p>
        </p:txBody>
      </p:sp>
      <p:sp>
        <p:nvSpPr>
          <p:cNvPr id="3" name="Text Placeholder 2">
            <a:extLst>
              <a:ext uri="{FF2B5EF4-FFF2-40B4-BE49-F238E27FC236}">
                <a16:creationId xmlns:a16="http://schemas.microsoft.com/office/drawing/2014/main" id="{AE0F8AC2-AA47-514A-8FDD-22D9C7EA77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2D7083-810C-DE49-887E-B07C6D7484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5" name="Text Placeholder 4">
            <a:extLst>
              <a:ext uri="{FF2B5EF4-FFF2-40B4-BE49-F238E27FC236}">
                <a16:creationId xmlns:a16="http://schemas.microsoft.com/office/drawing/2014/main" id="{1778EA05-E088-664F-95B0-F7ACC9519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3E967E-B198-B644-85C4-9E2D8C07E3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7" name="Date Placeholder 6">
            <a:extLst>
              <a:ext uri="{FF2B5EF4-FFF2-40B4-BE49-F238E27FC236}">
                <a16:creationId xmlns:a16="http://schemas.microsoft.com/office/drawing/2014/main" id="{B4430866-AC10-394E-BF2C-D6905A00C0A6}"/>
              </a:ext>
            </a:extLst>
          </p:cNvPr>
          <p:cNvSpPr>
            <a:spLocks noGrp="1"/>
          </p:cNvSpPr>
          <p:nvPr>
            <p:ph type="dt" sz="half" idx="10"/>
          </p:nvPr>
        </p:nvSpPr>
        <p:spPr/>
        <p:txBody>
          <a:bodyPr/>
          <a:lstStyle/>
          <a:p>
            <a:fld id="{5C1621EB-52E9-864A-B0F6-E4DE6976EFAF}" type="datetimeFigureOut">
              <a:t>6/25/2022</a:t>
            </a:fld>
            <a:endParaRPr lang="en-LT"/>
          </a:p>
        </p:txBody>
      </p:sp>
      <p:sp>
        <p:nvSpPr>
          <p:cNvPr id="8" name="Footer Placeholder 7">
            <a:extLst>
              <a:ext uri="{FF2B5EF4-FFF2-40B4-BE49-F238E27FC236}">
                <a16:creationId xmlns:a16="http://schemas.microsoft.com/office/drawing/2014/main" id="{EA4192B9-1A8F-5643-8EDB-7F6741B9DB44}"/>
              </a:ext>
            </a:extLst>
          </p:cNvPr>
          <p:cNvSpPr>
            <a:spLocks noGrp="1"/>
          </p:cNvSpPr>
          <p:nvPr>
            <p:ph type="ftr" sz="quarter" idx="11"/>
          </p:nvPr>
        </p:nvSpPr>
        <p:spPr/>
        <p:txBody>
          <a:bodyPr/>
          <a:lstStyle/>
          <a:p>
            <a:endParaRPr lang="en-LT"/>
          </a:p>
        </p:txBody>
      </p:sp>
      <p:sp>
        <p:nvSpPr>
          <p:cNvPr id="9" name="Slide Number Placeholder 8">
            <a:extLst>
              <a:ext uri="{FF2B5EF4-FFF2-40B4-BE49-F238E27FC236}">
                <a16:creationId xmlns:a16="http://schemas.microsoft.com/office/drawing/2014/main" id="{2D7EE84F-1143-8540-BC3E-2E7FBEDE2EED}"/>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578886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E082-AEA3-514F-B09D-1F6E78F66EFC}"/>
              </a:ext>
            </a:extLst>
          </p:cNvPr>
          <p:cNvSpPr>
            <a:spLocks noGrp="1"/>
          </p:cNvSpPr>
          <p:nvPr>
            <p:ph type="title"/>
          </p:nvPr>
        </p:nvSpPr>
        <p:spPr/>
        <p:txBody>
          <a:bodyPr/>
          <a:lstStyle/>
          <a:p>
            <a:r>
              <a:rPr lang="en-US"/>
              <a:t>Click to edit Master title style</a:t>
            </a:r>
            <a:endParaRPr lang="en-LT"/>
          </a:p>
        </p:txBody>
      </p:sp>
      <p:sp>
        <p:nvSpPr>
          <p:cNvPr id="3" name="Date Placeholder 2">
            <a:extLst>
              <a:ext uri="{FF2B5EF4-FFF2-40B4-BE49-F238E27FC236}">
                <a16:creationId xmlns:a16="http://schemas.microsoft.com/office/drawing/2014/main" id="{F491E451-9867-6C42-8057-6E95D2F362B2}"/>
              </a:ext>
            </a:extLst>
          </p:cNvPr>
          <p:cNvSpPr>
            <a:spLocks noGrp="1"/>
          </p:cNvSpPr>
          <p:nvPr>
            <p:ph type="dt" sz="half" idx="10"/>
          </p:nvPr>
        </p:nvSpPr>
        <p:spPr/>
        <p:txBody>
          <a:bodyPr/>
          <a:lstStyle/>
          <a:p>
            <a:fld id="{5C1621EB-52E9-864A-B0F6-E4DE6976EFAF}" type="datetimeFigureOut">
              <a:t>6/25/2022</a:t>
            </a:fld>
            <a:endParaRPr lang="en-LT"/>
          </a:p>
        </p:txBody>
      </p:sp>
      <p:sp>
        <p:nvSpPr>
          <p:cNvPr id="4" name="Footer Placeholder 3">
            <a:extLst>
              <a:ext uri="{FF2B5EF4-FFF2-40B4-BE49-F238E27FC236}">
                <a16:creationId xmlns:a16="http://schemas.microsoft.com/office/drawing/2014/main" id="{6AA23332-F96E-2A45-BF20-B5E13FB9400F}"/>
              </a:ext>
            </a:extLst>
          </p:cNvPr>
          <p:cNvSpPr>
            <a:spLocks noGrp="1"/>
          </p:cNvSpPr>
          <p:nvPr>
            <p:ph type="ftr" sz="quarter" idx="11"/>
          </p:nvPr>
        </p:nvSpPr>
        <p:spPr/>
        <p:txBody>
          <a:bodyPr/>
          <a:lstStyle/>
          <a:p>
            <a:endParaRPr lang="en-LT"/>
          </a:p>
        </p:txBody>
      </p:sp>
      <p:sp>
        <p:nvSpPr>
          <p:cNvPr id="5" name="Slide Number Placeholder 4">
            <a:extLst>
              <a:ext uri="{FF2B5EF4-FFF2-40B4-BE49-F238E27FC236}">
                <a16:creationId xmlns:a16="http://schemas.microsoft.com/office/drawing/2014/main" id="{B508CDD1-FCB4-B145-AA09-3E794E2376CD}"/>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60950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BC489A-8D6C-DC47-B468-186F9A4696AA}"/>
              </a:ext>
            </a:extLst>
          </p:cNvPr>
          <p:cNvSpPr>
            <a:spLocks noGrp="1"/>
          </p:cNvSpPr>
          <p:nvPr>
            <p:ph type="dt" sz="half" idx="10"/>
          </p:nvPr>
        </p:nvSpPr>
        <p:spPr/>
        <p:txBody>
          <a:bodyPr/>
          <a:lstStyle/>
          <a:p>
            <a:fld id="{5C1621EB-52E9-864A-B0F6-E4DE6976EFAF}" type="datetimeFigureOut">
              <a:t>6/25/2022</a:t>
            </a:fld>
            <a:endParaRPr lang="en-LT"/>
          </a:p>
        </p:txBody>
      </p:sp>
      <p:sp>
        <p:nvSpPr>
          <p:cNvPr id="3" name="Footer Placeholder 2">
            <a:extLst>
              <a:ext uri="{FF2B5EF4-FFF2-40B4-BE49-F238E27FC236}">
                <a16:creationId xmlns:a16="http://schemas.microsoft.com/office/drawing/2014/main" id="{87229109-1C34-5244-ADE5-222459E6E11F}"/>
              </a:ext>
            </a:extLst>
          </p:cNvPr>
          <p:cNvSpPr>
            <a:spLocks noGrp="1"/>
          </p:cNvSpPr>
          <p:nvPr>
            <p:ph type="ftr" sz="quarter" idx="11"/>
          </p:nvPr>
        </p:nvSpPr>
        <p:spPr/>
        <p:txBody>
          <a:bodyPr/>
          <a:lstStyle/>
          <a:p>
            <a:endParaRPr lang="en-LT"/>
          </a:p>
        </p:txBody>
      </p:sp>
      <p:sp>
        <p:nvSpPr>
          <p:cNvPr id="4" name="Slide Number Placeholder 3">
            <a:extLst>
              <a:ext uri="{FF2B5EF4-FFF2-40B4-BE49-F238E27FC236}">
                <a16:creationId xmlns:a16="http://schemas.microsoft.com/office/drawing/2014/main" id="{2F09E646-008A-3748-BCE2-BCCC6ED324DA}"/>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459180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E5A1-F2E4-4441-8387-1A6E6B2073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LT"/>
          </a:p>
        </p:txBody>
      </p:sp>
      <p:sp>
        <p:nvSpPr>
          <p:cNvPr id="3" name="Content Placeholder 2">
            <a:extLst>
              <a:ext uri="{FF2B5EF4-FFF2-40B4-BE49-F238E27FC236}">
                <a16:creationId xmlns:a16="http://schemas.microsoft.com/office/drawing/2014/main" id="{77ADA04F-4005-F044-8FE5-2EC8060FA3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Text Placeholder 3">
            <a:extLst>
              <a:ext uri="{FF2B5EF4-FFF2-40B4-BE49-F238E27FC236}">
                <a16:creationId xmlns:a16="http://schemas.microsoft.com/office/drawing/2014/main" id="{625CDADC-814E-244E-B9E5-2C9051426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33663C-1FF4-3D4E-854F-A5AA4B8A5D1C}"/>
              </a:ext>
            </a:extLst>
          </p:cNvPr>
          <p:cNvSpPr>
            <a:spLocks noGrp="1"/>
          </p:cNvSpPr>
          <p:nvPr>
            <p:ph type="dt" sz="half" idx="10"/>
          </p:nvPr>
        </p:nvSpPr>
        <p:spPr/>
        <p:txBody>
          <a:bodyPr/>
          <a:lstStyle/>
          <a:p>
            <a:fld id="{5C1621EB-52E9-864A-B0F6-E4DE6976EFAF}" type="datetimeFigureOut">
              <a:t>6/25/2022</a:t>
            </a:fld>
            <a:endParaRPr lang="en-LT"/>
          </a:p>
        </p:txBody>
      </p:sp>
      <p:sp>
        <p:nvSpPr>
          <p:cNvPr id="6" name="Footer Placeholder 5">
            <a:extLst>
              <a:ext uri="{FF2B5EF4-FFF2-40B4-BE49-F238E27FC236}">
                <a16:creationId xmlns:a16="http://schemas.microsoft.com/office/drawing/2014/main" id="{40040EC2-135F-FE46-92F3-F3CD1E63A0FF}"/>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1F4625FC-8AEA-F74B-9DD8-E453DBA5FB9A}"/>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8440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0717-7D74-B44F-9E66-235930CCAE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LT"/>
          </a:p>
        </p:txBody>
      </p:sp>
      <p:sp>
        <p:nvSpPr>
          <p:cNvPr id="3" name="Picture Placeholder 2">
            <a:extLst>
              <a:ext uri="{FF2B5EF4-FFF2-40B4-BE49-F238E27FC236}">
                <a16:creationId xmlns:a16="http://schemas.microsoft.com/office/drawing/2014/main" id="{E290095B-B62E-3C44-845A-8D31260A6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LT"/>
          </a:p>
        </p:txBody>
      </p:sp>
      <p:sp>
        <p:nvSpPr>
          <p:cNvPr id="4" name="Text Placeholder 3">
            <a:extLst>
              <a:ext uri="{FF2B5EF4-FFF2-40B4-BE49-F238E27FC236}">
                <a16:creationId xmlns:a16="http://schemas.microsoft.com/office/drawing/2014/main" id="{62AA383A-A1BD-3449-AEF4-F5EB7E8FA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2DE627-2BED-3549-9D80-6D0263AB61D7}"/>
              </a:ext>
            </a:extLst>
          </p:cNvPr>
          <p:cNvSpPr>
            <a:spLocks noGrp="1"/>
          </p:cNvSpPr>
          <p:nvPr>
            <p:ph type="dt" sz="half" idx="10"/>
          </p:nvPr>
        </p:nvSpPr>
        <p:spPr/>
        <p:txBody>
          <a:bodyPr/>
          <a:lstStyle/>
          <a:p>
            <a:fld id="{5C1621EB-52E9-864A-B0F6-E4DE6976EFAF}" type="datetimeFigureOut">
              <a:t>6/25/2022</a:t>
            </a:fld>
            <a:endParaRPr lang="en-LT"/>
          </a:p>
        </p:txBody>
      </p:sp>
      <p:sp>
        <p:nvSpPr>
          <p:cNvPr id="6" name="Footer Placeholder 5">
            <a:extLst>
              <a:ext uri="{FF2B5EF4-FFF2-40B4-BE49-F238E27FC236}">
                <a16:creationId xmlns:a16="http://schemas.microsoft.com/office/drawing/2014/main" id="{6E475BC9-5EA8-9D48-A131-684734B30FE7}"/>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C47BAA5F-2F19-D749-8E4B-44ABBE824FA0}"/>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288204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alpha val="96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AAB91E-8D3B-5049-91E0-681A6BD55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LT"/>
          </a:p>
        </p:txBody>
      </p:sp>
      <p:sp>
        <p:nvSpPr>
          <p:cNvPr id="3" name="Text Placeholder 2">
            <a:extLst>
              <a:ext uri="{FF2B5EF4-FFF2-40B4-BE49-F238E27FC236}">
                <a16:creationId xmlns:a16="http://schemas.microsoft.com/office/drawing/2014/main" id="{7EC0D1AD-7B0F-C243-8060-E31261F402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40B009B1-730F-3948-AFDB-A7D2295142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621EB-52E9-864A-B0F6-E4DE6976EFAF}" type="datetimeFigureOut">
              <a:t>6/25/2022</a:t>
            </a:fld>
            <a:endParaRPr lang="en-LT"/>
          </a:p>
        </p:txBody>
      </p:sp>
      <p:sp>
        <p:nvSpPr>
          <p:cNvPr id="5" name="Footer Placeholder 4">
            <a:extLst>
              <a:ext uri="{FF2B5EF4-FFF2-40B4-BE49-F238E27FC236}">
                <a16:creationId xmlns:a16="http://schemas.microsoft.com/office/drawing/2014/main" id="{3E368CD1-C846-864B-8FF5-193D2956B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T"/>
          </a:p>
        </p:txBody>
      </p:sp>
      <p:sp>
        <p:nvSpPr>
          <p:cNvPr id="6" name="Slide Number Placeholder 5">
            <a:extLst>
              <a:ext uri="{FF2B5EF4-FFF2-40B4-BE49-F238E27FC236}">
                <a16:creationId xmlns:a16="http://schemas.microsoft.com/office/drawing/2014/main" id="{9B75D875-456D-074B-9AD9-F14C62DF5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2A2A8-704E-EF48-80AE-D3783EE37A42}" type="slidenum">
              <a:t>‹#›</a:t>
            </a:fld>
            <a:endParaRPr lang="en-LT"/>
          </a:p>
        </p:txBody>
      </p:sp>
    </p:spTree>
    <p:extLst>
      <p:ext uri="{BB962C8B-B14F-4D97-AF65-F5344CB8AC3E}">
        <p14:creationId xmlns:p14="http://schemas.microsoft.com/office/powerpoint/2010/main" val="2670081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9.sv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19.svg"/></Relationships>
</file>

<file path=ppt/slides/_rels/slide14.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2.svg"/></Relationships>
</file>

<file path=ppt/slides/_rels/slide1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50.png"/><Relationship Id="rId18" Type="http://schemas.openxmlformats.org/officeDocument/2006/relationships/slide" Target="slide17.xml"/><Relationship Id="rId26" Type="http://schemas.openxmlformats.org/officeDocument/2006/relationships/image" Target="../media/image10.png"/><Relationship Id="rId3" Type="http://schemas.openxmlformats.org/officeDocument/2006/relationships/slide" Target="slide3.xml"/><Relationship Id="rId21" Type="http://schemas.openxmlformats.org/officeDocument/2006/relationships/slide" Target="slide19.xml"/><Relationship Id="rId7" Type="http://schemas.openxmlformats.org/officeDocument/2006/relationships/image" Target="../media/image32.png"/><Relationship Id="rId12" Type="http://schemas.openxmlformats.org/officeDocument/2006/relationships/slide" Target="slide10.xml"/><Relationship Id="rId17" Type="http://schemas.openxmlformats.org/officeDocument/2006/relationships/image" Target="../media/image7.png"/><Relationship Id="rId25" Type="http://schemas.openxmlformats.org/officeDocument/2006/relationships/image" Target="../media/image91.png"/><Relationship Id="rId2" Type="http://schemas.openxmlformats.org/officeDocument/2006/relationships/image" Target="../media/image2.png"/><Relationship Id="rId16" Type="http://schemas.openxmlformats.org/officeDocument/2006/relationships/image" Target="../media/image60.png"/><Relationship Id="rId20"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5.xml"/><Relationship Id="rId11" Type="http://schemas.openxmlformats.org/officeDocument/2006/relationships/image" Target="../media/image5.png"/><Relationship Id="rId24" Type="http://schemas.openxmlformats.org/officeDocument/2006/relationships/slide" Target="slide21.xml"/><Relationship Id="rId5" Type="http://schemas.openxmlformats.org/officeDocument/2006/relationships/image" Target="../media/image3.png"/><Relationship Id="rId15" Type="http://schemas.openxmlformats.org/officeDocument/2006/relationships/slide" Target="slide14.xml"/><Relationship Id="rId23" Type="http://schemas.openxmlformats.org/officeDocument/2006/relationships/image" Target="../media/image9.png"/><Relationship Id="rId28" Type="http://schemas.openxmlformats.org/officeDocument/2006/relationships/image" Target="../media/image90.png"/><Relationship Id="rId10" Type="http://schemas.openxmlformats.org/officeDocument/2006/relationships/image" Target="../media/image43.png"/><Relationship Id="rId19" Type="http://schemas.openxmlformats.org/officeDocument/2006/relationships/image" Target="../media/image70.png"/><Relationship Id="rId4" Type="http://schemas.openxmlformats.org/officeDocument/2006/relationships/image" Target="../media/image26.png"/><Relationship Id="rId9" Type="http://schemas.openxmlformats.org/officeDocument/2006/relationships/slide" Target="slide7.xml"/><Relationship Id="rId14" Type="http://schemas.openxmlformats.org/officeDocument/2006/relationships/image" Target="../media/image6.png"/><Relationship Id="rId22" Type="http://schemas.openxmlformats.org/officeDocument/2006/relationships/image" Target="../media/image80.png"/><Relationship Id="rId27" Type="http://schemas.openxmlformats.org/officeDocument/2006/relationships/slide" Target="slide25.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4.svg"/></Relationships>
</file>

<file path=ppt/slides/_rels/slide21.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sv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6.sv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6.svg"/></Relationships>
</file>

<file path=ppt/slides/_rels/slide25.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cms.gov/Medicare/Quality-Initiatives-Patient-Assessment-Instruments/Value-Based-Programs/HRRP/Hospital-Readmission-Reduction-Program.html"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59686E3-D119-4DC3-A357-1B24E49986FF}"/>
              </a:ext>
            </a:extLst>
          </p:cNvPr>
          <p:cNvSpPr/>
          <p:nvPr/>
        </p:nvSpPr>
        <p:spPr>
          <a:xfrm>
            <a:off x="-10213" y="-121181"/>
            <a:ext cx="12192000" cy="6858000"/>
          </a:xfrm>
          <a:prstGeom prst="rect">
            <a:avLst/>
          </a:prstGeom>
          <a:solidFill>
            <a:srgbClr val="E6E6E6"/>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5" name="Group 24">
            <a:extLst>
              <a:ext uri="{FF2B5EF4-FFF2-40B4-BE49-F238E27FC236}">
                <a16:creationId xmlns:a16="http://schemas.microsoft.com/office/drawing/2014/main" id="{FF9EAF85-0855-4CB7-8C0F-DDF28F33B282}"/>
              </a:ext>
            </a:extLst>
          </p:cNvPr>
          <p:cNvGrpSpPr/>
          <p:nvPr/>
        </p:nvGrpSpPr>
        <p:grpSpPr>
          <a:xfrm>
            <a:off x="-40849" y="5078437"/>
            <a:ext cx="12253272" cy="1798504"/>
            <a:chOff x="1" y="4485434"/>
            <a:chExt cx="12212421" cy="2391507"/>
          </a:xfrm>
        </p:grpSpPr>
        <p:sp useBgFill="1">
          <p:nvSpPr>
            <p:cNvPr id="12" name="Freeform: Shape 11">
              <a:extLst>
                <a:ext uri="{FF2B5EF4-FFF2-40B4-BE49-F238E27FC236}">
                  <a16:creationId xmlns:a16="http://schemas.microsoft.com/office/drawing/2014/main" id="{576076A9-918B-4A95-8F9F-8E41E4353404}"/>
                </a:ext>
              </a:extLst>
            </p:cNvPr>
            <p:cNvSpPr/>
            <p:nvPr/>
          </p:nvSpPr>
          <p:spPr>
            <a:xfrm>
              <a:off x="3991374" y="4485434"/>
              <a:ext cx="4229676" cy="2391507"/>
            </a:xfrm>
            <a:custGeom>
              <a:avLst/>
              <a:gdLst>
                <a:gd name="connsiteX0" fmla="*/ 0 w 3868616"/>
                <a:gd name="connsiteY0" fmla="*/ 2968283 h 3038622"/>
                <a:gd name="connsiteX1" fmla="*/ 14068 w 3868616"/>
                <a:gd name="connsiteY1" fmla="*/ 1167619 h 3038622"/>
                <a:gd name="connsiteX2" fmla="*/ 295422 w 3868616"/>
                <a:gd name="connsiteY2" fmla="*/ 1167619 h 3038622"/>
                <a:gd name="connsiteX3" fmla="*/ 281354 w 3868616"/>
                <a:gd name="connsiteY3" fmla="*/ 2180492 h 3038622"/>
                <a:gd name="connsiteX4" fmla="*/ 323557 w 3868616"/>
                <a:gd name="connsiteY4" fmla="*/ 703385 h 3038622"/>
                <a:gd name="connsiteX5" fmla="*/ 618979 w 3868616"/>
                <a:gd name="connsiteY5" fmla="*/ 703385 h 3038622"/>
                <a:gd name="connsiteX6" fmla="*/ 590843 w 3868616"/>
                <a:gd name="connsiteY6" fmla="*/ 2588455 h 3038622"/>
                <a:gd name="connsiteX7" fmla="*/ 618979 w 3868616"/>
                <a:gd name="connsiteY7" fmla="*/ 1364566 h 3038622"/>
                <a:gd name="connsiteX8" fmla="*/ 970671 w 3868616"/>
                <a:gd name="connsiteY8" fmla="*/ 1322363 h 3038622"/>
                <a:gd name="connsiteX9" fmla="*/ 942536 w 3868616"/>
                <a:gd name="connsiteY9" fmla="*/ 3010486 h 3038622"/>
                <a:gd name="connsiteX10" fmla="*/ 1026942 w 3868616"/>
                <a:gd name="connsiteY10" fmla="*/ 126609 h 3038622"/>
                <a:gd name="connsiteX11" fmla="*/ 1350499 w 3868616"/>
                <a:gd name="connsiteY11" fmla="*/ 42203 h 3038622"/>
                <a:gd name="connsiteX12" fmla="*/ 1350499 w 3868616"/>
                <a:gd name="connsiteY12" fmla="*/ 1378634 h 3038622"/>
                <a:gd name="connsiteX13" fmla="*/ 1617785 w 3868616"/>
                <a:gd name="connsiteY13" fmla="*/ 1322363 h 3038622"/>
                <a:gd name="connsiteX14" fmla="*/ 1617785 w 3868616"/>
                <a:gd name="connsiteY14" fmla="*/ 3038622 h 3038622"/>
                <a:gd name="connsiteX15" fmla="*/ 1631853 w 3868616"/>
                <a:gd name="connsiteY15" fmla="*/ 1899139 h 3038622"/>
                <a:gd name="connsiteX16" fmla="*/ 1969477 w 3868616"/>
                <a:gd name="connsiteY16" fmla="*/ 1899139 h 3038622"/>
                <a:gd name="connsiteX17" fmla="*/ 1913206 w 3868616"/>
                <a:gd name="connsiteY17" fmla="*/ 1885071 h 3038622"/>
                <a:gd name="connsiteX18" fmla="*/ 1927274 w 3868616"/>
                <a:gd name="connsiteY18" fmla="*/ 2982351 h 3038622"/>
                <a:gd name="connsiteX19" fmla="*/ 1927274 w 3868616"/>
                <a:gd name="connsiteY19" fmla="*/ 393895 h 3038622"/>
                <a:gd name="connsiteX20" fmla="*/ 2250831 w 3868616"/>
                <a:gd name="connsiteY20" fmla="*/ 422031 h 3038622"/>
                <a:gd name="connsiteX21" fmla="*/ 2250831 w 3868616"/>
                <a:gd name="connsiteY21" fmla="*/ 2996419 h 3038622"/>
                <a:gd name="connsiteX22" fmla="*/ 2250831 w 3868616"/>
                <a:gd name="connsiteY22" fmla="*/ 1266092 h 3038622"/>
                <a:gd name="connsiteX23" fmla="*/ 2461846 w 3868616"/>
                <a:gd name="connsiteY23" fmla="*/ 1266092 h 3038622"/>
                <a:gd name="connsiteX24" fmla="*/ 2475914 w 3868616"/>
                <a:gd name="connsiteY24" fmla="*/ 2996419 h 3038622"/>
                <a:gd name="connsiteX25" fmla="*/ 2461846 w 3868616"/>
                <a:gd name="connsiteY25" fmla="*/ 1871003 h 3038622"/>
                <a:gd name="connsiteX26" fmla="*/ 2757268 w 3868616"/>
                <a:gd name="connsiteY26" fmla="*/ 1885071 h 3038622"/>
                <a:gd name="connsiteX27" fmla="*/ 2729133 w 3868616"/>
                <a:gd name="connsiteY27" fmla="*/ 633046 h 3038622"/>
                <a:gd name="connsiteX28" fmla="*/ 3038622 w 3868616"/>
                <a:gd name="connsiteY28" fmla="*/ 745588 h 3038622"/>
                <a:gd name="connsiteX29" fmla="*/ 3052689 w 3868616"/>
                <a:gd name="connsiteY29" fmla="*/ 2982351 h 3038622"/>
                <a:gd name="connsiteX30" fmla="*/ 3038622 w 3868616"/>
                <a:gd name="connsiteY30" fmla="*/ 2166425 h 3038622"/>
                <a:gd name="connsiteX31" fmla="*/ 3348111 w 3868616"/>
                <a:gd name="connsiteY31" fmla="*/ 2124222 h 3038622"/>
                <a:gd name="connsiteX32" fmla="*/ 3319976 w 3868616"/>
                <a:gd name="connsiteY32" fmla="*/ 900332 h 3038622"/>
                <a:gd name="connsiteX33" fmla="*/ 3319976 w 3868616"/>
                <a:gd name="connsiteY33" fmla="*/ 211015 h 3038622"/>
                <a:gd name="connsiteX34" fmla="*/ 3502856 w 3868616"/>
                <a:gd name="connsiteY34" fmla="*/ 0 h 3038622"/>
                <a:gd name="connsiteX35" fmla="*/ 3559126 w 3868616"/>
                <a:gd name="connsiteY35" fmla="*/ 2996419 h 3038622"/>
                <a:gd name="connsiteX36" fmla="*/ 3559126 w 3868616"/>
                <a:gd name="connsiteY36" fmla="*/ 2321169 h 3038622"/>
                <a:gd name="connsiteX37" fmla="*/ 3854548 w 3868616"/>
                <a:gd name="connsiteY37" fmla="*/ 2278966 h 3038622"/>
                <a:gd name="connsiteX38" fmla="*/ 3868616 w 3868616"/>
                <a:gd name="connsiteY38" fmla="*/ 2982351 h 3038622"/>
                <a:gd name="connsiteX39" fmla="*/ 0 w 3868616"/>
                <a:gd name="connsiteY39" fmla="*/ 2968283 h 303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68616" h="3038622">
                  <a:moveTo>
                    <a:pt x="0" y="2968283"/>
                  </a:moveTo>
                  <a:lnTo>
                    <a:pt x="14068" y="1167619"/>
                  </a:lnTo>
                  <a:lnTo>
                    <a:pt x="295422" y="1167619"/>
                  </a:lnTo>
                  <a:lnTo>
                    <a:pt x="281354" y="2180492"/>
                  </a:lnTo>
                  <a:lnTo>
                    <a:pt x="323557" y="703385"/>
                  </a:lnTo>
                  <a:lnTo>
                    <a:pt x="618979" y="703385"/>
                  </a:lnTo>
                  <a:lnTo>
                    <a:pt x="590843" y="2588455"/>
                  </a:lnTo>
                  <a:lnTo>
                    <a:pt x="618979" y="1364566"/>
                  </a:lnTo>
                  <a:lnTo>
                    <a:pt x="970671" y="1322363"/>
                  </a:lnTo>
                  <a:lnTo>
                    <a:pt x="942536" y="3010486"/>
                  </a:lnTo>
                  <a:lnTo>
                    <a:pt x="1026942" y="126609"/>
                  </a:lnTo>
                  <a:lnTo>
                    <a:pt x="1350499" y="42203"/>
                  </a:lnTo>
                  <a:lnTo>
                    <a:pt x="1350499" y="1378634"/>
                  </a:lnTo>
                  <a:lnTo>
                    <a:pt x="1617785" y="1322363"/>
                  </a:lnTo>
                  <a:lnTo>
                    <a:pt x="1617785" y="3038622"/>
                  </a:lnTo>
                  <a:lnTo>
                    <a:pt x="1631853" y="1899139"/>
                  </a:lnTo>
                  <a:lnTo>
                    <a:pt x="1969477" y="1899139"/>
                  </a:lnTo>
                  <a:lnTo>
                    <a:pt x="1913206" y="1885071"/>
                  </a:lnTo>
                  <a:lnTo>
                    <a:pt x="1927274" y="2982351"/>
                  </a:lnTo>
                  <a:lnTo>
                    <a:pt x="1927274" y="393895"/>
                  </a:lnTo>
                  <a:lnTo>
                    <a:pt x="2250831" y="422031"/>
                  </a:lnTo>
                  <a:lnTo>
                    <a:pt x="2250831" y="2996419"/>
                  </a:lnTo>
                  <a:lnTo>
                    <a:pt x="2250831" y="1266092"/>
                  </a:lnTo>
                  <a:lnTo>
                    <a:pt x="2461846" y="1266092"/>
                  </a:lnTo>
                  <a:lnTo>
                    <a:pt x="2475914" y="2996419"/>
                  </a:lnTo>
                  <a:lnTo>
                    <a:pt x="2461846" y="1871003"/>
                  </a:lnTo>
                  <a:lnTo>
                    <a:pt x="2757268" y="1885071"/>
                  </a:lnTo>
                  <a:lnTo>
                    <a:pt x="2729133" y="633046"/>
                  </a:lnTo>
                  <a:lnTo>
                    <a:pt x="3038622" y="745588"/>
                  </a:lnTo>
                  <a:lnTo>
                    <a:pt x="3052689" y="2982351"/>
                  </a:lnTo>
                  <a:lnTo>
                    <a:pt x="3038622" y="2166425"/>
                  </a:lnTo>
                  <a:lnTo>
                    <a:pt x="3348111" y="2124222"/>
                  </a:lnTo>
                  <a:lnTo>
                    <a:pt x="3319976" y="900332"/>
                  </a:lnTo>
                  <a:lnTo>
                    <a:pt x="3319976" y="211015"/>
                  </a:lnTo>
                  <a:lnTo>
                    <a:pt x="3502856" y="0"/>
                  </a:lnTo>
                  <a:lnTo>
                    <a:pt x="3559126" y="2996419"/>
                  </a:lnTo>
                  <a:lnTo>
                    <a:pt x="3559126" y="2321169"/>
                  </a:lnTo>
                  <a:lnTo>
                    <a:pt x="3854548" y="2278966"/>
                  </a:lnTo>
                  <a:lnTo>
                    <a:pt x="3868616" y="2982351"/>
                  </a:lnTo>
                  <a:lnTo>
                    <a:pt x="0" y="296828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useBgFill="1">
          <p:nvSpPr>
            <p:cNvPr id="13" name="Freeform: Shape 12">
              <a:extLst>
                <a:ext uri="{FF2B5EF4-FFF2-40B4-BE49-F238E27FC236}">
                  <a16:creationId xmlns:a16="http://schemas.microsoft.com/office/drawing/2014/main" id="{60469FB7-441D-4E1C-B845-38F7EA066E67}"/>
                </a:ext>
              </a:extLst>
            </p:cNvPr>
            <p:cNvSpPr/>
            <p:nvPr/>
          </p:nvSpPr>
          <p:spPr>
            <a:xfrm>
              <a:off x="8221050" y="4485434"/>
              <a:ext cx="3991372" cy="2391507"/>
            </a:xfrm>
            <a:custGeom>
              <a:avLst/>
              <a:gdLst>
                <a:gd name="connsiteX0" fmla="*/ 0 w 3868616"/>
                <a:gd name="connsiteY0" fmla="*/ 2968283 h 3038622"/>
                <a:gd name="connsiteX1" fmla="*/ 14068 w 3868616"/>
                <a:gd name="connsiteY1" fmla="*/ 1167619 h 3038622"/>
                <a:gd name="connsiteX2" fmla="*/ 295422 w 3868616"/>
                <a:gd name="connsiteY2" fmla="*/ 1167619 h 3038622"/>
                <a:gd name="connsiteX3" fmla="*/ 281354 w 3868616"/>
                <a:gd name="connsiteY3" fmla="*/ 2180492 h 3038622"/>
                <a:gd name="connsiteX4" fmla="*/ 323557 w 3868616"/>
                <a:gd name="connsiteY4" fmla="*/ 703385 h 3038622"/>
                <a:gd name="connsiteX5" fmla="*/ 618979 w 3868616"/>
                <a:gd name="connsiteY5" fmla="*/ 703385 h 3038622"/>
                <a:gd name="connsiteX6" fmla="*/ 590843 w 3868616"/>
                <a:gd name="connsiteY6" fmla="*/ 2588455 h 3038622"/>
                <a:gd name="connsiteX7" fmla="*/ 618979 w 3868616"/>
                <a:gd name="connsiteY7" fmla="*/ 1364566 h 3038622"/>
                <a:gd name="connsiteX8" fmla="*/ 970671 w 3868616"/>
                <a:gd name="connsiteY8" fmla="*/ 1322363 h 3038622"/>
                <a:gd name="connsiteX9" fmla="*/ 942536 w 3868616"/>
                <a:gd name="connsiteY9" fmla="*/ 3010486 h 3038622"/>
                <a:gd name="connsiteX10" fmla="*/ 1026942 w 3868616"/>
                <a:gd name="connsiteY10" fmla="*/ 126609 h 3038622"/>
                <a:gd name="connsiteX11" fmla="*/ 1350499 w 3868616"/>
                <a:gd name="connsiteY11" fmla="*/ 42203 h 3038622"/>
                <a:gd name="connsiteX12" fmla="*/ 1350499 w 3868616"/>
                <a:gd name="connsiteY12" fmla="*/ 1378634 h 3038622"/>
                <a:gd name="connsiteX13" fmla="*/ 1617785 w 3868616"/>
                <a:gd name="connsiteY13" fmla="*/ 1322363 h 3038622"/>
                <a:gd name="connsiteX14" fmla="*/ 1617785 w 3868616"/>
                <a:gd name="connsiteY14" fmla="*/ 3038622 h 3038622"/>
                <a:gd name="connsiteX15" fmla="*/ 1631853 w 3868616"/>
                <a:gd name="connsiteY15" fmla="*/ 1899139 h 3038622"/>
                <a:gd name="connsiteX16" fmla="*/ 1969477 w 3868616"/>
                <a:gd name="connsiteY16" fmla="*/ 1899139 h 3038622"/>
                <a:gd name="connsiteX17" fmla="*/ 1913206 w 3868616"/>
                <a:gd name="connsiteY17" fmla="*/ 1885071 h 3038622"/>
                <a:gd name="connsiteX18" fmla="*/ 1927274 w 3868616"/>
                <a:gd name="connsiteY18" fmla="*/ 2982351 h 3038622"/>
                <a:gd name="connsiteX19" fmla="*/ 1927274 w 3868616"/>
                <a:gd name="connsiteY19" fmla="*/ 393895 h 3038622"/>
                <a:gd name="connsiteX20" fmla="*/ 2250831 w 3868616"/>
                <a:gd name="connsiteY20" fmla="*/ 422031 h 3038622"/>
                <a:gd name="connsiteX21" fmla="*/ 2250831 w 3868616"/>
                <a:gd name="connsiteY21" fmla="*/ 2996419 h 3038622"/>
                <a:gd name="connsiteX22" fmla="*/ 2250831 w 3868616"/>
                <a:gd name="connsiteY22" fmla="*/ 1266092 h 3038622"/>
                <a:gd name="connsiteX23" fmla="*/ 2461846 w 3868616"/>
                <a:gd name="connsiteY23" fmla="*/ 1266092 h 3038622"/>
                <a:gd name="connsiteX24" fmla="*/ 2475914 w 3868616"/>
                <a:gd name="connsiteY24" fmla="*/ 2996419 h 3038622"/>
                <a:gd name="connsiteX25" fmla="*/ 2461846 w 3868616"/>
                <a:gd name="connsiteY25" fmla="*/ 1871003 h 3038622"/>
                <a:gd name="connsiteX26" fmla="*/ 2757268 w 3868616"/>
                <a:gd name="connsiteY26" fmla="*/ 1885071 h 3038622"/>
                <a:gd name="connsiteX27" fmla="*/ 2729133 w 3868616"/>
                <a:gd name="connsiteY27" fmla="*/ 633046 h 3038622"/>
                <a:gd name="connsiteX28" fmla="*/ 3038622 w 3868616"/>
                <a:gd name="connsiteY28" fmla="*/ 745588 h 3038622"/>
                <a:gd name="connsiteX29" fmla="*/ 3052689 w 3868616"/>
                <a:gd name="connsiteY29" fmla="*/ 2982351 h 3038622"/>
                <a:gd name="connsiteX30" fmla="*/ 3038622 w 3868616"/>
                <a:gd name="connsiteY30" fmla="*/ 2166425 h 3038622"/>
                <a:gd name="connsiteX31" fmla="*/ 3348111 w 3868616"/>
                <a:gd name="connsiteY31" fmla="*/ 2124222 h 3038622"/>
                <a:gd name="connsiteX32" fmla="*/ 3319976 w 3868616"/>
                <a:gd name="connsiteY32" fmla="*/ 900332 h 3038622"/>
                <a:gd name="connsiteX33" fmla="*/ 3319976 w 3868616"/>
                <a:gd name="connsiteY33" fmla="*/ 211015 h 3038622"/>
                <a:gd name="connsiteX34" fmla="*/ 3502856 w 3868616"/>
                <a:gd name="connsiteY34" fmla="*/ 0 h 3038622"/>
                <a:gd name="connsiteX35" fmla="*/ 3559126 w 3868616"/>
                <a:gd name="connsiteY35" fmla="*/ 2996419 h 3038622"/>
                <a:gd name="connsiteX36" fmla="*/ 3559126 w 3868616"/>
                <a:gd name="connsiteY36" fmla="*/ 2321169 h 3038622"/>
                <a:gd name="connsiteX37" fmla="*/ 3854548 w 3868616"/>
                <a:gd name="connsiteY37" fmla="*/ 2278966 h 3038622"/>
                <a:gd name="connsiteX38" fmla="*/ 3868616 w 3868616"/>
                <a:gd name="connsiteY38" fmla="*/ 2982351 h 3038622"/>
                <a:gd name="connsiteX39" fmla="*/ 0 w 3868616"/>
                <a:gd name="connsiteY39" fmla="*/ 2968283 h 303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68616" h="3038622">
                  <a:moveTo>
                    <a:pt x="0" y="2968283"/>
                  </a:moveTo>
                  <a:lnTo>
                    <a:pt x="14068" y="1167619"/>
                  </a:lnTo>
                  <a:lnTo>
                    <a:pt x="295422" y="1167619"/>
                  </a:lnTo>
                  <a:lnTo>
                    <a:pt x="281354" y="2180492"/>
                  </a:lnTo>
                  <a:lnTo>
                    <a:pt x="323557" y="703385"/>
                  </a:lnTo>
                  <a:lnTo>
                    <a:pt x="618979" y="703385"/>
                  </a:lnTo>
                  <a:lnTo>
                    <a:pt x="590843" y="2588455"/>
                  </a:lnTo>
                  <a:lnTo>
                    <a:pt x="618979" y="1364566"/>
                  </a:lnTo>
                  <a:lnTo>
                    <a:pt x="970671" y="1322363"/>
                  </a:lnTo>
                  <a:lnTo>
                    <a:pt x="942536" y="3010486"/>
                  </a:lnTo>
                  <a:lnTo>
                    <a:pt x="1026942" y="126609"/>
                  </a:lnTo>
                  <a:lnTo>
                    <a:pt x="1350499" y="42203"/>
                  </a:lnTo>
                  <a:lnTo>
                    <a:pt x="1350499" y="1378634"/>
                  </a:lnTo>
                  <a:lnTo>
                    <a:pt x="1617785" y="1322363"/>
                  </a:lnTo>
                  <a:lnTo>
                    <a:pt x="1617785" y="3038622"/>
                  </a:lnTo>
                  <a:lnTo>
                    <a:pt x="1631853" y="1899139"/>
                  </a:lnTo>
                  <a:lnTo>
                    <a:pt x="1969477" y="1899139"/>
                  </a:lnTo>
                  <a:lnTo>
                    <a:pt x="1913206" y="1885071"/>
                  </a:lnTo>
                  <a:lnTo>
                    <a:pt x="1927274" y="2982351"/>
                  </a:lnTo>
                  <a:lnTo>
                    <a:pt x="1927274" y="393895"/>
                  </a:lnTo>
                  <a:lnTo>
                    <a:pt x="2250831" y="422031"/>
                  </a:lnTo>
                  <a:lnTo>
                    <a:pt x="2250831" y="2996419"/>
                  </a:lnTo>
                  <a:lnTo>
                    <a:pt x="2250831" y="1266092"/>
                  </a:lnTo>
                  <a:lnTo>
                    <a:pt x="2461846" y="1266092"/>
                  </a:lnTo>
                  <a:lnTo>
                    <a:pt x="2475914" y="2996419"/>
                  </a:lnTo>
                  <a:lnTo>
                    <a:pt x="2461846" y="1871003"/>
                  </a:lnTo>
                  <a:lnTo>
                    <a:pt x="2757268" y="1885071"/>
                  </a:lnTo>
                  <a:lnTo>
                    <a:pt x="2729133" y="633046"/>
                  </a:lnTo>
                  <a:lnTo>
                    <a:pt x="3038622" y="745588"/>
                  </a:lnTo>
                  <a:lnTo>
                    <a:pt x="3052689" y="2982351"/>
                  </a:lnTo>
                  <a:lnTo>
                    <a:pt x="3038622" y="2166425"/>
                  </a:lnTo>
                  <a:lnTo>
                    <a:pt x="3348111" y="2124222"/>
                  </a:lnTo>
                  <a:lnTo>
                    <a:pt x="3319976" y="900332"/>
                  </a:lnTo>
                  <a:lnTo>
                    <a:pt x="3319976" y="211015"/>
                  </a:lnTo>
                  <a:lnTo>
                    <a:pt x="3502856" y="0"/>
                  </a:lnTo>
                  <a:lnTo>
                    <a:pt x="3559126" y="2996419"/>
                  </a:lnTo>
                  <a:lnTo>
                    <a:pt x="3559126" y="2321169"/>
                  </a:lnTo>
                  <a:lnTo>
                    <a:pt x="3854548" y="2278966"/>
                  </a:lnTo>
                  <a:lnTo>
                    <a:pt x="3868616" y="2982351"/>
                  </a:lnTo>
                  <a:lnTo>
                    <a:pt x="0" y="296828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18" name="Freeform: Shape 17">
              <a:extLst>
                <a:ext uri="{FF2B5EF4-FFF2-40B4-BE49-F238E27FC236}">
                  <a16:creationId xmlns:a16="http://schemas.microsoft.com/office/drawing/2014/main" id="{809FA25C-7F93-44EB-A8E6-262DCA00E07A}"/>
                </a:ext>
              </a:extLst>
            </p:cNvPr>
            <p:cNvSpPr/>
            <p:nvPr/>
          </p:nvSpPr>
          <p:spPr>
            <a:xfrm>
              <a:off x="1" y="4485434"/>
              <a:ext cx="3991372" cy="2391507"/>
            </a:xfrm>
            <a:custGeom>
              <a:avLst/>
              <a:gdLst>
                <a:gd name="connsiteX0" fmla="*/ 0 w 3868616"/>
                <a:gd name="connsiteY0" fmla="*/ 2968283 h 3038622"/>
                <a:gd name="connsiteX1" fmla="*/ 14068 w 3868616"/>
                <a:gd name="connsiteY1" fmla="*/ 1167619 h 3038622"/>
                <a:gd name="connsiteX2" fmla="*/ 295422 w 3868616"/>
                <a:gd name="connsiteY2" fmla="*/ 1167619 h 3038622"/>
                <a:gd name="connsiteX3" fmla="*/ 281354 w 3868616"/>
                <a:gd name="connsiteY3" fmla="*/ 2180492 h 3038622"/>
                <a:gd name="connsiteX4" fmla="*/ 323557 w 3868616"/>
                <a:gd name="connsiteY4" fmla="*/ 703385 h 3038622"/>
                <a:gd name="connsiteX5" fmla="*/ 618979 w 3868616"/>
                <a:gd name="connsiteY5" fmla="*/ 703385 h 3038622"/>
                <a:gd name="connsiteX6" fmla="*/ 590843 w 3868616"/>
                <a:gd name="connsiteY6" fmla="*/ 2588455 h 3038622"/>
                <a:gd name="connsiteX7" fmla="*/ 618979 w 3868616"/>
                <a:gd name="connsiteY7" fmla="*/ 1364566 h 3038622"/>
                <a:gd name="connsiteX8" fmla="*/ 970671 w 3868616"/>
                <a:gd name="connsiteY8" fmla="*/ 1322363 h 3038622"/>
                <a:gd name="connsiteX9" fmla="*/ 942536 w 3868616"/>
                <a:gd name="connsiteY9" fmla="*/ 3010486 h 3038622"/>
                <a:gd name="connsiteX10" fmla="*/ 1026942 w 3868616"/>
                <a:gd name="connsiteY10" fmla="*/ 126609 h 3038622"/>
                <a:gd name="connsiteX11" fmla="*/ 1350499 w 3868616"/>
                <a:gd name="connsiteY11" fmla="*/ 42203 h 3038622"/>
                <a:gd name="connsiteX12" fmla="*/ 1350499 w 3868616"/>
                <a:gd name="connsiteY12" fmla="*/ 1378634 h 3038622"/>
                <a:gd name="connsiteX13" fmla="*/ 1617785 w 3868616"/>
                <a:gd name="connsiteY13" fmla="*/ 1322363 h 3038622"/>
                <a:gd name="connsiteX14" fmla="*/ 1617785 w 3868616"/>
                <a:gd name="connsiteY14" fmla="*/ 3038622 h 3038622"/>
                <a:gd name="connsiteX15" fmla="*/ 1631853 w 3868616"/>
                <a:gd name="connsiteY15" fmla="*/ 1899139 h 3038622"/>
                <a:gd name="connsiteX16" fmla="*/ 1969477 w 3868616"/>
                <a:gd name="connsiteY16" fmla="*/ 1899139 h 3038622"/>
                <a:gd name="connsiteX17" fmla="*/ 1913206 w 3868616"/>
                <a:gd name="connsiteY17" fmla="*/ 1885071 h 3038622"/>
                <a:gd name="connsiteX18" fmla="*/ 1927274 w 3868616"/>
                <a:gd name="connsiteY18" fmla="*/ 2982351 h 3038622"/>
                <a:gd name="connsiteX19" fmla="*/ 1927274 w 3868616"/>
                <a:gd name="connsiteY19" fmla="*/ 393895 h 3038622"/>
                <a:gd name="connsiteX20" fmla="*/ 2250831 w 3868616"/>
                <a:gd name="connsiteY20" fmla="*/ 422031 h 3038622"/>
                <a:gd name="connsiteX21" fmla="*/ 2250831 w 3868616"/>
                <a:gd name="connsiteY21" fmla="*/ 2996419 h 3038622"/>
                <a:gd name="connsiteX22" fmla="*/ 2250831 w 3868616"/>
                <a:gd name="connsiteY22" fmla="*/ 1266092 h 3038622"/>
                <a:gd name="connsiteX23" fmla="*/ 2461846 w 3868616"/>
                <a:gd name="connsiteY23" fmla="*/ 1266092 h 3038622"/>
                <a:gd name="connsiteX24" fmla="*/ 2475914 w 3868616"/>
                <a:gd name="connsiteY24" fmla="*/ 2996419 h 3038622"/>
                <a:gd name="connsiteX25" fmla="*/ 2461846 w 3868616"/>
                <a:gd name="connsiteY25" fmla="*/ 1871003 h 3038622"/>
                <a:gd name="connsiteX26" fmla="*/ 2757268 w 3868616"/>
                <a:gd name="connsiteY26" fmla="*/ 1885071 h 3038622"/>
                <a:gd name="connsiteX27" fmla="*/ 2729133 w 3868616"/>
                <a:gd name="connsiteY27" fmla="*/ 633046 h 3038622"/>
                <a:gd name="connsiteX28" fmla="*/ 3038622 w 3868616"/>
                <a:gd name="connsiteY28" fmla="*/ 745588 h 3038622"/>
                <a:gd name="connsiteX29" fmla="*/ 3052689 w 3868616"/>
                <a:gd name="connsiteY29" fmla="*/ 2982351 h 3038622"/>
                <a:gd name="connsiteX30" fmla="*/ 3038622 w 3868616"/>
                <a:gd name="connsiteY30" fmla="*/ 2166425 h 3038622"/>
                <a:gd name="connsiteX31" fmla="*/ 3348111 w 3868616"/>
                <a:gd name="connsiteY31" fmla="*/ 2124222 h 3038622"/>
                <a:gd name="connsiteX32" fmla="*/ 3319976 w 3868616"/>
                <a:gd name="connsiteY32" fmla="*/ 900332 h 3038622"/>
                <a:gd name="connsiteX33" fmla="*/ 3319976 w 3868616"/>
                <a:gd name="connsiteY33" fmla="*/ 211015 h 3038622"/>
                <a:gd name="connsiteX34" fmla="*/ 3502856 w 3868616"/>
                <a:gd name="connsiteY34" fmla="*/ 0 h 3038622"/>
                <a:gd name="connsiteX35" fmla="*/ 3559126 w 3868616"/>
                <a:gd name="connsiteY35" fmla="*/ 2996419 h 3038622"/>
                <a:gd name="connsiteX36" fmla="*/ 3559126 w 3868616"/>
                <a:gd name="connsiteY36" fmla="*/ 2321169 h 3038622"/>
                <a:gd name="connsiteX37" fmla="*/ 3854548 w 3868616"/>
                <a:gd name="connsiteY37" fmla="*/ 2278966 h 3038622"/>
                <a:gd name="connsiteX38" fmla="*/ 3868616 w 3868616"/>
                <a:gd name="connsiteY38" fmla="*/ 2982351 h 3038622"/>
                <a:gd name="connsiteX39" fmla="*/ 0 w 3868616"/>
                <a:gd name="connsiteY39" fmla="*/ 2968283 h 303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68616" h="3038622">
                  <a:moveTo>
                    <a:pt x="0" y="2968283"/>
                  </a:moveTo>
                  <a:lnTo>
                    <a:pt x="14068" y="1167619"/>
                  </a:lnTo>
                  <a:lnTo>
                    <a:pt x="295422" y="1167619"/>
                  </a:lnTo>
                  <a:lnTo>
                    <a:pt x="281354" y="2180492"/>
                  </a:lnTo>
                  <a:lnTo>
                    <a:pt x="323557" y="703385"/>
                  </a:lnTo>
                  <a:lnTo>
                    <a:pt x="618979" y="703385"/>
                  </a:lnTo>
                  <a:lnTo>
                    <a:pt x="590843" y="2588455"/>
                  </a:lnTo>
                  <a:lnTo>
                    <a:pt x="618979" y="1364566"/>
                  </a:lnTo>
                  <a:lnTo>
                    <a:pt x="970671" y="1322363"/>
                  </a:lnTo>
                  <a:lnTo>
                    <a:pt x="942536" y="3010486"/>
                  </a:lnTo>
                  <a:lnTo>
                    <a:pt x="1026942" y="126609"/>
                  </a:lnTo>
                  <a:lnTo>
                    <a:pt x="1350499" y="42203"/>
                  </a:lnTo>
                  <a:lnTo>
                    <a:pt x="1350499" y="1378634"/>
                  </a:lnTo>
                  <a:lnTo>
                    <a:pt x="1617785" y="1322363"/>
                  </a:lnTo>
                  <a:lnTo>
                    <a:pt x="1617785" y="3038622"/>
                  </a:lnTo>
                  <a:lnTo>
                    <a:pt x="1631853" y="1899139"/>
                  </a:lnTo>
                  <a:lnTo>
                    <a:pt x="1969477" y="1899139"/>
                  </a:lnTo>
                  <a:lnTo>
                    <a:pt x="1913206" y="1885071"/>
                  </a:lnTo>
                  <a:lnTo>
                    <a:pt x="1927274" y="2982351"/>
                  </a:lnTo>
                  <a:lnTo>
                    <a:pt x="1927274" y="393895"/>
                  </a:lnTo>
                  <a:lnTo>
                    <a:pt x="2250831" y="422031"/>
                  </a:lnTo>
                  <a:lnTo>
                    <a:pt x="2250831" y="2996419"/>
                  </a:lnTo>
                  <a:lnTo>
                    <a:pt x="2250831" y="1266092"/>
                  </a:lnTo>
                  <a:lnTo>
                    <a:pt x="2461846" y="1266092"/>
                  </a:lnTo>
                  <a:lnTo>
                    <a:pt x="2475914" y="2996419"/>
                  </a:lnTo>
                  <a:lnTo>
                    <a:pt x="2461846" y="1871003"/>
                  </a:lnTo>
                  <a:lnTo>
                    <a:pt x="2757268" y="1885071"/>
                  </a:lnTo>
                  <a:lnTo>
                    <a:pt x="2729133" y="633046"/>
                  </a:lnTo>
                  <a:lnTo>
                    <a:pt x="3038622" y="745588"/>
                  </a:lnTo>
                  <a:lnTo>
                    <a:pt x="3052689" y="2982351"/>
                  </a:lnTo>
                  <a:lnTo>
                    <a:pt x="3038622" y="2166425"/>
                  </a:lnTo>
                  <a:lnTo>
                    <a:pt x="3348111" y="2124222"/>
                  </a:lnTo>
                  <a:lnTo>
                    <a:pt x="3319976" y="900332"/>
                  </a:lnTo>
                  <a:lnTo>
                    <a:pt x="3319976" y="211015"/>
                  </a:lnTo>
                  <a:lnTo>
                    <a:pt x="3502856" y="0"/>
                  </a:lnTo>
                  <a:lnTo>
                    <a:pt x="3559126" y="2996419"/>
                  </a:lnTo>
                  <a:lnTo>
                    <a:pt x="3559126" y="2321169"/>
                  </a:lnTo>
                  <a:lnTo>
                    <a:pt x="3854548" y="2278966"/>
                  </a:lnTo>
                  <a:lnTo>
                    <a:pt x="3868616" y="2982351"/>
                  </a:lnTo>
                  <a:lnTo>
                    <a:pt x="0" y="296828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4" name="Group 23">
            <a:extLst>
              <a:ext uri="{FF2B5EF4-FFF2-40B4-BE49-F238E27FC236}">
                <a16:creationId xmlns:a16="http://schemas.microsoft.com/office/drawing/2014/main" id="{2383248B-BBB2-4B77-B548-734221D75977}"/>
              </a:ext>
            </a:extLst>
          </p:cNvPr>
          <p:cNvGrpSpPr/>
          <p:nvPr/>
        </p:nvGrpSpPr>
        <p:grpSpPr>
          <a:xfrm>
            <a:off x="-40849" y="-261303"/>
            <a:ext cx="12212424" cy="2288233"/>
            <a:chOff x="-20424" y="-121181"/>
            <a:chExt cx="12212424" cy="2836145"/>
          </a:xfrm>
        </p:grpSpPr>
        <p:sp useBgFill="1">
          <p:nvSpPr>
            <p:cNvPr id="21" name="Freeform: Shape 20">
              <a:extLst>
                <a:ext uri="{FF2B5EF4-FFF2-40B4-BE49-F238E27FC236}">
                  <a16:creationId xmlns:a16="http://schemas.microsoft.com/office/drawing/2014/main" id="{2404B685-FEC5-4CE2-89F1-58410D9E5A59}"/>
                </a:ext>
              </a:extLst>
            </p:cNvPr>
            <p:cNvSpPr/>
            <p:nvPr/>
          </p:nvSpPr>
          <p:spPr>
            <a:xfrm rot="10800000">
              <a:off x="7941902" y="-121181"/>
              <a:ext cx="4250098" cy="2836144"/>
            </a:xfrm>
            <a:custGeom>
              <a:avLst/>
              <a:gdLst>
                <a:gd name="connsiteX0" fmla="*/ 0 w 3868616"/>
                <a:gd name="connsiteY0" fmla="*/ 2968283 h 3038622"/>
                <a:gd name="connsiteX1" fmla="*/ 14068 w 3868616"/>
                <a:gd name="connsiteY1" fmla="*/ 1167619 h 3038622"/>
                <a:gd name="connsiteX2" fmla="*/ 295422 w 3868616"/>
                <a:gd name="connsiteY2" fmla="*/ 1167619 h 3038622"/>
                <a:gd name="connsiteX3" fmla="*/ 281354 w 3868616"/>
                <a:gd name="connsiteY3" fmla="*/ 2180492 h 3038622"/>
                <a:gd name="connsiteX4" fmla="*/ 323557 w 3868616"/>
                <a:gd name="connsiteY4" fmla="*/ 703385 h 3038622"/>
                <a:gd name="connsiteX5" fmla="*/ 618979 w 3868616"/>
                <a:gd name="connsiteY5" fmla="*/ 703385 h 3038622"/>
                <a:gd name="connsiteX6" fmla="*/ 590843 w 3868616"/>
                <a:gd name="connsiteY6" fmla="*/ 2588455 h 3038622"/>
                <a:gd name="connsiteX7" fmla="*/ 618979 w 3868616"/>
                <a:gd name="connsiteY7" fmla="*/ 1364566 h 3038622"/>
                <a:gd name="connsiteX8" fmla="*/ 970671 w 3868616"/>
                <a:gd name="connsiteY8" fmla="*/ 1322363 h 3038622"/>
                <a:gd name="connsiteX9" fmla="*/ 942536 w 3868616"/>
                <a:gd name="connsiteY9" fmla="*/ 3010486 h 3038622"/>
                <a:gd name="connsiteX10" fmla="*/ 1026942 w 3868616"/>
                <a:gd name="connsiteY10" fmla="*/ 126609 h 3038622"/>
                <a:gd name="connsiteX11" fmla="*/ 1350499 w 3868616"/>
                <a:gd name="connsiteY11" fmla="*/ 42203 h 3038622"/>
                <a:gd name="connsiteX12" fmla="*/ 1350499 w 3868616"/>
                <a:gd name="connsiteY12" fmla="*/ 1378634 h 3038622"/>
                <a:gd name="connsiteX13" fmla="*/ 1617785 w 3868616"/>
                <a:gd name="connsiteY13" fmla="*/ 1322363 h 3038622"/>
                <a:gd name="connsiteX14" fmla="*/ 1617785 w 3868616"/>
                <a:gd name="connsiteY14" fmla="*/ 3038622 h 3038622"/>
                <a:gd name="connsiteX15" fmla="*/ 1631853 w 3868616"/>
                <a:gd name="connsiteY15" fmla="*/ 1899139 h 3038622"/>
                <a:gd name="connsiteX16" fmla="*/ 1969477 w 3868616"/>
                <a:gd name="connsiteY16" fmla="*/ 1899139 h 3038622"/>
                <a:gd name="connsiteX17" fmla="*/ 1913206 w 3868616"/>
                <a:gd name="connsiteY17" fmla="*/ 1885071 h 3038622"/>
                <a:gd name="connsiteX18" fmla="*/ 1927274 w 3868616"/>
                <a:gd name="connsiteY18" fmla="*/ 2982351 h 3038622"/>
                <a:gd name="connsiteX19" fmla="*/ 1927274 w 3868616"/>
                <a:gd name="connsiteY19" fmla="*/ 393895 h 3038622"/>
                <a:gd name="connsiteX20" fmla="*/ 2250831 w 3868616"/>
                <a:gd name="connsiteY20" fmla="*/ 422031 h 3038622"/>
                <a:gd name="connsiteX21" fmla="*/ 2250831 w 3868616"/>
                <a:gd name="connsiteY21" fmla="*/ 2996419 h 3038622"/>
                <a:gd name="connsiteX22" fmla="*/ 2250831 w 3868616"/>
                <a:gd name="connsiteY22" fmla="*/ 1266092 h 3038622"/>
                <a:gd name="connsiteX23" fmla="*/ 2461846 w 3868616"/>
                <a:gd name="connsiteY23" fmla="*/ 1266092 h 3038622"/>
                <a:gd name="connsiteX24" fmla="*/ 2475914 w 3868616"/>
                <a:gd name="connsiteY24" fmla="*/ 2996419 h 3038622"/>
                <a:gd name="connsiteX25" fmla="*/ 2461846 w 3868616"/>
                <a:gd name="connsiteY25" fmla="*/ 1871003 h 3038622"/>
                <a:gd name="connsiteX26" fmla="*/ 2757268 w 3868616"/>
                <a:gd name="connsiteY26" fmla="*/ 1885071 h 3038622"/>
                <a:gd name="connsiteX27" fmla="*/ 2729133 w 3868616"/>
                <a:gd name="connsiteY27" fmla="*/ 633046 h 3038622"/>
                <a:gd name="connsiteX28" fmla="*/ 3038622 w 3868616"/>
                <a:gd name="connsiteY28" fmla="*/ 745588 h 3038622"/>
                <a:gd name="connsiteX29" fmla="*/ 3052689 w 3868616"/>
                <a:gd name="connsiteY29" fmla="*/ 2982351 h 3038622"/>
                <a:gd name="connsiteX30" fmla="*/ 3038622 w 3868616"/>
                <a:gd name="connsiteY30" fmla="*/ 2166425 h 3038622"/>
                <a:gd name="connsiteX31" fmla="*/ 3348111 w 3868616"/>
                <a:gd name="connsiteY31" fmla="*/ 2124222 h 3038622"/>
                <a:gd name="connsiteX32" fmla="*/ 3319976 w 3868616"/>
                <a:gd name="connsiteY32" fmla="*/ 900332 h 3038622"/>
                <a:gd name="connsiteX33" fmla="*/ 3319976 w 3868616"/>
                <a:gd name="connsiteY33" fmla="*/ 211015 h 3038622"/>
                <a:gd name="connsiteX34" fmla="*/ 3502856 w 3868616"/>
                <a:gd name="connsiteY34" fmla="*/ 0 h 3038622"/>
                <a:gd name="connsiteX35" fmla="*/ 3559126 w 3868616"/>
                <a:gd name="connsiteY35" fmla="*/ 2996419 h 3038622"/>
                <a:gd name="connsiteX36" fmla="*/ 3559126 w 3868616"/>
                <a:gd name="connsiteY36" fmla="*/ 2321169 h 3038622"/>
                <a:gd name="connsiteX37" fmla="*/ 3854548 w 3868616"/>
                <a:gd name="connsiteY37" fmla="*/ 2278966 h 3038622"/>
                <a:gd name="connsiteX38" fmla="*/ 3868616 w 3868616"/>
                <a:gd name="connsiteY38" fmla="*/ 2982351 h 3038622"/>
                <a:gd name="connsiteX39" fmla="*/ 0 w 3868616"/>
                <a:gd name="connsiteY39" fmla="*/ 2968283 h 303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68616" h="3038622">
                  <a:moveTo>
                    <a:pt x="0" y="2968283"/>
                  </a:moveTo>
                  <a:lnTo>
                    <a:pt x="14068" y="1167619"/>
                  </a:lnTo>
                  <a:lnTo>
                    <a:pt x="295422" y="1167619"/>
                  </a:lnTo>
                  <a:lnTo>
                    <a:pt x="281354" y="2180492"/>
                  </a:lnTo>
                  <a:lnTo>
                    <a:pt x="323557" y="703385"/>
                  </a:lnTo>
                  <a:lnTo>
                    <a:pt x="618979" y="703385"/>
                  </a:lnTo>
                  <a:lnTo>
                    <a:pt x="590843" y="2588455"/>
                  </a:lnTo>
                  <a:lnTo>
                    <a:pt x="618979" y="1364566"/>
                  </a:lnTo>
                  <a:lnTo>
                    <a:pt x="970671" y="1322363"/>
                  </a:lnTo>
                  <a:lnTo>
                    <a:pt x="942536" y="3010486"/>
                  </a:lnTo>
                  <a:lnTo>
                    <a:pt x="1026942" y="126609"/>
                  </a:lnTo>
                  <a:lnTo>
                    <a:pt x="1350499" y="42203"/>
                  </a:lnTo>
                  <a:lnTo>
                    <a:pt x="1350499" y="1378634"/>
                  </a:lnTo>
                  <a:lnTo>
                    <a:pt x="1617785" y="1322363"/>
                  </a:lnTo>
                  <a:lnTo>
                    <a:pt x="1617785" y="3038622"/>
                  </a:lnTo>
                  <a:lnTo>
                    <a:pt x="1631853" y="1899139"/>
                  </a:lnTo>
                  <a:lnTo>
                    <a:pt x="1969477" y="1899139"/>
                  </a:lnTo>
                  <a:lnTo>
                    <a:pt x="1913206" y="1885071"/>
                  </a:lnTo>
                  <a:lnTo>
                    <a:pt x="1927274" y="2982351"/>
                  </a:lnTo>
                  <a:lnTo>
                    <a:pt x="1927274" y="393895"/>
                  </a:lnTo>
                  <a:lnTo>
                    <a:pt x="2250831" y="422031"/>
                  </a:lnTo>
                  <a:lnTo>
                    <a:pt x="2250831" y="2996419"/>
                  </a:lnTo>
                  <a:lnTo>
                    <a:pt x="2250831" y="1266092"/>
                  </a:lnTo>
                  <a:lnTo>
                    <a:pt x="2461846" y="1266092"/>
                  </a:lnTo>
                  <a:lnTo>
                    <a:pt x="2475914" y="2996419"/>
                  </a:lnTo>
                  <a:lnTo>
                    <a:pt x="2461846" y="1871003"/>
                  </a:lnTo>
                  <a:lnTo>
                    <a:pt x="2757268" y="1885071"/>
                  </a:lnTo>
                  <a:lnTo>
                    <a:pt x="2729133" y="633046"/>
                  </a:lnTo>
                  <a:lnTo>
                    <a:pt x="3038622" y="745588"/>
                  </a:lnTo>
                  <a:lnTo>
                    <a:pt x="3052689" y="2982351"/>
                  </a:lnTo>
                  <a:lnTo>
                    <a:pt x="3038622" y="2166425"/>
                  </a:lnTo>
                  <a:lnTo>
                    <a:pt x="3348111" y="2124222"/>
                  </a:lnTo>
                  <a:lnTo>
                    <a:pt x="3319976" y="900332"/>
                  </a:lnTo>
                  <a:lnTo>
                    <a:pt x="3319976" y="211015"/>
                  </a:lnTo>
                  <a:lnTo>
                    <a:pt x="3502856" y="0"/>
                  </a:lnTo>
                  <a:lnTo>
                    <a:pt x="3559126" y="2996419"/>
                  </a:lnTo>
                  <a:lnTo>
                    <a:pt x="3559126" y="2321169"/>
                  </a:lnTo>
                  <a:lnTo>
                    <a:pt x="3854548" y="2278966"/>
                  </a:lnTo>
                  <a:lnTo>
                    <a:pt x="3868616" y="2982351"/>
                  </a:lnTo>
                  <a:lnTo>
                    <a:pt x="0" y="296828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useBgFill="1">
          <p:nvSpPr>
            <p:cNvPr id="22" name="Freeform: Shape 21">
              <a:extLst>
                <a:ext uri="{FF2B5EF4-FFF2-40B4-BE49-F238E27FC236}">
                  <a16:creationId xmlns:a16="http://schemas.microsoft.com/office/drawing/2014/main" id="{60E5321D-7CF7-4A94-935D-BF4C6FBC9368}"/>
                </a:ext>
              </a:extLst>
            </p:cNvPr>
            <p:cNvSpPr/>
            <p:nvPr/>
          </p:nvSpPr>
          <p:spPr>
            <a:xfrm rot="10800000">
              <a:off x="3970949" y="-121180"/>
              <a:ext cx="3991373" cy="2836144"/>
            </a:xfrm>
            <a:custGeom>
              <a:avLst/>
              <a:gdLst>
                <a:gd name="connsiteX0" fmla="*/ 0 w 3868616"/>
                <a:gd name="connsiteY0" fmla="*/ 2968283 h 3038622"/>
                <a:gd name="connsiteX1" fmla="*/ 14068 w 3868616"/>
                <a:gd name="connsiteY1" fmla="*/ 1167619 h 3038622"/>
                <a:gd name="connsiteX2" fmla="*/ 295422 w 3868616"/>
                <a:gd name="connsiteY2" fmla="*/ 1167619 h 3038622"/>
                <a:gd name="connsiteX3" fmla="*/ 281354 w 3868616"/>
                <a:gd name="connsiteY3" fmla="*/ 2180492 h 3038622"/>
                <a:gd name="connsiteX4" fmla="*/ 323557 w 3868616"/>
                <a:gd name="connsiteY4" fmla="*/ 703385 h 3038622"/>
                <a:gd name="connsiteX5" fmla="*/ 618979 w 3868616"/>
                <a:gd name="connsiteY5" fmla="*/ 703385 h 3038622"/>
                <a:gd name="connsiteX6" fmla="*/ 590843 w 3868616"/>
                <a:gd name="connsiteY6" fmla="*/ 2588455 h 3038622"/>
                <a:gd name="connsiteX7" fmla="*/ 618979 w 3868616"/>
                <a:gd name="connsiteY7" fmla="*/ 1364566 h 3038622"/>
                <a:gd name="connsiteX8" fmla="*/ 970671 w 3868616"/>
                <a:gd name="connsiteY8" fmla="*/ 1322363 h 3038622"/>
                <a:gd name="connsiteX9" fmla="*/ 942536 w 3868616"/>
                <a:gd name="connsiteY9" fmla="*/ 3010486 h 3038622"/>
                <a:gd name="connsiteX10" fmla="*/ 1026942 w 3868616"/>
                <a:gd name="connsiteY10" fmla="*/ 126609 h 3038622"/>
                <a:gd name="connsiteX11" fmla="*/ 1350499 w 3868616"/>
                <a:gd name="connsiteY11" fmla="*/ 42203 h 3038622"/>
                <a:gd name="connsiteX12" fmla="*/ 1350499 w 3868616"/>
                <a:gd name="connsiteY12" fmla="*/ 1378634 h 3038622"/>
                <a:gd name="connsiteX13" fmla="*/ 1617785 w 3868616"/>
                <a:gd name="connsiteY13" fmla="*/ 1322363 h 3038622"/>
                <a:gd name="connsiteX14" fmla="*/ 1617785 w 3868616"/>
                <a:gd name="connsiteY14" fmla="*/ 3038622 h 3038622"/>
                <a:gd name="connsiteX15" fmla="*/ 1631853 w 3868616"/>
                <a:gd name="connsiteY15" fmla="*/ 1899139 h 3038622"/>
                <a:gd name="connsiteX16" fmla="*/ 1969477 w 3868616"/>
                <a:gd name="connsiteY16" fmla="*/ 1899139 h 3038622"/>
                <a:gd name="connsiteX17" fmla="*/ 1913206 w 3868616"/>
                <a:gd name="connsiteY17" fmla="*/ 1885071 h 3038622"/>
                <a:gd name="connsiteX18" fmla="*/ 1927274 w 3868616"/>
                <a:gd name="connsiteY18" fmla="*/ 2982351 h 3038622"/>
                <a:gd name="connsiteX19" fmla="*/ 1927274 w 3868616"/>
                <a:gd name="connsiteY19" fmla="*/ 393895 h 3038622"/>
                <a:gd name="connsiteX20" fmla="*/ 2250831 w 3868616"/>
                <a:gd name="connsiteY20" fmla="*/ 422031 h 3038622"/>
                <a:gd name="connsiteX21" fmla="*/ 2250831 w 3868616"/>
                <a:gd name="connsiteY21" fmla="*/ 2996419 h 3038622"/>
                <a:gd name="connsiteX22" fmla="*/ 2250831 w 3868616"/>
                <a:gd name="connsiteY22" fmla="*/ 1266092 h 3038622"/>
                <a:gd name="connsiteX23" fmla="*/ 2461846 w 3868616"/>
                <a:gd name="connsiteY23" fmla="*/ 1266092 h 3038622"/>
                <a:gd name="connsiteX24" fmla="*/ 2475914 w 3868616"/>
                <a:gd name="connsiteY24" fmla="*/ 2996419 h 3038622"/>
                <a:gd name="connsiteX25" fmla="*/ 2461846 w 3868616"/>
                <a:gd name="connsiteY25" fmla="*/ 1871003 h 3038622"/>
                <a:gd name="connsiteX26" fmla="*/ 2757268 w 3868616"/>
                <a:gd name="connsiteY26" fmla="*/ 1885071 h 3038622"/>
                <a:gd name="connsiteX27" fmla="*/ 2729133 w 3868616"/>
                <a:gd name="connsiteY27" fmla="*/ 633046 h 3038622"/>
                <a:gd name="connsiteX28" fmla="*/ 3038622 w 3868616"/>
                <a:gd name="connsiteY28" fmla="*/ 745588 h 3038622"/>
                <a:gd name="connsiteX29" fmla="*/ 3052689 w 3868616"/>
                <a:gd name="connsiteY29" fmla="*/ 2982351 h 3038622"/>
                <a:gd name="connsiteX30" fmla="*/ 3038622 w 3868616"/>
                <a:gd name="connsiteY30" fmla="*/ 2166425 h 3038622"/>
                <a:gd name="connsiteX31" fmla="*/ 3348111 w 3868616"/>
                <a:gd name="connsiteY31" fmla="*/ 2124222 h 3038622"/>
                <a:gd name="connsiteX32" fmla="*/ 3319976 w 3868616"/>
                <a:gd name="connsiteY32" fmla="*/ 900332 h 3038622"/>
                <a:gd name="connsiteX33" fmla="*/ 3319976 w 3868616"/>
                <a:gd name="connsiteY33" fmla="*/ 211015 h 3038622"/>
                <a:gd name="connsiteX34" fmla="*/ 3502856 w 3868616"/>
                <a:gd name="connsiteY34" fmla="*/ 0 h 3038622"/>
                <a:gd name="connsiteX35" fmla="*/ 3559126 w 3868616"/>
                <a:gd name="connsiteY35" fmla="*/ 2996419 h 3038622"/>
                <a:gd name="connsiteX36" fmla="*/ 3559126 w 3868616"/>
                <a:gd name="connsiteY36" fmla="*/ 2321169 h 3038622"/>
                <a:gd name="connsiteX37" fmla="*/ 3854548 w 3868616"/>
                <a:gd name="connsiteY37" fmla="*/ 2278966 h 3038622"/>
                <a:gd name="connsiteX38" fmla="*/ 3868616 w 3868616"/>
                <a:gd name="connsiteY38" fmla="*/ 2982351 h 3038622"/>
                <a:gd name="connsiteX39" fmla="*/ 0 w 3868616"/>
                <a:gd name="connsiteY39" fmla="*/ 2968283 h 303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68616" h="3038622">
                  <a:moveTo>
                    <a:pt x="0" y="2968283"/>
                  </a:moveTo>
                  <a:lnTo>
                    <a:pt x="14068" y="1167619"/>
                  </a:lnTo>
                  <a:lnTo>
                    <a:pt x="295422" y="1167619"/>
                  </a:lnTo>
                  <a:lnTo>
                    <a:pt x="281354" y="2180492"/>
                  </a:lnTo>
                  <a:lnTo>
                    <a:pt x="323557" y="703385"/>
                  </a:lnTo>
                  <a:lnTo>
                    <a:pt x="618979" y="703385"/>
                  </a:lnTo>
                  <a:lnTo>
                    <a:pt x="590843" y="2588455"/>
                  </a:lnTo>
                  <a:lnTo>
                    <a:pt x="618979" y="1364566"/>
                  </a:lnTo>
                  <a:lnTo>
                    <a:pt x="970671" y="1322363"/>
                  </a:lnTo>
                  <a:lnTo>
                    <a:pt x="942536" y="3010486"/>
                  </a:lnTo>
                  <a:lnTo>
                    <a:pt x="1026942" y="126609"/>
                  </a:lnTo>
                  <a:lnTo>
                    <a:pt x="1350499" y="42203"/>
                  </a:lnTo>
                  <a:lnTo>
                    <a:pt x="1350499" y="1378634"/>
                  </a:lnTo>
                  <a:lnTo>
                    <a:pt x="1617785" y="1322363"/>
                  </a:lnTo>
                  <a:lnTo>
                    <a:pt x="1617785" y="3038622"/>
                  </a:lnTo>
                  <a:lnTo>
                    <a:pt x="1631853" y="1899139"/>
                  </a:lnTo>
                  <a:lnTo>
                    <a:pt x="1969477" y="1899139"/>
                  </a:lnTo>
                  <a:lnTo>
                    <a:pt x="1913206" y="1885071"/>
                  </a:lnTo>
                  <a:lnTo>
                    <a:pt x="1927274" y="2982351"/>
                  </a:lnTo>
                  <a:lnTo>
                    <a:pt x="1927274" y="393895"/>
                  </a:lnTo>
                  <a:lnTo>
                    <a:pt x="2250831" y="422031"/>
                  </a:lnTo>
                  <a:lnTo>
                    <a:pt x="2250831" y="2996419"/>
                  </a:lnTo>
                  <a:lnTo>
                    <a:pt x="2250831" y="1266092"/>
                  </a:lnTo>
                  <a:lnTo>
                    <a:pt x="2461846" y="1266092"/>
                  </a:lnTo>
                  <a:lnTo>
                    <a:pt x="2475914" y="2996419"/>
                  </a:lnTo>
                  <a:lnTo>
                    <a:pt x="2461846" y="1871003"/>
                  </a:lnTo>
                  <a:lnTo>
                    <a:pt x="2757268" y="1885071"/>
                  </a:lnTo>
                  <a:lnTo>
                    <a:pt x="2729133" y="633046"/>
                  </a:lnTo>
                  <a:lnTo>
                    <a:pt x="3038622" y="745588"/>
                  </a:lnTo>
                  <a:lnTo>
                    <a:pt x="3052689" y="2982351"/>
                  </a:lnTo>
                  <a:lnTo>
                    <a:pt x="3038622" y="2166425"/>
                  </a:lnTo>
                  <a:lnTo>
                    <a:pt x="3348111" y="2124222"/>
                  </a:lnTo>
                  <a:lnTo>
                    <a:pt x="3319976" y="900332"/>
                  </a:lnTo>
                  <a:lnTo>
                    <a:pt x="3319976" y="211015"/>
                  </a:lnTo>
                  <a:lnTo>
                    <a:pt x="3502856" y="0"/>
                  </a:lnTo>
                  <a:lnTo>
                    <a:pt x="3559126" y="2996419"/>
                  </a:lnTo>
                  <a:lnTo>
                    <a:pt x="3559126" y="2321169"/>
                  </a:lnTo>
                  <a:lnTo>
                    <a:pt x="3854548" y="2278966"/>
                  </a:lnTo>
                  <a:lnTo>
                    <a:pt x="3868616" y="2982351"/>
                  </a:lnTo>
                  <a:lnTo>
                    <a:pt x="0" y="296828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useBgFill="1">
          <p:nvSpPr>
            <p:cNvPr id="23" name="Freeform: Shape 22">
              <a:extLst>
                <a:ext uri="{FF2B5EF4-FFF2-40B4-BE49-F238E27FC236}">
                  <a16:creationId xmlns:a16="http://schemas.microsoft.com/office/drawing/2014/main" id="{19C6F1DA-FAF6-4472-A51D-6149867B34CE}"/>
                </a:ext>
              </a:extLst>
            </p:cNvPr>
            <p:cNvSpPr/>
            <p:nvPr/>
          </p:nvSpPr>
          <p:spPr>
            <a:xfrm rot="10800000">
              <a:off x="-20424" y="-121181"/>
              <a:ext cx="3991373" cy="2836144"/>
            </a:xfrm>
            <a:custGeom>
              <a:avLst/>
              <a:gdLst>
                <a:gd name="connsiteX0" fmla="*/ 0 w 3868616"/>
                <a:gd name="connsiteY0" fmla="*/ 2968283 h 3038622"/>
                <a:gd name="connsiteX1" fmla="*/ 14068 w 3868616"/>
                <a:gd name="connsiteY1" fmla="*/ 1167619 h 3038622"/>
                <a:gd name="connsiteX2" fmla="*/ 295422 w 3868616"/>
                <a:gd name="connsiteY2" fmla="*/ 1167619 h 3038622"/>
                <a:gd name="connsiteX3" fmla="*/ 281354 w 3868616"/>
                <a:gd name="connsiteY3" fmla="*/ 2180492 h 3038622"/>
                <a:gd name="connsiteX4" fmla="*/ 323557 w 3868616"/>
                <a:gd name="connsiteY4" fmla="*/ 703385 h 3038622"/>
                <a:gd name="connsiteX5" fmla="*/ 618979 w 3868616"/>
                <a:gd name="connsiteY5" fmla="*/ 703385 h 3038622"/>
                <a:gd name="connsiteX6" fmla="*/ 590843 w 3868616"/>
                <a:gd name="connsiteY6" fmla="*/ 2588455 h 3038622"/>
                <a:gd name="connsiteX7" fmla="*/ 618979 w 3868616"/>
                <a:gd name="connsiteY7" fmla="*/ 1364566 h 3038622"/>
                <a:gd name="connsiteX8" fmla="*/ 970671 w 3868616"/>
                <a:gd name="connsiteY8" fmla="*/ 1322363 h 3038622"/>
                <a:gd name="connsiteX9" fmla="*/ 942536 w 3868616"/>
                <a:gd name="connsiteY9" fmla="*/ 3010486 h 3038622"/>
                <a:gd name="connsiteX10" fmla="*/ 1026942 w 3868616"/>
                <a:gd name="connsiteY10" fmla="*/ 126609 h 3038622"/>
                <a:gd name="connsiteX11" fmla="*/ 1350499 w 3868616"/>
                <a:gd name="connsiteY11" fmla="*/ 42203 h 3038622"/>
                <a:gd name="connsiteX12" fmla="*/ 1350499 w 3868616"/>
                <a:gd name="connsiteY12" fmla="*/ 1378634 h 3038622"/>
                <a:gd name="connsiteX13" fmla="*/ 1617785 w 3868616"/>
                <a:gd name="connsiteY13" fmla="*/ 1322363 h 3038622"/>
                <a:gd name="connsiteX14" fmla="*/ 1617785 w 3868616"/>
                <a:gd name="connsiteY14" fmla="*/ 3038622 h 3038622"/>
                <a:gd name="connsiteX15" fmla="*/ 1631853 w 3868616"/>
                <a:gd name="connsiteY15" fmla="*/ 1899139 h 3038622"/>
                <a:gd name="connsiteX16" fmla="*/ 1969477 w 3868616"/>
                <a:gd name="connsiteY16" fmla="*/ 1899139 h 3038622"/>
                <a:gd name="connsiteX17" fmla="*/ 1913206 w 3868616"/>
                <a:gd name="connsiteY17" fmla="*/ 1885071 h 3038622"/>
                <a:gd name="connsiteX18" fmla="*/ 1927274 w 3868616"/>
                <a:gd name="connsiteY18" fmla="*/ 2982351 h 3038622"/>
                <a:gd name="connsiteX19" fmla="*/ 1927274 w 3868616"/>
                <a:gd name="connsiteY19" fmla="*/ 393895 h 3038622"/>
                <a:gd name="connsiteX20" fmla="*/ 2250831 w 3868616"/>
                <a:gd name="connsiteY20" fmla="*/ 422031 h 3038622"/>
                <a:gd name="connsiteX21" fmla="*/ 2250831 w 3868616"/>
                <a:gd name="connsiteY21" fmla="*/ 2996419 h 3038622"/>
                <a:gd name="connsiteX22" fmla="*/ 2250831 w 3868616"/>
                <a:gd name="connsiteY22" fmla="*/ 1266092 h 3038622"/>
                <a:gd name="connsiteX23" fmla="*/ 2461846 w 3868616"/>
                <a:gd name="connsiteY23" fmla="*/ 1266092 h 3038622"/>
                <a:gd name="connsiteX24" fmla="*/ 2475914 w 3868616"/>
                <a:gd name="connsiteY24" fmla="*/ 2996419 h 3038622"/>
                <a:gd name="connsiteX25" fmla="*/ 2461846 w 3868616"/>
                <a:gd name="connsiteY25" fmla="*/ 1871003 h 3038622"/>
                <a:gd name="connsiteX26" fmla="*/ 2757268 w 3868616"/>
                <a:gd name="connsiteY26" fmla="*/ 1885071 h 3038622"/>
                <a:gd name="connsiteX27" fmla="*/ 2729133 w 3868616"/>
                <a:gd name="connsiteY27" fmla="*/ 633046 h 3038622"/>
                <a:gd name="connsiteX28" fmla="*/ 3038622 w 3868616"/>
                <a:gd name="connsiteY28" fmla="*/ 745588 h 3038622"/>
                <a:gd name="connsiteX29" fmla="*/ 3052689 w 3868616"/>
                <a:gd name="connsiteY29" fmla="*/ 2982351 h 3038622"/>
                <a:gd name="connsiteX30" fmla="*/ 3038622 w 3868616"/>
                <a:gd name="connsiteY30" fmla="*/ 2166425 h 3038622"/>
                <a:gd name="connsiteX31" fmla="*/ 3348111 w 3868616"/>
                <a:gd name="connsiteY31" fmla="*/ 2124222 h 3038622"/>
                <a:gd name="connsiteX32" fmla="*/ 3319976 w 3868616"/>
                <a:gd name="connsiteY32" fmla="*/ 900332 h 3038622"/>
                <a:gd name="connsiteX33" fmla="*/ 3319976 w 3868616"/>
                <a:gd name="connsiteY33" fmla="*/ 211015 h 3038622"/>
                <a:gd name="connsiteX34" fmla="*/ 3502856 w 3868616"/>
                <a:gd name="connsiteY34" fmla="*/ 0 h 3038622"/>
                <a:gd name="connsiteX35" fmla="*/ 3559126 w 3868616"/>
                <a:gd name="connsiteY35" fmla="*/ 2996419 h 3038622"/>
                <a:gd name="connsiteX36" fmla="*/ 3559126 w 3868616"/>
                <a:gd name="connsiteY36" fmla="*/ 2321169 h 3038622"/>
                <a:gd name="connsiteX37" fmla="*/ 3854548 w 3868616"/>
                <a:gd name="connsiteY37" fmla="*/ 2278966 h 3038622"/>
                <a:gd name="connsiteX38" fmla="*/ 3868616 w 3868616"/>
                <a:gd name="connsiteY38" fmla="*/ 2982351 h 3038622"/>
                <a:gd name="connsiteX39" fmla="*/ 0 w 3868616"/>
                <a:gd name="connsiteY39" fmla="*/ 2968283 h 303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68616" h="3038622">
                  <a:moveTo>
                    <a:pt x="0" y="2968283"/>
                  </a:moveTo>
                  <a:lnTo>
                    <a:pt x="14068" y="1167619"/>
                  </a:lnTo>
                  <a:lnTo>
                    <a:pt x="295422" y="1167619"/>
                  </a:lnTo>
                  <a:lnTo>
                    <a:pt x="281354" y="2180492"/>
                  </a:lnTo>
                  <a:lnTo>
                    <a:pt x="323557" y="703385"/>
                  </a:lnTo>
                  <a:lnTo>
                    <a:pt x="618979" y="703385"/>
                  </a:lnTo>
                  <a:lnTo>
                    <a:pt x="590843" y="2588455"/>
                  </a:lnTo>
                  <a:lnTo>
                    <a:pt x="618979" y="1364566"/>
                  </a:lnTo>
                  <a:lnTo>
                    <a:pt x="970671" y="1322363"/>
                  </a:lnTo>
                  <a:lnTo>
                    <a:pt x="942536" y="3010486"/>
                  </a:lnTo>
                  <a:lnTo>
                    <a:pt x="1026942" y="126609"/>
                  </a:lnTo>
                  <a:lnTo>
                    <a:pt x="1350499" y="42203"/>
                  </a:lnTo>
                  <a:lnTo>
                    <a:pt x="1350499" y="1378634"/>
                  </a:lnTo>
                  <a:lnTo>
                    <a:pt x="1617785" y="1322363"/>
                  </a:lnTo>
                  <a:lnTo>
                    <a:pt x="1617785" y="3038622"/>
                  </a:lnTo>
                  <a:lnTo>
                    <a:pt x="1631853" y="1899139"/>
                  </a:lnTo>
                  <a:lnTo>
                    <a:pt x="1969477" y="1899139"/>
                  </a:lnTo>
                  <a:lnTo>
                    <a:pt x="1913206" y="1885071"/>
                  </a:lnTo>
                  <a:lnTo>
                    <a:pt x="1927274" y="2982351"/>
                  </a:lnTo>
                  <a:lnTo>
                    <a:pt x="1927274" y="393895"/>
                  </a:lnTo>
                  <a:lnTo>
                    <a:pt x="2250831" y="422031"/>
                  </a:lnTo>
                  <a:lnTo>
                    <a:pt x="2250831" y="2996419"/>
                  </a:lnTo>
                  <a:lnTo>
                    <a:pt x="2250831" y="1266092"/>
                  </a:lnTo>
                  <a:lnTo>
                    <a:pt x="2461846" y="1266092"/>
                  </a:lnTo>
                  <a:lnTo>
                    <a:pt x="2475914" y="2996419"/>
                  </a:lnTo>
                  <a:lnTo>
                    <a:pt x="2461846" y="1871003"/>
                  </a:lnTo>
                  <a:lnTo>
                    <a:pt x="2757268" y="1885071"/>
                  </a:lnTo>
                  <a:lnTo>
                    <a:pt x="2729133" y="633046"/>
                  </a:lnTo>
                  <a:lnTo>
                    <a:pt x="3038622" y="745588"/>
                  </a:lnTo>
                  <a:lnTo>
                    <a:pt x="3052689" y="2982351"/>
                  </a:lnTo>
                  <a:lnTo>
                    <a:pt x="3038622" y="2166425"/>
                  </a:lnTo>
                  <a:lnTo>
                    <a:pt x="3348111" y="2124222"/>
                  </a:lnTo>
                  <a:lnTo>
                    <a:pt x="3319976" y="900332"/>
                  </a:lnTo>
                  <a:lnTo>
                    <a:pt x="3319976" y="211015"/>
                  </a:lnTo>
                  <a:lnTo>
                    <a:pt x="3502856" y="0"/>
                  </a:lnTo>
                  <a:lnTo>
                    <a:pt x="3559126" y="2996419"/>
                  </a:lnTo>
                  <a:lnTo>
                    <a:pt x="3559126" y="2321169"/>
                  </a:lnTo>
                  <a:lnTo>
                    <a:pt x="3854548" y="2278966"/>
                  </a:lnTo>
                  <a:lnTo>
                    <a:pt x="3868616" y="2982351"/>
                  </a:lnTo>
                  <a:lnTo>
                    <a:pt x="0" y="296828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6" name="TextBox 25">
            <a:extLst>
              <a:ext uri="{FF2B5EF4-FFF2-40B4-BE49-F238E27FC236}">
                <a16:creationId xmlns:a16="http://schemas.microsoft.com/office/drawing/2014/main" id="{C908BD8C-370B-48D1-8525-EC809145DB93}"/>
              </a:ext>
            </a:extLst>
          </p:cNvPr>
          <p:cNvSpPr txBox="1"/>
          <p:nvPr/>
        </p:nvSpPr>
        <p:spPr>
          <a:xfrm>
            <a:off x="1047135" y="2270938"/>
            <a:ext cx="9645446" cy="461665"/>
          </a:xfrm>
          <a:prstGeom prst="rect">
            <a:avLst/>
          </a:prstGeom>
          <a:noFill/>
        </p:spPr>
        <p:txBody>
          <a:bodyPr wrap="square" rtlCol="0">
            <a:spAutoFit/>
          </a:bodyPr>
          <a:lstStyle/>
          <a:p>
            <a:pPr algn="ctr"/>
            <a:r>
              <a:rPr lang="en-US" sz="2400" kern="0" spc="970" dirty="0">
                <a:solidFill>
                  <a:schemeClr val="tx1">
                    <a:lumMod val="75000"/>
                    <a:lumOff val="25000"/>
                  </a:schemeClr>
                </a:solidFill>
                <a:latin typeface="Tw Cen MT" panose="020B0602020104020603" pitchFamily="34" charset="0"/>
              </a:rPr>
              <a:t>CAPSTONE PROJECT PRESENTATION</a:t>
            </a:r>
            <a:endParaRPr lang="en-IN" sz="2400" kern="0" spc="970" dirty="0">
              <a:solidFill>
                <a:schemeClr val="tx1">
                  <a:lumMod val="75000"/>
                  <a:lumOff val="25000"/>
                </a:schemeClr>
              </a:solidFill>
              <a:latin typeface="Tw Cen MT" panose="020B0602020104020603" pitchFamily="34" charset="0"/>
            </a:endParaRPr>
          </a:p>
        </p:txBody>
      </p:sp>
      <p:sp>
        <p:nvSpPr>
          <p:cNvPr id="27" name="TextBox 26">
            <a:extLst>
              <a:ext uri="{FF2B5EF4-FFF2-40B4-BE49-F238E27FC236}">
                <a16:creationId xmlns:a16="http://schemas.microsoft.com/office/drawing/2014/main" id="{68A4BFDD-3628-4C77-9205-F19D3954F422}"/>
              </a:ext>
            </a:extLst>
          </p:cNvPr>
          <p:cNvSpPr txBox="1"/>
          <p:nvPr/>
        </p:nvSpPr>
        <p:spPr>
          <a:xfrm>
            <a:off x="1047135" y="2782541"/>
            <a:ext cx="9645446" cy="830997"/>
          </a:xfrm>
          <a:prstGeom prst="rect">
            <a:avLst/>
          </a:prstGeom>
          <a:noFill/>
        </p:spPr>
        <p:txBody>
          <a:bodyPr wrap="square" rtlCol="0">
            <a:spAutoFit/>
          </a:bodyPr>
          <a:lstStyle/>
          <a:p>
            <a:pPr algn="ctr"/>
            <a:r>
              <a:rPr lang="en-US" sz="2400" spc="300" dirty="0">
                <a:solidFill>
                  <a:schemeClr val="tx1">
                    <a:lumMod val="75000"/>
                    <a:lumOff val="25000"/>
                  </a:schemeClr>
                </a:solidFill>
                <a:latin typeface="Tw Cen MT" panose="020B0602020104020603" pitchFamily="34" charset="0"/>
              </a:rPr>
              <a:t>PREDICTION OF READMISSION OF DIABETES PATIENTS INTO THE HOSPITAL</a:t>
            </a:r>
            <a:endParaRPr lang="en-IN" sz="2400" spc="300" dirty="0">
              <a:solidFill>
                <a:schemeClr val="tx1">
                  <a:lumMod val="75000"/>
                  <a:lumOff val="25000"/>
                </a:schemeClr>
              </a:solidFill>
              <a:latin typeface="Tw Cen MT" panose="020B0602020104020603" pitchFamily="34" charset="0"/>
            </a:endParaRPr>
          </a:p>
        </p:txBody>
      </p:sp>
      <p:sp>
        <p:nvSpPr>
          <p:cNvPr id="28" name="TextBox 27">
            <a:extLst>
              <a:ext uri="{FF2B5EF4-FFF2-40B4-BE49-F238E27FC236}">
                <a16:creationId xmlns:a16="http://schemas.microsoft.com/office/drawing/2014/main" id="{A48AB056-080F-4079-868E-2B28951A367B}"/>
              </a:ext>
            </a:extLst>
          </p:cNvPr>
          <p:cNvSpPr txBox="1"/>
          <p:nvPr/>
        </p:nvSpPr>
        <p:spPr>
          <a:xfrm>
            <a:off x="-10215" y="3420867"/>
            <a:ext cx="2739347" cy="1538883"/>
          </a:xfrm>
          <a:prstGeom prst="rect">
            <a:avLst/>
          </a:prstGeom>
          <a:noFill/>
        </p:spPr>
        <p:txBody>
          <a:bodyPr wrap="square" rtlCol="0">
            <a:spAutoFit/>
          </a:bodyPr>
          <a:lstStyle/>
          <a:p>
            <a:r>
              <a:rPr lang="en-US" sz="2000" dirty="0">
                <a:solidFill>
                  <a:schemeClr val="tx1">
                    <a:lumMod val="75000"/>
                    <a:lumOff val="25000"/>
                  </a:schemeClr>
                </a:solidFill>
                <a:latin typeface="Tw Cen MT" panose="020B0602020104020603" pitchFamily="34" charset="0"/>
              </a:rPr>
              <a:t>PRESENTED BY</a:t>
            </a:r>
          </a:p>
          <a:p>
            <a:r>
              <a:rPr lang="en-IN" sz="2000" dirty="0">
                <a:solidFill>
                  <a:schemeClr val="tx1">
                    <a:lumMod val="75000"/>
                    <a:lumOff val="25000"/>
                  </a:schemeClr>
                </a:solidFill>
                <a:latin typeface="Tw Cen MT" panose="020B0602020104020603" pitchFamily="34" charset="0"/>
              </a:rPr>
              <a:t>GROUP 1</a:t>
            </a:r>
          </a:p>
          <a:p>
            <a:r>
              <a:rPr lang="en-IN" dirty="0">
                <a:solidFill>
                  <a:schemeClr val="tx1">
                    <a:lumMod val="95000"/>
                    <a:lumOff val="5000"/>
                  </a:schemeClr>
                </a:solidFill>
                <a:latin typeface="Tw Cen MT" panose="020B0602020104020603" pitchFamily="34" charset="0"/>
              </a:rPr>
              <a:t>VIKAS KAGAWAD</a:t>
            </a:r>
          </a:p>
          <a:p>
            <a:r>
              <a:rPr lang="en-IN" dirty="0">
                <a:solidFill>
                  <a:schemeClr val="tx1">
                    <a:lumMod val="95000"/>
                    <a:lumOff val="5000"/>
                  </a:schemeClr>
                </a:solidFill>
                <a:latin typeface="Tw Cen MT" panose="020B0602020104020603" pitchFamily="34" charset="0"/>
              </a:rPr>
              <a:t>NAGARUJUNA GOTTIPATI</a:t>
            </a:r>
          </a:p>
          <a:p>
            <a:r>
              <a:rPr lang="en-IN" dirty="0">
                <a:solidFill>
                  <a:schemeClr val="tx1">
                    <a:lumMod val="95000"/>
                    <a:lumOff val="5000"/>
                  </a:schemeClr>
                </a:solidFill>
                <a:latin typeface="Tw Cen MT" panose="020B0602020104020603" pitchFamily="34" charset="0"/>
              </a:rPr>
              <a:t>KUN-LIN</a:t>
            </a:r>
          </a:p>
        </p:txBody>
      </p:sp>
      <p:sp>
        <p:nvSpPr>
          <p:cNvPr id="29" name="TextBox 28">
            <a:extLst>
              <a:ext uri="{FF2B5EF4-FFF2-40B4-BE49-F238E27FC236}">
                <a16:creationId xmlns:a16="http://schemas.microsoft.com/office/drawing/2014/main" id="{F02AEA7C-0CD0-4291-A77F-532115F5DBCA}"/>
              </a:ext>
            </a:extLst>
          </p:cNvPr>
          <p:cNvSpPr txBox="1"/>
          <p:nvPr/>
        </p:nvSpPr>
        <p:spPr>
          <a:xfrm>
            <a:off x="9282027" y="3596435"/>
            <a:ext cx="2069310" cy="707886"/>
          </a:xfrm>
          <a:prstGeom prst="rect">
            <a:avLst/>
          </a:prstGeom>
          <a:noFill/>
        </p:spPr>
        <p:txBody>
          <a:bodyPr wrap="square" rtlCol="0">
            <a:spAutoFit/>
          </a:bodyPr>
          <a:lstStyle/>
          <a:p>
            <a:pPr algn="r"/>
            <a:r>
              <a:rPr lang="en-US" sz="2000" dirty="0">
                <a:solidFill>
                  <a:schemeClr val="tx1">
                    <a:lumMod val="75000"/>
                    <a:lumOff val="25000"/>
                  </a:schemeClr>
                </a:solidFill>
                <a:latin typeface="Tw Cen MT" panose="020B0602020104020603" pitchFamily="34" charset="0"/>
              </a:rPr>
              <a:t>MENTORED BY</a:t>
            </a:r>
          </a:p>
          <a:p>
            <a:pPr algn="r"/>
            <a:r>
              <a:rPr lang="en-US" sz="2000" dirty="0">
                <a:solidFill>
                  <a:schemeClr val="tx1">
                    <a:lumMod val="75000"/>
                    <a:lumOff val="25000"/>
                  </a:schemeClr>
                </a:solidFill>
                <a:latin typeface="Tw Cen MT" panose="020B0602020104020603" pitchFamily="34" charset="0"/>
              </a:rPr>
              <a:t>ALBERTO SANTINI</a:t>
            </a:r>
          </a:p>
        </p:txBody>
      </p:sp>
    </p:spTree>
    <p:extLst>
      <p:ext uri="{BB962C8B-B14F-4D97-AF65-F5344CB8AC3E}">
        <p14:creationId xmlns:p14="http://schemas.microsoft.com/office/powerpoint/2010/main" val="217777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F94144">
              <a:alpha val="84000"/>
            </a:srgbClr>
          </a:solidFill>
          <a:ln w="1270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389971"/>
            <a:ext cx="6296718" cy="144655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8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EDA</a:t>
            </a:r>
            <a:endParaRPr kumimoji="0" lang="en-LT" sz="88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8" name="Graphic 7" descr="Research with solid fill">
            <a:extLst>
              <a:ext uri="{FF2B5EF4-FFF2-40B4-BE49-F238E27FC236}">
                <a16:creationId xmlns:a16="http://schemas.microsoft.com/office/drawing/2014/main" id="{278837C1-199F-4FB7-9117-25CFBEE6D9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75239" y="612905"/>
            <a:ext cx="2985480" cy="2985480"/>
          </a:xfrm>
          <a:prstGeom prst="rect">
            <a:avLst/>
          </a:prstGeom>
        </p:spPr>
      </p:pic>
    </p:spTree>
    <p:extLst>
      <p:ext uri="{BB962C8B-B14F-4D97-AF65-F5344CB8AC3E}">
        <p14:creationId xmlns:p14="http://schemas.microsoft.com/office/powerpoint/2010/main" val="271936434"/>
      </p:ext>
    </p:extLst>
  </p:cSld>
  <p:clrMapOvr>
    <a:masterClrMapping/>
  </p:clrMapOvr>
  <p:transition spd="slow" advTm="0"/>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12" name="Rectangle 11">
            <a:extLst>
              <a:ext uri="{FF2B5EF4-FFF2-40B4-BE49-F238E27FC236}">
                <a16:creationId xmlns:a16="http://schemas.microsoft.com/office/drawing/2014/main" id="{99D1D594-5228-7E40-8C11-673A42AE8EE2}"/>
              </a:ext>
            </a:extLst>
          </p:cNvPr>
          <p:cNvSpPr/>
          <p:nvPr/>
        </p:nvSpPr>
        <p:spPr>
          <a:xfrm>
            <a:off x="2405317" y="-87246"/>
            <a:ext cx="9202776" cy="92333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150" normalizeH="0" baseline="0" noProof="0" dirty="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EXPLORATORY DATA ANALYSIS</a:t>
            </a:r>
            <a:endParaRPr kumimoji="0" lang="en-LT" sz="5400" b="1" i="0" u="none" strike="noStrike" kern="1200" cap="none" spc="-150" normalizeH="0" baseline="0" noProof="0" dirty="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11" name="Graphic 10" descr="Research with solid fill">
            <a:extLst>
              <a:ext uri="{FF2B5EF4-FFF2-40B4-BE49-F238E27FC236}">
                <a16:creationId xmlns:a16="http://schemas.microsoft.com/office/drawing/2014/main" id="{10046A29-C690-4E76-8A11-B3442C241B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9647" y="11419"/>
            <a:ext cx="1075247" cy="1075247"/>
          </a:xfrm>
          <a:prstGeom prst="rect">
            <a:avLst/>
          </a:prstGeom>
        </p:spPr>
      </p:pic>
      <p:sp useBgFill="1">
        <p:nvSpPr>
          <p:cNvPr id="14" name="Rectangle 13">
            <a:extLst>
              <a:ext uri="{FF2B5EF4-FFF2-40B4-BE49-F238E27FC236}">
                <a16:creationId xmlns:a16="http://schemas.microsoft.com/office/drawing/2014/main" id="{11C7D670-114A-4595-8031-93BCD0D8878F}"/>
              </a:ext>
            </a:extLst>
          </p:cNvPr>
          <p:cNvSpPr/>
          <p:nvPr/>
        </p:nvSpPr>
        <p:spPr>
          <a:xfrm>
            <a:off x="9311270"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15" name="Rectangle 14">
            <a:extLst>
              <a:ext uri="{FF2B5EF4-FFF2-40B4-BE49-F238E27FC236}">
                <a16:creationId xmlns:a16="http://schemas.microsoft.com/office/drawing/2014/main" id="{773133DA-46CE-4479-BAE7-B89B4966F98D}"/>
              </a:ext>
            </a:extLst>
          </p:cNvPr>
          <p:cNvSpPr/>
          <p:nvPr/>
        </p:nvSpPr>
        <p:spPr>
          <a:xfrm>
            <a:off x="10120433"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16" name="Rectangle 15">
            <a:extLst>
              <a:ext uri="{FF2B5EF4-FFF2-40B4-BE49-F238E27FC236}">
                <a16:creationId xmlns:a16="http://schemas.microsoft.com/office/drawing/2014/main" id="{3589F7F1-3088-4C4D-89EB-547648AC7C3B}"/>
              </a:ext>
            </a:extLst>
          </p:cNvPr>
          <p:cNvSpPr/>
          <p:nvPr/>
        </p:nvSpPr>
        <p:spPr>
          <a:xfrm>
            <a:off x="10912521"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17" name="Rectangle 16">
            <a:extLst>
              <a:ext uri="{FF2B5EF4-FFF2-40B4-BE49-F238E27FC236}">
                <a16:creationId xmlns:a16="http://schemas.microsoft.com/office/drawing/2014/main" id="{F9C22F6D-9293-4F5C-B5FC-969721387F62}"/>
              </a:ext>
            </a:extLst>
          </p:cNvPr>
          <p:cNvSpPr/>
          <p:nvPr/>
        </p:nvSpPr>
        <p:spPr>
          <a:xfrm>
            <a:off x="534309"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18" name="Rectangle 17">
            <a:extLst>
              <a:ext uri="{FF2B5EF4-FFF2-40B4-BE49-F238E27FC236}">
                <a16:creationId xmlns:a16="http://schemas.microsoft.com/office/drawing/2014/main" id="{5523DA06-63F8-463B-933F-D7A81FE0C7F6}"/>
              </a:ext>
            </a:extLst>
          </p:cNvPr>
          <p:cNvSpPr/>
          <p:nvPr/>
        </p:nvSpPr>
        <p:spPr>
          <a:xfrm>
            <a:off x="1343472"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19" name="Rectangle 18">
            <a:extLst>
              <a:ext uri="{FF2B5EF4-FFF2-40B4-BE49-F238E27FC236}">
                <a16:creationId xmlns:a16="http://schemas.microsoft.com/office/drawing/2014/main" id="{722C704B-A2FB-40B5-AC85-E1913072B994}"/>
              </a:ext>
            </a:extLst>
          </p:cNvPr>
          <p:cNvSpPr/>
          <p:nvPr/>
        </p:nvSpPr>
        <p:spPr>
          <a:xfrm>
            <a:off x="2135560"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20" name="Content Placeholder 8">
            <a:extLst>
              <a:ext uri="{FF2B5EF4-FFF2-40B4-BE49-F238E27FC236}">
                <a16:creationId xmlns:a16="http://schemas.microsoft.com/office/drawing/2014/main" id="{FF157C56-CEE4-4F5B-9D7D-D7EB145F645F}"/>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0" y="1570851"/>
            <a:ext cx="4963218" cy="3172268"/>
          </a:xfrm>
          <a:prstGeom prst="rect">
            <a:avLst/>
          </a:prstGeom>
          <a:noFill/>
        </p:spPr>
      </p:pic>
      <p:pic>
        <p:nvPicPr>
          <p:cNvPr id="21" name="Picture 20">
            <a:extLst>
              <a:ext uri="{FF2B5EF4-FFF2-40B4-BE49-F238E27FC236}">
                <a16:creationId xmlns:a16="http://schemas.microsoft.com/office/drawing/2014/main" id="{3E4F37E3-9222-44C8-9879-FE8EB654671F}"/>
              </a:ext>
            </a:extLst>
          </p:cNvPr>
          <p:cNvPicPr/>
          <p:nvPr/>
        </p:nvPicPr>
        <p:blipFill>
          <a:blip r:embed="rId6">
            <a:extLst>
              <a:ext uri="{28A0092B-C50C-407E-A947-70E740481C1C}">
                <a14:useLocalDpi xmlns:a14="http://schemas.microsoft.com/office/drawing/2010/main" val="0"/>
              </a:ext>
            </a:extLst>
          </a:blip>
          <a:stretch>
            <a:fillRect/>
          </a:stretch>
        </p:blipFill>
        <p:spPr>
          <a:xfrm>
            <a:off x="6630309" y="1570851"/>
            <a:ext cx="5561691" cy="3172268"/>
          </a:xfrm>
          <a:prstGeom prst="rect">
            <a:avLst/>
          </a:prstGeom>
        </p:spPr>
      </p:pic>
      <p:sp>
        <p:nvSpPr>
          <p:cNvPr id="22" name="TextBox 21">
            <a:extLst>
              <a:ext uri="{FF2B5EF4-FFF2-40B4-BE49-F238E27FC236}">
                <a16:creationId xmlns:a16="http://schemas.microsoft.com/office/drawing/2014/main" id="{71F1C019-22A0-4466-8943-2E261C5ABC29}"/>
              </a:ext>
            </a:extLst>
          </p:cNvPr>
          <p:cNvSpPr txBox="1"/>
          <p:nvPr/>
        </p:nvSpPr>
        <p:spPr>
          <a:xfrm>
            <a:off x="190391" y="4748433"/>
            <a:ext cx="4176346"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bg1"/>
                </a:solidFill>
                <a:latin typeface="+mj-lt"/>
              </a:rPr>
              <a:t>Age here is treated as discrete numerical variable.</a:t>
            </a:r>
          </a:p>
          <a:p>
            <a:pPr marL="285750" indent="-285750">
              <a:buFont typeface="Arial" panose="020B0604020202020204" pitchFamily="34" charset="0"/>
              <a:buChar char="•"/>
            </a:pPr>
            <a:r>
              <a:rPr lang="en-US" sz="2400" b="1" dirty="0">
                <a:solidFill>
                  <a:schemeClr val="bg1"/>
                </a:solidFill>
                <a:latin typeface="+mj-lt"/>
              </a:rPr>
              <a:t>Data has many patient in the age group of 40-80 years. </a:t>
            </a:r>
            <a:endParaRPr lang="en-IN" sz="2400" b="1" dirty="0">
              <a:solidFill>
                <a:schemeClr val="bg1"/>
              </a:solidFill>
              <a:latin typeface="+mj-lt"/>
            </a:endParaRPr>
          </a:p>
        </p:txBody>
      </p:sp>
      <p:sp>
        <p:nvSpPr>
          <p:cNvPr id="23" name="TextBox 22">
            <a:extLst>
              <a:ext uri="{FF2B5EF4-FFF2-40B4-BE49-F238E27FC236}">
                <a16:creationId xmlns:a16="http://schemas.microsoft.com/office/drawing/2014/main" id="{126281A9-9B57-4A6B-8AC4-3E9F825D12CF}"/>
              </a:ext>
            </a:extLst>
          </p:cNvPr>
          <p:cNvSpPr txBox="1"/>
          <p:nvPr/>
        </p:nvSpPr>
        <p:spPr>
          <a:xfrm>
            <a:off x="6559060" y="4748433"/>
            <a:ext cx="3894994"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bg1"/>
                </a:solidFill>
                <a:latin typeface="+mj-lt"/>
              </a:rPr>
              <a:t>It indicates that 77 % of encountered patients have previously taken diabetic medicines.</a:t>
            </a:r>
            <a:endParaRPr lang="en-IN" sz="2400" b="1" dirty="0">
              <a:solidFill>
                <a:schemeClr val="bg1"/>
              </a:solidFill>
              <a:latin typeface="+mj-lt"/>
            </a:endParaRPr>
          </a:p>
        </p:txBody>
      </p:sp>
      <p:sp>
        <p:nvSpPr>
          <p:cNvPr id="3" name="TextBox 2">
            <a:extLst>
              <a:ext uri="{FF2B5EF4-FFF2-40B4-BE49-F238E27FC236}">
                <a16:creationId xmlns:a16="http://schemas.microsoft.com/office/drawing/2014/main" id="{09F148CF-AAB4-45FF-9CE9-50E798AF1C18}"/>
              </a:ext>
            </a:extLst>
          </p:cNvPr>
          <p:cNvSpPr txBox="1"/>
          <p:nvPr/>
        </p:nvSpPr>
        <p:spPr>
          <a:xfrm>
            <a:off x="-17361" y="971709"/>
            <a:ext cx="3915816" cy="523220"/>
          </a:xfrm>
          <a:prstGeom prst="rect">
            <a:avLst/>
          </a:prstGeom>
          <a:noFill/>
        </p:spPr>
        <p:txBody>
          <a:bodyPr wrap="none" rtlCol="0">
            <a:spAutoFit/>
          </a:bodyPr>
          <a:lstStyle/>
          <a:p>
            <a:pPr marL="285750" indent="-285750">
              <a:buFont typeface="Wingdings" panose="05000000000000000000" pitchFamily="2" charset="2"/>
              <a:buChar char="v"/>
            </a:pPr>
            <a:r>
              <a:rPr lang="en-US" sz="2800" b="1" dirty="0">
                <a:solidFill>
                  <a:schemeClr val="bg1"/>
                </a:solidFill>
              </a:rPr>
              <a:t>UNIVARIATE ANALYSIS:</a:t>
            </a:r>
            <a:endParaRPr lang="en-IN" sz="2800" b="1" dirty="0">
              <a:solidFill>
                <a:schemeClr val="bg1"/>
              </a:solidFill>
            </a:endParaRPr>
          </a:p>
        </p:txBody>
      </p:sp>
    </p:spTree>
    <p:extLst>
      <p:ext uri="{BB962C8B-B14F-4D97-AF65-F5344CB8AC3E}">
        <p14:creationId xmlns:p14="http://schemas.microsoft.com/office/powerpoint/2010/main" val="518703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3000"/>
                                        <p:tgtEl>
                                          <p:spTgt spid="11"/>
                                        </p:tgtEl>
                                      </p:cBhvr>
                                    </p:animEffect>
                                    <p:anim calcmode="lin" valueType="num">
                                      <p:cBhvr>
                                        <p:cTn id="8" dur="3000" fill="hold"/>
                                        <p:tgtEl>
                                          <p:spTgt spid="11"/>
                                        </p:tgtEl>
                                        <p:attrNameLst>
                                          <p:attrName>ppt_w</p:attrName>
                                        </p:attrNameLst>
                                      </p:cBhvr>
                                      <p:tavLst>
                                        <p:tav tm="0" fmla="#ppt_w*sin(2.5*pi*$)">
                                          <p:val>
                                            <p:fltVal val="0"/>
                                          </p:val>
                                        </p:tav>
                                        <p:tav tm="100000">
                                          <p:val>
                                            <p:fltVal val="1"/>
                                          </p:val>
                                        </p:tav>
                                      </p:tavLst>
                                    </p:anim>
                                    <p:anim calcmode="lin" valueType="num">
                                      <p:cBhvr>
                                        <p:cTn id="9" dur="3000" fill="hold"/>
                                        <p:tgtEl>
                                          <p:spTgt spid="11"/>
                                        </p:tgtEl>
                                        <p:attrNameLst>
                                          <p:attrName>ppt_h</p:attrName>
                                        </p:attrNameLst>
                                      </p:cBhvr>
                                      <p:tavLst>
                                        <p:tav tm="0">
                                          <p:val>
                                            <p:strVal val="#ppt_h"/>
                                          </p:val>
                                        </p:tav>
                                        <p:tav tm="100000">
                                          <p:val>
                                            <p:strVal val="#ppt_h"/>
                                          </p:val>
                                        </p:tav>
                                      </p:tavLst>
                                    </p:anim>
                                  </p:childTnLst>
                                </p:cTn>
                              </p:par>
                              <p:par>
                                <p:cTn id="10" presetID="6" presetClass="emph" presetSubtype="0" repeatCount="indefinite" accel="50000" decel="50000" autoRev="1" fill="hold" grpId="0" nodeType="withEffect">
                                  <p:stCondLst>
                                    <p:cond delay="1200"/>
                                  </p:stCondLst>
                                  <p:childTnLst>
                                    <p:animScale>
                                      <p:cBhvr>
                                        <p:cTn id="11" dur="1500" fill="hold"/>
                                        <p:tgtEl>
                                          <p:spTgt spid="14"/>
                                        </p:tgtEl>
                                      </p:cBhvr>
                                      <p:by x="100000" y="125000"/>
                                    </p:animScale>
                                  </p:childTnLst>
                                </p:cTn>
                              </p:par>
                              <p:par>
                                <p:cTn id="12" presetID="42" presetClass="path" presetSubtype="0" repeatCount="indefinite" accel="50000" decel="50000" autoRev="1" fill="hold" grpId="1" nodeType="withEffect">
                                  <p:stCondLst>
                                    <p:cond delay="1200"/>
                                  </p:stCondLst>
                                  <p:childTnLst>
                                    <p:animMotion origin="layout" path="M -1.45833E-6 -3.7037E-6 L -1.45833E-6 -0.05532 " pathEditMode="relative" rAng="0" ptsTypes="AA">
                                      <p:cBhvr>
                                        <p:cTn id="13" dur="1500" fill="hold"/>
                                        <p:tgtEl>
                                          <p:spTgt spid="14"/>
                                        </p:tgtEl>
                                        <p:attrNameLst>
                                          <p:attrName>ppt_x</p:attrName>
                                          <p:attrName>ppt_y</p:attrName>
                                        </p:attrNameLst>
                                      </p:cBhvr>
                                      <p:rCtr x="0" y="-2778"/>
                                    </p:animMotion>
                                  </p:childTnLst>
                                </p:cTn>
                              </p:par>
                              <p:par>
                                <p:cTn id="14" presetID="6" presetClass="emph" presetSubtype="0" repeatCount="indefinite" accel="50000" decel="50000" autoRev="1" fill="hold" grpId="0" nodeType="withEffect">
                                  <p:stCondLst>
                                    <p:cond delay="1600"/>
                                  </p:stCondLst>
                                  <p:childTnLst>
                                    <p:animScale>
                                      <p:cBhvr>
                                        <p:cTn id="15" dur="1500" fill="hold"/>
                                        <p:tgtEl>
                                          <p:spTgt spid="15"/>
                                        </p:tgtEl>
                                      </p:cBhvr>
                                      <p:by x="100000" y="125000"/>
                                    </p:animScale>
                                  </p:childTnLst>
                                </p:cTn>
                              </p:par>
                              <p:par>
                                <p:cTn id="16" presetID="42" presetClass="path" presetSubtype="0" repeatCount="indefinite" accel="50000" decel="50000" autoRev="1" fill="hold" grpId="1" nodeType="withEffect">
                                  <p:stCondLst>
                                    <p:cond delay="1600"/>
                                  </p:stCondLst>
                                  <p:childTnLst>
                                    <p:animMotion origin="layout" path="M 2.5E-6 -3.7037E-6 L 2.5E-6 -0.05532 " pathEditMode="relative" rAng="0" ptsTypes="AA">
                                      <p:cBhvr>
                                        <p:cTn id="17" dur="1500" fill="hold"/>
                                        <p:tgtEl>
                                          <p:spTgt spid="15"/>
                                        </p:tgtEl>
                                        <p:attrNameLst>
                                          <p:attrName>ppt_x</p:attrName>
                                          <p:attrName>ppt_y</p:attrName>
                                        </p:attrNameLst>
                                      </p:cBhvr>
                                      <p:rCtr x="0" y="-2778"/>
                                    </p:animMotion>
                                  </p:childTnLst>
                                </p:cTn>
                              </p:par>
                              <p:par>
                                <p:cTn id="18" presetID="6" presetClass="emph" presetSubtype="0" repeatCount="indefinite" accel="50000" decel="50000" autoRev="1" fill="hold" grpId="0" nodeType="withEffect">
                                  <p:stCondLst>
                                    <p:cond delay="2000"/>
                                  </p:stCondLst>
                                  <p:childTnLst>
                                    <p:animScale>
                                      <p:cBhvr>
                                        <p:cTn id="19" dur="1500" fill="hold"/>
                                        <p:tgtEl>
                                          <p:spTgt spid="16"/>
                                        </p:tgtEl>
                                      </p:cBhvr>
                                      <p:by x="100000" y="125000"/>
                                    </p:animScale>
                                  </p:childTnLst>
                                </p:cTn>
                              </p:par>
                              <p:par>
                                <p:cTn id="20" presetID="42" presetClass="path" presetSubtype="0" repeatCount="indefinite" accel="50000" decel="50000" autoRev="1" fill="hold" grpId="1" nodeType="withEffect">
                                  <p:stCondLst>
                                    <p:cond delay="2000"/>
                                  </p:stCondLst>
                                  <p:childTnLst>
                                    <p:animMotion origin="layout" path="M -1.45833E-6 -3.7037E-6 L -1.45833E-6 -0.05532 " pathEditMode="relative" rAng="0" ptsTypes="AA">
                                      <p:cBhvr>
                                        <p:cTn id="21" dur="1500" fill="hold"/>
                                        <p:tgtEl>
                                          <p:spTgt spid="16"/>
                                        </p:tgtEl>
                                        <p:attrNameLst>
                                          <p:attrName>ppt_x</p:attrName>
                                          <p:attrName>ppt_y</p:attrName>
                                        </p:attrNameLst>
                                      </p:cBhvr>
                                      <p:rCtr x="0" y="-2778"/>
                                    </p:animMotion>
                                  </p:childTnLst>
                                </p:cTn>
                              </p:par>
                              <p:par>
                                <p:cTn id="22" presetID="6" presetClass="emph" presetSubtype="0" repeatCount="indefinite" accel="50000" decel="50000" autoRev="1" fill="hold" grpId="0" nodeType="withEffect">
                                  <p:stCondLst>
                                    <p:cond delay="0"/>
                                  </p:stCondLst>
                                  <p:childTnLst>
                                    <p:animScale>
                                      <p:cBhvr>
                                        <p:cTn id="23" dur="1500" fill="hold"/>
                                        <p:tgtEl>
                                          <p:spTgt spid="17"/>
                                        </p:tgtEl>
                                      </p:cBhvr>
                                      <p:by x="100000" y="125000"/>
                                    </p:animScale>
                                  </p:childTnLst>
                                </p:cTn>
                              </p:par>
                              <p:par>
                                <p:cTn id="24" presetID="42" presetClass="path" presetSubtype="0" repeatCount="indefinite" accel="50000" decel="50000" autoRev="1" fill="hold" grpId="1" nodeType="withEffect">
                                  <p:stCondLst>
                                    <p:cond delay="0"/>
                                  </p:stCondLst>
                                  <p:childTnLst>
                                    <p:animMotion origin="layout" path="M 4.16667E-7 -3.7037E-6 L 4.16667E-7 -0.05532 " pathEditMode="relative" rAng="0" ptsTypes="AA">
                                      <p:cBhvr>
                                        <p:cTn id="25" dur="1500" fill="hold"/>
                                        <p:tgtEl>
                                          <p:spTgt spid="17"/>
                                        </p:tgtEl>
                                        <p:attrNameLst>
                                          <p:attrName>ppt_x</p:attrName>
                                          <p:attrName>ppt_y</p:attrName>
                                        </p:attrNameLst>
                                      </p:cBhvr>
                                      <p:rCtr x="0" y="-2778"/>
                                    </p:animMotion>
                                  </p:childTnLst>
                                </p:cTn>
                              </p:par>
                              <p:par>
                                <p:cTn id="26" presetID="6" presetClass="emph" presetSubtype="0" repeatCount="indefinite" accel="50000" decel="50000" autoRev="1" fill="hold" grpId="0" nodeType="withEffect">
                                  <p:stCondLst>
                                    <p:cond delay="400"/>
                                  </p:stCondLst>
                                  <p:childTnLst>
                                    <p:animScale>
                                      <p:cBhvr>
                                        <p:cTn id="27" dur="1500" fill="hold"/>
                                        <p:tgtEl>
                                          <p:spTgt spid="18"/>
                                        </p:tgtEl>
                                      </p:cBhvr>
                                      <p:by x="100000" y="125000"/>
                                    </p:animScale>
                                  </p:childTnLst>
                                </p:cTn>
                              </p:par>
                              <p:par>
                                <p:cTn id="28" presetID="42" presetClass="path" presetSubtype="0" repeatCount="indefinite" accel="50000" decel="50000" autoRev="1" fill="hold" grpId="1" nodeType="withEffect">
                                  <p:stCondLst>
                                    <p:cond delay="400"/>
                                  </p:stCondLst>
                                  <p:childTnLst>
                                    <p:animMotion origin="layout" path="M 4.16667E-6 -3.7037E-6 L 4.16667E-6 -0.05532 " pathEditMode="relative" rAng="0" ptsTypes="AA">
                                      <p:cBhvr>
                                        <p:cTn id="29" dur="1500" fill="hold"/>
                                        <p:tgtEl>
                                          <p:spTgt spid="18"/>
                                        </p:tgtEl>
                                        <p:attrNameLst>
                                          <p:attrName>ppt_x</p:attrName>
                                          <p:attrName>ppt_y</p:attrName>
                                        </p:attrNameLst>
                                      </p:cBhvr>
                                      <p:rCtr x="0" y="-2778"/>
                                    </p:animMotion>
                                  </p:childTnLst>
                                </p:cTn>
                              </p:par>
                              <p:par>
                                <p:cTn id="30" presetID="6" presetClass="emph" presetSubtype="0" repeatCount="indefinite" accel="50000" decel="50000" autoRev="1" fill="hold" grpId="0" nodeType="withEffect">
                                  <p:stCondLst>
                                    <p:cond delay="800"/>
                                  </p:stCondLst>
                                  <p:childTnLst>
                                    <p:animScale>
                                      <p:cBhvr>
                                        <p:cTn id="31" dur="1500" fill="hold"/>
                                        <p:tgtEl>
                                          <p:spTgt spid="19"/>
                                        </p:tgtEl>
                                      </p:cBhvr>
                                      <p:by x="100000" y="125000"/>
                                    </p:animScale>
                                  </p:childTnLst>
                                </p:cTn>
                              </p:par>
                              <p:par>
                                <p:cTn id="32" presetID="42" presetClass="path" presetSubtype="0" repeatCount="indefinite" accel="50000" decel="50000" autoRev="1" fill="hold" grpId="1" nodeType="withEffect">
                                  <p:stCondLst>
                                    <p:cond delay="800"/>
                                  </p:stCondLst>
                                  <p:childTnLst>
                                    <p:animMotion origin="layout" path="M 2.08333E-7 -3.7037E-6 L 2.08333E-7 -0.05532 " pathEditMode="relative" rAng="0" ptsTypes="AA">
                                      <p:cBhvr>
                                        <p:cTn id="33" dur="1500" fill="hold"/>
                                        <p:tgtEl>
                                          <p:spTgt spid="19"/>
                                        </p:tgtEl>
                                        <p:attrNameLst>
                                          <p:attrName>ppt_x</p:attrName>
                                          <p:attrName>ppt_y</p:attrName>
                                        </p:attrNameLst>
                                      </p:cBhvr>
                                      <p:rCtr x="0" y="-2778"/>
                                    </p:animMotion>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1000"/>
                                        <p:tgtEl>
                                          <p:spTgt spid="3"/>
                                        </p:tgtEl>
                                      </p:cBhvr>
                                    </p:animEffect>
                                    <p:anim calcmode="lin" valueType="num">
                                      <p:cBhvr>
                                        <p:cTn id="39" dur="1000" fill="hold"/>
                                        <p:tgtEl>
                                          <p:spTgt spid="3"/>
                                        </p:tgtEl>
                                        <p:attrNameLst>
                                          <p:attrName>ppt_x</p:attrName>
                                        </p:attrNameLst>
                                      </p:cBhvr>
                                      <p:tavLst>
                                        <p:tav tm="0">
                                          <p:val>
                                            <p:strVal val="#ppt_x"/>
                                          </p:val>
                                        </p:tav>
                                        <p:tav tm="100000">
                                          <p:val>
                                            <p:strVal val="#ppt_x"/>
                                          </p:val>
                                        </p:tav>
                                      </p:tavLst>
                                    </p:anim>
                                    <p:anim calcmode="lin" valueType="num">
                                      <p:cBhvr>
                                        <p:cTn id="4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1000"/>
                                        <p:tgtEl>
                                          <p:spTgt spid="20"/>
                                        </p:tgtEl>
                                      </p:cBhvr>
                                    </p:animEffect>
                                    <p:anim calcmode="lin" valueType="num">
                                      <p:cBhvr>
                                        <p:cTn id="46" dur="1000" fill="hold"/>
                                        <p:tgtEl>
                                          <p:spTgt spid="20"/>
                                        </p:tgtEl>
                                        <p:attrNameLst>
                                          <p:attrName>ppt_x</p:attrName>
                                        </p:attrNameLst>
                                      </p:cBhvr>
                                      <p:tavLst>
                                        <p:tav tm="0">
                                          <p:val>
                                            <p:strVal val="#ppt_x"/>
                                          </p:val>
                                        </p:tav>
                                        <p:tav tm="100000">
                                          <p:val>
                                            <p:strVal val="#ppt_x"/>
                                          </p:val>
                                        </p:tav>
                                      </p:tavLst>
                                    </p:anim>
                                    <p:anim calcmode="lin" valueType="num">
                                      <p:cBhvr>
                                        <p:cTn id="47" dur="1000" fill="hold"/>
                                        <p:tgtEl>
                                          <p:spTgt spid="20"/>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1000"/>
                                        <p:tgtEl>
                                          <p:spTgt spid="22"/>
                                        </p:tgtEl>
                                      </p:cBhvr>
                                    </p:animEffect>
                                    <p:anim calcmode="lin" valueType="num">
                                      <p:cBhvr>
                                        <p:cTn id="51" dur="1000" fill="hold"/>
                                        <p:tgtEl>
                                          <p:spTgt spid="22"/>
                                        </p:tgtEl>
                                        <p:attrNameLst>
                                          <p:attrName>ppt_x</p:attrName>
                                        </p:attrNameLst>
                                      </p:cBhvr>
                                      <p:tavLst>
                                        <p:tav tm="0">
                                          <p:val>
                                            <p:strVal val="#ppt_x"/>
                                          </p:val>
                                        </p:tav>
                                        <p:tav tm="100000">
                                          <p:val>
                                            <p:strVal val="#ppt_x"/>
                                          </p:val>
                                        </p:tav>
                                      </p:tavLst>
                                    </p:anim>
                                    <p:anim calcmode="lin" valueType="num">
                                      <p:cBhvr>
                                        <p:cTn id="5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1000"/>
                                        <p:tgtEl>
                                          <p:spTgt spid="23"/>
                                        </p:tgtEl>
                                      </p:cBhvr>
                                    </p:animEffect>
                                    <p:anim calcmode="lin" valueType="num">
                                      <p:cBhvr>
                                        <p:cTn id="63" dur="1000" fill="hold"/>
                                        <p:tgtEl>
                                          <p:spTgt spid="23"/>
                                        </p:tgtEl>
                                        <p:attrNameLst>
                                          <p:attrName>ppt_x</p:attrName>
                                        </p:attrNameLst>
                                      </p:cBhvr>
                                      <p:tavLst>
                                        <p:tav tm="0">
                                          <p:val>
                                            <p:strVal val="#ppt_x"/>
                                          </p:val>
                                        </p:tav>
                                        <p:tav tm="100000">
                                          <p:val>
                                            <p:strVal val="#ppt_x"/>
                                          </p:val>
                                        </p:tav>
                                      </p:tavLst>
                                    </p:anim>
                                    <p:anim calcmode="lin" valueType="num">
                                      <p:cBhvr>
                                        <p:cTn id="6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2" grpId="0"/>
      <p:bldP spid="23"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12" name="Rectangle 11">
            <a:extLst>
              <a:ext uri="{FF2B5EF4-FFF2-40B4-BE49-F238E27FC236}">
                <a16:creationId xmlns:a16="http://schemas.microsoft.com/office/drawing/2014/main" id="{99D1D594-5228-7E40-8C11-673A42AE8EE2}"/>
              </a:ext>
            </a:extLst>
          </p:cNvPr>
          <p:cNvSpPr/>
          <p:nvPr/>
        </p:nvSpPr>
        <p:spPr>
          <a:xfrm>
            <a:off x="2405317" y="-87246"/>
            <a:ext cx="9202776" cy="92333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150" normalizeH="0" baseline="0" noProof="0" dirty="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EXPLORATORY DATA ANALYSIS</a:t>
            </a:r>
            <a:endParaRPr kumimoji="0" lang="en-LT" sz="5400" b="1" i="0" u="none" strike="noStrike" kern="1200" cap="none" spc="-150" normalizeH="0" baseline="0" noProof="0" dirty="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11" name="Graphic 10" descr="Research with solid fill">
            <a:extLst>
              <a:ext uri="{FF2B5EF4-FFF2-40B4-BE49-F238E27FC236}">
                <a16:creationId xmlns:a16="http://schemas.microsoft.com/office/drawing/2014/main" id="{10046A29-C690-4E76-8A11-B3442C241B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9647" y="11419"/>
            <a:ext cx="1075247" cy="1075247"/>
          </a:xfrm>
          <a:prstGeom prst="rect">
            <a:avLst/>
          </a:prstGeom>
        </p:spPr>
      </p:pic>
      <p:sp useBgFill="1">
        <p:nvSpPr>
          <p:cNvPr id="14" name="Rectangle 13">
            <a:extLst>
              <a:ext uri="{FF2B5EF4-FFF2-40B4-BE49-F238E27FC236}">
                <a16:creationId xmlns:a16="http://schemas.microsoft.com/office/drawing/2014/main" id="{11C7D670-114A-4595-8031-93BCD0D8878F}"/>
              </a:ext>
            </a:extLst>
          </p:cNvPr>
          <p:cNvSpPr/>
          <p:nvPr/>
        </p:nvSpPr>
        <p:spPr>
          <a:xfrm>
            <a:off x="9311270"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15" name="Rectangle 14">
            <a:extLst>
              <a:ext uri="{FF2B5EF4-FFF2-40B4-BE49-F238E27FC236}">
                <a16:creationId xmlns:a16="http://schemas.microsoft.com/office/drawing/2014/main" id="{773133DA-46CE-4479-BAE7-B89B4966F98D}"/>
              </a:ext>
            </a:extLst>
          </p:cNvPr>
          <p:cNvSpPr/>
          <p:nvPr/>
        </p:nvSpPr>
        <p:spPr>
          <a:xfrm>
            <a:off x="10120433"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16" name="Rectangle 15">
            <a:extLst>
              <a:ext uri="{FF2B5EF4-FFF2-40B4-BE49-F238E27FC236}">
                <a16:creationId xmlns:a16="http://schemas.microsoft.com/office/drawing/2014/main" id="{3589F7F1-3088-4C4D-89EB-547648AC7C3B}"/>
              </a:ext>
            </a:extLst>
          </p:cNvPr>
          <p:cNvSpPr/>
          <p:nvPr/>
        </p:nvSpPr>
        <p:spPr>
          <a:xfrm>
            <a:off x="10912521"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17" name="Rectangle 16">
            <a:extLst>
              <a:ext uri="{FF2B5EF4-FFF2-40B4-BE49-F238E27FC236}">
                <a16:creationId xmlns:a16="http://schemas.microsoft.com/office/drawing/2014/main" id="{F9C22F6D-9293-4F5C-B5FC-969721387F62}"/>
              </a:ext>
            </a:extLst>
          </p:cNvPr>
          <p:cNvSpPr/>
          <p:nvPr/>
        </p:nvSpPr>
        <p:spPr>
          <a:xfrm>
            <a:off x="534309"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18" name="Rectangle 17">
            <a:extLst>
              <a:ext uri="{FF2B5EF4-FFF2-40B4-BE49-F238E27FC236}">
                <a16:creationId xmlns:a16="http://schemas.microsoft.com/office/drawing/2014/main" id="{5523DA06-63F8-463B-933F-D7A81FE0C7F6}"/>
              </a:ext>
            </a:extLst>
          </p:cNvPr>
          <p:cNvSpPr/>
          <p:nvPr/>
        </p:nvSpPr>
        <p:spPr>
          <a:xfrm>
            <a:off x="1343472"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19" name="Rectangle 18">
            <a:extLst>
              <a:ext uri="{FF2B5EF4-FFF2-40B4-BE49-F238E27FC236}">
                <a16:creationId xmlns:a16="http://schemas.microsoft.com/office/drawing/2014/main" id="{722C704B-A2FB-40B5-AC85-E1913072B994}"/>
              </a:ext>
            </a:extLst>
          </p:cNvPr>
          <p:cNvSpPr/>
          <p:nvPr/>
        </p:nvSpPr>
        <p:spPr>
          <a:xfrm>
            <a:off x="2135560"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3" name="TextBox 2">
            <a:extLst>
              <a:ext uri="{FF2B5EF4-FFF2-40B4-BE49-F238E27FC236}">
                <a16:creationId xmlns:a16="http://schemas.microsoft.com/office/drawing/2014/main" id="{09F148CF-AAB4-45FF-9CE9-50E798AF1C18}"/>
              </a:ext>
            </a:extLst>
          </p:cNvPr>
          <p:cNvSpPr txBox="1"/>
          <p:nvPr/>
        </p:nvSpPr>
        <p:spPr>
          <a:xfrm>
            <a:off x="-17361" y="971709"/>
            <a:ext cx="3646511" cy="523220"/>
          </a:xfrm>
          <a:prstGeom prst="rect">
            <a:avLst/>
          </a:prstGeom>
          <a:noFill/>
        </p:spPr>
        <p:txBody>
          <a:bodyPr wrap="none" rtlCol="0">
            <a:spAutoFit/>
          </a:bodyPr>
          <a:lstStyle/>
          <a:p>
            <a:pPr marL="285750" indent="-285750">
              <a:buFont typeface="Wingdings" panose="05000000000000000000" pitchFamily="2" charset="2"/>
              <a:buChar char="v"/>
            </a:pPr>
            <a:r>
              <a:rPr lang="en-US" sz="2800" b="1" dirty="0">
                <a:solidFill>
                  <a:schemeClr val="bg1"/>
                </a:solidFill>
              </a:rPr>
              <a:t>BIVARIATE ANALYSIS:</a:t>
            </a:r>
            <a:endParaRPr lang="en-IN" sz="2800" b="1" dirty="0">
              <a:solidFill>
                <a:schemeClr val="bg1"/>
              </a:solidFill>
            </a:endParaRPr>
          </a:p>
        </p:txBody>
      </p:sp>
      <p:pic>
        <p:nvPicPr>
          <p:cNvPr id="24" name="Content Placeholder 9">
            <a:extLst>
              <a:ext uri="{FF2B5EF4-FFF2-40B4-BE49-F238E27FC236}">
                <a16:creationId xmlns:a16="http://schemas.microsoft.com/office/drawing/2014/main" id="{B98C7618-AA61-4452-95CB-BD4712F2306B}"/>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13113" y="1706159"/>
            <a:ext cx="5639541" cy="3103137"/>
          </a:xfrm>
          <a:prstGeom prst="rect">
            <a:avLst/>
          </a:prstGeom>
        </p:spPr>
      </p:pic>
      <p:pic>
        <p:nvPicPr>
          <p:cNvPr id="25" name="Picture 24">
            <a:extLst>
              <a:ext uri="{FF2B5EF4-FFF2-40B4-BE49-F238E27FC236}">
                <a16:creationId xmlns:a16="http://schemas.microsoft.com/office/drawing/2014/main" id="{4DAAD4CE-A5F7-41DF-BF38-DD0A1DE75EAF}"/>
              </a:ext>
            </a:extLst>
          </p:cNvPr>
          <p:cNvPicPr/>
          <p:nvPr/>
        </p:nvPicPr>
        <p:blipFill>
          <a:blip r:embed="rId6">
            <a:extLst>
              <a:ext uri="{28A0092B-C50C-407E-A947-70E740481C1C}">
                <a14:useLocalDpi xmlns:a14="http://schemas.microsoft.com/office/drawing/2010/main" val="0"/>
              </a:ext>
            </a:extLst>
          </a:blip>
          <a:stretch>
            <a:fillRect/>
          </a:stretch>
        </p:blipFill>
        <p:spPr>
          <a:xfrm>
            <a:off x="6706286" y="1726941"/>
            <a:ext cx="5485714" cy="3103137"/>
          </a:xfrm>
          <a:prstGeom prst="rect">
            <a:avLst/>
          </a:prstGeom>
        </p:spPr>
      </p:pic>
      <p:sp>
        <p:nvSpPr>
          <p:cNvPr id="26" name="TextBox 25">
            <a:extLst>
              <a:ext uri="{FF2B5EF4-FFF2-40B4-BE49-F238E27FC236}">
                <a16:creationId xmlns:a16="http://schemas.microsoft.com/office/drawing/2014/main" id="{454D73E2-7C4F-4AB5-AD3B-A23FC5E48BBC}"/>
              </a:ext>
            </a:extLst>
          </p:cNvPr>
          <p:cNvSpPr txBox="1"/>
          <p:nvPr/>
        </p:nvSpPr>
        <p:spPr>
          <a:xfrm>
            <a:off x="0" y="4891551"/>
            <a:ext cx="5652654" cy="1569660"/>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a:solidFill>
                  <a:schemeClr val="bg1"/>
                </a:solidFill>
                <a:latin typeface="+mj-lt"/>
              </a:rPr>
              <a:t>Although females are slightly more vulnerable to get readmitted, but overall, both genders show similar characteristics with respect to target variable.</a:t>
            </a:r>
            <a:endParaRPr lang="en-IN" sz="2400" b="1" dirty="0">
              <a:solidFill>
                <a:schemeClr val="bg1"/>
              </a:solidFill>
              <a:latin typeface="+mj-lt"/>
            </a:endParaRPr>
          </a:p>
        </p:txBody>
      </p:sp>
      <p:sp>
        <p:nvSpPr>
          <p:cNvPr id="27" name="TextBox 26">
            <a:extLst>
              <a:ext uri="{FF2B5EF4-FFF2-40B4-BE49-F238E27FC236}">
                <a16:creationId xmlns:a16="http://schemas.microsoft.com/office/drawing/2014/main" id="{7574CBAF-2C09-41E8-8650-EC6CF3540CC7}"/>
              </a:ext>
            </a:extLst>
          </p:cNvPr>
          <p:cNvSpPr txBox="1"/>
          <p:nvPr/>
        </p:nvSpPr>
        <p:spPr>
          <a:xfrm>
            <a:off x="6638864" y="4830078"/>
            <a:ext cx="5553136" cy="1938992"/>
          </a:xfrm>
          <a:prstGeom prst="rect">
            <a:avLst/>
          </a:prstGeom>
          <a:noFill/>
        </p:spPr>
        <p:txBody>
          <a:bodyPr wrap="square" rtlCol="0">
            <a:spAutoFit/>
          </a:bodyPr>
          <a:lstStyle/>
          <a:p>
            <a:pPr marL="285750" indent="-285750">
              <a:buFont typeface="Wingdings" panose="05000000000000000000" pitchFamily="2" charset="2"/>
              <a:buChar char="§"/>
            </a:pPr>
            <a:r>
              <a:rPr lang="en-IN" sz="2400" b="1" dirty="0">
                <a:solidFill>
                  <a:schemeClr val="bg1"/>
                </a:solidFill>
                <a:effectLst/>
                <a:latin typeface="+mj-lt"/>
                <a:ea typeface="Times New Roman" panose="02020603050405020304" pitchFamily="18" charset="0"/>
              </a:rPr>
              <a:t>Elderly </a:t>
            </a:r>
            <a:r>
              <a:rPr lang="en-IN" sz="2400" b="1" dirty="0">
                <a:solidFill>
                  <a:schemeClr val="bg1"/>
                </a:solidFill>
                <a:latin typeface="+mj-lt"/>
                <a:ea typeface="Times New Roman" panose="02020603050405020304" pitchFamily="18" charset="0"/>
              </a:rPr>
              <a:t>have high chances of getting readmitted </a:t>
            </a:r>
            <a:r>
              <a:rPr lang="en-IN" sz="2400" b="1" dirty="0">
                <a:solidFill>
                  <a:schemeClr val="bg1"/>
                </a:solidFill>
                <a:effectLst/>
                <a:latin typeface="+mj-lt"/>
                <a:ea typeface="Times New Roman" panose="02020603050405020304" pitchFamily="18" charset="0"/>
              </a:rPr>
              <a:t>, but we cannot underrate the mid-age generation (i.e., </a:t>
            </a:r>
            <a:r>
              <a:rPr lang="en-IN" sz="2400" b="1" u="sng" dirty="0">
                <a:solidFill>
                  <a:schemeClr val="bg1"/>
                </a:solidFill>
                <a:effectLst/>
                <a:latin typeface="+mj-lt"/>
                <a:ea typeface="Times New Roman" panose="02020603050405020304" pitchFamily="18" charset="0"/>
              </a:rPr>
              <a:t>20-40</a:t>
            </a:r>
            <a:r>
              <a:rPr lang="en-IN" sz="2400" b="1" dirty="0">
                <a:solidFill>
                  <a:schemeClr val="bg1"/>
                </a:solidFill>
                <a:effectLst/>
                <a:latin typeface="+mj-lt"/>
                <a:ea typeface="Times New Roman" panose="02020603050405020304" pitchFamily="18" charset="0"/>
              </a:rPr>
              <a:t>) because it also associates considerable ratio of affected cases.</a:t>
            </a:r>
            <a:endParaRPr lang="en-IN" sz="2400" b="1" dirty="0">
              <a:solidFill>
                <a:schemeClr val="bg1"/>
              </a:solidFill>
              <a:latin typeface="+mj-lt"/>
            </a:endParaRPr>
          </a:p>
        </p:txBody>
      </p:sp>
    </p:spTree>
    <p:extLst>
      <p:ext uri="{BB962C8B-B14F-4D97-AF65-F5344CB8AC3E}">
        <p14:creationId xmlns:p14="http://schemas.microsoft.com/office/powerpoint/2010/main" val="29801103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3000"/>
                                        <p:tgtEl>
                                          <p:spTgt spid="11"/>
                                        </p:tgtEl>
                                      </p:cBhvr>
                                    </p:animEffect>
                                    <p:anim calcmode="lin" valueType="num">
                                      <p:cBhvr>
                                        <p:cTn id="8" dur="3000" fill="hold"/>
                                        <p:tgtEl>
                                          <p:spTgt spid="11"/>
                                        </p:tgtEl>
                                        <p:attrNameLst>
                                          <p:attrName>ppt_w</p:attrName>
                                        </p:attrNameLst>
                                      </p:cBhvr>
                                      <p:tavLst>
                                        <p:tav tm="0" fmla="#ppt_w*sin(2.5*pi*$)">
                                          <p:val>
                                            <p:fltVal val="0"/>
                                          </p:val>
                                        </p:tav>
                                        <p:tav tm="100000">
                                          <p:val>
                                            <p:fltVal val="1"/>
                                          </p:val>
                                        </p:tav>
                                      </p:tavLst>
                                    </p:anim>
                                    <p:anim calcmode="lin" valueType="num">
                                      <p:cBhvr>
                                        <p:cTn id="9" dur="3000" fill="hold"/>
                                        <p:tgtEl>
                                          <p:spTgt spid="11"/>
                                        </p:tgtEl>
                                        <p:attrNameLst>
                                          <p:attrName>ppt_h</p:attrName>
                                        </p:attrNameLst>
                                      </p:cBhvr>
                                      <p:tavLst>
                                        <p:tav tm="0">
                                          <p:val>
                                            <p:strVal val="#ppt_h"/>
                                          </p:val>
                                        </p:tav>
                                        <p:tav tm="100000">
                                          <p:val>
                                            <p:strVal val="#ppt_h"/>
                                          </p:val>
                                        </p:tav>
                                      </p:tavLst>
                                    </p:anim>
                                  </p:childTnLst>
                                </p:cTn>
                              </p:par>
                              <p:par>
                                <p:cTn id="10" presetID="6" presetClass="emph" presetSubtype="0" repeatCount="indefinite" accel="50000" decel="50000" autoRev="1" fill="hold" grpId="0" nodeType="withEffect">
                                  <p:stCondLst>
                                    <p:cond delay="1200"/>
                                  </p:stCondLst>
                                  <p:childTnLst>
                                    <p:animScale>
                                      <p:cBhvr>
                                        <p:cTn id="11" dur="1500" fill="hold"/>
                                        <p:tgtEl>
                                          <p:spTgt spid="14"/>
                                        </p:tgtEl>
                                      </p:cBhvr>
                                      <p:by x="100000" y="125000"/>
                                    </p:animScale>
                                  </p:childTnLst>
                                </p:cTn>
                              </p:par>
                              <p:par>
                                <p:cTn id="12" presetID="42" presetClass="path" presetSubtype="0" repeatCount="indefinite" accel="50000" decel="50000" autoRev="1" fill="hold" grpId="1" nodeType="withEffect">
                                  <p:stCondLst>
                                    <p:cond delay="1200"/>
                                  </p:stCondLst>
                                  <p:childTnLst>
                                    <p:animMotion origin="layout" path="M -1.45833E-6 -3.7037E-6 L -1.45833E-6 -0.05532 " pathEditMode="relative" rAng="0" ptsTypes="AA">
                                      <p:cBhvr>
                                        <p:cTn id="13" dur="1500" fill="hold"/>
                                        <p:tgtEl>
                                          <p:spTgt spid="14"/>
                                        </p:tgtEl>
                                        <p:attrNameLst>
                                          <p:attrName>ppt_x</p:attrName>
                                          <p:attrName>ppt_y</p:attrName>
                                        </p:attrNameLst>
                                      </p:cBhvr>
                                      <p:rCtr x="0" y="-2778"/>
                                    </p:animMotion>
                                  </p:childTnLst>
                                </p:cTn>
                              </p:par>
                              <p:par>
                                <p:cTn id="14" presetID="6" presetClass="emph" presetSubtype="0" repeatCount="indefinite" accel="50000" decel="50000" autoRev="1" fill="hold" grpId="0" nodeType="withEffect">
                                  <p:stCondLst>
                                    <p:cond delay="1600"/>
                                  </p:stCondLst>
                                  <p:childTnLst>
                                    <p:animScale>
                                      <p:cBhvr>
                                        <p:cTn id="15" dur="1500" fill="hold"/>
                                        <p:tgtEl>
                                          <p:spTgt spid="15"/>
                                        </p:tgtEl>
                                      </p:cBhvr>
                                      <p:by x="100000" y="125000"/>
                                    </p:animScale>
                                  </p:childTnLst>
                                </p:cTn>
                              </p:par>
                              <p:par>
                                <p:cTn id="16" presetID="42" presetClass="path" presetSubtype="0" repeatCount="indefinite" accel="50000" decel="50000" autoRev="1" fill="hold" grpId="1" nodeType="withEffect">
                                  <p:stCondLst>
                                    <p:cond delay="1600"/>
                                  </p:stCondLst>
                                  <p:childTnLst>
                                    <p:animMotion origin="layout" path="M 2.5E-6 -3.7037E-6 L 2.5E-6 -0.05532 " pathEditMode="relative" rAng="0" ptsTypes="AA">
                                      <p:cBhvr>
                                        <p:cTn id="17" dur="1500" fill="hold"/>
                                        <p:tgtEl>
                                          <p:spTgt spid="15"/>
                                        </p:tgtEl>
                                        <p:attrNameLst>
                                          <p:attrName>ppt_x</p:attrName>
                                          <p:attrName>ppt_y</p:attrName>
                                        </p:attrNameLst>
                                      </p:cBhvr>
                                      <p:rCtr x="0" y="-2778"/>
                                    </p:animMotion>
                                  </p:childTnLst>
                                </p:cTn>
                              </p:par>
                              <p:par>
                                <p:cTn id="18" presetID="6" presetClass="emph" presetSubtype="0" repeatCount="indefinite" accel="50000" decel="50000" autoRev="1" fill="hold" grpId="0" nodeType="withEffect">
                                  <p:stCondLst>
                                    <p:cond delay="2000"/>
                                  </p:stCondLst>
                                  <p:childTnLst>
                                    <p:animScale>
                                      <p:cBhvr>
                                        <p:cTn id="19" dur="1500" fill="hold"/>
                                        <p:tgtEl>
                                          <p:spTgt spid="16"/>
                                        </p:tgtEl>
                                      </p:cBhvr>
                                      <p:by x="100000" y="125000"/>
                                    </p:animScale>
                                  </p:childTnLst>
                                </p:cTn>
                              </p:par>
                              <p:par>
                                <p:cTn id="20" presetID="42" presetClass="path" presetSubtype="0" repeatCount="indefinite" accel="50000" decel="50000" autoRev="1" fill="hold" grpId="1" nodeType="withEffect">
                                  <p:stCondLst>
                                    <p:cond delay="2000"/>
                                  </p:stCondLst>
                                  <p:childTnLst>
                                    <p:animMotion origin="layout" path="M -1.45833E-6 -3.7037E-6 L -1.45833E-6 -0.05532 " pathEditMode="relative" rAng="0" ptsTypes="AA">
                                      <p:cBhvr>
                                        <p:cTn id="21" dur="1500" fill="hold"/>
                                        <p:tgtEl>
                                          <p:spTgt spid="16"/>
                                        </p:tgtEl>
                                        <p:attrNameLst>
                                          <p:attrName>ppt_x</p:attrName>
                                          <p:attrName>ppt_y</p:attrName>
                                        </p:attrNameLst>
                                      </p:cBhvr>
                                      <p:rCtr x="0" y="-2778"/>
                                    </p:animMotion>
                                  </p:childTnLst>
                                </p:cTn>
                              </p:par>
                              <p:par>
                                <p:cTn id="22" presetID="6" presetClass="emph" presetSubtype="0" repeatCount="indefinite" accel="50000" decel="50000" autoRev="1" fill="hold" grpId="0" nodeType="withEffect">
                                  <p:stCondLst>
                                    <p:cond delay="0"/>
                                  </p:stCondLst>
                                  <p:childTnLst>
                                    <p:animScale>
                                      <p:cBhvr>
                                        <p:cTn id="23" dur="1500" fill="hold"/>
                                        <p:tgtEl>
                                          <p:spTgt spid="17"/>
                                        </p:tgtEl>
                                      </p:cBhvr>
                                      <p:by x="100000" y="125000"/>
                                    </p:animScale>
                                  </p:childTnLst>
                                </p:cTn>
                              </p:par>
                              <p:par>
                                <p:cTn id="24" presetID="42" presetClass="path" presetSubtype="0" repeatCount="indefinite" accel="50000" decel="50000" autoRev="1" fill="hold" grpId="1" nodeType="withEffect">
                                  <p:stCondLst>
                                    <p:cond delay="0"/>
                                  </p:stCondLst>
                                  <p:childTnLst>
                                    <p:animMotion origin="layout" path="M 4.16667E-7 -3.7037E-6 L 4.16667E-7 -0.05532 " pathEditMode="relative" rAng="0" ptsTypes="AA">
                                      <p:cBhvr>
                                        <p:cTn id="25" dur="1500" fill="hold"/>
                                        <p:tgtEl>
                                          <p:spTgt spid="17"/>
                                        </p:tgtEl>
                                        <p:attrNameLst>
                                          <p:attrName>ppt_x</p:attrName>
                                          <p:attrName>ppt_y</p:attrName>
                                        </p:attrNameLst>
                                      </p:cBhvr>
                                      <p:rCtr x="0" y="-2778"/>
                                    </p:animMotion>
                                  </p:childTnLst>
                                </p:cTn>
                              </p:par>
                              <p:par>
                                <p:cTn id="26" presetID="6" presetClass="emph" presetSubtype="0" repeatCount="indefinite" accel="50000" decel="50000" autoRev="1" fill="hold" grpId="0" nodeType="withEffect">
                                  <p:stCondLst>
                                    <p:cond delay="400"/>
                                  </p:stCondLst>
                                  <p:childTnLst>
                                    <p:animScale>
                                      <p:cBhvr>
                                        <p:cTn id="27" dur="1500" fill="hold"/>
                                        <p:tgtEl>
                                          <p:spTgt spid="18"/>
                                        </p:tgtEl>
                                      </p:cBhvr>
                                      <p:by x="100000" y="125000"/>
                                    </p:animScale>
                                  </p:childTnLst>
                                </p:cTn>
                              </p:par>
                              <p:par>
                                <p:cTn id="28" presetID="42" presetClass="path" presetSubtype="0" repeatCount="indefinite" accel="50000" decel="50000" autoRev="1" fill="hold" grpId="1" nodeType="withEffect">
                                  <p:stCondLst>
                                    <p:cond delay="400"/>
                                  </p:stCondLst>
                                  <p:childTnLst>
                                    <p:animMotion origin="layout" path="M 4.16667E-6 -3.7037E-6 L 4.16667E-6 -0.05532 " pathEditMode="relative" rAng="0" ptsTypes="AA">
                                      <p:cBhvr>
                                        <p:cTn id="29" dur="1500" fill="hold"/>
                                        <p:tgtEl>
                                          <p:spTgt spid="18"/>
                                        </p:tgtEl>
                                        <p:attrNameLst>
                                          <p:attrName>ppt_x</p:attrName>
                                          <p:attrName>ppt_y</p:attrName>
                                        </p:attrNameLst>
                                      </p:cBhvr>
                                      <p:rCtr x="0" y="-2778"/>
                                    </p:animMotion>
                                  </p:childTnLst>
                                </p:cTn>
                              </p:par>
                              <p:par>
                                <p:cTn id="30" presetID="6" presetClass="emph" presetSubtype="0" repeatCount="indefinite" accel="50000" decel="50000" autoRev="1" fill="hold" grpId="0" nodeType="withEffect">
                                  <p:stCondLst>
                                    <p:cond delay="800"/>
                                  </p:stCondLst>
                                  <p:childTnLst>
                                    <p:animScale>
                                      <p:cBhvr>
                                        <p:cTn id="31" dur="1500" fill="hold"/>
                                        <p:tgtEl>
                                          <p:spTgt spid="19"/>
                                        </p:tgtEl>
                                      </p:cBhvr>
                                      <p:by x="100000" y="125000"/>
                                    </p:animScale>
                                  </p:childTnLst>
                                </p:cTn>
                              </p:par>
                              <p:par>
                                <p:cTn id="32" presetID="42" presetClass="path" presetSubtype="0" repeatCount="indefinite" accel="50000" decel="50000" autoRev="1" fill="hold" grpId="1" nodeType="withEffect">
                                  <p:stCondLst>
                                    <p:cond delay="800"/>
                                  </p:stCondLst>
                                  <p:childTnLst>
                                    <p:animMotion origin="layout" path="M 2.08333E-7 -3.7037E-6 L 2.08333E-7 -0.05532 " pathEditMode="relative" rAng="0" ptsTypes="AA">
                                      <p:cBhvr>
                                        <p:cTn id="33" dur="1500" fill="hold"/>
                                        <p:tgtEl>
                                          <p:spTgt spid="19"/>
                                        </p:tgtEl>
                                        <p:attrNameLst>
                                          <p:attrName>ppt_x</p:attrName>
                                          <p:attrName>ppt_y</p:attrName>
                                        </p:attrNameLst>
                                      </p:cBhvr>
                                      <p:rCtr x="0" y="-2778"/>
                                    </p:animMotion>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1000"/>
                                        <p:tgtEl>
                                          <p:spTgt spid="3"/>
                                        </p:tgtEl>
                                      </p:cBhvr>
                                    </p:animEffect>
                                    <p:anim calcmode="lin" valueType="num">
                                      <p:cBhvr>
                                        <p:cTn id="39" dur="1000" fill="hold"/>
                                        <p:tgtEl>
                                          <p:spTgt spid="3"/>
                                        </p:tgtEl>
                                        <p:attrNameLst>
                                          <p:attrName>ppt_x</p:attrName>
                                        </p:attrNameLst>
                                      </p:cBhvr>
                                      <p:tavLst>
                                        <p:tav tm="0">
                                          <p:val>
                                            <p:strVal val="#ppt_x"/>
                                          </p:val>
                                        </p:tav>
                                        <p:tav tm="100000">
                                          <p:val>
                                            <p:strVal val="#ppt_x"/>
                                          </p:val>
                                        </p:tav>
                                      </p:tavLst>
                                    </p:anim>
                                    <p:anim calcmode="lin" valueType="num">
                                      <p:cBhvr>
                                        <p:cTn id="4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1000"/>
                                        <p:tgtEl>
                                          <p:spTgt spid="24"/>
                                        </p:tgtEl>
                                      </p:cBhvr>
                                    </p:animEffect>
                                    <p:anim calcmode="lin" valueType="num">
                                      <p:cBhvr>
                                        <p:cTn id="46" dur="1000" fill="hold"/>
                                        <p:tgtEl>
                                          <p:spTgt spid="24"/>
                                        </p:tgtEl>
                                        <p:attrNameLst>
                                          <p:attrName>ppt_x</p:attrName>
                                        </p:attrNameLst>
                                      </p:cBhvr>
                                      <p:tavLst>
                                        <p:tav tm="0">
                                          <p:val>
                                            <p:strVal val="#ppt_x"/>
                                          </p:val>
                                        </p:tav>
                                        <p:tav tm="100000">
                                          <p:val>
                                            <p:strVal val="#ppt_x"/>
                                          </p:val>
                                        </p:tav>
                                      </p:tavLst>
                                    </p:anim>
                                    <p:anim calcmode="lin" valueType="num">
                                      <p:cBhvr>
                                        <p:cTn id="47" dur="1000" fill="hold"/>
                                        <p:tgtEl>
                                          <p:spTgt spid="24"/>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1000"/>
                                        <p:tgtEl>
                                          <p:spTgt spid="26"/>
                                        </p:tgtEl>
                                      </p:cBhvr>
                                    </p:animEffect>
                                    <p:anim calcmode="lin" valueType="num">
                                      <p:cBhvr>
                                        <p:cTn id="51" dur="1000" fill="hold"/>
                                        <p:tgtEl>
                                          <p:spTgt spid="26"/>
                                        </p:tgtEl>
                                        <p:attrNameLst>
                                          <p:attrName>ppt_x</p:attrName>
                                        </p:attrNameLst>
                                      </p:cBhvr>
                                      <p:tavLst>
                                        <p:tav tm="0">
                                          <p:val>
                                            <p:strVal val="#ppt_x"/>
                                          </p:val>
                                        </p:tav>
                                        <p:tav tm="100000">
                                          <p:val>
                                            <p:strVal val="#ppt_x"/>
                                          </p:val>
                                        </p:tav>
                                      </p:tavLst>
                                    </p:anim>
                                    <p:anim calcmode="lin" valueType="num">
                                      <p:cBhvr>
                                        <p:cTn id="5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1000"/>
                                        <p:tgtEl>
                                          <p:spTgt spid="25"/>
                                        </p:tgtEl>
                                      </p:cBhvr>
                                    </p:animEffect>
                                    <p:anim calcmode="lin" valueType="num">
                                      <p:cBhvr>
                                        <p:cTn id="58" dur="1000" fill="hold"/>
                                        <p:tgtEl>
                                          <p:spTgt spid="25"/>
                                        </p:tgtEl>
                                        <p:attrNameLst>
                                          <p:attrName>ppt_x</p:attrName>
                                        </p:attrNameLst>
                                      </p:cBhvr>
                                      <p:tavLst>
                                        <p:tav tm="0">
                                          <p:val>
                                            <p:strVal val="#ppt_x"/>
                                          </p:val>
                                        </p:tav>
                                        <p:tav tm="100000">
                                          <p:val>
                                            <p:strVal val="#ppt_x"/>
                                          </p:val>
                                        </p:tav>
                                      </p:tavLst>
                                    </p:anim>
                                    <p:anim calcmode="lin" valueType="num">
                                      <p:cBhvr>
                                        <p:cTn id="59" dur="1000" fill="hold"/>
                                        <p:tgtEl>
                                          <p:spTgt spid="2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1000"/>
                                        <p:tgtEl>
                                          <p:spTgt spid="27"/>
                                        </p:tgtEl>
                                      </p:cBhvr>
                                    </p:animEffect>
                                    <p:anim calcmode="lin" valueType="num">
                                      <p:cBhvr>
                                        <p:cTn id="63" dur="1000" fill="hold"/>
                                        <p:tgtEl>
                                          <p:spTgt spid="27"/>
                                        </p:tgtEl>
                                        <p:attrNameLst>
                                          <p:attrName>ppt_x</p:attrName>
                                        </p:attrNameLst>
                                      </p:cBhvr>
                                      <p:tavLst>
                                        <p:tav tm="0">
                                          <p:val>
                                            <p:strVal val="#ppt_x"/>
                                          </p:val>
                                        </p:tav>
                                        <p:tav tm="100000">
                                          <p:val>
                                            <p:strVal val="#ppt_x"/>
                                          </p:val>
                                        </p:tav>
                                      </p:tavLst>
                                    </p:anim>
                                    <p:anim calcmode="lin" valueType="num">
                                      <p:cBhvr>
                                        <p:cTn id="6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3" grpId="0"/>
      <p:bldP spid="26"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12" name="Rectangle 11">
            <a:extLst>
              <a:ext uri="{FF2B5EF4-FFF2-40B4-BE49-F238E27FC236}">
                <a16:creationId xmlns:a16="http://schemas.microsoft.com/office/drawing/2014/main" id="{99D1D594-5228-7E40-8C11-673A42AE8EE2}"/>
              </a:ext>
            </a:extLst>
          </p:cNvPr>
          <p:cNvSpPr/>
          <p:nvPr/>
        </p:nvSpPr>
        <p:spPr>
          <a:xfrm>
            <a:off x="2405317" y="-87246"/>
            <a:ext cx="9202776" cy="92333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150" normalizeH="0" baseline="0" noProof="0" dirty="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EXPLORATORY DATA ANALYSIS</a:t>
            </a:r>
            <a:endParaRPr kumimoji="0" lang="en-LT" sz="5400" b="1" i="0" u="none" strike="noStrike" kern="1200" cap="none" spc="-150" normalizeH="0" baseline="0" noProof="0" dirty="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11" name="Graphic 10" descr="Research with solid fill">
            <a:extLst>
              <a:ext uri="{FF2B5EF4-FFF2-40B4-BE49-F238E27FC236}">
                <a16:creationId xmlns:a16="http://schemas.microsoft.com/office/drawing/2014/main" id="{10046A29-C690-4E76-8A11-B3442C241B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9647" y="11419"/>
            <a:ext cx="1075247" cy="1075247"/>
          </a:xfrm>
          <a:prstGeom prst="rect">
            <a:avLst/>
          </a:prstGeom>
        </p:spPr>
      </p:pic>
      <p:sp useBgFill="1">
        <p:nvSpPr>
          <p:cNvPr id="14" name="Rectangle 13">
            <a:extLst>
              <a:ext uri="{FF2B5EF4-FFF2-40B4-BE49-F238E27FC236}">
                <a16:creationId xmlns:a16="http://schemas.microsoft.com/office/drawing/2014/main" id="{11C7D670-114A-4595-8031-93BCD0D8878F}"/>
              </a:ext>
            </a:extLst>
          </p:cNvPr>
          <p:cNvSpPr/>
          <p:nvPr/>
        </p:nvSpPr>
        <p:spPr>
          <a:xfrm>
            <a:off x="9311270"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15" name="Rectangle 14">
            <a:extLst>
              <a:ext uri="{FF2B5EF4-FFF2-40B4-BE49-F238E27FC236}">
                <a16:creationId xmlns:a16="http://schemas.microsoft.com/office/drawing/2014/main" id="{773133DA-46CE-4479-BAE7-B89B4966F98D}"/>
              </a:ext>
            </a:extLst>
          </p:cNvPr>
          <p:cNvSpPr/>
          <p:nvPr/>
        </p:nvSpPr>
        <p:spPr>
          <a:xfrm>
            <a:off x="10120433"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16" name="Rectangle 15">
            <a:extLst>
              <a:ext uri="{FF2B5EF4-FFF2-40B4-BE49-F238E27FC236}">
                <a16:creationId xmlns:a16="http://schemas.microsoft.com/office/drawing/2014/main" id="{3589F7F1-3088-4C4D-89EB-547648AC7C3B}"/>
              </a:ext>
            </a:extLst>
          </p:cNvPr>
          <p:cNvSpPr/>
          <p:nvPr/>
        </p:nvSpPr>
        <p:spPr>
          <a:xfrm>
            <a:off x="10912521"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17" name="Rectangle 16">
            <a:extLst>
              <a:ext uri="{FF2B5EF4-FFF2-40B4-BE49-F238E27FC236}">
                <a16:creationId xmlns:a16="http://schemas.microsoft.com/office/drawing/2014/main" id="{F9C22F6D-9293-4F5C-B5FC-969721387F62}"/>
              </a:ext>
            </a:extLst>
          </p:cNvPr>
          <p:cNvSpPr/>
          <p:nvPr/>
        </p:nvSpPr>
        <p:spPr>
          <a:xfrm>
            <a:off x="534309"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18" name="Rectangle 17">
            <a:extLst>
              <a:ext uri="{FF2B5EF4-FFF2-40B4-BE49-F238E27FC236}">
                <a16:creationId xmlns:a16="http://schemas.microsoft.com/office/drawing/2014/main" id="{5523DA06-63F8-463B-933F-D7A81FE0C7F6}"/>
              </a:ext>
            </a:extLst>
          </p:cNvPr>
          <p:cNvSpPr/>
          <p:nvPr/>
        </p:nvSpPr>
        <p:spPr>
          <a:xfrm>
            <a:off x="1343472"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19" name="Rectangle 18">
            <a:extLst>
              <a:ext uri="{FF2B5EF4-FFF2-40B4-BE49-F238E27FC236}">
                <a16:creationId xmlns:a16="http://schemas.microsoft.com/office/drawing/2014/main" id="{722C704B-A2FB-40B5-AC85-E1913072B994}"/>
              </a:ext>
            </a:extLst>
          </p:cNvPr>
          <p:cNvSpPr/>
          <p:nvPr/>
        </p:nvSpPr>
        <p:spPr>
          <a:xfrm>
            <a:off x="2135560"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3" name="TextBox 2">
            <a:extLst>
              <a:ext uri="{FF2B5EF4-FFF2-40B4-BE49-F238E27FC236}">
                <a16:creationId xmlns:a16="http://schemas.microsoft.com/office/drawing/2014/main" id="{09F148CF-AAB4-45FF-9CE9-50E798AF1C18}"/>
              </a:ext>
            </a:extLst>
          </p:cNvPr>
          <p:cNvSpPr txBox="1"/>
          <p:nvPr/>
        </p:nvSpPr>
        <p:spPr>
          <a:xfrm>
            <a:off x="-17361" y="971709"/>
            <a:ext cx="4296689" cy="523220"/>
          </a:xfrm>
          <a:prstGeom prst="rect">
            <a:avLst/>
          </a:prstGeom>
          <a:noFill/>
        </p:spPr>
        <p:txBody>
          <a:bodyPr wrap="none" rtlCol="0">
            <a:spAutoFit/>
          </a:bodyPr>
          <a:lstStyle/>
          <a:p>
            <a:pPr marL="285750" indent="-285750">
              <a:buFont typeface="Wingdings" panose="05000000000000000000" pitchFamily="2" charset="2"/>
              <a:buChar char="v"/>
            </a:pPr>
            <a:r>
              <a:rPr lang="en-US" sz="2800" b="1" dirty="0">
                <a:solidFill>
                  <a:schemeClr val="bg1"/>
                </a:solidFill>
              </a:rPr>
              <a:t>MULTIVARIATE ANALYSIS:</a:t>
            </a:r>
            <a:endParaRPr lang="en-IN" sz="2800" b="1" dirty="0">
              <a:solidFill>
                <a:schemeClr val="bg1"/>
              </a:solidFill>
            </a:endParaRPr>
          </a:p>
        </p:txBody>
      </p:sp>
      <p:pic>
        <p:nvPicPr>
          <p:cNvPr id="24" name="Content Placeholder 5">
            <a:extLst>
              <a:ext uri="{FF2B5EF4-FFF2-40B4-BE49-F238E27FC236}">
                <a16:creationId xmlns:a16="http://schemas.microsoft.com/office/drawing/2014/main" id="{AE4B379B-9970-419D-B66C-413FC1962FF8}"/>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17361" y="1796373"/>
            <a:ext cx="7286343" cy="5050207"/>
          </a:xfrm>
          <a:prstGeom prst="rect">
            <a:avLst/>
          </a:prstGeom>
        </p:spPr>
      </p:pic>
      <p:sp>
        <p:nvSpPr>
          <p:cNvPr id="25" name="TextBox 24">
            <a:extLst>
              <a:ext uri="{FF2B5EF4-FFF2-40B4-BE49-F238E27FC236}">
                <a16:creationId xmlns:a16="http://schemas.microsoft.com/office/drawing/2014/main" id="{F29AE003-ECF0-4C79-A06E-823B430C51AE}"/>
              </a:ext>
            </a:extLst>
          </p:cNvPr>
          <p:cNvSpPr txBox="1"/>
          <p:nvPr/>
        </p:nvSpPr>
        <p:spPr>
          <a:xfrm>
            <a:off x="7458904" y="1796373"/>
            <a:ext cx="3690257" cy="367018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2800" b="1" dirty="0">
                <a:solidFill>
                  <a:schemeClr val="bg1"/>
                </a:solidFill>
                <a:effectLst/>
                <a:latin typeface="+mj-lt"/>
              </a:rPr>
              <a:t>From the plot we can see that as the age of the patients increases, the time they spent in the hospital also increases up to a point, along with chances of getting readmitted.</a:t>
            </a:r>
            <a:endParaRPr lang="en-US" sz="2800" b="1" dirty="0">
              <a:solidFill>
                <a:schemeClr val="bg1"/>
              </a:solidFill>
              <a:latin typeface="+mj-lt"/>
            </a:endParaRPr>
          </a:p>
        </p:txBody>
      </p:sp>
    </p:spTree>
    <p:extLst>
      <p:ext uri="{BB962C8B-B14F-4D97-AF65-F5344CB8AC3E}">
        <p14:creationId xmlns:p14="http://schemas.microsoft.com/office/powerpoint/2010/main" val="11343556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3000"/>
                                        <p:tgtEl>
                                          <p:spTgt spid="11"/>
                                        </p:tgtEl>
                                      </p:cBhvr>
                                    </p:animEffect>
                                    <p:anim calcmode="lin" valueType="num">
                                      <p:cBhvr>
                                        <p:cTn id="8" dur="3000" fill="hold"/>
                                        <p:tgtEl>
                                          <p:spTgt spid="11"/>
                                        </p:tgtEl>
                                        <p:attrNameLst>
                                          <p:attrName>ppt_w</p:attrName>
                                        </p:attrNameLst>
                                      </p:cBhvr>
                                      <p:tavLst>
                                        <p:tav tm="0" fmla="#ppt_w*sin(2.5*pi*$)">
                                          <p:val>
                                            <p:fltVal val="0"/>
                                          </p:val>
                                        </p:tav>
                                        <p:tav tm="100000">
                                          <p:val>
                                            <p:fltVal val="1"/>
                                          </p:val>
                                        </p:tav>
                                      </p:tavLst>
                                    </p:anim>
                                    <p:anim calcmode="lin" valueType="num">
                                      <p:cBhvr>
                                        <p:cTn id="9" dur="3000" fill="hold"/>
                                        <p:tgtEl>
                                          <p:spTgt spid="11"/>
                                        </p:tgtEl>
                                        <p:attrNameLst>
                                          <p:attrName>ppt_h</p:attrName>
                                        </p:attrNameLst>
                                      </p:cBhvr>
                                      <p:tavLst>
                                        <p:tav tm="0">
                                          <p:val>
                                            <p:strVal val="#ppt_h"/>
                                          </p:val>
                                        </p:tav>
                                        <p:tav tm="100000">
                                          <p:val>
                                            <p:strVal val="#ppt_h"/>
                                          </p:val>
                                        </p:tav>
                                      </p:tavLst>
                                    </p:anim>
                                  </p:childTnLst>
                                </p:cTn>
                              </p:par>
                              <p:par>
                                <p:cTn id="10" presetID="6" presetClass="emph" presetSubtype="0" repeatCount="indefinite" accel="50000" decel="50000" autoRev="1" fill="hold" grpId="0" nodeType="withEffect">
                                  <p:stCondLst>
                                    <p:cond delay="1200"/>
                                  </p:stCondLst>
                                  <p:childTnLst>
                                    <p:animScale>
                                      <p:cBhvr>
                                        <p:cTn id="11" dur="1500" fill="hold"/>
                                        <p:tgtEl>
                                          <p:spTgt spid="14"/>
                                        </p:tgtEl>
                                      </p:cBhvr>
                                      <p:by x="100000" y="125000"/>
                                    </p:animScale>
                                  </p:childTnLst>
                                </p:cTn>
                              </p:par>
                              <p:par>
                                <p:cTn id="12" presetID="42" presetClass="path" presetSubtype="0" repeatCount="indefinite" accel="50000" decel="50000" autoRev="1" fill="hold" grpId="1" nodeType="withEffect">
                                  <p:stCondLst>
                                    <p:cond delay="1200"/>
                                  </p:stCondLst>
                                  <p:childTnLst>
                                    <p:animMotion origin="layout" path="M -1.45833E-6 -3.7037E-6 L -1.45833E-6 -0.05532 " pathEditMode="relative" rAng="0" ptsTypes="AA">
                                      <p:cBhvr>
                                        <p:cTn id="13" dur="1500" fill="hold"/>
                                        <p:tgtEl>
                                          <p:spTgt spid="14"/>
                                        </p:tgtEl>
                                        <p:attrNameLst>
                                          <p:attrName>ppt_x</p:attrName>
                                          <p:attrName>ppt_y</p:attrName>
                                        </p:attrNameLst>
                                      </p:cBhvr>
                                      <p:rCtr x="0" y="-2778"/>
                                    </p:animMotion>
                                  </p:childTnLst>
                                </p:cTn>
                              </p:par>
                              <p:par>
                                <p:cTn id="14" presetID="6" presetClass="emph" presetSubtype="0" repeatCount="indefinite" accel="50000" decel="50000" autoRev="1" fill="hold" grpId="0" nodeType="withEffect">
                                  <p:stCondLst>
                                    <p:cond delay="1600"/>
                                  </p:stCondLst>
                                  <p:childTnLst>
                                    <p:animScale>
                                      <p:cBhvr>
                                        <p:cTn id="15" dur="1500" fill="hold"/>
                                        <p:tgtEl>
                                          <p:spTgt spid="15"/>
                                        </p:tgtEl>
                                      </p:cBhvr>
                                      <p:by x="100000" y="125000"/>
                                    </p:animScale>
                                  </p:childTnLst>
                                </p:cTn>
                              </p:par>
                              <p:par>
                                <p:cTn id="16" presetID="42" presetClass="path" presetSubtype="0" repeatCount="indefinite" accel="50000" decel="50000" autoRev="1" fill="hold" grpId="1" nodeType="withEffect">
                                  <p:stCondLst>
                                    <p:cond delay="1600"/>
                                  </p:stCondLst>
                                  <p:childTnLst>
                                    <p:animMotion origin="layout" path="M 2.5E-6 -3.7037E-6 L 2.5E-6 -0.05532 " pathEditMode="relative" rAng="0" ptsTypes="AA">
                                      <p:cBhvr>
                                        <p:cTn id="17" dur="1500" fill="hold"/>
                                        <p:tgtEl>
                                          <p:spTgt spid="15"/>
                                        </p:tgtEl>
                                        <p:attrNameLst>
                                          <p:attrName>ppt_x</p:attrName>
                                          <p:attrName>ppt_y</p:attrName>
                                        </p:attrNameLst>
                                      </p:cBhvr>
                                      <p:rCtr x="0" y="-2778"/>
                                    </p:animMotion>
                                  </p:childTnLst>
                                </p:cTn>
                              </p:par>
                              <p:par>
                                <p:cTn id="18" presetID="6" presetClass="emph" presetSubtype="0" repeatCount="indefinite" accel="50000" decel="50000" autoRev="1" fill="hold" grpId="0" nodeType="withEffect">
                                  <p:stCondLst>
                                    <p:cond delay="2000"/>
                                  </p:stCondLst>
                                  <p:childTnLst>
                                    <p:animScale>
                                      <p:cBhvr>
                                        <p:cTn id="19" dur="1500" fill="hold"/>
                                        <p:tgtEl>
                                          <p:spTgt spid="16"/>
                                        </p:tgtEl>
                                      </p:cBhvr>
                                      <p:by x="100000" y="125000"/>
                                    </p:animScale>
                                  </p:childTnLst>
                                </p:cTn>
                              </p:par>
                              <p:par>
                                <p:cTn id="20" presetID="42" presetClass="path" presetSubtype="0" repeatCount="indefinite" accel="50000" decel="50000" autoRev="1" fill="hold" grpId="1" nodeType="withEffect">
                                  <p:stCondLst>
                                    <p:cond delay="2000"/>
                                  </p:stCondLst>
                                  <p:childTnLst>
                                    <p:animMotion origin="layout" path="M -1.45833E-6 -3.7037E-6 L -1.45833E-6 -0.05532 " pathEditMode="relative" rAng="0" ptsTypes="AA">
                                      <p:cBhvr>
                                        <p:cTn id="21" dur="1500" fill="hold"/>
                                        <p:tgtEl>
                                          <p:spTgt spid="16"/>
                                        </p:tgtEl>
                                        <p:attrNameLst>
                                          <p:attrName>ppt_x</p:attrName>
                                          <p:attrName>ppt_y</p:attrName>
                                        </p:attrNameLst>
                                      </p:cBhvr>
                                      <p:rCtr x="0" y="-2778"/>
                                    </p:animMotion>
                                  </p:childTnLst>
                                </p:cTn>
                              </p:par>
                              <p:par>
                                <p:cTn id="22" presetID="6" presetClass="emph" presetSubtype="0" repeatCount="indefinite" accel="50000" decel="50000" autoRev="1" fill="hold" grpId="0" nodeType="withEffect">
                                  <p:stCondLst>
                                    <p:cond delay="0"/>
                                  </p:stCondLst>
                                  <p:childTnLst>
                                    <p:animScale>
                                      <p:cBhvr>
                                        <p:cTn id="23" dur="1500" fill="hold"/>
                                        <p:tgtEl>
                                          <p:spTgt spid="17"/>
                                        </p:tgtEl>
                                      </p:cBhvr>
                                      <p:by x="100000" y="125000"/>
                                    </p:animScale>
                                  </p:childTnLst>
                                </p:cTn>
                              </p:par>
                              <p:par>
                                <p:cTn id="24" presetID="42" presetClass="path" presetSubtype="0" repeatCount="indefinite" accel="50000" decel="50000" autoRev="1" fill="hold" grpId="1" nodeType="withEffect">
                                  <p:stCondLst>
                                    <p:cond delay="0"/>
                                  </p:stCondLst>
                                  <p:childTnLst>
                                    <p:animMotion origin="layout" path="M 4.16667E-7 -3.7037E-6 L 4.16667E-7 -0.05532 " pathEditMode="relative" rAng="0" ptsTypes="AA">
                                      <p:cBhvr>
                                        <p:cTn id="25" dur="1500" fill="hold"/>
                                        <p:tgtEl>
                                          <p:spTgt spid="17"/>
                                        </p:tgtEl>
                                        <p:attrNameLst>
                                          <p:attrName>ppt_x</p:attrName>
                                          <p:attrName>ppt_y</p:attrName>
                                        </p:attrNameLst>
                                      </p:cBhvr>
                                      <p:rCtr x="0" y="-2778"/>
                                    </p:animMotion>
                                  </p:childTnLst>
                                </p:cTn>
                              </p:par>
                              <p:par>
                                <p:cTn id="26" presetID="6" presetClass="emph" presetSubtype="0" repeatCount="indefinite" accel="50000" decel="50000" autoRev="1" fill="hold" grpId="0" nodeType="withEffect">
                                  <p:stCondLst>
                                    <p:cond delay="400"/>
                                  </p:stCondLst>
                                  <p:childTnLst>
                                    <p:animScale>
                                      <p:cBhvr>
                                        <p:cTn id="27" dur="1500" fill="hold"/>
                                        <p:tgtEl>
                                          <p:spTgt spid="18"/>
                                        </p:tgtEl>
                                      </p:cBhvr>
                                      <p:by x="100000" y="125000"/>
                                    </p:animScale>
                                  </p:childTnLst>
                                </p:cTn>
                              </p:par>
                              <p:par>
                                <p:cTn id="28" presetID="42" presetClass="path" presetSubtype="0" repeatCount="indefinite" accel="50000" decel="50000" autoRev="1" fill="hold" grpId="1" nodeType="withEffect">
                                  <p:stCondLst>
                                    <p:cond delay="400"/>
                                  </p:stCondLst>
                                  <p:childTnLst>
                                    <p:animMotion origin="layout" path="M 4.16667E-6 -3.7037E-6 L 4.16667E-6 -0.05532 " pathEditMode="relative" rAng="0" ptsTypes="AA">
                                      <p:cBhvr>
                                        <p:cTn id="29" dur="1500" fill="hold"/>
                                        <p:tgtEl>
                                          <p:spTgt spid="18"/>
                                        </p:tgtEl>
                                        <p:attrNameLst>
                                          <p:attrName>ppt_x</p:attrName>
                                          <p:attrName>ppt_y</p:attrName>
                                        </p:attrNameLst>
                                      </p:cBhvr>
                                      <p:rCtr x="0" y="-2778"/>
                                    </p:animMotion>
                                  </p:childTnLst>
                                </p:cTn>
                              </p:par>
                              <p:par>
                                <p:cTn id="30" presetID="6" presetClass="emph" presetSubtype="0" repeatCount="indefinite" accel="50000" decel="50000" autoRev="1" fill="hold" grpId="0" nodeType="withEffect">
                                  <p:stCondLst>
                                    <p:cond delay="800"/>
                                  </p:stCondLst>
                                  <p:childTnLst>
                                    <p:animScale>
                                      <p:cBhvr>
                                        <p:cTn id="31" dur="1500" fill="hold"/>
                                        <p:tgtEl>
                                          <p:spTgt spid="19"/>
                                        </p:tgtEl>
                                      </p:cBhvr>
                                      <p:by x="100000" y="125000"/>
                                    </p:animScale>
                                  </p:childTnLst>
                                </p:cTn>
                              </p:par>
                              <p:par>
                                <p:cTn id="32" presetID="42" presetClass="path" presetSubtype="0" repeatCount="indefinite" accel="50000" decel="50000" autoRev="1" fill="hold" grpId="1" nodeType="withEffect">
                                  <p:stCondLst>
                                    <p:cond delay="800"/>
                                  </p:stCondLst>
                                  <p:childTnLst>
                                    <p:animMotion origin="layout" path="M 2.08333E-7 -3.7037E-6 L 2.08333E-7 -0.05532 " pathEditMode="relative" rAng="0" ptsTypes="AA">
                                      <p:cBhvr>
                                        <p:cTn id="33" dur="1500" fill="hold"/>
                                        <p:tgtEl>
                                          <p:spTgt spid="19"/>
                                        </p:tgtEl>
                                        <p:attrNameLst>
                                          <p:attrName>ppt_x</p:attrName>
                                          <p:attrName>ppt_y</p:attrName>
                                        </p:attrNameLst>
                                      </p:cBhvr>
                                      <p:rCtr x="0" y="-2778"/>
                                    </p:animMotion>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1000"/>
                                        <p:tgtEl>
                                          <p:spTgt spid="3"/>
                                        </p:tgtEl>
                                      </p:cBhvr>
                                    </p:animEffect>
                                    <p:anim calcmode="lin" valueType="num">
                                      <p:cBhvr>
                                        <p:cTn id="39" dur="1000" fill="hold"/>
                                        <p:tgtEl>
                                          <p:spTgt spid="3"/>
                                        </p:tgtEl>
                                        <p:attrNameLst>
                                          <p:attrName>ppt_x</p:attrName>
                                        </p:attrNameLst>
                                      </p:cBhvr>
                                      <p:tavLst>
                                        <p:tav tm="0">
                                          <p:val>
                                            <p:strVal val="#ppt_x"/>
                                          </p:val>
                                        </p:tav>
                                        <p:tav tm="100000">
                                          <p:val>
                                            <p:strVal val="#ppt_x"/>
                                          </p:val>
                                        </p:tav>
                                      </p:tavLst>
                                    </p:anim>
                                    <p:anim calcmode="lin" valueType="num">
                                      <p:cBhvr>
                                        <p:cTn id="4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1000"/>
                                        <p:tgtEl>
                                          <p:spTgt spid="24"/>
                                        </p:tgtEl>
                                      </p:cBhvr>
                                    </p:animEffect>
                                    <p:anim calcmode="lin" valueType="num">
                                      <p:cBhvr>
                                        <p:cTn id="46" dur="1000" fill="hold"/>
                                        <p:tgtEl>
                                          <p:spTgt spid="24"/>
                                        </p:tgtEl>
                                        <p:attrNameLst>
                                          <p:attrName>ppt_x</p:attrName>
                                        </p:attrNameLst>
                                      </p:cBhvr>
                                      <p:tavLst>
                                        <p:tav tm="0">
                                          <p:val>
                                            <p:strVal val="#ppt_x"/>
                                          </p:val>
                                        </p:tav>
                                        <p:tav tm="100000">
                                          <p:val>
                                            <p:strVal val="#ppt_x"/>
                                          </p:val>
                                        </p:tav>
                                      </p:tavLst>
                                    </p:anim>
                                    <p:anim calcmode="lin" valueType="num">
                                      <p:cBhvr>
                                        <p:cTn id="47" dur="1000" fill="hold"/>
                                        <p:tgtEl>
                                          <p:spTgt spid="24"/>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1000"/>
                                        <p:tgtEl>
                                          <p:spTgt spid="25"/>
                                        </p:tgtEl>
                                      </p:cBhvr>
                                    </p:animEffect>
                                    <p:anim calcmode="lin" valueType="num">
                                      <p:cBhvr>
                                        <p:cTn id="51" dur="1000" fill="hold"/>
                                        <p:tgtEl>
                                          <p:spTgt spid="25"/>
                                        </p:tgtEl>
                                        <p:attrNameLst>
                                          <p:attrName>ppt_x</p:attrName>
                                        </p:attrNameLst>
                                      </p:cBhvr>
                                      <p:tavLst>
                                        <p:tav tm="0">
                                          <p:val>
                                            <p:strVal val="#ppt_x"/>
                                          </p:val>
                                        </p:tav>
                                        <p:tav tm="100000">
                                          <p:val>
                                            <p:strVal val="#ppt_x"/>
                                          </p:val>
                                        </p:tav>
                                      </p:tavLst>
                                    </p:anim>
                                    <p:anim calcmode="lin" valueType="num">
                                      <p:cBhvr>
                                        <p:cTn id="5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3"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D8F34C1-E5FD-4E17-9904-83B835F16370}"/>
              </a:ext>
            </a:extLst>
          </p:cNvPr>
          <p:cNvGrpSpPr/>
          <p:nvPr/>
        </p:nvGrpSpPr>
        <p:grpSpPr>
          <a:xfrm>
            <a:off x="2869581" y="202582"/>
            <a:ext cx="6452840" cy="6452838"/>
            <a:chOff x="2869581" y="202582"/>
            <a:chExt cx="6452840" cy="6452838"/>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70D6FF"/>
            </a:solidFill>
            <a:ln w="1270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389971"/>
              <a:ext cx="6296718" cy="280076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LT" sz="88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B</a:t>
              </a:r>
              <a:r>
                <a:rPr kumimoji="0" lang="en-US" sz="88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ASE MODEL</a:t>
              </a:r>
              <a:endParaRPr kumimoji="0" lang="en-LT" sz="88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7" name="Graphic 6" descr="Gears with solid fill">
              <a:extLst>
                <a:ext uri="{FF2B5EF4-FFF2-40B4-BE49-F238E27FC236}">
                  <a16:creationId xmlns:a16="http://schemas.microsoft.com/office/drawing/2014/main" id="{3ABC9C15-A943-6549-9279-9BBD8A235D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42263" y="459058"/>
              <a:ext cx="3107474" cy="3107474"/>
            </a:xfrm>
            <a:prstGeom prst="rect">
              <a:avLst/>
            </a:prstGeom>
          </p:spPr>
        </p:pic>
      </p:grpSp>
    </p:spTree>
    <p:extLst>
      <p:ext uri="{BB962C8B-B14F-4D97-AF65-F5344CB8AC3E}">
        <p14:creationId xmlns:p14="http://schemas.microsoft.com/office/powerpoint/2010/main" val="568769095"/>
      </p:ext>
    </p:extLst>
  </p:cSld>
  <p:clrMapOvr>
    <a:masterClrMapping/>
  </p:clrMapOvr>
  <p:transition spd="slow" advTm="0"/>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Graphic 22">
            <a:extLst>
              <a:ext uri="{FF2B5EF4-FFF2-40B4-BE49-F238E27FC236}">
                <a16:creationId xmlns:a16="http://schemas.microsoft.com/office/drawing/2014/main" id="{D41648B8-54FC-9049-AD25-9FC457D2D522}"/>
              </a:ext>
            </a:extLst>
          </p:cNvPr>
          <p:cNvSpPr/>
          <p:nvPr/>
        </p:nvSpPr>
        <p:spPr>
          <a:xfrm rot="20322550">
            <a:off x="1031272" y="209854"/>
            <a:ext cx="907196" cy="990966"/>
          </a:xfrm>
          <a:custGeom>
            <a:avLst/>
            <a:gdLst>
              <a:gd name="connsiteX0" fmla="*/ 1783371 w 4040992"/>
              <a:gd name="connsiteY0" fmla="*/ -70 h 4054751"/>
              <a:gd name="connsiteX1" fmla="*/ 1679638 w 4040992"/>
              <a:gd name="connsiteY1" fmla="*/ 208425 h 4054751"/>
              <a:gd name="connsiteX2" fmla="*/ 1575904 w 4040992"/>
              <a:gd name="connsiteY2" fmla="*/ 416940 h 4054751"/>
              <a:gd name="connsiteX3" fmla="*/ 1474709 w 4040992"/>
              <a:gd name="connsiteY3" fmla="*/ 452102 h 4054751"/>
              <a:gd name="connsiteX4" fmla="*/ 1289215 w 4040992"/>
              <a:gd name="connsiteY4" fmla="*/ 529824 h 4054751"/>
              <a:gd name="connsiteX5" fmla="*/ 1204935 w 4040992"/>
              <a:gd name="connsiteY5" fmla="*/ 572403 h 4054751"/>
              <a:gd name="connsiteX6" fmla="*/ 983258 w 4040992"/>
              <a:gd name="connsiteY6" fmla="*/ 496954 h 4054751"/>
              <a:gd name="connsiteX7" fmla="*/ 761599 w 4040992"/>
              <a:gd name="connsiteY7" fmla="*/ 421486 h 4054751"/>
              <a:gd name="connsiteX8" fmla="*/ 594762 w 4040992"/>
              <a:gd name="connsiteY8" fmla="*/ 589937 h 4054751"/>
              <a:gd name="connsiteX9" fmla="*/ 427944 w 4040992"/>
              <a:gd name="connsiteY9" fmla="*/ 758407 h 4054751"/>
              <a:gd name="connsiteX10" fmla="*/ 498588 w 4040992"/>
              <a:gd name="connsiteY10" fmla="*/ 977841 h 4054751"/>
              <a:gd name="connsiteX11" fmla="*/ 569250 w 4040992"/>
              <a:gd name="connsiteY11" fmla="*/ 1197274 h 4054751"/>
              <a:gd name="connsiteX12" fmla="*/ 526490 w 4040992"/>
              <a:gd name="connsiteY12" fmla="*/ 1287910 h 4054751"/>
              <a:gd name="connsiteX13" fmla="*/ 451455 w 4040992"/>
              <a:gd name="connsiteY13" fmla="*/ 1473951 h 4054751"/>
              <a:gd name="connsiteX14" fmla="*/ 419181 w 4040992"/>
              <a:gd name="connsiteY14" fmla="*/ 1569357 h 4054751"/>
              <a:gd name="connsiteX15" fmla="*/ 209564 w 4040992"/>
              <a:gd name="connsiteY15" fmla="*/ 1676857 h 4054751"/>
              <a:gd name="connsiteX16" fmla="*/ -52 w 4040992"/>
              <a:gd name="connsiteY16" fmla="*/ 1784356 h 4054751"/>
              <a:gd name="connsiteX17" fmla="*/ -52 w 4040992"/>
              <a:gd name="connsiteY17" fmla="*/ 2022666 h 4054751"/>
              <a:gd name="connsiteX18" fmla="*/ -52 w 4040992"/>
              <a:gd name="connsiteY18" fmla="*/ 2260957 h 4054751"/>
              <a:gd name="connsiteX19" fmla="*/ 207267 w 4040992"/>
              <a:gd name="connsiteY19" fmla="*/ 2365289 h 4054751"/>
              <a:gd name="connsiteX20" fmla="*/ 414567 w 4040992"/>
              <a:gd name="connsiteY20" fmla="*/ 2469639 h 4054751"/>
              <a:gd name="connsiteX21" fmla="*/ 449528 w 4040992"/>
              <a:gd name="connsiteY21" fmla="*/ 2571418 h 4054751"/>
              <a:gd name="connsiteX22" fmla="*/ 527157 w 4040992"/>
              <a:gd name="connsiteY22" fmla="*/ 2758634 h 4054751"/>
              <a:gd name="connsiteX23" fmla="*/ 569825 w 4040992"/>
              <a:gd name="connsiteY23" fmla="*/ 2844089 h 4054751"/>
              <a:gd name="connsiteX24" fmla="*/ 502553 w 4040992"/>
              <a:gd name="connsiteY24" fmla="*/ 3055826 h 4054751"/>
              <a:gd name="connsiteX25" fmla="*/ 431909 w 4040992"/>
              <a:gd name="connsiteY25" fmla="*/ 3278055 h 4054751"/>
              <a:gd name="connsiteX26" fmla="*/ 596041 w 4040992"/>
              <a:gd name="connsiteY26" fmla="*/ 3456382 h 4054751"/>
              <a:gd name="connsiteX27" fmla="*/ 763563 w 4040992"/>
              <a:gd name="connsiteY27" fmla="*/ 3624218 h 4054751"/>
              <a:gd name="connsiteX28" fmla="*/ 981739 w 4040992"/>
              <a:gd name="connsiteY28" fmla="*/ 3553204 h 4054751"/>
              <a:gd name="connsiteX29" fmla="*/ 1199915 w 4040992"/>
              <a:gd name="connsiteY29" fmla="*/ 3482190 h 4054751"/>
              <a:gd name="connsiteX30" fmla="*/ 1309002 w 4040992"/>
              <a:gd name="connsiteY30" fmla="*/ 3533675 h 4054751"/>
              <a:gd name="connsiteX31" fmla="*/ 1496775 w 4040992"/>
              <a:gd name="connsiteY31" fmla="*/ 3610951 h 4054751"/>
              <a:gd name="connsiteX32" fmla="*/ 1575441 w 4040992"/>
              <a:gd name="connsiteY32" fmla="*/ 3636740 h 4054751"/>
              <a:gd name="connsiteX33" fmla="*/ 1679415 w 4040992"/>
              <a:gd name="connsiteY33" fmla="*/ 3845702 h 4054751"/>
              <a:gd name="connsiteX34" fmla="*/ 1783371 w 4040992"/>
              <a:gd name="connsiteY34" fmla="*/ 4054682 h 4054751"/>
              <a:gd name="connsiteX35" fmla="*/ 2020444 w 4040992"/>
              <a:gd name="connsiteY35" fmla="*/ 4054682 h 4054751"/>
              <a:gd name="connsiteX36" fmla="*/ 2257518 w 4040992"/>
              <a:gd name="connsiteY36" fmla="*/ 4054682 h 4054751"/>
              <a:gd name="connsiteX37" fmla="*/ 2361251 w 4040992"/>
              <a:gd name="connsiteY37" fmla="*/ 3846167 h 4054751"/>
              <a:gd name="connsiteX38" fmla="*/ 2464985 w 4040992"/>
              <a:gd name="connsiteY38" fmla="*/ 3637654 h 4054751"/>
              <a:gd name="connsiteX39" fmla="*/ 2566180 w 4040992"/>
              <a:gd name="connsiteY39" fmla="*/ 3602491 h 4054751"/>
              <a:gd name="connsiteX40" fmla="*/ 2751674 w 4040992"/>
              <a:gd name="connsiteY40" fmla="*/ 3524769 h 4054751"/>
              <a:gd name="connsiteX41" fmla="*/ 2835954 w 4040992"/>
              <a:gd name="connsiteY41" fmla="*/ 3482190 h 4054751"/>
              <a:gd name="connsiteX42" fmla="*/ 3057965 w 4040992"/>
              <a:gd name="connsiteY42" fmla="*/ 3557769 h 4054751"/>
              <a:gd name="connsiteX43" fmla="*/ 3279994 w 4040992"/>
              <a:gd name="connsiteY43" fmla="*/ 3633349 h 4054751"/>
              <a:gd name="connsiteX44" fmla="*/ 3447183 w 4040992"/>
              <a:gd name="connsiteY44" fmla="*/ 3463537 h 4054751"/>
              <a:gd name="connsiteX45" fmla="*/ 3610018 w 4040992"/>
              <a:gd name="connsiteY45" fmla="*/ 3280645 h 4054751"/>
              <a:gd name="connsiteX46" fmla="*/ 3538336 w 4040992"/>
              <a:gd name="connsiteY46" fmla="*/ 3060671 h 4054751"/>
              <a:gd name="connsiteX47" fmla="*/ 3470990 w 4040992"/>
              <a:gd name="connsiteY47" fmla="*/ 2853778 h 4054751"/>
              <a:gd name="connsiteX48" fmla="*/ 3513695 w 4040992"/>
              <a:gd name="connsiteY48" fmla="*/ 2768249 h 4054751"/>
              <a:gd name="connsiteX49" fmla="*/ 3591361 w 4040992"/>
              <a:gd name="connsiteY49" fmla="*/ 2580958 h 4054751"/>
              <a:gd name="connsiteX50" fmla="*/ 3626322 w 4040992"/>
              <a:gd name="connsiteY50" fmla="*/ 2479180 h 4054751"/>
              <a:gd name="connsiteX51" fmla="*/ 3833622 w 4040992"/>
              <a:gd name="connsiteY51" fmla="*/ 2374829 h 4054751"/>
              <a:gd name="connsiteX52" fmla="*/ 4040941 w 4040992"/>
              <a:gd name="connsiteY52" fmla="*/ 2270498 h 4054751"/>
              <a:gd name="connsiteX53" fmla="*/ 4040941 w 4040992"/>
              <a:gd name="connsiteY53" fmla="*/ 2032076 h 4054751"/>
              <a:gd name="connsiteX54" fmla="*/ 4040941 w 4040992"/>
              <a:gd name="connsiteY54" fmla="*/ 1793636 h 4054751"/>
              <a:gd name="connsiteX55" fmla="*/ 3833622 w 4040992"/>
              <a:gd name="connsiteY55" fmla="*/ 1689304 h 4054751"/>
              <a:gd name="connsiteX56" fmla="*/ 3626322 w 4040992"/>
              <a:gd name="connsiteY56" fmla="*/ 1584954 h 4054751"/>
              <a:gd name="connsiteX57" fmla="*/ 3591361 w 4040992"/>
              <a:gd name="connsiteY57" fmla="*/ 1483194 h 4054751"/>
              <a:gd name="connsiteX58" fmla="*/ 3514066 w 4040992"/>
              <a:gd name="connsiteY58" fmla="*/ 1296630 h 4054751"/>
              <a:gd name="connsiteX59" fmla="*/ 3471732 w 4040992"/>
              <a:gd name="connsiteY59" fmla="*/ 1211846 h 4054751"/>
              <a:gd name="connsiteX60" fmla="*/ 3546766 w 4040992"/>
              <a:gd name="connsiteY60" fmla="*/ 988909 h 4054751"/>
              <a:gd name="connsiteX61" fmla="*/ 3621783 w 4040992"/>
              <a:gd name="connsiteY61" fmla="*/ 765972 h 4054751"/>
              <a:gd name="connsiteX62" fmla="*/ 3449555 w 4040992"/>
              <a:gd name="connsiteY62" fmla="*/ 593683 h 4054751"/>
              <a:gd name="connsiteX63" fmla="*/ 3277326 w 4040992"/>
              <a:gd name="connsiteY63" fmla="*/ 421393 h 4054751"/>
              <a:gd name="connsiteX64" fmla="*/ 3059150 w 4040992"/>
              <a:gd name="connsiteY64" fmla="*/ 496674 h 4054751"/>
              <a:gd name="connsiteX65" fmla="*/ 2840975 w 4040992"/>
              <a:gd name="connsiteY65" fmla="*/ 571956 h 4054751"/>
              <a:gd name="connsiteX66" fmla="*/ 2750859 w 4040992"/>
              <a:gd name="connsiteY66" fmla="*/ 529228 h 4054751"/>
              <a:gd name="connsiteX67" fmla="*/ 2565884 w 4040992"/>
              <a:gd name="connsiteY67" fmla="*/ 454040 h 4054751"/>
              <a:gd name="connsiteX68" fmla="*/ 2471025 w 4040992"/>
              <a:gd name="connsiteY68" fmla="*/ 421561 h 4054751"/>
              <a:gd name="connsiteX69" fmla="*/ 2364142 w 4040992"/>
              <a:gd name="connsiteY69" fmla="*/ 210736 h 4054751"/>
              <a:gd name="connsiteX70" fmla="*/ 2257240 w 4040992"/>
              <a:gd name="connsiteY70" fmla="*/ -70 h 4054751"/>
              <a:gd name="connsiteX71" fmla="*/ 2020315 w 4040992"/>
              <a:gd name="connsiteY71" fmla="*/ -70 h 4054751"/>
              <a:gd name="connsiteX72" fmla="*/ 2020444 w 4040992"/>
              <a:gd name="connsiteY72" fmla="*/ 1321991 h 4054751"/>
              <a:gd name="connsiteX73" fmla="*/ 2329014 w 4040992"/>
              <a:gd name="connsiteY73" fmla="*/ 1388124 h 4054751"/>
              <a:gd name="connsiteX74" fmla="*/ 2709506 w 4040992"/>
              <a:gd name="connsiteY74" fmla="*/ 1850805 h 4054751"/>
              <a:gd name="connsiteX75" fmla="*/ 2709506 w 4040992"/>
              <a:gd name="connsiteY75" fmla="*/ 2213347 h 4054751"/>
              <a:gd name="connsiteX76" fmla="*/ 2205420 w 4040992"/>
              <a:gd name="connsiteY76" fmla="*/ 2723620 h 4054751"/>
              <a:gd name="connsiteX77" fmla="*/ 1873413 w 4040992"/>
              <a:gd name="connsiteY77" fmla="*/ 2732434 h 4054751"/>
              <a:gd name="connsiteX78" fmla="*/ 1517766 w 4040992"/>
              <a:gd name="connsiteY78" fmla="*/ 2537653 h 4054751"/>
              <a:gd name="connsiteX79" fmla="*/ 1580573 w 4040992"/>
              <a:gd name="connsiteY79" fmla="*/ 1470336 h 4054751"/>
              <a:gd name="connsiteX80" fmla="*/ 2020444 w 4040992"/>
              <a:gd name="connsiteY80" fmla="*/ 1321991 h 40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040992" h="4054751">
                <a:moveTo>
                  <a:pt x="1783371" y="-70"/>
                </a:moveTo>
                <a:lnTo>
                  <a:pt x="1679638" y="208425"/>
                </a:lnTo>
                <a:lnTo>
                  <a:pt x="1575904" y="416940"/>
                </a:lnTo>
                <a:lnTo>
                  <a:pt x="1474709" y="452102"/>
                </a:lnTo>
                <a:cubicBezTo>
                  <a:pt x="1419053" y="471438"/>
                  <a:pt x="1335577" y="506406"/>
                  <a:pt x="1289215" y="529824"/>
                </a:cubicBezTo>
                <a:lnTo>
                  <a:pt x="1204935" y="572403"/>
                </a:lnTo>
                <a:lnTo>
                  <a:pt x="983258" y="496954"/>
                </a:lnTo>
                <a:lnTo>
                  <a:pt x="761599" y="421486"/>
                </a:lnTo>
                <a:lnTo>
                  <a:pt x="594762" y="589937"/>
                </a:lnTo>
                <a:lnTo>
                  <a:pt x="427944" y="758407"/>
                </a:lnTo>
                <a:lnTo>
                  <a:pt x="498588" y="977841"/>
                </a:lnTo>
                <a:lnTo>
                  <a:pt x="569250" y="1197274"/>
                </a:lnTo>
                <a:lnTo>
                  <a:pt x="526490" y="1287910"/>
                </a:lnTo>
                <a:cubicBezTo>
                  <a:pt x="502973" y="1337760"/>
                  <a:pt x="469208" y="1421478"/>
                  <a:pt x="451455" y="1473951"/>
                </a:cubicBezTo>
                <a:lnTo>
                  <a:pt x="419181" y="1569357"/>
                </a:lnTo>
                <a:lnTo>
                  <a:pt x="209564" y="1676857"/>
                </a:lnTo>
                <a:lnTo>
                  <a:pt x="-52" y="1784356"/>
                </a:lnTo>
                <a:lnTo>
                  <a:pt x="-52" y="2022666"/>
                </a:lnTo>
                <a:lnTo>
                  <a:pt x="-52" y="2260957"/>
                </a:lnTo>
                <a:lnTo>
                  <a:pt x="207267" y="2365289"/>
                </a:lnTo>
                <a:lnTo>
                  <a:pt x="414567" y="2469639"/>
                </a:lnTo>
                <a:lnTo>
                  <a:pt x="449528" y="2571418"/>
                </a:lnTo>
                <a:cubicBezTo>
                  <a:pt x="468753" y="2627394"/>
                  <a:pt x="503688" y="2711635"/>
                  <a:pt x="527157" y="2758634"/>
                </a:cubicBezTo>
                <a:lnTo>
                  <a:pt x="569825" y="2844089"/>
                </a:lnTo>
                <a:lnTo>
                  <a:pt x="502553" y="3055826"/>
                </a:lnTo>
                <a:cubicBezTo>
                  <a:pt x="465557" y="3172286"/>
                  <a:pt x="433777" y="3272286"/>
                  <a:pt x="431909" y="3278055"/>
                </a:cubicBezTo>
                <a:cubicBezTo>
                  <a:pt x="430041" y="3283824"/>
                  <a:pt x="503900" y="3364076"/>
                  <a:pt x="596041" y="3456382"/>
                </a:cubicBezTo>
                <a:lnTo>
                  <a:pt x="763563" y="3624218"/>
                </a:lnTo>
                <a:lnTo>
                  <a:pt x="981739" y="3553204"/>
                </a:lnTo>
                <a:lnTo>
                  <a:pt x="1199915" y="3482190"/>
                </a:lnTo>
                <a:lnTo>
                  <a:pt x="1309002" y="3533675"/>
                </a:lnTo>
                <a:cubicBezTo>
                  <a:pt x="1369001" y="3561993"/>
                  <a:pt x="1453503" y="3596768"/>
                  <a:pt x="1496775" y="3610951"/>
                </a:cubicBezTo>
                <a:lnTo>
                  <a:pt x="1575441" y="3636740"/>
                </a:lnTo>
                <a:lnTo>
                  <a:pt x="1679415" y="3845702"/>
                </a:lnTo>
                <a:lnTo>
                  <a:pt x="1783371" y="4054682"/>
                </a:lnTo>
                <a:lnTo>
                  <a:pt x="2020444" y="4054682"/>
                </a:lnTo>
                <a:lnTo>
                  <a:pt x="2257518" y="4054682"/>
                </a:lnTo>
                <a:lnTo>
                  <a:pt x="2361251" y="3846167"/>
                </a:lnTo>
                <a:lnTo>
                  <a:pt x="2464985" y="3637654"/>
                </a:lnTo>
                <a:lnTo>
                  <a:pt x="2566180" y="3602491"/>
                </a:lnTo>
                <a:cubicBezTo>
                  <a:pt x="2621836" y="3583155"/>
                  <a:pt x="2705313" y="3548187"/>
                  <a:pt x="2751674" y="3524769"/>
                </a:cubicBezTo>
                <a:lnTo>
                  <a:pt x="2835954" y="3482190"/>
                </a:lnTo>
                <a:lnTo>
                  <a:pt x="3057965" y="3557769"/>
                </a:lnTo>
                <a:lnTo>
                  <a:pt x="3279994" y="3633349"/>
                </a:lnTo>
                <a:lnTo>
                  <a:pt x="3447183" y="3463537"/>
                </a:lnTo>
                <a:cubicBezTo>
                  <a:pt x="3544761" y="3364432"/>
                  <a:pt x="3612553" y="3288279"/>
                  <a:pt x="3610018" y="3280645"/>
                </a:cubicBezTo>
                <a:cubicBezTo>
                  <a:pt x="3607630" y="3273452"/>
                  <a:pt x="3575375" y="3174464"/>
                  <a:pt x="3538336" y="3060671"/>
                </a:cubicBezTo>
                <a:lnTo>
                  <a:pt x="3470990" y="2853778"/>
                </a:lnTo>
                <a:lnTo>
                  <a:pt x="3513695" y="2768249"/>
                </a:lnTo>
                <a:cubicBezTo>
                  <a:pt x="3537185" y="2721208"/>
                  <a:pt x="3572136" y="2636935"/>
                  <a:pt x="3591361" y="2580958"/>
                </a:cubicBezTo>
                <a:lnTo>
                  <a:pt x="3626322" y="2479180"/>
                </a:lnTo>
                <a:lnTo>
                  <a:pt x="3833622" y="2374829"/>
                </a:lnTo>
                <a:lnTo>
                  <a:pt x="4040941" y="2270498"/>
                </a:lnTo>
                <a:lnTo>
                  <a:pt x="4040941" y="2032076"/>
                </a:lnTo>
                <a:lnTo>
                  <a:pt x="4040941" y="1793636"/>
                </a:lnTo>
                <a:lnTo>
                  <a:pt x="3833622" y="1689304"/>
                </a:lnTo>
                <a:lnTo>
                  <a:pt x="3626322" y="1584954"/>
                </a:lnTo>
                <a:lnTo>
                  <a:pt x="3591361" y="1483194"/>
                </a:lnTo>
                <a:cubicBezTo>
                  <a:pt x="3572136" y="1427217"/>
                  <a:pt x="3537350" y="1343259"/>
                  <a:pt x="3514066" y="1296630"/>
                </a:cubicBezTo>
                <a:lnTo>
                  <a:pt x="3471732" y="1211846"/>
                </a:lnTo>
                <a:lnTo>
                  <a:pt x="3546766" y="988909"/>
                </a:lnTo>
                <a:lnTo>
                  <a:pt x="3621783" y="765972"/>
                </a:lnTo>
                <a:lnTo>
                  <a:pt x="3449555" y="593683"/>
                </a:lnTo>
                <a:lnTo>
                  <a:pt x="3277326" y="421393"/>
                </a:lnTo>
                <a:lnTo>
                  <a:pt x="3059150" y="496674"/>
                </a:lnTo>
                <a:lnTo>
                  <a:pt x="2840975" y="571956"/>
                </a:lnTo>
                <a:lnTo>
                  <a:pt x="2750859" y="529228"/>
                </a:lnTo>
                <a:cubicBezTo>
                  <a:pt x="2701295" y="505727"/>
                  <a:pt x="2618057" y="471895"/>
                  <a:pt x="2565884" y="454040"/>
                </a:cubicBezTo>
                <a:lnTo>
                  <a:pt x="2471025" y="421561"/>
                </a:lnTo>
                <a:lnTo>
                  <a:pt x="2364142" y="210736"/>
                </a:lnTo>
                <a:lnTo>
                  <a:pt x="2257240" y="-70"/>
                </a:lnTo>
                <a:lnTo>
                  <a:pt x="2020315" y="-70"/>
                </a:lnTo>
                <a:close/>
                <a:moveTo>
                  <a:pt x="2020444" y="1321991"/>
                </a:moveTo>
                <a:cubicBezTo>
                  <a:pt x="2154608" y="1321991"/>
                  <a:pt x="2221015" y="1336224"/>
                  <a:pt x="2329014" y="1388124"/>
                </a:cubicBezTo>
                <a:cubicBezTo>
                  <a:pt x="2512242" y="1476175"/>
                  <a:pt x="2654356" y="1648990"/>
                  <a:pt x="2709506" y="1850805"/>
                </a:cubicBezTo>
                <a:cubicBezTo>
                  <a:pt x="2732927" y="1936513"/>
                  <a:pt x="2732927" y="2127640"/>
                  <a:pt x="2709506" y="2213347"/>
                </a:cubicBezTo>
                <a:cubicBezTo>
                  <a:pt x="2642083" y="2460071"/>
                  <a:pt x="2447166" y="2657383"/>
                  <a:pt x="2205420" y="2723620"/>
                </a:cubicBezTo>
                <a:cubicBezTo>
                  <a:pt x="2122572" y="2746320"/>
                  <a:pt x="1955248" y="2750756"/>
                  <a:pt x="1873413" y="2732434"/>
                </a:cubicBezTo>
                <a:cubicBezTo>
                  <a:pt x="1737461" y="2701995"/>
                  <a:pt x="1613872" y="2634312"/>
                  <a:pt x="1517766" y="2537653"/>
                </a:cubicBezTo>
                <a:cubicBezTo>
                  <a:pt x="1218474" y="2236635"/>
                  <a:pt x="1248390" y="1728257"/>
                  <a:pt x="1580573" y="1470336"/>
                </a:cubicBezTo>
                <a:cubicBezTo>
                  <a:pt x="1716937" y="1364458"/>
                  <a:pt x="1842874" y="1321991"/>
                  <a:pt x="2020444" y="1321991"/>
                </a:cubicBezTo>
                <a:close/>
              </a:path>
            </a:pathLst>
          </a:custGeom>
          <a:solidFill>
            <a:schemeClr val="bg1"/>
          </a:solidFill>
          <a:ln w="9478" cap="flat">
            <a:noFill/>
            <a:prstDash val="solid"/>
            <a:miter/>
          </a:ln>
        </p:spPr>
        <p:txBody>
          <a:bodyPr rtlCol="0" anchor="ctr"/>
          <a:lstStyle/>
          <a:p>
            <a:endParaRPr lang="en-LT" sz="1600"/>
          </a:p>
        </p:txBody>
      </p:sp>
      <p:sp>
        <p:nvSpPr>
          <p:cNvPr id="24" name="Graphic 22">
            <a:extLst>
              <a:ext uri="{FF2B5EF4-FFF2-40B4-BE49-F238E27FC236}">
                <a16:creationId xmlns:a16="http://schemas.microsoft.com/office/drawing/2014/main" id="{480C9633-F820-3D45-9499-D282F58F0A66}"/>
              </a:ext>
            </a:extLst>
          </p:cNvPr>
          <p:cNvSpPr/>
          <p:nvPr/>
        </p:nvSpPr>
        <p:spPr>
          <a:xfrm>
            <a:off x="337477" y="724839"/>
            <a:ext cx="722672" cy="606867"/>
          </a:xfrm>
          <a:custGeom>
            <a:avLst/>
            <a:gdLst>
              <a:gd name="connsiteX0" fmla="*/ 1783371 w 4040992"/>
              <a:gd name="connsiteY0" fmla="*/ -70 h 4054751"/>
              <a:gd name="connsiteX1" fmla="*/ 1679638 w 4040992"/>
              <a:gd name="connsiteY1" fmla="*/ 208425 h 4054751"/>
              <a:gd name="connsiteX2" fmla="*/ 1575904 w 4040992"/>
              <a:gd name="connsiteY2" fmla="*/ 416940 h 4054751"/>
              <a:gd name="connsiteX3" fmla="*/ 1474709 w 4040992"/>
              <a:gd name="connsiteY3" fmla="*/ 452102 h 4054751"/>
              <a:gd name="connsiteX4" fmla="*/ 1289215 w 4040992"/>
              <a:gd name="connsiteY4" fmla="*/ 529824 h 4054751"/>
              <a:gd name="connsiteX5" fmla="*/ 1204935 w 4040992"/>
              <a:gd name="connsiteY5" fmla="*/ 572403 h 4054751"/>
              <a:gd name="connsiteX6" fmla="*/ 983258 w 4040992"/>
              <a:gd name="connsiteY6" fmla="*/ 496954 h 4054751"/>
              <a:gd name="connsiteX7" fmla="*/ 761599 w 4040992"/>
              <a:gd name="connsiteY7" fmla="*/ 421486 h 4054751"/>
              <a:gd name="connsiteX8" fmla="*/ 594762 w 4040992"/>
              <a:gd name="connsiteY8" fmla="*/ 589937 h 4054751"/>
              <a:gd name="connsiteX9" fmla="*/ 427944 w 4040992"/>
              <a:gd name="connsiteY9" fmla="*/ 758407 h 4054751"/>
              <a:gd name="connsiteX10" fmla="*/ 498588 w 4040992"/>
              <a:gd name="connsiteY10" fmla="*/ 977841 h 4054751"/>
              <a:gd name="connsiteX11" fmla="*/ 569250 w 4040992"/>
              <a:gd name="connsiteY11" fmla="*/ 1197274 h 4054751"/>
              <a:gd name="connsiteX12" fmla="*/ 526490 w 4040992"/>
              <a:gd name="connsiteY12" fmla="*/ 1287910 h 4054751"/>
              <a:gd name="connsiteX13" fmla="*/ 451455 w 4040992"/>
              <a:gd name="connsiteY13" fmla="*/ 1473951 h 4054751"/>
              <a:gd name="connsiteX14" fmla="*/ 419181 w 4040992"/>
              <a:gd name="connsiteY14" fmla="*/ 1569357 h 4054751"/>
              <a:gd name="connsiteX15" fmla="*/ 209564 w 4040992"/>
              <a:gd name="connsiteY15" fmla="*/ 1676857 h 4054751"/>
              <a:gd name="connsiteX16" fmla="*/ -52 w 4040992"/>
              <a:gd name="connsiteY16" fmla="*/ 1784356 h 4054751"/>
              <a:gd name="connsiteX17" fmla="*/ -52 w 4040992"/>
              <a:gd name="connsiteY17" fmla="*/ 2022666 h 4054751"/>
              <a:gd name="connsiteX18" fmla="*/ -52 w 4040992"/>
              <a:gd name="connsiteY18" fmla="*/ 2260957 h 4054751"/>
              <a:gd name="connsiteX19" fmla="*/ 207267 w 4040992"/>
              <a:gd name="connsiteY19" fmla="*/ 2365289 h 4054751"/>
              <a:gd name="connsiteX20" fmla="*/ 414567 w 4040992"/>
              <a:gd name="connsiteY20" fmla="*/ 2469639 h 4054751"/>
              <a:gd name="connsiteX21" fmla="*/ 449528 w 4040992"/>
              <a:gd name="connsiteY21" fmla="*/ 2571418 h 4054751"/>
              <a:gd name="connsiteX22" fmla="*/ 527157 w 4040992"/>
              <a:gd name="connsiteY22" fmla="*/ 2758634 h 4054751"/>
              <a:gd name="connsiteX23" fmla="*/ 569825 w 4040992"/>
              <a:gd name="connsiteY23" fmla="*/ 2844089 h 4054751"/>
              <a:gd name="connsiteX24" fmla="*/ 502553 w 4040992"/>
              <a:gd name="connsiteY24" fmla="*/ 3055826 h 4054751"/>
              <a:gd name="connsiteX25" fmla="*/ 431909 w 4040992"/>
              <a:gd name="connsiteY25" fmla="*/ 3278055 h 4054751"/>
              <a:gd name="connsiteX26" fmla="*/ 596041 w 4040992"/>
              <a:gd name="connsiteY26" fmla="*/ 3456382 h 4054751"/>
              <a:gd name="connsiteX27" fmla="*/ 763563 w 4040992"/>
              <a:gd name="connsiteY27" fmla="*/ 3624218 h 4054751"/>
              <a:gd name="connsiteX28" fmla="*/ 981739 w 4040992"/>
              <a:gd name="connsiteY28" fmla="*/ 3553204 h 4054751"/>
              <a:gd name="connsiteX29" fmla="*/ 1199915 w 4040992"/>
              <a:gd name="connsiteY29" fmla="*/ 3482190 h 4054751"/>
              <a:gd name="connsiteX30" fmla="*/ 1309002 w 4040992"/>
              <a:gd name="connsiteY30" fmla="*/ 3533675 h 4054751"/>
              <a:gd name="connsiteX31" fmla="*/ 1496775 w 4040992"/>
              <a:gd name="connsiteY31" fmla="*/ 3610951 h 4054751"/>
              <a:gd name="connsiteX32" fmla="*/ 1575441 w 4040992"/>
              <a:gd name="connsiteY32" fmla="*/ 3636740 h 4054751"/>
              <a:gd name="connsiteX33" fmla="*/ 1679415 w 4040992"/>
              <a:gd name="connsiteY33" fmla="*/ 3845702 h 4054751"/>
              <a:gd name="connsiteX34" fmla="*/ 1783371 w 4040992"/>
              <a:gd name="connsiteY34" fmla="*/ 4054682 h 4054751"/>
              <a:gd name="connsiteX35" fmla="*/ 2020444 w 4040992"/>
              <a:gd name="connsiteY35" fmla="*/ 4054682 h 4054751"/>
              <a:gd name="connsiteX36" fmla="*/ 2257518 w 4040992"/>
              <a:gd name="connsiteY36" fmla="*/ 4054682 h 4054751"/>
              <a:gd name="connsiteX37" fmla="*/ 2361251 w 4040992"/>
              <a:gd name="connsiteY37" fmla="*/ 3846167 h 4054751"/>
              <a:gd name="connsiteX38" fmla="*/ 2464985 w 4040992"/>
              <a:gd name="connsiteY38" fmla="*/ 3637654 h 4054751"/>
              <a:gd name="connsiteX39" fmla="*/ 2566180 w 4040992"/>
              <a:gd name="connsiteY39" fmla="*/ 3602491 h 4054751"/>
              <a:gd name="connsiteX40" fmla="*/ 2751674 w 4040992"/>
              <a:gd name="connsiteY40" fmla="*/ 3524769 h 4054751"/>
              <a:gd name="connsiteX41" fmla="*/ 2835954 w 4040992"/>
              <a:gd name="connsiteY41" fmla="*/ 3482190 h 4054751"/>
              <a:gd name="connsiteX42" fmla="*/ 3057965 w 4040992"/>
              <a:gd name="connsiteY42" fmla="*/ 3557769 h 4054751"/>
              <a:gd name="connsiteX43" fmla="*/ 3279994 w 4040992"/>
              <a:gd name="connsiteY43" fmla="*/ 3633349 h 4054751"/>
              <a:gd name="connsiteX44" fmla="*/ 3447183 w 4040992"/>
              <a:gd name="connsiteY44" fmla="*/ 3463537 h 4054751"/>
              <a:gd name="connsiteX45" fmla="*/ 3610018 w 4040992"/>
              <a:gd name="connsiteY45" fmla="*/ 3280645 h 4054751"/>
              <a:gd name="connsiteX46" fmla="*/ 3538336 w 4040992"/>
              <a:gd name="connsiteY46" fmla="*/ 3060671 h 4054751"/>
              <a:gd name="connsiteX47" fmla="*/ 3470990 w 4040992"/>
              <a:gd name="connsiteY47" fmla="*/ 2853778 h 4054751"/>
              <a:gd name="connsiteX48" fmla="*/ 3513695 w 4040992"/>
              <a:gd name="connsiteY48" fmla="*/ 2768249 h 4054751"/>
              <a:gd name="connsiteX49" fmla="*/ 3591361 w 4040992"/>
              <a:gd name="connsiteY49" fmla="*/ 2580958 h 4054751"/>
              <a:gd name="connsiteX50" fmla="*/ 3626322 w 4040992"/>
              <a:gd name="connsiteY50" fmla="*/ 2479180 h 4054751"/>
              <a:gd name="connsiteX51" fmla="*/ 3833622 w 4040992"/>
              <a:gd name="connsiteY51" fmla="*/ 2374829 h 4054751"/>
              <a:gd name="connsiteX52" fmla="*/ 4040941 w 4040992"/>
              <a:gd name="connsiteY52" fmla="*/ 2270498 h 4054751"/>
              <a:gd name="connsiteX53" fmla="*/ 4040941 w 4040992"/>
              <a:gd name="connsiteY53" fmla="*/ 2032076 h 4054751"/>
              <a:gd name="connsiteX54" fmla="*/ 4040941 w 4040992"/>
              <a:gd name="connsiteY54" fmla="*/ 1793636 h 4054751"/>
              <a:gd name="connsiteX55" fmla="*/ 3833622 w 4040992"/>
              <a:gd name="connsiteY55" fmla="*/ 1689304 h 4054751"/>
              <a:gd name="connsiteX56" fmla="*/ 3626322 w 4040992"/>
              <a:gd name="connsiteY56" fmla="*/ 1584954 h 4054751"/>
              <a:gd name="connsiteX57" fmla="*/ 3591361 w 4040992"/>
              <a:gd name="connsiteY57" fmla="*/ 1483194 h 4054751"/>
              <a:gd name="connsiteX58" fmla="*/ 3514066 w 4040992"/>
              <a:gd name="connsiteY58" fmla="*/ 1296630 h 4054751"/>
              <a:gd name="connsiteX59" fmla="*/ 3471732 w 4040992"/>
              <a:gd name="connsiteY59" fmla="*/ 1211846 h 4054751"/>
              <a:gd name="connsiteX60" fmla="*/ 3546766 w 4040992"/>
              <a:gd name="connsiteY60" fmla="*/ 988909 h 4054751"/>
              <a:gd name="connsiteX61" fmla="*/ 3621783 w 4040992"/>
              <a:gd name="connsiteY61" fmla="*/ 765972 h 4054751"/>
              <a:gd name="connsiteX62" fmla="*/ 3449555 w 4040992"/>
              <a:gd name="connsiteY62" fmla="*/ 593683 h 4054751"/>
              <a:gd name="connsiteX63" fmla="*/ 3277326 w 4040992"/>
              <a:gd name="connsiteY63" fmla="*/ 421393 h 4054751"/>
              <a:gd name="connsiteX64" fmla="*/ 3059150 w 4040992"/>
              <a:gd name="connsiteY64" fmla="*/ 496674 h 4054751"/>
              <a:gd name="connsiteX65" fmla="*/ 2840975 w 4040992"/>
              <a:gd name="connsiteY65" fmla="*/ 571956 h 4054751"/>
              <a:gd name="connsiteX66" fmla="*/ 2750859 w 4040992"/>
              <a:gd name="connsiteY66" fmla="*/ 529228 h 4054751"/>
              <a:gd name="connsiteX67" fmla="*/ 2565884 w 4040992"/>
              <a:gd name="connsiteY67" fmla="*/ 454040 h 4054751"/>
              <a:gd name="connsiteX68" fmla="*/ 2471025 w 4040992"/>
              <a:gd name="connsiteY68" fmla="*/ 421561 h 4054751"/>
              <a:gd name="connsiteX69" fmla="*/ 2364142 w 4040992"/>
              <a:gd name="connsiteY69" fmla="*/ 210736 h 4054751"/>
              <a:gd name="connsiteX70" fmla="*/ 2257240 w 4040992"/>
              <a:gd name="connsiteY70" fmla="*/ -70 h 4054751"/>
              <a:gd name="connsiteX71" fmla="*/ 2020315 w 4040992"/>
              <a:gd name="connsiteY71" fmla="*/ -70 h 4054751"/>
              <a:gd name="connsiteX72" fmla="*/ 2020444 w 4040992"/>
              <a:gd name="connsiteY72" fmla="*/ 1321991 h 4054751"/>
              <a:gd name="connsiteX73" fmla="*/ 2329014 w 4040992"/>
              <a:gd name="connsiteY73" fmla="*/ 1388124 h 4054751"/>
              <a:gd name="connsiteX74" fmla="*/ 2709506 w 4040992"/>
              <a:gd name="connsiteY74" fmla="*/ 1850805 h 4054751"/>
              <a:gd name="connsiteX75" fmla="*/ 2709506 w 4040992"/>
              <a:gd name="connsiteY75" fmla="*/ 2213347 h 4054751"/>
              <a:gd name="connsiteX76" fmla="*/ 2205420 w 4040992"/>
              <a:gd name="connsiteY76" fmla="*/ 2723620 h 4054751"/>
              <a:gd name="connsiteX77" fmla="*/ 1873413 w 4040992"/>
              <a:gd name="connsiteY77" fmla="*/ 2732434 h 4054751"/>
              <a:gd name="connsiteX78" fmla="*/ 1517766 w 4040992"/>
              <a:gd name="connsiteY78" fmla="*/ 2537653 h 4054751"/>
              <a:gd name="connsiteX79" fmla="*/ 1580573 w 4040992"/>
              <a:gd name="connsiteY79" fmla="*/ 1470336 h 4054751"/>
              <a:gd name="connsiteX80" fmla="*/ 2020444 w 4040992"/>
              <a:gd name="connsiteY80" fmla="*/ 1321991 h 40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040992" h="4054751">
                <a:moveTo>
                  <a:pt x="1783371" y="-70"/>
                </a:moveTo>
                <a:lnTo>
                  <a:pt x="1679638" y="208425"/>
                </a:lnTo>
                <a:lnTo>
                  <a:pt x="1575904" y="416940"/>
                </a:lnTo>
                <a:lnTo>
                  <a:pt x="1474709" y="452102"/>
                </a:lnTo>
                <a:cubicBezTo>
                  <a:pt x="1419053" y="471438"/>
                  <a:pt x="1335577" y="506406"/>
                  <a:pt x="1289215" y="529824"/>
                </a:cubicBezTo>
                <a:lnTo>
                  <a:pt x="1204935" y="572403"/>
                </a:lnTo>
                <a:lnTo>
                  <a:pt x="983258" y="496954"/>
                </a:lnTo>
                <a:lnTo>
                  <a:pt x="761599" y="421486"/>
                </a:lnTo>
                <a:lnTo>
                  <a:pt x="594762" y="589937"/>
                </a:lnTo>
                <a:lnTo>
                  <a:pt x="427944" y="758407"/>
                </a:lnTo>
                <a:lnTo>
                  <a:pt x="498588" y="977841"/>
                </a:lnTo>
                <a:lnTo>
                  <a:pt x="569250" y="1197274"/>
                </a:lnTo>
                <a:lnTo>
                  <a:pt x="526490" y="1287910"/>
                </a:lnTo>
                <a:cubicBezTo>
                  <a:pt x="502973" y="1337760"/>
                  <a:pt x="469208" y="1421478"/>
                  <a:pt x="451455" y="1473951"/>
                </a:cubicBezTo>
                <a:lnTo>
                  <a:pt x="419181" y="1569357"/>
                </a:lnTo>
                <a:lnTo>
                  <a:pt x="209564" y="1676857"/>
                </a:lnTo>
                <a:lnTo>
                  <a:pt x="-52" y="1784356"/>
                </a:lnTo>
                <a:lnTo>
                  <a:pt x="-52" y="2022666"/>
                </a:lnTo>
                <a:lnTo>
                  <a:pt x="-52" y="2260957"/>
                </a:lnTo>
                <a:lnTo>
                  <a:pt x="207267" y="2365289"/>
                </a:lnTo>
                <a:lnTo>
                  <a:pt x="414567" y="2469639"/>
                </a:lnTo>
                <a:lnTo>
                  <a:pt x="449528" y="2571418"/>
                </a:lnTo>
                <a:cubicBezTo>
                  <a:pt x="468753" y="2627394"/>
                  <a:pt x="503688" y="2711635"/>
                  <a:pt x="527157" y="2758634"/>
                </a:cubicBezTo>
                <a:lnTo>
                  <a:pt x="569825" y="2844089"/>
                </a:lnTo>
                <a:lnTo>
                  <a:pt x="502553" y="3055826"/>
                </a:lnTo>
                <a:cubicBezTo>
                  <a:pt x="465557" y="3172286"/>
                  <a:pt x="433777" y="3272286"/>
                  <a:pt x="431909" y="3278055"/>
                </a:cubicBezTo>
                <a:cubicBezTo>
                  <a:pt x="430041" y="3283824"/>
                  <a:pt x="503900" y="3364076"/>
                  <a:pt x="596041" y="3456382"/>
                </a:cubicBezTo>
                <a:lnTo>
                  <a:pt x="763563" y="3624218"/>
                </a:lnTo>
                <a:lnTo>
                  <a:pt x="981739" y="3553204"/>
                </a:lnTo>
                <a:lnTo>
                  <a:pt x="1199915" y="3482190"/>
                </a:lnTo>
                <a:lnTo>
                  <a:pt x="1309002" y="3533675"/>
                </a:lnTo>
                <a:cubicBezTo>
                  <a:pt x="1369001" y="3561993"/>
                  <a:pt x="1453503" y="3596768"/>
                  <a:pt x="1496775" y="3610951"/>
                </a:cubicBezTo>
                <a:lnTo>
                  <a:pt x="1575441" y="3636740"/>
                </a:lnTo>
                <a:lnTo>
                  <a:pt x="1679415" y="3845702"/>
                </a:lnTo>
                <a:lnTo>
                  <a:pt x="1783371" y="4054682"/>
                </a:lnTo>
                <a:lnTo>
                  <a:pt x="2020444" y="4054682"/>
                </a:lnTo>
                <a:lnTo>
                  <a:pt x="2257518" y="4054682"/>
                </a:lnTo>
                <a:lnTo>
                  <a:pt x="2361251" y="3846167"/>
                </a:lnTo>
                <a:lnTo>
                  <a:pt x="2464985" y="3637654"/>
                </a:lnTo>
                <a:lnTo>
                  <a:pt x="2566180" y="3602491"/>
                </a:lnTo>
                <a:cubicBezTo>
                  <a:pt x="2621836" y="3583155"/>
                  <a:pt x="2705313" y="3548187"/>
                  <a:pt x="2751674" y="3524769"/>
                </a:cubicBezTo>
                <a:lnTo>
                  <a:pt x="2835954" y="3482190"/>
                </a:lnTo>
                <a:lnTo>
                  <a:pt x="3057965" y="3557769"/>
                </a:lnTo>
                <a:lnTo>
                  <a:pt x="3279994" y="3633349"/>
                </a:lnTo>
                <a:lnTo>
                  <a:pt x="3447183" y="3463537"/>
                </a:lnTo>
                <a:cubicBezTo>
                  <a:pt x="3544761" y="3364432"/>
                  <a:pt x="3612553" y="3288279"/>
                  <a:pt x="3610018" y="3280645"/>
                </a:cubicBezTo>
                <a:cubicBezTo>
                  <a:pt x="3607630" y="3273452"/>
                  <a:pt x="3575375" y="3174464"/>
                  <a:pt x="3538336" y="3060671"/>
                </a:cubicBezTo>
                <a:lnTo>
                  <a:pt x="3470990" y="2853778"/>
                </a:lnTo>
                <a:lnTo>
                  <a:pt x="3513695" y="2768249"/>
                </a:lnTo>
                <a:cubicBezTo>
                  <a:pt x="3537185" y="2721208"/>
                  <a:pt x="3572136" y="2636935"/>
                  <a:pt x="3591361" y="2580958"/>
                </a:cubicBezTo>
                <a:lnTo>
                  <a:pt x="3626322" y="2479180"/>
                </a:lnTo>
                <a:lnTo>
                  <a:pt x="3833622" y="2374829"/>
                </a:lnTo>
                <a:lnTo>
                  <a:pt x="4040941" y="2270498"/>
                </a:lnTo>
                <a:lnTo>
                  <a:pt x="4040941" y="2032076"/>
                </a:lnTo>
                <a:lnTo>
                  <a:pt x="4040941" y="1793636"/>
                </a:lnTo>
                <a:lnTo>
                  <a:pt x="3833622" y="1689304"/>
                </a:lnTo>
                <a:lnTo>
                  <a:pt x="3626322" y="1584954"/>
                </a:lnTo>
                <a:lnTo>
                  <a:pt x="3591361" y="1483194"/>
                </a:lnTo>
                <a:cubicBezTo>
                  <a:pt x="3572136" y="1427217"/>
                  <a:pt x="3537350" y="1343259"/>
                  <a:pt x="3514066" y="1296630"/>
                </a:cubicBezTo>
                <a:lnTo>
                  <a:pt x="3471732" y="1211846"/>
                </a:lnTo>
                <a:lnTo>
                  <a:pt x="3546766" y="988909"/>
                </a:lnTo>
                <a:lnTo>
                  <a:pt x="3621783" y="765972"/>
                </a:lnTo>
                <a:lnTo>
                  <a:pt x="3449555" y="593683"/>
                </a:lnTo>
                <a:lnTo>
                  <a:pt x="3277326" y="421393"/>
                </a:lnTo>
                <a:lnTo>
                  <a:pt x="3059150" y="496674"/>
                </a:lnTo>
                <a:lnTo>
                  <a:pt x="2840975" y="571956"/>
                </a:lnTo>
                <a:lnTo>
                  <a:pt x="2750859" y="529228"/>
                </a:lnTo>
                <a:cubicBezTo>
                  <a:pt x="2701295" y="505727"/>
                  <a:pt x="2618057" y="471895"/>
                  <a:pt x="2565884" y="454040"/>
                </a:cubicBezTo>
                <a:lnTo>
                  <a:pt x="2471025" y="421561"/>
                </a:lnTo>
                <a:lnTo>
                  <a:pt x="2364142" y="210736"/>
                </a:lnTo>
                <a:lnTo>
                  <a:pt x="2257240" y="-70"/>
                </a:lnTo>
                <a:lnTo>
                  <a:pt x="2020315" y="-70"/>
                </a:lnTo>
                <a:close/>
                <a:moveTo>
                  <a:pt x="2020444" y="1321991"/>
                </a:moveTo>
                <a:cubicBezTo>
                  <a:pt x="2154608" y="1321991"/>
                  <a:pt x="2221015" y="1336224"/>
                  <a:pt x="2329014" y="1388124"/>
                </a:cubicBezTo>
                <a:cubicBezTo>
                  <a:pt x="2512242" y="1476175"/>
                  <a:pt x="2654356" y="1648990"/>
                  <a:pt x="2709506" y="1850805"/>
                </a:cubicBezTo>
                <a:cubicBezTo>
                  <a:pt x="2732927" y="1936513"/>
                  <a:pt x="2732927" y="2127640"/>
                  <a:pt x="2709506" y="2213347"/>
                </a:cubicBezTo>
                <a:cubicBezTo>
                  <a:pt x="2642083" y="2460071"/>
                  <a:pt x="2447166" y="2657383"/>
                  <a:pt x="2205420" y="2723620"/>
                </a:cubicBezTo>
                <a:cubicBezTo>
                  <a:pt x="2122572" y="2746320"/>
                  <a:pt x="1955248" y="2750756"/>
                  <a:pt x="1873413" y="2732434"/>
                </a:cubicBezTo>
                <a:cubicBezTo>
                  <a:pt x="1737461" y="2701995"/>
                  <a:pt x="1613872" y="2634312"/>
                  <a:pt x="1517766" y="2537653"/>
                </a:cubicBezTo>
                <a:cubicBezTo>
                  <a:pt x="1218474" y="2236635"/>
                  <a:pt x="1248390" y="1728257"/>
                  <a:pt x="1580573" y="1470336"/>
                </a:cubicBezTo>
                <a:cubicBezTo>
                  <a:pt x="1716937" y="1364458"/>
                  <a:pt x="1842874" y="1321991"/>
                  <a:pt x="2020444" y="1321991"/>
                </a:cubicBezTo>
                <a:close/>
              </a:path>
            </a:pathLst>
          </a:custGeom>
          <a:solidFill>
            <a:schemeClr val="bg1"/>
          </a:solidFill>
          <a:ln w="9478" cap="flat">
            <a:noFill/>
            <a:prstDash val="solid"/>
            <a:miter/>
          </a:ln>
        </p:spPr>
        <p:txBody>
          <a:bodyPr rtlCol="0" anchor="ctr"/>
          <a:lstStyle/>
          <a:p>
            <a:endParaRPr lang="en-LT"/>
          </a:p>
        </p:txBody>
      </p:sp>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12" name="Rectangle 11">
            <a:extLst>
              <a:ext uri="{FF2B5EF4-FFF2-40B4-BE49-F238E27FC236}">
                <a16:creationId xmlns:a16="http://schemas.microsoft.com/office/drawing/2014/main" id="{99D1D594-5228-7E40-8C11-673A42AE8EE2}"/>
              </a:ext>
            </a:extLst>
          </p:cNvPr>
          <p:cNvSpPr/>
          <p:nvPr/>
        </p:nvSpPr>
        <p:spPr>
          <a:xfrm>
            <a:off x="3601566" y="78969"/>
            <a:ext cx="4988866" cy="92333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600" normalizeH="0" baseline="0" noProof="0" dirty="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BASE </a:t>
            </a:r>
            <a:r>
              <a:rPr kumimoji="0" lang="en-LT" sz="5400" b="1" i="0" u="none" strike="noStrike" kern="1200" cap="none" spc="600" normalizeH="0" baseline="0" noProof="0" dirty="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MODEL</a:t>
            </a:r>
          </a:p>
        </p:txBody>
      </p:sp>
      <p:sp>
        <p:nvSpPr>
          <p:cNvPr id="11" name="Rectangle 10">
            <a:extLst>
              <a:ext uri="{FF2B5EF4-FFF2-40B4-BE49-F238E27FC236}">
                <a16:creationId xmlns:a16="http://schemas.microsoft.com/office/drawing/2014/main" id="{FB7E00B8-699F-49F8-9EDF-5442126F256A}"/>
              </a:ext>
            </a:extLst>
          </p:cNvPr>
          <p:cNvSpPr/>
          <p:nvPr/>
        </p:nvSpPr>
        <p:spPr>
          <a:xfrm>
            <a:off x="9311270" y="3824867"/>
            <a:ext cx="602166" cy="3033133"/>
          </a:xfrm>
          <a:prstGeom prst="rect">
            <a:avLst/>
          </a:prstGeom>
          <a:gradFill>
            <a:gsLst>
              <a:gs pos="0">
                <a:srgbClr val="6600CC">
                  <a:alpha val="0"/>
                </a:srgbClr>
              </a:gs>
              <a:gs pos="100000">
                <a:srgbClr val="CC0000">
                  <a:alpha val="0"/>
                </a:srgbClr>
              </a:gs>
            </a:gsLst>
            <a:lin ang="162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4" name="Rectangle 13">
            <a:extLst>
              <a:ext uri="{FF2B5EF4-FFF2-40B4-BE49-F238E27FC236}">
                <a16:creationId xmlns:a16="http://schemas.microsoft.com/office/drawing/2014/main" id="{553AE874-28D8-4BD2-BE8A-AE238B424751}"/>
              </a:ext>
            </a:extLst>
          </p:cNvPr>
          <p:cNvSpPr/>
          <p:nvPr/>
        </p:nvSpPr>
        <p:spPr>
          <a:xfrm>
            <a:off x="10120433" y="3824867"/>
            <a:ext cx="602166" cy="3033133"/>
          </a:xfrm>
          <a:prstGeom prst="rect">
            <a:avLst/>
          </a:prstGeom>
          <a:gradFill>
            <a:gsLst>
              <a:gs pos="0">
                <a:srgbClr val="6600CC">
                  <a:alpha val="0"/>
                </a:srgbClr>
              </a:gs>
              <a:gs pos="100000">
                <a:srgbClr val="CC0000">
                  <a:alpha val="0"/>
                </a:srgbClr>
              </a:gs>
            </a:gsLst>
            <a:lin ang="162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5" name="Rectangle 14">
            <a:extLst>
              <a:ext uri="{FF2B5EF4-FFF2-40B4-BE49-F238E27FC236}">
                <a16:creationId xmlns:a16="http://schemas.microsoft.com/office/drawing/2014/main" id="{3555AB40-C331-4896-B911-769998A06FD5}"/>
              </a:ext>
            </a:extLst>
          </p:cNvPr>
          <p:cNvSpPr/>
          <p:nvPr/>
        </p:nvSpPr>
        <p:spPr>
          <a:xfrm>
            <a:off x="10912521" y="3824867"/>
            <a:ext cx="602166" cy="3033133"/>
          </a:xfrm>
          <a:prstGeom prst="rect">
            <a:avLst/>
          </a:prstGeom>
          <a:gradFill>
            <a:gsLst>
              <a:gs pos="0">
                <a:srgbClr val="6600CC">
                  <a:alpha val="0"/>
                </a:srgbClr>
              </a:gs>
              <a:gs pos="100000">
                <a:srgbClr val="CC0000">
                  <a:alpha val="0"/>
                </a:srgbClr>
              </a:gs>
            </a:gsLst>
            <a:lin ang="162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6" name="Rectangle 15">
            <a:extLst>
              <a:ext uri="{FF2B5EF4-FFF2-40B4-BE49-F238E27FC236}">
                <a16:creationId xmlns:a16="http://schemas.microsoft.com/office/drawing/2014/main" id="{E1A42724-90BE-496E-A917-C18ABBC9B718}"/>
              </a:ext>
            </a:extLst>
          </p:cNvPr>
          <p:cNvSpPr/>
          <p:nvPr/>
        </p:nvSpPr>
        <p:spPr>
          <a:xfrm>
            <a:off x="534309" y="3824867"/>
            <a:ext cx="602166" cy="3033133"/>
          </a:xfrm>
          <a:prstGeom prst="rect">
            <a:avLst/>
          </a:prstGeom>
          <a:gradFill>
            <a:gsLst>
              <a:gs pos="0">
                <a:srgbClr val="6600CC">
                  <a:alpha val="0"/>
                </a:srgbClr>
              </a:gs>
              <a:gs pos="100000">
                <a:srgbClr val="CC0000">
                  <a:alpha val="0"/>
                </a:srgbClr>
              </a:gs>
            </a:gsLst>
            <a:lin ang="162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7" name="Rectangle 16">
            <a:extLst>
              <a:ext uri="{FF2B5EF4-FFF2-40B4-BE49-F238E27FC236}">
                <a16:creationId xmlns:a16="http://schemas.microsoft.com/office/drawing/2014/main" id="{8FB34B00-4DD3-4B02-8401-DFD5DC4C609B}"/>
              </a:ext>
            </a:extLst>
          </p:cNvPr>
          <p:cNvSpPr/>
          <p:nvPr/>
        </p:nvSpPr>
        <p:spPr>
          <a:xfrm>
            <a:off x="1343472" y="3824867"/>
            <a:ext cx="602166" cy="3033133"/>
          </a:xfrm>
          <a:prstGeom prst="rect">
            <a:avLst/>
          </a:prstGeom>
          <a:gradFill>
            <a:gsLst>
              <a:gs pos="0">
                <a:srgbClr val="6600CC">
                  <a:alpha val="0"/>
                </a:srgbClr>
              </a:gs>
              <a:gs pos="100000">
                <a:srgbClr val="CC0000">
                  <a:alpha val="0"/>
                </a:srgbClr>
              </a:gs>
            </a:gsLst>
            <a:lin ang="162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8" name="Rectangle 17">
            <a:extLst>
              <a:ext uri="{FF2B5EF4-FFF2-40B4-BE49-F238E27FC236}">
                <a16:creationId xmlns:a16="http://schemas.microsoft.com/office/drawing/2014/main" id="{A296591F-9574-41C3-995C-CDCC3B6523FD}"/>
              </a:ext>
            </a:extLst>
          </p:cNvPr>
          <p:cNvSpPr/>
          <p:nvPr/>
        </p:nvSpPr>
        <p:spPr>
          <a:xfrm>
            <a:off x="2135560" y="3824867"/>
            <a:ext cx="602166" cy="3033133"/>
          </a:xfrm>
          <a:prstGeom prst="rect">
            <a:avLst/>
          </a:prstGeom>
          <a:gradFill>
            <a:gsLst>
              <a:gs pos="0">
                <a:srgbClr val="6600CC">
                  <a:alpha val="0"/>
                </a:srgbClr>
              </a:gs>
              <a:gs pos="100000">
                <a:srgbClr val="CC0000">
                  <a:alpha val="0"/>
                </a:srgbClr>
              </a:gs>
            </a:gsLst>
            <a:lin ang="162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20" name="TextBox 19">
            <a:extLst>
              <a:ext uri="{FF2B5EF4-FFF2-40B4-BE49-F238E27FC236}">
                <a16:creationId xmlns:a16="http://schemas.microsoft.com/office/drawing/2014/main" id="{48C82FAA-366F-4065-A4F3-C7DF888E1FA6}"/>
              </a:ext>
            </a:extLst>
          </p:cNvPr>
          <p:cNvSpPr txBox="1"/>
          <p:nvPr/>
        </p:nvSpPr>
        <p:spPr>
          <a:xfrm>
            <a:off x="1945638" y="1100873"/>
            <a:ext cx="8126920" cy="461665"/>
          </a:xfrm>
          <a:prstGeom prst="rect">
            <a:avLst/>
          </a:prstGeom>
          <a:noFill/>
        </p:spPr>
        <p:txBody>
          <a:bodyPr wrap="square">
            <a:spAutoFit/>
          </a:bodyPr>
          <a:lstStyle/>
          <a:p>
            <a:r>
              <a:rPr lang="en-US" sz="2400" b="1" dirty="0">
                <a:solidFill>
                  <a:schemeClr val="bg1"/>
                </a:solidFill>
              </a:rPr>
              <a:t>BASE MODELS WITH LABEL ENCODED MEDICATION COLUMNS</a:t>
            </a:r>
            <a:endParaRPr lang="en-IN" sz="2400" b="1" dirty="0">
              <a:solidFill>
                <a:schemeClr val="bg1"/>
              </a:solidFill>
            </a:endParaRPr>
          </a:p>
        </p:txBody>
      </p:sp>
      <p:pic>
        <p:nvPicPr>
          <p:cNvPr id="21" name="Picture 20">
            <a:extLst>
              <a:ext uri="{FF2B5EF4-FFF2-40B4-BE49-F238E27FC236}">
                <a16:creationId xmlns:a16="http://schemas.microsoft.com/office/drawing/2014/main" id="{65D04477-EFA5-4283-85E4-5153BEDD2451}"/>
              </a:ext>
            </a:extLst>
          </p:cNvPr>
          <p:cNvPicPr/>
          <p:nvPr/>
        </p:nvPicPr>
        <p:blipFill rotWithShape="1">
          <a:blip r:embed="rId3">
            <a:extLst>
              <a:ext uri="{28A0092B-C50C-407E-A947-70E740481C1C}">
                <a14:useLocalDpi xmlns:a14="http://schemas.microsoft.com/office/drawing/2010/main" val="0"/>
              </a:ext>
            </a:extLst>
          </a:blip>
          <a:srcRect t="5266" r="3" b="1769"/>
          <a:stretch/>
        </p:blipFill>
        <p:spPr bwMode="auto">
          <a:xfrm>
            <a:off x="6339839" y="1906278"/>
            <a:ext cx="5852161" cy="4208956"/>
          </a:xfrm>
          <a:prstGeom prst="rect">
            <a:avLst/>
          </a:prstGeom>
          <a:noFill/>
        </p:spPr>
      </p:pic>
      <p:sp>
        <p:nvSpPr>
          <p:cNvPr id="22" name="Content Placeholder 3">
            <a:extLst>
              <a:ext uri="{FF2B5EF4-FFF2-40B4-BE49-F238E27FC236}">
                <a16:creationId xmlns:a16="http://schemas.microsoft.com/office/drawing/2014/main" id="{8E440D98-BE5D-4DE0-BCBA-5B0AB147DC2A}"/>
              </a:ext>
            </a:extLst>
          </p:cNvPr>
          <p:cNvSpPr txBox="1">
            <a:spLocks/>
          </p:cNvSpPr>
          <p:nvPr/>
        </p:nvSpPr>
        <p:spPr>
          <a:xfrm>
            <a:off x="-70198" y="4895819"/>
            <a:ext cx="5992501" cy="212129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dirty="0">
                <a:solidFill>
                  <a:schemeClr val="bg1"/>
                </a:solidFill>
                <a:latin typeface="+mj-lt"/>
              </a:rPr>
              <a:t>Compared to Random Forest, Logistic regression model is giving better performance on this dataset when scaled using Robust scaler and Min-Max scaler.</a:t>
            </a:r>
          </a:p>
          <a:p>
            <a:endParaRPr lang="en-IN" b="1" dirty="0">
              <a:solidFill>
                <a:schemeClr val="bg1"/>
              </a:solidFill>
            </a:endParaRPr>
          </a:p>
        </p:txBody>
      </p:sp>
      <p:pic>
        <p:nvPicPr>
          <p:cNvPr id="23" name="Picture 22" descr="Table&#10;&#10;Description automatically generated">
            <a:extLst>
              <a:ext uri="{FF2B5EF4-FFF2-40B4-BE49-F238E27FC236}">
                <a16:creationId xmlns:a16="http://schemas.microsoft.com/office/drawing/2014/main" id="{E2D668F7-CA40-4A73-828D-CC4E318B8942}"/>
              </a:ext>
            </a:extLst>
          </p:cNvPr>
          <p:cNvPicPr>
            <a:picLocks noChangeAspect="1"/>
          </p:cNvPicPr>
          <p:nvPr/>
        </p:nvPicPr>
        <p:blipFill>
          <a:blip r:embed="rId4"/>
          <a:stretch>
            <a:fillRect/>
          </a:stretch>
        </p:blipFill>
        <p:spPr>
          <a:xfrm>
            <a:off x="-111863" y="1906278"/>
            <a:ext cx="6451702" cy="2390986"/>
          </a:xfrm>
          <a:prstGeom prst="rect">
            <a:avLst/>
          </a:prstGeom>
        </p:spPr>
      </p:pic>
    </p:spTree>
    <p:extLst>
      <p:ext uri="{BB962C8B-B14F-4D97-AF65-F5344CB8AC3E}">
        <p14:creationId xmlns:p14="http://schemas.microsoft.com/office/powerpoint/2010/main" val="1797804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7000" fill="hold"/>
                                        <p:tgtEl>
                                          <p:spTgt spid="24"/>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7000" fill="hold"/>
                                        <p:tgtEl>
                                          <p:spTgt spid="26"/>
                                        </p:tgtEl>
                                        <p:attrNameLst>
                                          <p:attrName>r</p:attrName>
                                        </p:attrNameLst>
                                      </p:cBhvr>
                                    </p:animRo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anim calcmode="lin" valueType="num">
                                      <p:cBhvr>
                                        <p:cTn id="21" dur="1000" fill="hold"/>
                                        <p:tgtEl>
                                          <p:spTgt spid="23"/>
                                        </p:tgtEl>
                                        <p:attrNameLst>
                                          <p:attrName>ppt_x</p:attrName>
                                        </p:attrNameLst>
                                      </p:cBhvr>
                                      <p:tavLst>
                                        <p:tav tm="0">
                                          <p:val>
                                            <p:strVal val="#ppt_x"/>
                                          </p:val>
                                        </p:tav>
                                        <p:tav tm="100000">
                                          <p:val>
                                            <p:strVal val="#ppt_x"/>
                                          </p:val>
                                        </p:tav>
                                      </p:tavLst>
                                    </p:anim>
                                    <p:anim calcmode="lin" valueType="num">
                                      <p:cBhvr>
                                        <p:cTn id="2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1000"/>
                                        <p:tgtEl>
                                          <p:spTgt spid="22"/>
                                        </p:tgtEl>
                                      </p:cBhvr>
                                    </p:animEffect>
                                    <p:anim calcmode="lin" valueType="num">
                                      <p:cBhvr>
                                        <p:cTn id="35" dur="1000" fill="hold"/>
                                        <p:tgtEl>
                                          <p:spTgt spid="22"/>
                                        </p:tgtEl>
                                        <p:attrNameLst>
                                          <p:attrName>ppt_x</p:attrName>
                                        </p:attrNameLst>
                                      </p:cBhvr>
                                      <p:tavLst>
                                        <p:tav tm="0">
                                          <p:val>
                                            <p:strVal val="#ppt_x"/>
                                          </p:val>
                                        </p:tav>
                                        <p:tav tm="100000">
                                          <p:val>
                                            <p:strVal val="#ppt_x"/>
                                          </p:val>
                                        </p:tav>
                                      </p:tavLst>
                                    </p:anim>
                                    <p:anim calcmode="lin" valueType="num">
                                      <p:cBhvr>
                                        <p:cTn id="36" dur="1000" fill="hold"/>
                                        <p:tgtEl>
                                          <p:spTgt spid="22"/>
                                        </p:tgtEl>
                                        <p:attrNameLst>
                                          <p:attrName>ppt_y</p:attrName>
                                        </p:attrNameLst>
                                      </p:cBhvr>
                                      <p:tavLst>
                                        <p:tav tm="0">
                                          <p:val>
                                            <p:strVal val="#ppt_y+.1"/>
                                          </p:val>
                                        </p:tav>
                                        <p:tav tm="100000">
                                          <p:val>
                                            <p:strVal val="#ppt_y"/>
                                          </p:val>
                                        </p:tav>
                                      </p:tavLst>
                                    </p:anim>
                                  </p:childTnLst>
                                </p:cTn>
                              </p:par>
                              <p:par>
                                <p:cTn id="37" presetID="6" presetClass="emph" presetSubtype="0" repeatCount="indefinite" accel="50000" decel="50000" autoRev="1" fill="hold" grpId="0" nodeType="withEffect">
                                  <p:stCondLst>
                                    <p:cond delay="1200"/>
                                  </p:stCondLst>
                                  <p:childTnLst>
                                    <p:animScale>
                                      <p:cBhvr>
                                        <p:cTn id="38" dur="1500" fill="hold"/>
                                        <p:tgtEl>
                                          <p:spTgt spid="11"/>
                                        </p:tgtEl>
                                      </p:cBhvr>
                                      <p:by x="100000" y="125000"/>
                                    </p:animScale>
                                  </p:childTnLst>
                                </p:cTn>
                              </p:par>
                              <p:par>
                                <p:cTn id="39" presetID="42" presetClass="path" presetSubtype="0" repeatCount="indefinite" accel="50000" decel="50000" autoRev="1" fill="hold" grpId="1" nodeType="withEffect">
                                  <p:stCondLst>
                                    <p:cond delay="1200"/>
                                  </p:stCondLst>
                                  <p:childTnLst>
                                    <p:animMotion origin="layout" path="M -1.45833E-6 -3.7037E-6 L -1.45833E-6 -0.05532 " pathEditMode="relative" rAng="0" ptsTypes="AA">
                                      <p:cBhvr>
                                        <p:cTn id="40" dur="1500" fill="hold"/>
                                        <p:tgtEl>
                                          <p:spTgt spid="11"/>
                                        </p:tgtEl>
                                        <p:attrNameLst>
                                          <p:attrName>ppt_x</p:attrName>
                                          <p:attrName>ppt_y</p:attrName>
                                        </p:attrNameLst>
                                      </p:cBhvr>
                                      <p:rCtr x="0" y="-2778"/>
                                    </p:animMotion>
                                  </p:childTnLst>
                                </p:cTn>
                              </p:par>
                              <p:par>
                                <p:cTn id="41" presetID="6" presetClass="emph" presetSubtype="0" repeatCount="indefinite" accel="50000" decel="50000" autoRev="1" fill="hold" grpId="0" nodeType="withEffect">
                                  <p:stCondLst>
                                    <p:cond delay="1600"/>
                                  </p:stCondLst>
                                  <p:childTnLst>
                                    <p:animScale>
                                      <p:cBhvr>
                                        <p:cTn id="42" dur="1500" fill="hold"/>
                                        <p:tgtEl>
                                          <p:spTgt spid="14"/>
                                        </p:tgtEl>
                                      </p:cBhvr>
                                      <p:by x="100000" y="125000"/>
                                    </p:animScale>
                                  </p:childTnLst>
                                </p:cTn>
                              </p:par>
                              <p:par>
                                <p:cTn id="43" presetID="42" presetClass="path" presetSubtype="0" repeatCount="indefinite" accel="50000" decel="50000" autoRev="1" fill="hold" grpId="1" nodeType="withEffect">
                                  <p:stCondLst>
                                    <p:cond delay="1600"/>
                                  </p:stCondLst>
                                  <p:childTnLst>
                                    <p:animMotion origin="layout" path="M 2.5E-6 -3.7037E-6 L 2.5E-6 -0.05532 " pathEditMode="relative" rAng="0" ptsTypes="AA">
                                      <p:cBhvr>
                                        <p:cTn id="44" dur="1500" fill="hold"/>
                                        <p:tgtEl>
                                          <p:spTgt spid="14"/>
                                        </p:tgtEl>
                                        <p:attrNameLst>
                                          <p:attrName>ppt_x</p:attrName>
                                          <p:attrName>ppt_y</p:attrName>
                                        </p:attrNameLst>
                                      </p:cBhvr>
                                      <p:rCtr x="0" y="-2778"/>
                                    </p:animMotion>
                                  </p:childTnLst>
                                </p:cTn>
                              </p:par>
                              <p:par>
                                <p:cTn id="45" presetID="6" presetClass="emph" presetSubtype="0" repeatCount="indefinite" accel="50000" decel="50000" autoRev="1" fill="hold" grpId="0" nodeType="withEffect">
                                  <p:stCondLst>
                                    <p:cond delay="2000"/>
                                  </p:stCondLst>
                                  <p:childTnLst>
                                    <p:animScale>
                                      <p:cBhvr>
                                        <p:cTn id="46" dur="1500" fill="hold"/>
                                        <p:tgtEl>
                                          <p:spTgt spid="15"/>
                                        </p:tgtEl>
                                      </p:cBhvr>
                                      <p:by x="100000" y="125000"/>
                                    </p:animScale>
                                  </p:childTnLst>
                                </p:cTn>
                              </p:par>
                              <p:par>
                                <p:cTn id="47" presetID="42" presetClass="path" presetSubtype="0" repeatCount="indefinite" accel="50000" decel="50000" autoRev="1" fill="hold" grpId="1" nodeType="withEffect">
                                  <p:stCondLst>
                                    <p:cond delay="2000"/>
                                  </p:stCondLst>
                                  <p:childTnLst>
                                    <p:animMotion origin="layout" path="M -1.45833E-6 -3.7037E-6 L -1.45833E-6 -0.05532 " pathEditMode="relative" rAng="0" ptsTypes="AA">
                                      <p:cBhvr>
                                        <p:cTn id="48" dur="1500" fill="hold"/>
                                        <p:tgtEl>
                                          <p:spTgt spid="15"/>
                                        </p:tgtEl>
                                        <p:attrNameLst>
                                          <p:attrName>ppt_x</p:attrName>
                                          <p:attrName>ppt_y</p:attrName>
                                        </p:attrNameLst>
                                      </p:cBhvr>
                                      <p:rCtr x="0" y="-2778"/>
                                    </p:animMotion>
                                  </p:childTnLst>
                                </p:cTn>
                              </p:par>
                              <p:par>
                                <p:cTn id="49" presetID="6" presetClass="emph" presetSubtype="0" repeatCount="indefinite" accel="50000" decel="50000" autoRev="1" fill="hold" grpId="0" nodeType="withEffect">
                                  <p:stCondLst>
                                    <p:cond delay="400"/>
                                  </p:stCondLst>
                                  <p:childTnLst>
                                    <p:animScale>
                                      <p:cBhvr>
                                        <p:cTn id="50" dur="1500" fill="hold"/>
                                        <p:tgtEl>
                                          <p:spTgt spid="17"/>
                                        </p:tgtEl>
                                      </p:cBhvr>
                                      <p:by x="100000" y="125000"/>
                                    </p:animScale>
                                  </p:childTnLst>
                                </p:cTn>
                              </p:par>
                              <p:par>
                                <p:cTn id="51" presetID="42" presetClass="path" presetSubtype="0" repeatCount="indefinite" accel="50000" decel="50000" autoRev="1" fill="hold" grpId="1" nodeType="withEffect">
                                  <p:stCondLst>
                                    <p:cond delay="400"/>
                                  </p:stCondLst>
                                  <p:childTnLst>
                                    <p:animMotion origin="layout" path="M 4.16667E-6 -3.7037E-6 L 4.16667E-6 -0.05532 " pathEditMode="relative" rAng="0" ptsTypes="AA">
                                      <p:cBhvr>
                                        <p:cTn id="52" dur="1500" fill="hold"/>
                                        <p:tgtEl>
                                          <p:spTgt spid="17"/>
                                        </p:tgtEl>
                                        <p:attrNameLst>
                                          <p:attrName>ppt_x</p:attrName>
                                          <p:attrName>ppt_y</p:attrName>
                                        </p:attrNameLst>
                                      </p:cBhvr>
                                      <p:rCtr x="0" y="-2778"/>
                                    </p:animMotion>
                                  </p:childTnLst>
                                </p:cTn>
                              </p:par>
                              <p:par>
                                <p:cTn id="53" presetID="6" presetClass="emph" presetSubtype="0" repeatCount="indefinite" accel="50000" decel="50000" autoRev="1" fill="hold" grpId="0" nodeType="withEffect">
                                  <p:stCondLst>
                                    <p:cond delay="800"/>
                                  </p:stCondLst>
                                  <p:childTnLst>
                                    <p:animScale>
                                      <p:cBhvr>
                                        <p:cTn id="54" dur="1500" fill="hold"/>
                                        <p:tgtEl>
                                          <p:spTgt spid="18"/>
                                        </p:tgtEl>
                                      </p:cBhvr>
                                      <p:by x="100000" y="125000"/>
                                    </p:animScale>
                                  </p:childTnLst>
                                </p:cTn>
                              </p:par>
                              <p:par>
                                <p:cTn id="55" presetID="42" presetClass="path" presetSubtype="0" repeatCount="indefinite" accel="50000" decel="50000" autoRev="1" fill="hold" grpId="1" nodeType="withEffect">
                                  <p:stCondLst>
                                    <p:cond delay="800"/>
                                  </p:stCondLst>
                                  <p:childTnLst>
                                    <p:animMotion origin="layout" path="M 2.08333E-7 -3.7037E-6 L 2.08333E-7 -0.05532 " pathEditMode="relative" rAng="0" ptsTypes="AA">
                                      <p:cBhvr>
                                        <p:cTn id="56" dur="1500" fill="hold"/>
                                        <p:tgtEl>
                                          <p:spTgt spid="18"/>
                                        </p:tgtEl>
                                        <p:attrNameLst>
                                          <p:attrName>ppt_x</p:attrName>
                                          <p:attrName>ppt_y</p:attrName>
                                        </p:attrNameLst>
                                      </p:cBhvr>
                                      <p:rCtr x="0" y="-2778"/>
                                    </p:animMotion>
                                  </p:childTnLst>
                                </p:cTn>
                              </p:par>
                              <p:par>
                                <p:cTn id="57" presetID="6" presetClass="emph" presetSubtype="0" repeatCount="indefinite" accel="50000" decel="50000" autoRev="1" fill="hold" grpId="0" nodeType="withEffect">
                                  <p:stCondLst>
                                    <p:cond delay="0"/>
                                  </p:stCondLst>
                                  <p:childTnLst>
                                    <p:animScale>
                                      <p:cBhvr>
                                        <p:cTn id="58" dur="1500" fill="hold"/>
                                        <p:tgtEl>
                                          <p:spTgt spid="16"/>
                                        </p:tgtEl>
                                      </p:cBhvr>
                                      <p:by x="100000" y="125000"/>
                                    </p:animScale>
                                  </p:childTnLst>
                                </p:cTn>
                              </p:par>
                              <p:par>
                                <p:cTn id="59" presetID="42" presetClass="path" presetSubtype="0" repeatCount="indefinite" accel="50000" decel="50000" autoRev="1" fill="hold" grpId="1" nodeType="withEffect">
                                  <p:stCondLst>
                                    <p:cond delay="0"/>
                                  </p:stCondLst>
                                  <p:childTnLst>
                                    <p:animMotion origin="layout" path="M 4.16667E-7 -3.7037E-6 L 4.16667E-7 -0.05532 " pathEditMode="relative" rAng="0" ptsTypes="AA">
                                      <p:cBhvr>
                                        <p:cTn id="60" dur="1500" fill="hold"/>
                                        <p:tgtEl>
                                          <p:spTgt spid="16"/>
                                        </p:tgtEl>
                                        <p:attrNameLst>
                                          <p:attrName>ppt_x</p:attrName>
                                          <p:attrName>ppt_y</p:attrName>
                                        </p:attrNameLst>
                                      </p:cBhvr>
                                      <p:rCtr x="0" y="-27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4" grpId="0" animBg="1"/>
      <p:bldP spid="11" grpId="0" animBg="1"/>
      <p:bldP spid="11"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0"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Graphic 22">
            <a:extLst>
              <a:ext uri="{FF2B5EF4-FFF2-40B4-BE49-F238E27FC236}">
                <a16:creationId xmlns:a16="http://schemas.microsoft.com/office/drawing/2014/main" id="{D41648B8-54FC-9049-AD25-9FC457D2D522}"/>
              </a:ext>
            </a:extLst>
          </p:cNvPr>
          <p:cNvSpPr/>
          <p:nvPr/>
        </p:nvSpPr>
        <p:spPr>
          <a:xfrm rot="20322550">
            <a:off x="1031272" y="209854"/>
            <a:ext cx="907196" cy="990966"/>
          </a:xfrm>
          <a:custGeom>
            <a:avLst/>
            <a:gdLst>
              <a:gd name="connsiteX0" fmla="*/ 1783371 w 4040992"/>
              <a:gd name="connsiteY0" fmla="*/ -70 h 4054751"/>
              <a:gd name="connsiteX1" fmla="*/ 1679638 w 4040992"/>
              <a:gd name="connsiteY1" fmla="*/ 208425 h 4054751"/>
              <a:gd name="connsiteX2" fmla="*/ 1575904 w 4040992"/>
              <a:gd name="connsiteY2" fmla="*/ 416940 h 4054751"/>
              <a:gd name="connsiteX3" fmla="*/ 1474709 w 4040992"/>
              <a:gd name="connsiteY3" fmla="*/ 452102 h 4054751"/>
              <a:gd name="connsiteX4" fmla="*/ 1289215 w 4040992"/>
              <a:gd name="connsiteY4" fmla="*/ 529824 h 4054751"/>
              <a:gd name="connsiteX5" fmla="*/ 1204935 w 4040992"/>
              <a:gd name="connsiteY5" fmla="*/ 572403 h 4054751"/>
              <a:gd name="connsiteX6" fmla="*/ 983258 w 4040992"/>
              <a:gd name="connsiteY6" fmla="*/ 496954 h 4054751"/>
              <a:gd name="connsiteX7" fmla="*/ 761599 w 4040992"/>
              <a:gd name="connsiteY7" fmla="*/ 421486 h 4054751"/>
              <a:gd name="connsiteX8" fmla="*/ 594762 w 4040992"/>
              <a:gd name="connsiteY8" fmla="*/ 589937 h 4054751"/>
              <a:gd name="connsiteX9" fmla="*/ 427944 w 4040992"/>
              <a:gd name="connsiteY9" fmla="*/ 758407 h 4054751"/>
              <a:gd name="connsiteX10" fmla="*/ 498588 w 4040992"/>
              <a:gd name="connsiteY10" fmla="*/ 977841 h 4054751"/>
              <a:gd name="connsiteX11" fmla="*/ 569250 w 4040992"/>
              <a:gd name="connsiteY11" fmla="*/ 1197274 h 4054751"/>
              <a:gd name="connsiteX12" fmla="*/ 526490 w 4040992"/>
              <a:gd name="connsiteY12" fmla="*/ 1287910 h 4054751"/>
              <a:gd name="connsiteX13" fmla="*/ 451455 w 4040992"/>
              <a:gd name="connsiteY13" fmla="*/ 1473951 h 4054751"/>
              <a:gd name="connsiteX14" fmla="*/ 419181 w 4040992"/>
              <a:gd name="connsiteY14" fmla="*/ 1569357 h 4054751"/>
              <a:gd name="connsiteX15" fmla="*/ 209564 w 4040992"/>
              <a:gd name="connsiteY15" fmla="*/ 1676857 h 4054751"/>
              <a:gd name="connsiteX16" fmla="*/ -52 w 4040992"/>
              <a:gd name="connsiteY16" fmla="*/ 1784356 h 4054751"/>
              <a:gd name="connsiteX17" fmla="*/ -52 w 4040992"/>
              <a:gd name="connsiteY17" fmla="*/ 2022666 h 4054751"/>
              <a:gd name="connsiteX18" fmla="*/ -52 w 4040992"/>
              <a:gd name="connsiteY18" fmla="*/ 2260957 h 4054751"/>
              <a:gd name="connsiteX19" fmla="*/ 207267 w 4040992"/>
              <a:gd name="connsiteY19" fmla="*/ 2365289 h 4054751"/>
              <a:gd name="connsiteX20" fmla="*/ 414567 w 4040992"/>
              <a:gd name="connsiteY20" fmla="*/ 2469639 h 4054751"/>
              <a:gd name="connsiteX21" fmla="*/ 449528 w 4040992"/>
              <a:gd name="connsiteY21" fmla="*/ 2571418 h 4054751"/>
              <a:gd name="connsiteX22" fmla="*/ 527157 w 4040992"/>
              <a:gd name="connsiteY22" fmla="*/ 2758634 h 4054751"/>
              <a:gd name="connsiteX23" fmla="*/ 569825 w 4040992"/>
              <a:gd name="connsiteY23" fmla="*/ 2844089 h 4054751"/>
              <a:gd name="connsiteX24" fmla="*/ 502553 w 4040992"/>
              <a:gd name="connsiteY24" fmla="*/ 3055826 h 4054751"/>
              <a:gd name="connsiteX25" fmla="*/ 431909 w 4040992"/>
              <a:gd name="connsiteY25" fmla="*/ 3278055 h 4054751"/>
              <a:gd name="connsiteX26" fmla="*/ 596041 w 4040992"/>
              <a:gd name="connsiteY26" fmla="*/ 3456382 h 4054751"/>
              <a:gd name="connsiteX27" fmla="*/ 763563 w 4040992"/>
              <a:gd name="connsiteY27" fmla="*/ 3624218 h 4054751"/>
              <a:gd name="connsiteX28" fmla="*/ 981739 w 4040992"/>
              <a:gd name="connsiteY28" fmla="*/ 3553204 h 4054751"/>
              <a:gd name="connsiteX29" fmla="*/ 1199915 w 4040992"/>
              <a:gd name="connsiteY29" fmla="*/ 3482190 h 4054751"/>
              <a:gd name="connsiteX30" fmla="*/ 1309002 w 4040992"/>
              <a:gd name="connsiteY30" fmla="*/ 3533675 h 4054751"/>
              <a:gd name="connsiteX31" fmla="*/ 1496775 w 4040992"/>
              <a:gd name="connsiteY31" fmla="*/ 3610951 h 4054751"/>
              <a:gd name="connsiteX32" fmla="*/ 1575441 w 4040992"/>
              <a:gd name="connsiteY32" fmla="*/ 3636740 h 4054751"/>
              <a:gd name="connsiteX33" fmla="*/ 1679415 w 4040992"/>
              <a:gd name="connsiteY33" fmla="*/ 3845702 h 4054751"/>
              <a:gd name="connsiteX34" fmla="*/ 1783371 w 4040992"/>
              <a:gd name="connsiteY34" fmla="*/ 4054682 h 4054751"/>
              <a:gd name="connsiteX35" fmla="*/ 2020444 w 4040992"/>
              <a:gd name="connsiteY35" fmla="*/ 4054682 h 4054751"/>
              <a:gd name="connsiteX36" fmla="*/ 2257518 w 4040992"/>
              <a:gd name="connsiteY36" fmla="*/ 4054682 h 4054751"/>
              <a:gd name="connsiteX37" fmla="*/ 2361251 w 4040992"/>
              <a:gd name="connsiteY37" fmla="*/ 3846167 h 4054751"/>
              <a:gd name="connsiteX38" fmla="*/ 2464985 w 4040992"/>
              <a:gd name="connsiteY38" fmla="*/ 3637654 h 4054751"/>
              <a:gd name="connsiteX39" fmla="*/ 2566180 w 4040992"/>
              <a:gd name="connsiteY39" fmla="*/ 3602491 h 4054751"/>
              <a:gd name="connsiteX40" fmla="*/ 2751674 w 4040992"/>
              <a:gd name="connsiteY40" fmla="*/ 3524769 h 4054751"/>
              <a:gd name="connsiteX41" fmla="*/ 2835954 w 4040992"/>
              <a:gd name="connsiteY41" fmla="*/ 3482190 h 4054751"/>
              <a:gd name="connsiteX42" fmla="*/ 3057965 w 4040992"/>
              <a:gd name="connsiteY42" fmla="*/ 3557769 h 4054751"/>
              <a:gd name="connsiteX43" fmla="*/ 3279994 w 4040992"/>
              <a:gd name="connsiteY43" fmla="*/ 3633349 h 4054751"/>
              <a:gd name="connsiteX44" fmla="*/ 3447183 w 4040992"/>
              <a:gd name="connsiteY44" fmla="*/ 3463537 h 4054751"/>
              <a:gd name="connsiteX45" fmla="*/ 3610018 w 4040992"/>
              <a:gd name="connsiteY45" fmla="*/ 3280645 h 4054751"/>
              <a:gd name="connsiteX46" fmla="*/ 3538336 w 4040992"/>
              <a:gd name="connsiteY46" fmla="*/ 3060671 h 4054751"/>
              <a:gd name="connsiteX47" fmla="*/ 3470990 w 4040992"/>
              <a:gd name="connsiteY47" fmla="*/ 2853778 h 4054751"/>
              <a:gd name="connsiteX48" fmla="*/ 3513695 w 4040992"/>
              <a:gd name="connsiteY48" fmla="*/ 2768249 h 4054751"/>
              <a:gd name="connsiteX49" fmla="*/ 3591361 w 4040992"/>
              <a:gd name="connsiteY49" fmla="*/ 2580958 h 4054751"/>
              <a:gd name="connsiteX50" fmla="*/ 3626322 w 4040992"/>
              <a:gd name="connsiteY50" fmla="*/ 2479180 h 4054751"/>
              <a:gd name="connsiteX51" fmla="*/ 3833622 w 4040992"/>
              <a:gd name="connsiteY51" fmla="*/ 2374829 h 4054751"/>
              <a:gd name="connsiteX52" fmla="*/ 4040941 w 4040992"/>
              <a:gd name="connsiteY52" fmla="*/ 2270498 h 4054751"/>
              <a:gd name="connsiteX53" fmla="*/ 4040941 w 4040992"/>
              <a:gd name="connsiteY53" fmla="*/ 2032076 h 4054751"/>
              <a:gd name="connsiteX54" fmla="*/ 4040941 w 4040992"/>
              <a:gd name="connsiteY54" fmla="*/ 1793636 h 4054751"/>
              <a:gd name="connsiteX55" fmla="*/ 3833622 w 4040992"/>
              <a:gd name="connsiteY55" fmla="*/ 1689304 h 4054751"/>
              <a:gd name="connsiteX56" fmla="*/ 3626322 w 4040992"/>
              <a:gd name="connsiteY56" fmla="*/ 1584954 h 4054751"/>
              <a:gd name="connsiteX57" fmla="*/ 3591361 w 4040992"/>
              <a:gd name="connsiteY57" fmla="*/ 1483194 h 4054751"/>
              <a:gd name="connsiteX58" fmla="*/ 3514066 w 4040992"/>
              <a:gd name="connsiteY58" fmla="*/ 1296630 h 4054751"/>
              <a:gd name="connsiteX59" fmla="*/ 3471732 w 4040992"/>
              <a:gd name="connsiteY59" fmla="*/ 1211846 h 4054751"/>
              <a:gd name="connsiteX60" fmla="*/ 3546766 w 4040992"/>
              <a:gd name="connsiteY60" fmla="*/ 988909 h 4054751"/>
              <a:gd name="connsiteX61" fmla="*/ 3621783 w 4040992"/>
              <a:gd name="connsiteY61" fmla="*/ 765972 h 4054751"/>
              <a:gd name="connsiteX62" fmla="*/ 3449555 w 4040992"/>
              <a:gd name="connsiteY62" fmla="*/ 593683 h 4054751"/>
              <a:gd name="connsiteX63" fmla="*/ 3277326 w 4040992"/>
              <a:gd name="connsiteY63" fmla="*/ 421393 h 4054751"/>
              <a:gd name="connsiteX64" fmla="*/ 3059150 w 4040992"/>
              <a:gd name="connsiteY64" fmla="*/ 496674 h 4054751"/>
              <a:gd name="connsiteX65" fmla="*/ 2840975 w 4040992"/>
              <a:gd name="connsiteY65" fmla="*/ 571956 h 4054751"/>
              <a:gd name="connsiteX66" fmla="*/ 2750859 w 4040992"/>
              <a:gd name="connsiteY66" fmla="*/ 529228 h 4054751"/>
              <a:gd name="connsiteX67" fmla="*/ 2565884 w 4040992"/>
              <a:gd name="connsiteY67" fmla="*/ 454040 h 4054751"/>
              <a:gd name="connsiteX68" fmla="*/ 2471025 w 4040992"/>
              <a:gd name="connsiteY68" fmla="*/ 421561 h 4054751"/>
              <a:gd name="connsiteX69" fmla="*/ 2364142 w 4040992"/>
              <a:gd name="connsiteY69" fmla="*/ 210736 h 4054751"/>
              <a:gd name="connsiteX70" fmla="*/ 2257240 w 4040992"/>
              <a:gd name="connsiteY70" fmla="*/ -70 h 4054751"/>
              <a:gd name="connsiteX71" fmla="*/ 2020315 w 4040992"/>
              <a:gd name="connsiteY71" fmla="*/ -70 h 4054751"/>
              <a:gd name="connsiteX72" fmla="*/ 2020444 w 4040992"/>
              <a:gd name="connsiteY72" fmla="*/ 1321991 h 4054751"/>
              <a:gd name="connsiteX73" fmla="*/ 2329014 w 4040992"/>
              <a:gd name="connsiteY73" fmla="*/ 1388124 h 4054751"/>
              <a:gd name="connsiteX74" fmla="*/ 2709506 w 4040992"/>
              <a:gd name="connsiteY74" fmla="*/ 1850805 h 4054751"/>
              <a:gd name="connsiteX75" fmla="*/ 2709506 w 4040992"/>
              <a:gd name="connsiteY75" fmla="*/ 2213347 h 4054751"/>
              <a:gd name="connsiteX76" fmla="*/ 2205420 w 4040992"/>
              <a:gd name="connsiteY76" fmla="*/ 2723620 h 4054751"/>
              <a:gd name="connsiteX77" fmla="*/ 1873413 w 4040992"/>
              <a:gd name="connsiteY77" fmla="*/ 2732434 h 4054751"/>
              <a:gd name="connsiteX78" fmla="*/ 1517766 w 4040992"/>
              <a:gd name="connsiteY78" fmla="*/ 2537653 h 4054751"/>
              <a:gd name="connsiteX79" fmla="*/ 1580573 w 4040992"/>
              <a:gd name="connsiteY79" fmla="*/ 1470336 h 4054751"/>
              <a:gd name="connsiteX80" fmla="*/ 2020444 w 4040992"/>
              <a:gd name="connsiteY80" fmla="*/ 1321991 h 40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040992" h="4054751">
                <a:moveTo>
                  <a:pt x="1783371" y="-70"/>
                </a:moveTo>
                <a:lnTo>
                  <a:pt x="1679638" y="208425"/>
                </a:lnTo>
                <a:lnTo>
                  <a:pt x="1575904" y="416940"/>
                </a:lnTo>
                <a:lnTo>
                  <a:pt x="1474709" y="452102"/>
                </a:lnTo>
                <a:cubicBezTo>
                  <a:pt x="1419053" y="471438"/>
                  <a:pt x="1335577" y="506406"/>
                  <a:pt x="1289215" y="529824"/>
                </a:cubicBezTo>
                <a:lnTo>
                  <a:pt x="1204935" y="572403"/>
                </a:lnTo>
                <a:lnTo>
                  <a:pt x="983258" y="496954"/>
                </a:lnTo>
                <a:lnTo>
                  <a:pt x="761599" y="421486"/>
                </a:lnTo>
                <a:lnTo>
                  <a:pt x="594762" y="589937"/>
                </a:lnTo>
                <a:lnTo>
                  <a:pt x="427944" y="758407"/>
                </a:lnTo>
                <a:lnTo>
                  <a:pt x="498588" y="977841"/>
                </a:lnTo>
                <a:lnTo>
                  <a:pt x="569250" y="1197274"/>
                </a:lnTo>
                <a:lnTo>
                  <a:pt x="526490" y="1287910"/>
                </a:lnTo>
                <a:cubicBezTo>
                  <a:pt x="502973" y="1337760"/>
                  <a:pt x="469208" y="1421478"/>
                  <a:pt x="451455" y="1473951"/>
                </a:cubicBezTo>
                <a:lnTo>
                  <a:pt x="419181" y="1569357"/>
                </a:lnTo>
                <a:lnTo>
                  <a:pt x="209564" y="1676857"/>
                </a:lnTo>
                <a:lnTo>
                  <a:pt x="-52" y="1784356"/>
                </a:lnTo>
                <a:lnTo>
                  <a:pt x="-52" y="2022666"/>
                </a:lnTo>
                <a:lnTo>
                  <a:pt x="-52" y="2260957"/>
                </a:lnTo>
                <a:lnTo>
                  <a:pt x="207267" y="2365289"/>
                </a:lnTo>
                <a:lnTo>
                  <a:pt x="414567" y="2469639"/>
                </a:lnTo>
                <a:lnTo>
                  <a:pt x="449528" y="2571418"/>
                </a:lnTo>
                <a:cubicBezTo>
                  <a:pt x="468753" y="2627394"/>
                  <a:pt x="503688" y="2711635"/>
                  <a:pt x="527157" y="2758634"/>
                </a:cubicBezTo>
                <a:lnTo>
                  <a:pt x="569825" y="2844089"/>
                </a:lnTo>
                <a:lnTo>
                  <a:pt x="502553" y="3055826"/>
                </a:lnTo>
                <a:cubicBezTo>
                  <a:pt x="465557" y="3172286"/>
                  <a:pt x="433777" y="3272286"/>
                  <a:pt x="431909" y="3278055"/>
                </a:cubicBezTo>
                <a:cubicBezTo>
                  <a:pt x="430041" y="3283824"/>
                  <a:pt x="503900" y="3364076"/>
                  <a:pt x="596041" y="3456382"/>
                </a:cubicBezTo>
                <a:lnTo>
                  <a:pt x="763563" y="3624218"/>
                </a:lnTo>
                <a:lnTo>
                  <a:pt x="981739" y="3553204"/>
                </a:lnTo>
                <a:lnTo>
                  <a:pt x="1199915" y="3482190"/>
                </a:lnTo>
                <a:lnTo>
                  <a:pt x="1309002" y="3533675"/>
                </a:lnTo>
                <a:cubicBezTo>
                  <a:pt x="1369001" y="3561993"/>
                  <a:pt x="1453503" y="3596768"/>
                  <a:pt x="1496775" y="3610951"/>
                </a:cubicBezTo>
                <a:lnTo>
                  <a:pt x="1575441" y="3636740"/>
                </a:lnTo>
                <a:lnTo>
                  <a:pt x="1679415" y="3845702"/>
                </a:lnTo>
                <a:lnTo>
                  <a:pt x="1783371" y="4054682"/>
                </a:lnTo>
                <a:lnTo>
                  <a:pt x="2020444" y="4054682"/>
                </a:lnTo>
                <a:lnTo>
                  <a:pt x="2257518" y="4054682"/>
                </a:lnTo>
                <a:lnTo>
                  <a:pt x="2361251" y="3846167"/>
                </a:lnTo>
                <a:lnTo>
                  <a:pt x="2464985" y="3637654"/>
                </a:lnTo>
                <a:lnTo>
                  <a:pt x="2566180" y="3602491"/>
                </a:lnTo>
                <a:cubicBezTo>
                  <a:pt x="2621836" y="3583155"/>
                  <a:pt x="2705313" y="3548187"/>
                  <a:pt x="2751674" y="3524769"/>
                </a:cubicBezTo>
                <a:lnTo>
                  <a:pt x="2835954" y="3482190"/>
                </a:lnTo>
                <a:lnTo>
                  <a:pt x="3057965" y="3557769"/>
                </a:lnTo>
                <a:lnTo>
                  <a:pt x="3279994" y="3633349"/>
                </a:lnTo>
                <a:lnTo>
                  <a:pt x="3447183" y="3463537"/>
                </a:lnTo>
                <a:cubicBezTo>
                  <a:pt x="3544761" y="3364432"/>
                  <a:pt x="3612553" y="3288279"/>
                  <a:pt x="3610018" y="3280645"/>
                </a:cubicBezTo>
                <a:cubicBezTo>
                  <a:pt x="3607630" y="3273452"/>
                  <a:pt x="3575375" y="3174464"/>
                  <a:pt x="3538336" y="3060671"/>
                </a:cubicBezTo>
                <a:lnTo>
                  <a:pt x="3470990" y="2853778"/>
                </a:lnTo>
                <a:lnTo>
                  <a:pt x="3513695" y="2768249"/>
                </a:lnTo>
                <a:cubicBezTo>
                  <a:pt x="3537185" y="2721208"/>
                  <a:pt x="3572136" y="2636935"/>
                  <a:pt x="3591361" y="2580958"/>
                </a:cubicBezTo>
                <a:lnTo>
                  <a:pt x="3626322" y="2479180"/>
                </a:lnTo>
                <a:lnTo>
                  <a:pt x="3833622" y="2374829"/>
                </a:lnTo>
                <a:lnTo>
                  <a:pt x="4040941" y="2270498"/>
                </a:lnTo>
                <a:lnTo>
                  <a:pt x="4040941" y="2032076"/>
                </a:lnTo>
                <a:lnTo>
                  <a:pt x="4040941" y="1793636"/>
                </a:lnTo>
                <a:lnTo>
                  <a:pt x="3833622" y="1689304"/>
                </a:lnTo>
                <a:lnTo>
                  <a:pt x="3626322" y="1584954"/>
                </a:lnTo>
                <a:lnTo>
                  <a:pt x="3591361" y="1483194"/>
                </a:lnTo>
                <a:cubicBezTo>
                  <a:pt x="3572136" y="1427217"/>
                  <a:pt x="3537350" y="1343259"/>
                  <a:pt x="3514066" y="1296630"/>
                </a:cubicBezTo>
                <a:lnTo>
                  <a:pt x="3471732" y="1211846"/>
                </a:lnTo>
                <a:lnTo>
                  <a:pt x="3546766" y="988909"/>
                </a:lnTo>
                <a:lnTo>
                  <a:pt x="3621783" y="765972"/>
                </a:lnTo>
                <a:lnTo>
                  <a:pt x="3449555" y="593683"/>
                </a:lnTo>
                <a:lnTo>
                  <a:pt x="3277326" y="421393"/>
                </a:lnTo>
                <a:lnTo>
                  <a:pt x="3059150" y="496674"/>
                </a:lnTo>
                <a:lnTo>
                  <a:pt x="2840975" y="571956"/>
                </a:lnTo>
                <a:lnTo>
                  <a:pt x="2750859" y="529228"/>
                </a:lnTo>
                <a:cubicBezTo>
                  <a:pt x="2701295" y="505727"/>
                  <a:pt x="2618057" y="471895"/>
                  <a:pt x="2565884" y="454040"/>
                </a:cubicBezTo>
                <a:lnTo>
                  <a:pt x="2471025" y="421561"/>
                </a:lnTo>
                <a:lnTo>
                  <a:pt x="2364142" y="210736"/>
                </a:lnTo>
                <a:lnTo>
                  <a:pt x="2257240" y="-70"/>
                </a:lnTo>
                <a:lnTo>
                  <a:pt x="2020315" y="-70"/>
                </a:lnTo>
                <a:close/>
                <a:moveTo>
                  <a:pt x="2020444" y="1321991"/>
                </a:moveTo>
                <a:cubicBezTo>
                  <a:pt x="2154608" y="1321991"/>
                  <a:pt x="2221015" y="1336224"/>
                  <a:pt x="2329014" y="1388124"/>
                </a:cubicBezTo>
                <a:cubicBezTo>
                  <a:pt x="2512242" y="1476175"/>
                  <a:pt x="2654356" y="1648990"/>
                  <a:pt x="2709506" y="1850805"/>
                </a:cubicBezTo>
                <a:cubicBezTo>
                  <a:pt x="2732927" y="1936513"/>
                  <a:pt x="2732927" y="2127640"/>
                  <a:pt x="2709506" y="2213347"/>
                </a:cubicBezTo>
                <a:cubicBezTo>
                  <a:pt x="2642083" y="2460071"/>
                  <a:pt x="2447166" y="2657383"/>
                  <a:pt x="2205420" y="2723620"/>
                </a:cubicBezTo>
                <a:cubicBezTo>
                  <a:pt x="2122572" y="2746320"/>
                  <a:pt x="1955248" y="2750756"/>
                  <a:pt x="1873413" y="2732434"/>
                </a:cubicBezTo>
                <a:cubicBezTo>
                  <a:pt x="1737461" y="2701995"/>
                  <a:pt x="1613872" y="2634312"/>
                  <a:pt x="1517766" y="2537653"/>
                </a:cubicBezTo>
                <a:cubicBezTo>
                  <a:pt x="1218474" y="2236635"/>
                  <a:pt x="1248390" y="1728257"/>
                  <a:pt x="1580573" y="1470336"/>
                </a:cubicBezTo>
                <a:cubicBezTo>
                  <a:pt x="1716937" y="1364458"/>
                  <a:pt x="1842874" y="1321991"/>
                  <a:pt x="2020444" y="1321991"/>
                </a:cubicBezTo>
                <a:close/>
              </a:path>
            </a:pathLst>
          </a:custGeom>
          <a:solidFill>
            <a:schemeClr val="bg1"/>
          </a:solidFill>
          <a:ln w="9478" cap="flat">
            <a:noFill/>
            <a:prstDash val="solid"/>
            <a:miter/>
          </a:ln>
        </p:spPr>
        <p:txBody>
          <a:bodyPr rtlCol="0" anchor="ctr"/>
          <a:lstStyle/>
          <a:p>
            <a:endParaRPr lang="en-LT" sz="1600"/>
          </a:p>
        </p:txBody>
      </p:sp>
      <p:sp>
        <p:nvSpPr>
          <p:cNvPr id="24" name="Graphic 22">
            <a:extLst>
              <a:ext uri="{FF2B5EF4-FFF2-40B4-BE49-F238E27FC236}">
                <a16:creationId xmlns:a16="http://schemas.microsoft.com/office/drawing/2014/main" id="{480C9633-F820-3D45-9499-D282F58F0A66}"/>
              </a:ext>
            </a:extLst>
          </p:cNvPr>
          <p:cNvSpPr/>
          <p:nvPr/>
        </p:nvSpPr>
        <p:spPr>
          <a:xfrm>
            <a:off x="337477" y="724839"/>
            <a:ext cx="722672" cy="606867"/>
          </a:xfrm>
          <a:custGeom>
            <a:avLst/>
            <a:gdLst>
              <a:gd name="connsiteX0" fmla="*/ 1783371 w 4040992"/>
              <a:gd name="connsiteY0" fmla="*/ -70 h 4054751"/>
              <a:gd name="connsiteX1" fmla="*/ 1679638 w 4040992"/>
              <a:gd name="connsiteY1" fmla="*/ 208425 h 4054751"/>
              <a:gd name="connsiteX2" fmla="*/ 1575904 w 4040992"/>
              <a:gd name="connsiteY2" fmla="*/ 416940 h 4054751"/>
              <a:gd name="connsiteX3" fmla="*/ 1474709 w 4040992"/>
              <a:gd name="connsiteY3" fmla="*/ 452102 h 4054751"/>
              <a:gd name="connsiteX4" fmla="*/ 1289215 w 4040992"/>
              <a:gd name="connsiteY4" fmla="*/ 529824 h 4054751"/>
              <a:gd name="connsiteX5" fmla="*/ 1204935 w 4040992"/>
              <a:gd name="connsiteY5" fmla="*/ 572403 h 4054751"/>
              <a:gd name="connsiteX6" fmla="*/ 983258 w 4040992"/>
              <a:gd name="connsiteY6" fmla="*/ 496954 h 4054751"/>
              <a:gd name="connsiteX7" fmla="*/ 761599 w 4040992"/>
              <a:gd name="connsiteY7" fmla="*/ 421486 h 4054751"/>
              <a:gd name="connsiteX8" fmla="*/ 594762 w 4040992"/>
              <a:gd name="connsiteY8" fmla="*/ 589937 h 4054751"/>
              <a:gd name="connsiteX9" fmla="*/ 427944 w 4040992"/>
              <a:gd name="connsiteY9" fmla="*/ 758407 h 4054751"/>
              <a:gd name="connsiteX10" fmla="*/ 498588 w 4040992"/>
              <a:gd name="connsiteY10" fmla="*/ 977841 h 4054751"/>
              <a:gd name="connsiteX11" fmla="*/ 569250 w 4040992"/>
              <a:gd name="connsiteY11" fmla="*/ 1197274 h 4054751"/>
              <a:gd name="connsiteX12" fmla="*/ 526490 w 4040992"/>
              <a:gd name="connsiteY12" fmla="*/ 1287910 h 4054751"/>
              <a:gd name="connsiteX13" fmla="*/ 451455 w 4040992"/>
              <a:gd name="connsiteY13" fmla="*/ 1473951 h 4054751"/>
              <a:gd name="connsiteX14" fmla="*/ 419181 w 4040992"/>
              <a:gd name="connsiteY14" fmla="*/ 1569357 h 4054751"/>
              <a:gd name="connsiteX15" fmla="*/ 209564 w 4040992"/>
              <a:gd name="connsiteY15" fmla="*/ 1676857 h 4054751"/>
              <a:gd name="connsiteX16" fmla="*/ -52 w 4040992"/>
              <a:gd name="connsiteY16" fmla="*/ 1784356 h 4054751"/>
              <a:gd name="connsiteX17" fmla="*/ -52 w 4040992"/>
              <a:gd name="connsiteY17" fmla="*/ 2022666 h 4054751"/>
              <a:gd name="connsiteX18" fmla="*/ -52 w 4040992"/>
              <a:gd name="connsiteY18" fmla="*/ 2260957 h 4054751"/>
              <a:gd name="connsiteX19" fmla="*/ 207267 w 4040992"/>
              <a:gd name="connsiteY19" fmla="*/ 2365289 h 4054751"/>
              <a:gd name="connsiteX20" fmla="*/ 414567 w 4040992"/>
              <a:gd name="connsiteY20" fmla="*/ 2469639 h 4054751"/>
              <a:gd name="connsiteX21" fmla="*/ 449528 w 4040992"/>
              <a:gd name="connsiteY21" fmla="*/ 2571418 h 4054751"/>
              <a:gd name="connsiteX22" fmla="*/ 527157 w 4040992"/>
              <a:gd name="connsiteY22" fmla="*/ 2758634 h 4054751"/>
              <a:gd name="connsiteX23" fmla="*/ 569825 w 4040992"/>
              <a:gd name="connsiteY23" fmla="*/ 2844089 h 4054751"/>
              <a:gd name="connsiteX24" fmla="*/ 502553 w 4040992"/>
              <a:gd name="connsiteY24" fmla="*/ 3055826 h 4054751"/>
              <a:gd name="connsiteX25" fmla="*/ 431909 w 4040992"/>
              <a:gd name="connsiteY25" fmla="*/ 3278055 h 4054751"/>
              <a:gd name="connsiteX26" fmla="*/ 596041 w 4040992"/>
              <a:gd name="connsiteY26" fmla="*/ 3456382 h 4054751"/>
              <a:gd name="connsiteX27" fmla="*/ 763563 w 4040992"/>
              <a:gd name="connsiteY27" fmla="*/ 3624218 h 4054751"/>
              <a:gd name="connsiteX28" fmla="*/ 981739 w 4040992"/>
              <a:gd name="connsiteY28" fmla="*/ 3553204 h 4054751"/>
              <a:gd name="connsiteX29" fmla="*/ 1199915 w 4040992"/>
              <a:gd name="connsiteY29" fmla="*/ 3482190 h 4054751"/>
              <a:gd name="connsiteX30" fmla="*/ 1309002 w 4040992"/>
              <a:gd name="connsiteY30" fmla="*/ 3533675 h 4054751"/>
              <a:gd name="connsiteX31" fmla="*/ 1496775 w 4040992"/>
              <a:gd name="connsiteY31" fmla="*/ 3610951 h 4054751"/>
              <a:gd name="connsiteX32" fmla="*/ 1575441 w 4040992"/>
              <a:gd name="connsiteY32" fmla="*/ 3636740 h 4054751"/>
              <a:gd name="connsiteX33" fmla="*/ 1679415 w 4040992"/>
              <a:gd name="connsiteY33" fmla="*/ 3845702 h 4054751"/>
              <a:gd name="connsiteX34" fmla="*/ 1783371 w 4040992"/>
              <a:gd name="connsiteY34" fmla="*/ 4054682 h 4054751"/>
              <a:gd name="connsiteX35" fmla="*/ 2020444 w 4040992"/>
              <a:gd name="connsiteY35" fmla="*/ 4054682 h 4054751"/>
              <a:gd name="connsiteX36" fmla="*/ 2257518 w 4040992"/>
              <a:gd name="connsiteY36" fmla="*/ 4054682 h 4054751"/>
              <a:gd name="connsiteX37" fmla="*/ 2361251 w 4040992"/>
              <a:gd name="connsiteY37" fmla="*/ 3846167 h 4054751"/>
              <a:gd name="connsiteX38" fmla="*/ 2464985 w 4040992"/>
              <a:gd name="connsiteY38" fmla="*/ 3637654 h 4054751"/>
              <a:gd name="connsiteX39" fmla="*/ 2566180 w 4040992"/>
              <a:gd name="connsiteY39" fmla="*/ 3602491 h 4054751"/>
              <a:gd name="connsiteX40" fmla="*/ 2751674 w 4040992"/>
              <a:gd name="connsiteY40" fmla="*/ 3524769 h 4054751"/>
              <a:gd name="connsiteX41" fmla="*/ 2835954 w 4040992"/>
              <a:gd name="connsiteY41" fmla="*/ 3482190 h 4054751"/>
              <a:gd name="connsiteX42" fmla="*/ 3057965 w 4040992"/>
              <a:gd name="connsiteY42" fmla="*/ 3557769 h 4054751"/>
              <a:gd name="connsiteX43" fmla="*/ 3279994 w 4040992"/>
              <a:gd name="connsiteY43" fmla="*/ 3633349 h 4054751"/>
              <a:gd name="connsiteX44" fmla="*/ 3447183 w 4040992"/>
              <a:gd name="connsiteY44" fmla="*/ 3463537 h 4054751"/>
              <a:gd name="connsiteX45" fmla="*/ 3610018 w 4040992"/>
              <a:gd name="connsiteY45" fmla="*/ 3280645 h 4054751"/>
              <a:gd name="connsiteX46" fmla="*/ 3538336 w 4040992"/>
              <a:gd name="connsiteY46" fmla="*/ 3060671 h 4054751"/>
              <a:gd name="connsiteX47" fmla="*/ 3470990 w 4040992"/>
              <a:gd name="connsiteY47" fmla="*/ 2853778 h 4054751"/>
              <a:gd name="connsiteX48" fmla="*/ 3513695 w 4040992"/>
              <a:gd name="connsiteY48" fmla="*/ 2768249 h 4054751"/>
              <a:gd name="connsiteX49" fmla="*/ 3591361 w 4040992"/>
              <a:gd name="connsiteY49" fmla="*/ 2580958 h 4054751"/>
              <a:gd name="connsiteX50" fmla="*/ 3626322 w 4040992"/>
              <a:gd name="connsiteY50" fmla="*/ 2479180 h 4054751"/>
              <a:gd name="connsiteX51" fmla="*/ 3833622 w 4040992"/>
              <a:gd name="connsiteY51" fmla="*/ 2374829 h 4054751"/>
              <a:gd name="connsiteX52" fmla="*/ 4040941 w 4040992"/>
              <a:gd name="connsiteY52" fmla="*/ 2270498 h 4054751"/>
              <a:gd name="connsiteX53" fmla="*/ 4040941 w 4040992"/>
              <a:gd name="connsiteY53" fmla="*/ 2032076 h 4054751"/>
              <a:gd name="connsiteX54" fmla="*/ 4040941 w 4040992"/>
              <a:gd name="connsiteY54" fmla="*/ 1793636 h 4054751"/>
              <a:gd name="connsiteX55" fmla="*/ 3833622 w 4040992"/>
              <a:gd name="connsiteY55" fmla="*/ 1689304 h 4054751"/>
              <a:gd name="connsiteX56" fmla="*/ 3626322 w 4040992"/>
              <a:gd name="connsiteY56" fmla="*/ 1584954 h 4054751"/>
              <a:gd name="connsiteX57" fmla="*/ 3591361 w 4040992"/>
              <a:gd name="connsiteY57" fmla="*/ 1483194 h 4054751"/>
              <a:gd name="connsiteX58" fmla="*/ 3514066 w 4040992"/>
              <a:gd name="connsiteY58" fmla="*/ 1296630 h 4054751"/>
              <a:gd name="connsiteX59" fmla="*/ 3471732 w 4040992"/>
              <a:gd name="connsiteY59" fmla="*/ 1211846 h 4054751"/>
              <a:gd name="connsiteX60" fmla="*/ 3546766 w 4040992"/>
              <a:gd name="connsiteY60" fmla="*/ 988909 h 4054751"/>
              <a:gd name="connsiteX61" fmla="*/ 3621783 w 4040992"/>
              <a:gd name="connsiteY61" fmla="*/ 765972 h 4054751"/>
              <a:gd name="connsiteX62" fmla="*/ 3449555 w 4040992"/>
              <a:gd name="connsiteY62" fmla="*/ 593683 h 4054751"/>
              <a:gd name="connsiteX63" fmla="*/ 3277326 w 4040992"/>
              <a:gd name="connsiteY63" fmla="*/ 421393 h 4054751"/>
              <a:gd name="connsiteX64" fmla="*/ 3059150 w 4040992"/>
              <a:gd name="connsiteY64" fmla="*/ 496674 h 4054751"/>
              <a:gd name="connsiteX65" fmla="*/ 2840975 w 4040992"/>
              <a:gd name="connsiteY65" fmla="*/ 571956 h 4054751"/>
              <a:gd name="connsiteX66" fmla="*/ 2750859 w 4040992"/>
              <a:gd name="connsiteY66" fmla="*/ 529228 h 4054751"/>
              <a:gd name="connsiteX67" fmla="*/ 2565884 w 4040992"/>
              <a:gd name="connsiteY67" fmla="*/ 454040 h 4054751"/>
              <a:gd name="connsiteX68" fmla="*/ 2471025 w 4040992"/>
              <a:gd name="connsiteY68" fmla="*/ 421561 h 4054751"/>
              <a:gd name="connsiteX69" fmla="*/ 2364142 w 4040992"/>
              <a:gd name="connsiteY69" fmla="*/ 210736 h 4054751"/>
              <a:gd name="connsiteX70" fmla="*/ 2257240 w 4040992"/>
              <a:gd name="connsiteY70" fmla="*/ -70 h 4054751"/>
              <a:gd name="connsiteX71" fmla="*/ 2020315 w 4040992"/>
              <a:gd name="connsiteY71" fmla="*/ -70 h 4054751"/>
              <a:gd name="connsiteX72" fmla="*/ 2020444 w 4040992"/>
              <a:gd name="connsiteY72" fmla="*/ 1321991 h 4054751"/>
              <a:gd name="connsiteX73" fmla="*/ 2329014 w 4040992"/>
              <a:gd name="connsiteY73" fmla="*/ 1388124 h 4054751"/>
              <a:gd name="connsiteX74" fmla="*/ 2709506 w 4040992"/>
              <a:gd name="connsiteY74" fmla="*/ 1850805 h 4054751"/>
              <a:gd name="connsiteX75" fmla="*/ 2709506 w 4040992"/>
              <a:gd name="connsiteY75" fmla="*/ 2213347 h 4054751"/>
              <a:gd name="connsiteX76" fmla="*/ 2205420 w 4040992"/>
              <a:gd name="connsiteY76" fmla="*/ 2723620 h 4054751"/>
              <a:gd name="connsiteX77" fmla="*/ 1873413 w 4040992"/>
              <a:gd name="connsiteY77" fmla="*/ 2732434 h 4054751"/>
              <a:gd name="connsiteX78" fmla="*/ 1517766 w 4040992"/>
              <a:gd name="connsiteY78" fmla="*/ 2537653 h 4054751"/>
              <a:gd name="connsiteX79" fmla="*/ 1580573 w 4040992"/>
              <a:gd name="connsiteY79" fmla="*/ 1470336 h 4054751"/>
              <a:gd name="connsiteX80" fmla="*/ 2020444 w 4040992"/>
              <a:gd name="connsiteY80" fmla="*/ 1321991 h 40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040992" h="4054751">
                <a:moveTo>
                  <a:pt x="1783371" y="-70"/>
                </a:moveTo>
                <a:lnTo>
                  <a:pt x="1679638" y="208425"/>
                </a:lnTo>
                <a:lnTo>
                  <a:pt x="1575904" y="416940"/>
                </a:lnTo>
                <a:lnTo>
                  <a:pt x="1474709" y="452102"/>
                </a:lnTo>
                <a:cubicBezTo>
                  <a:pt x="1419053" y="471438"/>
                  <a:pt x="1335577" y="506406"/>
                  <a:pt x="1289215" y="529824"/>
                </a:cubicBezTo>
                <a:lnTo>
                  <a:pt x="1204935" y="572403"/>
                </a:lnTo>
                <a:lnTo>
                  <a:pt x="983258" y="496954"/>
                </a:lnTo>
                <a:lnTo>
                  <a:pt x="761599" y="421486"/>
                </a:lnTo>
                <a:lnTo>
                  <a:pt x="594762" y="589937"/>
                </a:lnTo>
                <a:lnTo>
                  <a:pt x="427944" y="758407"/>
                </a:lnTo>
                <a:lnTo>
                  <a:pt x="498588" y="977841"/>
                </a:lnTo>
                <a:lnTo>
                  <a:pt x="569250" y="1197274"/>
                </a:lnTo>
                <a:lnTo>
                  <a:pt x="526490" y="1287910"/>
                </a:lnTo>
                <a:cubicBezTo>
                  <a:pt x="502973" y="1337760"/>
                  <a:pt x="469208" y="1421478"/>
                  <a:pt x="451455" y="1473951"/>
                </a:cubicBezTo>
                <a:lnTo>
                  <a:pt x="419181" y="1569357"/>
                </a:lnTo>
                <a:lnTo>
                  <a:pt x="209564" y="1676857"/>
                </a:lnTo>
                <a:lnTo>
                  <a:pt x="-52" y="1784356"/>
                </a:lnTo>
                <a:lnTo>
                  <a:pt x="-52" y="2022666"/>
                </a:lnTo>
                <a:lnTo>
                  <a:pt x="-52" y="2260957"/>
                </a:lnTo>
                <a:lnTo>
                  <a:pt x="207267" y="2365289"/>
                </a:lnTo>
                <a:lnTo>
                  <a:pt x="414567" y="2469639"/>
                </a:lnTo>
                <a:lnTo>
                  <a:pt x="449528" y="2571418"/>
                </a:lnTo>
                <a:cubicBezTo>
                  <a:pt x="468753" y="2627394"/>
                  <a:pt x="503688" y="2711635"/>
                  <a:pt x="527157" y="2758634"/>
                </a:cubicBezTo>
                <a:lnTo>
                  <a:pt x="569825" y="2844089"/>
                </a:lnTo>
                <a:lnTo>
                  <a:pt x="502553" y="3055826"/>
                </a:lnTo>
                <a:cubicBezTo>
                  <a:pt x="465557" y="3172286"/>
                  <a:pt x="433777" y="3272286"/>
                  <a:pt x="431909" y="3278055"/>
                </a:cubicBezTo>
                <a:cubicBezTo>
                  <a:pt x="430041" y="3283824"/>
                  <a:pt x="503900" y="3364076"/>
                  <a:pt x="596041" y="3456382"/>
                </a:cubicBezTo>
                <a:lnTo>
                  <a:pt x="763563" y="3624218"/>
                </a:lnTo>
                <a:lnTo>
                  <a:pt x="981739" y="3553204"/>
                </a:lnTo>
                <a:lnTo>
                  <a:pt x="1199915" y="3482190"/>
                </a:lnTo>
                <a:lnTo>
                  <a:pt x="1309002" y="3533675"/>
                </a:lnTo>
                <a:cubicBezTo>
                  <a:pt x="1369001" y="3561993"/>
                  <a:pt x="1453503" y="3596768"/>
                  <a:pt x="1496775" y="3610951"/>
                </a:cubicBezTo>
                <a:lnTo>
                  <a:pt x="1575441" y="3636740"/>
                </a:lnTo>
                <a:lnTo>
                  <a:pt x="1679415" y="3845702"/>
                </a:lnTo>
                <a:lnTo>
                  <a:pt x="1783371" y="4054682"/>
                </a:lnTo>
                <a:lnTo>
                  <a:pt x="2020444" y="4054682"/>
                </a:lnTo>
                <a:lnTo>
                  <a:pt x="2257518" y="4054682"/>
                </a:lnTo>
                <a:lnTo>
                  <a:pt x="2361251" y="3846167"/>
                </a:lnTo>
                <a:lnTo>
                  <a:pt x="2464985" y="3637654"/>
                </a:lnTo>
                <a:lnTo>
                  <a:pt x="2566180" y="3602491"/>
                </a:lnTo>
                <a:cubicBezTo>
                  <a:pt x="2621836" y="3583155"/>
                  <a:pt x="2705313" y="3548187"/>
                  <a:pt x="2751674" y="3524769"/>
                </a:cubicBezTo>
                <a:lnTo>
                  <a:pt x="2835954" y="3482190"/>
                </a:lnTo>
                <a:lnTo>
                  <a:pt x="3057965" y="3557769"/>
                </a:lnTo>
                <a:lnTo>
                  <a:pt x="3279994" y="3633349"/>
                </a:lnTo>
                <a:lnTo>
                  <a:pt x="3447183" y="3463537"/>
                </a:lnTo>
                <a:cubicBezTo>
                  <a:pt x="3544761" y="3364432"/>
                  <a:pt x="3612553" y="3288279"/>
                  <a:pt x="3610018" y="3280645"/>
                </a:cubicBezTo>
                <a:cubicBezTo>
                  <a:pt x="3607630" y="3273452"/>
                  <a:pt x="3575375" y="3174464"/>
                  <a:pt x="3538336" y="3060671"/>
                </a:cubicBezTo>
                <a:lnTo>
                  <a:pt x="3470990" y="2853778"/>
                </a:lnTo>
                <a:lnTo>
                  <a:pt x="3513695" y="2768249"/>
                </a:lnTo>
                <a:cubicBezTo>
                  <a:pt x="3537185" y="2721208"/>
                  <a:pt x="3572136" y="2636935"/>
                  <a:pt x="3591361" y="2580958"/>
                </a:cubicBezTo>
                <a:lnTo>
                  <a:pt x="3626322" y="2479180"/>
                </a:lnTo>
                <a:lnTo>
                  <a:pt x="3833622" y="2374829"/>
                </a:lnTo>
                <a:lnTo>
                  <a:pt x="4040941" y="2270498"/>
                </a:lnTo>
                <a:lnTo>
                  <a:pt x="4040941" y="2032076"/>
                </a:lnTo>
                <a:lnTo>
                  <a:pt x="4040941" y="1793636"/>
                </a:lnTo>
                <a:lnTo>
                  <a:pt x="3833622" y="1689304"/>
                </a:lnTo>
                <a:lnTo>
                  <a:pt x="3626322" y="1584954"/>
                </a:lnTo>
                <a:lnTo>
                  <a:pt x="3591361" y="1483194"/>
                </a:lnTo>
                <a:cubicBezTo>
                  <a:pt x="3572136" y="1427217"/>
                  <a:pt x="3537350" y="1343259"/>
                  <a:pt x="3514066" y="1296630"/>
                </a:cubicBezTo>
                <a:lnTo>
                  <a:pt x="3471732" y="1211846"/>
                </a:lnTo>
                <a:lnTo>
                  <a:pt x="3546766" y="988909"/>
                </a:lnTo>
                <a:lnTo>
                  <a:pt x="3621783" y="765972"/>
                </a:lnTo>
                <a:lnTo>
                  <a:pt x="3449555" y="593683"/>
                </a:lnTo>
                <a:lnTo>
                  <a:pt x="3277326" y="421393"/>
                </a:lnTo>
                <a:lnTo>
                  <a:pt x="3059150" y="496674"/>
                </a:lnTo>
                <a:lnTo>
                  <a:pt x="2840975" y="571956"/>
                </a:lnTo>
                <a:lnTo>
                  <a:pt x="2750859" y="529228"/>
                </a:lnTo>
                <a:cubicBezTo>
                  <a:pt x="2701295" y="505727"/>
                  <a:pt x="2618057" y="471895"/>
                  <a:pt x="2565884" y="454040"/>
                </a:cubicBezTo>
                <a:lnTo>
                  <a:pt x="2471025" y="421561"/>
                </a:lnTo>
                <a:lnTo>
                  <a:pt x="2364142" y="210736"/>
                </a:lnTo>
                <a:lnTo>
                  <a:pt x="2257240" y="-70"/>
                </a:lnTo>
                <a:lnTo>
                  <a:pt x="2020315" y="-70"/>
                </a:lnTo>
                <a:close/>
                <a:moveTo>
                  <a:pt x="2020444" y="1321991"/>
                </a:moveTo>
                <a:cubicBezTo>
                  <a:pt x="2154608" y="1321991"/>
                  <a:pt x="2221015" y="1336224"/>
                  <a:pt x="2329014" y="1388124"/>
                </a:cubicBezTo>
                <a:cubicBezTo>
                  <a:pt x="2512242" y="1476175"/>
                  <a:pt x="2654356" y="1648990"/>
                  <a:pt x="2709506" y="1850805"/>
                </a:cubicBezTo>
                <a:cubicBezTo>
                  <a:pt x="2732927" y="1936513"/>
                  <a:pt x="2732927" y="2127640"/>
                  <a:pt x="2709506" y="2213347"/>
                </a:cubicBezTo>
                <a:cubicBezTo>
                  <a:pt x="2642083" y="2460071"/>
                  <a:pt x="2447166" y="2657383"/>
                  <a:pt x="2205420" y="2723620"/>
                </a:cubicBezTo>
                <a:cubicBezTo>
                  <a:pt x="2122572" y="2746320"/>
                  <a:pt x="1955248" y="2750756"/>
                  <a:pt x="1873413" y="2732434"/>
                </a:cubicBezTo>
                <a:cubicBezTo>
                  <a:pt x="1737461" y="2701995"/>
                  <a:pt x="1613872" y="2634312"/>
                  <a:pt x="1517766" y="2537653"/>
                </a:cubicBezTo>
                <a:cubicBezTo>
                  <a:pt x="1218474" y="2236635"/>
                  <a:pt x="1248390" y="1728257"/>
                  <a:pt x="1580573" y="1470336"/>
                </a:cubicBezTo>
                <a:cubicBezTo>
                  <a:pt x="1716937" y="1364458"/>
                  <a:pt x="1842874" y="1321991"/>
                  <a:pt x="2020444" y="1321991"/>
                </a:cubicBezTo>
                <a:close/>
              </a:path>
            </a:pathLst>
          </a:custGeom>
          <a:solidFill>
            <a:schemeClr val="bg1"/>
          </a:solidFill>
          <a:ln w="9478" cap="flat">
            <a:noFill/>
            <a:prstDash val="solid"/>
            <a:miter/>
          </a:ln>
        </p:spPr>
        <p:txBody>
          <a:bodyPr rtlCol="0" anchor="ctr"/>
          <a:lstStyle/>
          <a:p>
            <a:endParaRPr lang="en-LT"/>
          </a:p>
        </p:txBody>
      </p:sp>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12" name="Rectangle 11">
            <a:extLst>
              <a:ext uri="{FF2B5EF4-FFF2-40B4-BE49-F238E27FC236}">
                <a16:creationId xmlns:a16="http://schemas.microsoft.com/office/drawing/2014/main" id="{99D1D594-5228-7E40-8C11-673A42AE8EE2}"/>
              </a:ext>
            </a:extLst>
          </p:cNvPr>
          <p:cNvSpPr/>
          <p:nvPr/>
        </p:nvSpPr>
        <p:spPr>
          <a:xfrm>
            <a:off x="3601566" y="78969"/>
            <a:ext cx="4988866" cy="92333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600" normalizeH="0" baseline="0" noProof="0" dirty="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BASE </a:t>
            </a:r>
            <a:r>
              <a:rPr kumimoji="0" lang="en-LT" sz="5400" b="1" i="0" u="none" strike="noStrike" kern="1200" cap="none" spc="600" normalizeH="0" baseline="0" noProof="0" dirty="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MODEL</a:t>
            </a:r>
          </a:p>
        </p:txBody>
      </p:sp>
      <p:sp>
        <p:nvSpPr>
          <p:cNvPr id="11" name="Rectangle 10">
            <a:extLst>
              <a:ext uri="{FF2B5EF4-FFF2-40B4-BE49-F238E27FC236}">
                <a16:creationId xmlns:a16="http://schemas.microsoft.com/office/drawing/2014/main" id="{FB7E00B8-699F-49F8-9EDF-5442126F256A}"/>
              </a:ext>
            </a:extLst>
          </p:cNvPr>
          <p:cNvSpPr/>
          <p:nvPr/>
        </p:nvSpPr>
        <p:spPr>
          <a:xfrm>
            <a:off x="9311270" y="3824867"/>
            <a:ext cx="602166" cy="3033133"/>
          </a:xfrm>
          <a:prstGeom prst="rect">
            <a:avLst/>
          </a:prstGeom>
          <a:gradFill>
            <a:gsLst>
              <a:gs pos="0">
                <a:srgbClr val="6600CC">
                  <a:alpha val="0"/>
                </a:srgbClr>
              </a:gs>
              <a:gs pos="100000">
                <a:srgbClr val="CC0000">
                  <a:alpha val="0"/>
                </a:srgbClr>
              </a:gs>
            </a:gsLst>
            <a:lin ang="162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4" name="Rectangle 13">
            <a:extLst>
              <a:ext uri="{FF2B5EF4-FFF2-40B4-BE49-F238E27FC236}">
                <a16:creationId xmlns:a16="http://schemas.microsoft.com/office/drawing/2014/main" id="{553AE874-28D8-4BD2-BE8A-AE238B424751}"/>
              </a:ext>
            </a:extLst>
          </p:cNvPr>
          <p:cNvSpPr/>
          <p:nvPr/>
        </p:nvSpPr>
        <p:spPr>
          <a:xfrm>
            <a:off x="10120433" y="3824867"/>
            <a:ext cx="602166" cy="3033133"/>
          </a:xfrm>
          <a:prstGeom prst="rect">
            <a:avLst/>
          </a:prstGeom>
          <a:gradFill>
            <a:gsLst>
              <a:gs pos="0">
                <a:srgbClr val="6600CC">
                  <a:alpha val="0"/>
                </a:srgbClr>
              </a:gs>
              <a:gs pos="100000">
                <a:srgbClr val="CC0000">
                  <a:alpha val="0"/>
                </a:srgbClr>
              </a:gs>
            </a:gsLst>
            <a:lin ang="162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5" name="Rectangle 14">
            <a:extLst>
              <a:ext uri="{FF2B5EF4-FFF2-40B4-BE49-F238E27FC236}">
                <a16:creationId xmlns:a16="http://schemas.microsoft.com/office/drawing/2014/main" id="{3555AB40-C331-4896-B911-769998A06FD5}"/>
              </a:ext>
            </a:extLst>
          </p:cNvPr>
          <p:cNvSpPr/>
          <p:nvPr/>
        </p:nvSpPr>
        <p:spPr>
          <a:xfrm>
            <a:off x="10912521" y="3824867"/>
            <a:ext cx="602166" cy="3033133"/>
          </a:xfrm>
          <a:prstGeom prst="rect">
            <a:avLst/>
          </a:prstGeom>
          <a:gradFill>
            <a:gsLst>
              <a:gs pos="0">
                <a:srgbClr val="6600CC">
                  <a:alpha val="0"/>
                </a:srgbClr>
              </a:gs>
              <a:gs pos="100000">
                <a:srgbClr val="CC0000">
                  <a:alpha val="0"/>
                </a:srgbClr>
              </a:gs>
            </a:gsLst>
            <a:lin ang="162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6" name="Rectangle 15">
            <a:extLst>
              <a:ext uri="{FF2B5EF4-FFF2-40B4-BE49-F238E27FC236}">
                <a16:creationId xmlns:a16="http://schemas.microsoft.com/office/drawing/2014/main" id="{E1A42724-90BE-496E-A917-C18ABBC9B718}"/>
              </a:ext>
            </a:extLst>
          </p:cNvPr>
          <p:cNvSpPr/>
          <p:nvPr/>
        </p:nvSpPr>
        <p:spPr>
          <a:xfrm>
            <a:off x="534309" y="3824867"/>
            <a:ext cx="602166" cy="3033133"/>
          </a:xfrm>
          <a:prstGeom prst="rect">
            <a:avLst/>
          </a:prstGeom>
          <a:gradFill>
            <a:gsLst>
              <a:gs pos="0">
                <a:srgbClr val="6600CC">
                  <a:alpha val="0"/>
                </a:srgbClr>
              </a:gs>
              <a:gs pos="100000">
                <a:srgbClr val="CC0000">
                  <a:alpha val="0"/>
                </a:srgbClr>
              </a:gs>
            </a:gsLst>
            <a:lin ang="162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7" name="Rectangle 16">
            <a:extLst>
              <a:ext uri="{FF2B5EF4-FFF2-40B4-BE49-F238E27FC236}">
                <a16:creationId xmlns:a16="http://schemas.microsoft.com/office/drawing/2014/main" id="{8FB34B00-4DD3-4B02-8401-DFD5DC4C609B}"/>
              </a:ext>
            </a:extLst>
          </p:cNvPr>
          <p:cNvSpPr/>
          <p:nvPr/>
        </p:nvSpPr>
        <p:spPr>
          <a:xfrm>
            <a:off x="1343472" y="3824867"/>
            <a:ext cx="602166" cy="3033133"/>
          </a:xfrm>
          <a:prstGeom prst="rect">
            <a:avLst/>
          </a:prstGeom>
          <a:gradFill>
            <a:gsLst>
              <a:gs pos="0">
                <a:srgbClr val="6600CC">
                  <a:alpha val="0"/>
                </a:srgbClr>
              </a:gs>
              <a:gs pos="100000">
                <a:srgbClr val="CC0000">
                  <a:alpha val="0"/>
                </a:srgbClr>
              </a:gs>
            </a:gsLst>
            <a:lin ang="162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8" name="Rectangle 17">
            <a:extLst>
              <a:ext uri="{FF2B5EF4-FFF2-40B4-BE49-F238E27FC236}">
                <a16:creationId xmlns:a16="http://schemas.microsoft.com/office/drawing/2014/main" id="{A296591F-9574-41C3-995C-CDCC3B6523FD}"/>
              </a:ext>
            </a:extLst>
          </p:cNvPr>
          <p:cNvSpPr/>
          <p:nvPr/>
        </p:nvSpPr>
        <p:spPr>
          <a:xfrm>
            <a:off x="2135560" y="3824867"/>
            <a:ext cx="602166" cy="3033133"/>
          </a:xfrm>
          <a:prstGeom prst="rect">
            <a:avLst/>
          </a:prstGeom>
          <a:gradFill>
            <a:gsLst>
              <a:gs pos="0">
                <a:srgbClr val="6600CC">
                  <a:alpha val="0"/>
                </a:srgbClr>
              </a:gs>
              <a:gs pos="100000">
                <a:srgbClr val="CC0000">
                  <a:alpha val="0"/>
                </a:srgbClr>
              </a:gs>
            </a:gsLst>
            <a:lin ang="162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3" name="TextBox 12">
            <a:extLst>
              <a:ext uri="{FF2B5EF4-FFF2-40B4-BE49-F238E27FC236}">
                <a16:creationId xmlns:a16="http://schemas.microsoft.com/office/drawing/2014/main" id="{D26A9878-E35A-46C1-AFC6-32C0A2F90BCA}"/>
              </a:ext>
            </a:extLst>
          </p:cNvPr>
          <p:cNvSpPr txBox="1"/>
          <p:nvPr/>
        </p:nvSpPr>
        <p:spPr>
          <a:xfrm>
            <a:off x="1945637" y="1331706"/>
            <a:ext cx="8776961" cy="461665"/>
          </a:xfrm>
          <a:prstGeom prst="rect">
            <a:avLst/>
          </a:prstGeom>
          <a:noFill/>
        </p:spPr>
        <p:txBody>
          <a:bodyPr wrap="square">
            <a:spAutoFit/>
          </a:bodyPr>
          <a:lstStyle/>
          <a:p>
            <a:r>
              <a:rPr lang="en-US" sz="2400" b="1" dirty="0">
                <a:solidFill>
                  <a:schemeClr val="bg1"/>
                </a:solidFill>
              </a:rPr>
              <a:t>BASE MODELS WITH ONE-HOT ENCODED MEDICATION COLUMNS</a:t>
            </a:r>
            <a:endParaRPr lang="en-IN" sz="2400" b="1" dirty="0">
              <a:solidFill>
                <a:schemeClr val="bg1"/>
              </a:solidFill>
            </a:endParaRPr>
          </a:p>
        </p:txBody>
      </p:sp>
      <p:pic>
        <p:nvPicPr>
          <p:cNvPr id="19" name="Content Placeholder 4">
            <a:extLst>
              <a:ext uri="{FF2B5EF4-FFF2-40B4-BE49-F238E27FC236}">
                <a16:creationId xmlns:a16="http://schemas.microsoft.com/office/drawing/2014/main" id="{702180C6-83D8-4055-9209-4D010A8BBF0B}"/>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028759" y="1977577"/>
            <a:ext cx="6163241" cy="1790950"/>
          </a:xfrm>
          <a:prstGeom prst="rect">
            <a:avLst/>
          </a:prstGeom>
          <a:noFill/>
          <a:ln>
            <a:noFill/>
          </a:ln>
        </p:spPr>
      </p:pic>
      <p:pic>
        <p:nvPicPr>
          <p:cNvPr id="20" name="Picture 19">
            <a:extLst>
              <a:ext uri="{FF2B5EF4-FFF2-40B4-BE49-F238E27FC236}">
                <a16:creationId xmlns:a16="http://schemas.microsoft.com/office/drawing/2014/main" id="{2DE7A870-7397-446C-A914-7058BBC1A60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0" y="1977577"/>
            <a:ext cx="6028759" cy="4110938"/>
          </a:xfrm>
          <a:prstGeom prst="rect">
            <a:avLst/>
          </a:prstGeom>
          <a:noFill/>
          <a:ln>
            <a:noFill/>
          </a:ln>
        </p:spPr>
      </p:pic>
      <p:sp>
        <p:nvSpPr>
          <p:cNvPr id="21" name="TextBox 20">
            <a:extLst>
              <a:ext uri="{FF2B5EF4-FFF2-40B4-BE49-F238E27FC236}">
                <a16:creationId xmlns:a16="http://schemas.microsoft.com/office/drawing/2014/main" id="{5BE29845-23F8-416E-ABCE-6FD14AF5DFF3}"/>
              </a:ext>
            </a:extLst>
          </p:cNvPr>
          <p:cNvSpPr txBox="1"/>
          <p:nvPr/>
        </p:nvSpPr>
        <p:spPr>
          <a:xfrm>
            <a:off x="6075410" y="3811430"/>
            <a:ext cx="6028759" cy="2923877"/>
          </a:xfrm>
          <a:prstGeom prst="rect">
            <a:avLst/>
          </a:prstGeom>
          <a:noFill/>
        </p:spPr>
        <p:txBody>
          <a:bodyPr wrap="square" rtlCol="0">
            <a:spAutoFit/>
          </a:bodyPr>
          <a:lstStyle/>
          <a:p>
            <a:r>
              <a:rPr lang="en-US" sz="2400" b="1" dirty="0">
                <a:solidFill>
                  <a:schemeClr val="bg1"/>
                </a:solidFill>
              </a:rPr>
              <a:t>Summary findings:</a:t>
            </a:r>
          </a:p>
          <a:p>
            <a:endParaRPr lang="en-US" sz="2000" dirty="0">
              <a:solidFill>
                <a:schemeClr val="bg1"/>
              </a:solidFill>
            </a:endParaRPr>
          </a:p>
          <a:p>
            <a:pPr marL="742950" lvl="1" indent="-285750" algn="just">
              <a:buFont typeface="Wingdings" panose="05000000000000000000" pitchFamily="2" charset="2"/>
              <a:buChar char="Ø"/>
            </a:pPr>
            <a:r>
              <a:rPr lang="en-US" sz="2000" dirty="0">
                <a:solidFill>
                  <a:schemeClr val="bg1"/>
                </a:solidFill>
                <a:latin typeface="+mj-lt"/>
              </a:rPr>
              <a:t>Logistic regression is performing better when compared to random forest classifier even for one hot encoded medication columns.</a:t>
            </a:r>
          </a:p>
          <a:p>
            <a:pPr marL="742950" lvl="1" indent="-285750" algn="just">
              <a:buFont typeface="Wingdings" panose="05000000000000000000" pitchFamily="2" charset="2"/>
              <a:buChar char="Ø"/>
            </a:pPr>
            <a:r>
              <a:rPr lang="en-US" sz="2000" dirty="0">
                <a:solidFill>
                  <a:schemeClr val="bg1"/>
                </a:solidFill>
                <a:latin typeface="+mj-lt"/>
              </a:rPr>
              <a:t>We can see that the model built using label encoded medication columns and one hot encoded medication columns are giving almost similar results.</a:t>
            </a:r>
            <a:endParaRPr lang="en-IN" sz="2000" dirty="0">
              <a:solidFill>
                <a:schemeClr val="bg1"/>
              </a:solidFill>
              <a:latin typeface="+mj-lt"/>
            </a:endParaRPr>
          </a:p>
        </p:txBody>
      </p:sp>
    </p:spTree>
    <p:extLst>
      <p:ext uri="{BB962C8B-B14F-4D97-AF65-F5344CB8AC3E}">
        <p14:creationId xmlns:p14="http://schemas.microsoft.com/office/powerpoint/2010/main" val="24731556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7000" fill="hold"/>
                                        <p:tgtEl>
                                          <p:spTgt spid="24"/>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7000" fill="hold"/>
                                        <p:tgtEl>
                                          <p:spTgt spid="26"/>
                                        </p:tgtEl>
                                        <p:attrNameLst>
                                          <p:attrName>r</p:attrName>
                                        </p:attrNameLst>
                                      </p:cBhvr>
                                    </p:animRot>
                                  </p:childTnLst>
                                </p:cTn>
                              </p:par>
                              <p:par>
                                <p:cTn id="9" presetID="6" presetClass="emph" presetSubtype="0" repeatCount="indefinite" accel="50000" decel="50000" autoRev="1" fill="hold" grpId="0" nodeType="withEffect">
                                  <p:stCondLst>
                                    <p:cond delay="1200"/>
                                  </p:stCondLst>
                                  <p:childTnLst>
                                    <p:animScale>
                                      <p:cBhvr>
                                        <p:cTn id="10" dur="1500" fill="hold"/>
                                        <p:tgtEl>
                                          <p:spTgt spid="11"/>
                                        </p:tgtEl>
                                      </p:cBhvr>
                                      <p:by x="100000" y="125000"/>
                                    </p:animScale>
                                  </p:childTnLst>
                                </p:cTn>
                              </p:par>
                              <p:par>
                                <p:cTn id="11" presetID="42" presetClass="path" presetSubtype="0" repeatCount="indefinite" accel="50000" decel="50000" autoRev="1" fill="hold" grpId="1" nodeType="withEffect">
                                  <p:stCondLst>
                                    <p:cond delay="1200"/>
                                  </p:stCondLst>
                                  <p:childTnLst>
                                    <p:animMotion origin="layout" path="M -1.45833E-6 -3.7037E-6 L -1.45833E-6 -0.05532 " pathEditMode="relative" rAng="0" ptsTypes="AA">
                                      <p:cBhvr>
                                        <p:cTn id="12" dur="1500" fill="hold"/>
                                        <p:tgtEl>
                                          <p:spTgt spid="11"/>
                                        </p:tgtEl>
                                        <p:attrNameLst>
                                          <p:attrName>ppt_x</p:attrName>
                                          <p:attrName>ppt_y</p:attrName>
                                        </p:attrNameLst>
                                      </p:cBhvr>
                                      <p:rCtr x="0" y="-2778"/>
                                    </p:animMotion>
                                  </p:childTnLst>
                                </p:cTn>
                              </p:par>
                              <p:par>
                                <p:cTn id="13" presetID="6" presetClass="emph" presetSubtype="0" repeatCount="indefinite" accel="50000" decel="50000" autoRev="1" fill="hold" grpId="0" nodeType="withEffect">
                                  <p:stCondLst>
                                    <p:cond delay="1600"/>
                                  </p:stCondLst>
                                  <p:childTnLst>
                                    <p:animScale>
                                      <p:cBhvr>
                                        <p:cTn id="14" dur="1500" fill="hold"/>
                                        <p:tgtEl>
                                          <p:spTgt spid="14"/>
                                        </p:tgtEl>
                                      </p:cBhvr>
                                      <p:by x="100000" y="125000"/>
                                    </p:animScale>
                                  </p:childTnLst>
                                </p:cTn>
                              </p:par>
                              <p:par>
                                <p:cTn id="15" presetID="42" presetClass="path" presetSubtype="0" repeatCount="indefinite" accel="50000" decel="50000" autoRev="1" fill="hold" grpId="1" nodeType="withEffect">
                                  <p:stCondLst>
                                    <p:cond delay="1600"/>
                                  </p:stCondLst>
                                  <p:childTnLst>
                                    <p:animMotion origin="layout" path="M 2.5E-6 -3.7037E-6 L 2.5E-6 -0.05532 " pathEditMode="relative" rAng="0" ptsTypes="AA">
                                      <p:cBhvr>
                                        <p:cTn id="16" dur="1500" fill="hold"/>
                                        <p:tgtEl>
                                          <p:spTgt spid="14"/>
                                        </p:tgtEl>
                                        <p:attrNameLst>
                                          <p:attrName>ppt_x</p:attrName>
                                          <p:attrName>ppt_y</p:attrName>
                                        </p:attrNameLst>
                                      </p:cBhvr>
                                      <p:rCtr x="0" y="-2778"/>
                                    </p:animMotion>
                                  </p:childTnLst>
                                </p:cTn>
                              </p:par>
                              <p:par>
                                <p:cTn id="17" presetID="6" presetClass="emph" presetSubtype="0" repeatCount="indefinite" accel="50000" decel="50000" autoRev="1" fill="hold" grpId="0" nodeType="withEffect">
                                  <p:stCondLst>
                                    <p:cond delay="2000"/>
                                  </p:stCondLst>
                                  <p:childTnLst>
                                    <p:animScale>
                                      <p:cBhvr>
                                        <p:cTn id="18" dur="1500" fill="hold"/>
                                        <p:tgtEl>
                                          <p:spTgt spid="15"/>
                                        </p:tgtEl>
                                      </p:cBhvr>
                                      <p:by x="100000" y="125000"/>
                                    </p:animScale>
                                  </p:childTnLst>
                                </p:cTn>
                              </p:par>
                              <p:par>
                                <p:cTn id="19" presetID="42" presetClass="path" presetSubtype="0" repeatCount="indefinite" accel="50000" decel="50000" autoRev="1" fill="hold" grpId="1" nodeType="withEffect">
                                  <p:stCondLst>
                                    <p:cond delay="2000"/>
                                  </p:stCondLst>
                                  <p:childTnLst>
                                    <p:animMotion origin="layout" path="M -1.45833E-6 -3.7037E-6 L -1.45833E-6 -0.05532 " pathEditMode="relative" rAng="0" ptsTypes="AA">
                                      <p:cBhvr>
                                        <p:cTn id="20" dur="1500" fill="hold"/>
                                        <p:tgtEl>
                                          <p:spTgt spid="15"/>
                                        </p:tgtEl>
                                        <p:attrNameLst>
                                          <p:attrName>ppt_x</p:attrName>
                                          <p:attrName>ppt_y</p:attrName>
                                        </p:attrNameLst>
                                      </p:cBhvr>
                                      <p:rCtr x="0" y="-2778"/>
                                    </p:animMotion>
                                  </p:childTnLst>
                                </p:cTn>
                              </p:par>
                              <p:par>
                                <p:cTn id="21" presetID="6" presetClass="emph" presetSubtype="0" repeatCount="indefinite" accel="50000" decel="50000" autoRev="1" fill="hold" grpId="0" nodeType="withEffect">
                                  <p:stCondLst>
                                    <p:cond delay="400"/>
                                  </p:stCondLst>
                                  <p:childTnLst>
                                    <p:animScale>
                                      <p:cBhvr>
                                        <p:cTn id="22" dur="1500" fill="hold"/>
                                        <p:tgtEl>
                                          <p:spTgt spid="17"/>
                                        </p:tgtEl>
                                      </p:cBhvr>
                                      <p:by x="100000" y="125000"/>
                                    </p:animScale>
                                  </p:childTnLst>
                                </p:cTn>
                              </p:par>
                              <p:par>
                                <p:cTn id="23" presetID="42" presetClass="path" presetSubtype="0" repeatCount="indefinite" accel="50000" decel="50000" autoRev="1" fill="hold" grpId="1" nodeType="withEffect">
                                  <p:stCondLst>
                                    <p:cond delay="400"/>
                                  </p:stCondLst>
                                  <p:childTnLst>
                                    <p:animMotion origin="layout" path="M 4.16667E-6 -3.7037E-6 L 4.16667E-6 -0.05532 " pathEditMode="relative" rAng="0" ptsTypes="AA">
                                      <p:cBhvr>
                                        <p:cTn id="24" dur="1500" fill="hold"/>
                                        <p:tgtEl>
                                          <p:spTgt spid="17"/>
                                        </p:tgtEl>
                                        <p:attrNameLst>
                                          <p:attrName>ppt_x</p:attrName>
                                          <p:attrName>ppt_y</p:attrName>
                                        </p:attrNameLst>
                                      </p:cBhvr>
                                      <p:rCtr x="0" y="-2778"/>
                                    </p:animMotion>
                                  </p:childTnLst>
                                </p:cTn>
                              </p:par>
                              <p:par>
                                <p:cTn id="25" presetID="6" presetClass="emph" presetSubtype="0" repeatCount="indefinite" accel="50000" decel="50000" autoRev="1" fill="hold" grpId="0" nodeType="withEffect">
                                  <p:stCondLst>
                                    <p:cond delay="800"/>
                                  </p:stCondLst>
                                  <p:childTnLst>
                                    <p:animScale>
                                      <p:cBhvr>
                                        <p:cTn id="26" dur="1500" fill="hold"/>
                                        <p:tgtEl>
                                          <p:spTgt spid="18"/>
                                        </p:tgtEl>
                                      </p:cBhvr>
                                      <p:by x="100000" y="125000"/>
                                    </p:animScale>
                                  </p:childTnLst>
                                </p:cTn>
                              </p:par>
                              <p:par>
                                <p:cTn id="27" presetID="42" presetClass="path" presetSubtype="0" repeatCount="indefinite" accel="50000" decel="50000" autoRev="1" fill="hold" grpId="1" nodeType="withEffect">
                                  <p:stCondLst>
                                    <p:cond delay="800"/>
                                  </p:stCondLst>
                                  <p:childTnLst>
                                    <p:animMotion origin="layout" path="M 2.08333E-7 -3.7037E-6 L 2.08333E-7 -0.05532 " pathEditMode="relative" rAng="0" ptsTypes="AA">
                                      <p:cBhvr>
                                        <p:cTn id="28" dur="1500" fill="hold"/>
                                        <p:tgtEl>
                                          <p:spTgt spid="18"/>
                                        </p:tgtEl>
                                        <p:attrNameLst>
                                          <p:attrName>ppt_x</p:attrName>
                                          <p:attrName>ppt_y</p:attrName>
                                        </p:attrNameLst>
                                      </p:cBhvr>
                                      <p:rCtr x="0" y="-2778"/>
                                    </p:animMotion>
                                  </p:childTnLst>
                                </p:cTn>
                              </p:par>
                              <p:par>
                                <p:cTn id="29" presetID="6" presetClass="emph" presetSubtype="0" repeatCount="indefinite" accel="50000" decel="50000" autoRev="1" fill="hold" grpId="0" nodeType="withEffect">
                                  <p:stCondLst>
                                    <p:cond delay="0"/>
                                  </p:stCondLst>
                                  <p:childTnLst>
                                    <p:animScale>
                                      <p:cBhvr>
                                        <p:cTn id="30" dur="1500" fill="hold"/>
                                        <p:tgtEl>
                                          <p:spTgt spid="16"/>
                                        </p:tgtEl>
                                      </p:cBhvr>
                                      <p:by x="100000" y="125000"/>
                                    </p:animScale>
                                  </p:childTnLst>
                                </p:cTn>
                              </p:par>
                              <p:par>
                                <p:cTn id="31" presetID="42" presetClass="path" presetSubtype="0" repeatCount="indefinite" accel="50000" decel="50000" autoRev="1" fill="hold" grpId="1" nodeType="withEffect">
                                  <p:stCondLst>
                                    <p:cond delay="0"/>
                                  </p:stCondLst>
                                  <p:childTnLst>
                                    <p:animMotion origin="layout" path="M 4.16667E-7 -3.7037E-6 L 4.16667E-7 -0.05532 " pathEditMode="relative" rAng="0" ptsTypes="AA">
                                      <p:cBhvr>
                                        <p:cTn id="32" dur="1500" fill="hold"/>
                                        <p:tgtEl>
                                          <p:spTgt spid="16"/>
                                        </p:tgtEl>
                                        <p:attrNameLst>
                                          <p:attrName>ppt_x</p:attrName>
                                          <p:attrName>ppt_y</p:attrName>
                                        </p:attrNameLst>
                                      </p:cBhvr>
                                      <p:rCtr x="0" y="-2778"/>
                                    </p:animMotion>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000"/>
                                        <p:tgtEl>
                                          <p:spTgt spid="13"/>
                                        </p:tgtEl>
                                      </p:cBhvr>
                                    </p:animEffect>
                                    <p:anim calcmode="lin" valueType="num">
                                      <p:cBhvr>
                                        <p:cTn id="38" dur="1000" fill="hold"/>
                                        <p:tgtEl>
                                          <p:spTgt spid="13"/>
                                        </p:tgtEl>
                                        <p:attrNameLst>
                                          <p:attrName>ppt_x</p:attrName>
                                        </p:attrNameLst>
                                      </p:cBhvr>
                                      <p:tavLst>
                                        <p:tav tm="0">
                                          <p:val>
                                            <p:strVal val="#ppt_x"/>
                                          </p:val>
                                        </p:tav>
                                        <p:tav tm="100000">
                                          <p:val>
                                            <p:strVal val="#ppt_x"/>
                                          </p:val>
                                        </p:tav>
                                      </p:tavLst>
                                    </p:anim>
                                    <p:anim calcmode="lin" valueType="num">
                                      <p:cBhvr>
                                        <p:cTn id="3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anim calcmode="lin" valueType="num">
                                      <p:cBhvr>
                                        <p:cTn id="45" dur="1000" fill="hold"/>
                                        <p:tgtEl>
                                          <p:spTgt spid="20"/>
                                        </p:tgtEl>
                                        <p:attrNameLst>
                                          <p:attrName>ppt_x</p:attrName>
                                        </p:attrNameLst>
                                      </p:cBhvr>
                                      <p:tavLst>
                                        <p:tav tm="0">
                                          <p:val>
                                            <p:strVal val="#ppt_x"/>
                                          </p:val>
                                        </p:tav>
                                        <p:tav tm="100000">
                                          <p:val>
                                            <p:strVal val="#ppt_x"/>
                                          </p:val>
                                        </p:tav>
                                      </p:tavLst>
                                    </p:anim>
                                    <p:anim calcmode="lin" valueType="num">
                                      <p:cBhvr>
                                        <p:cTn id="46" dur="1000" fill="hold"/>
                                        <p:tgtEl>
                                          <p:spTgt spid="20"/>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anim calcmode="lin" valueType="num">
                                      <p:cBhvr>
                                        <p:cTn id="50" dur="1000" fill="hold"/>
                                        <p:tgtEl>
                                          <p:spTgt spid="19"/>
                                        </p:tgtEl>
                                        <p:attrNameLst>
                                          <p:attrName>ppt_x</p:attrName>
                                        </p:attrNameLst>
                                      </p:cBhvr>
                                      <p:tavLst>
                                        <p:tav tm="0">
                                          <p:val>
                                            <p:strVal val="#ppt_x"/>
                                          </p:val>
                                        </p:tav>
                                        <p:tav tm="100000">
                                          <p:val>
                                            <p:strVal val="#ppt_x"/>
                                          </p:val>
                                        </p:tav>
                                      </p:tavLst>
                                    </p:anim>
                                    <p:anim calcmode="lin" valueType="num">
                                      <p:cBhvr>
                                        <p:cTn id="5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1000"/>
                                        <p:tgtEl>
                                          <p:spTgt spid="21"/>
                                        </p:tgtEl>
                                      </p:cBhvr>
                                    </p:animEffect>
                                    <p:anim calcmode="lin" valueType="num">
                                      <p:cBhvr>
                                        <p:cTn id="57" dur="1000" fill="hold"/>
                                        <p:tgtEl>
                                          <p:spTgt spid="21"/>
                                        </p:tgtEl>
                                        <p:attrNameLst>
                                          <p:attrName>ppt_x</p:attrName>
                                        </p:attrNameLst>
                                      </p:cBhvr>
                                      <p:tavLst>
                                        <p:tav tm="0">
                                          <p:val>
                                            <p:strVal val="#ppt_x"/>
                                          </p:val>
                                        </p:tav>
                                        <p:tav tm="100000">
                                          <p:val>
                                            <p:strVal val="#ppt_x"/>
                                          </p:val>
                                        </p:tav>
                                      </p:tavLst>
                                    </p:anim>
                                    <p:anim calcmode="lin" valueType="num">
                                      <p:cBhvr>
                                        <p:cTn id="5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4" grpId="0" animBg="1"/>
      <p:bldP spid="11" grpId="0" animBg="1"/>
      <p:bldP spid="11"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3"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38BA294-5D97-46FB-A869-369C8EB4056B}"/>
              </a:ext>
            </a:extLst>
          </p:cNvPr>
          <p:cNvGrpSpPr/>
          <p:nvPr/>
        </p:nvGrpSpPr>
        <p:grpSpPr>
          <a:xfrm>
            <a:off x="2869581" y="202582"/>
            <a:ext cx="6452840" cy="6452838"/>
            <a:chOff x="2869581" y="202582"/>
            <a:chExt cx="6452840" cy="6452838"/>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F1F1A7"/>
            </a:solidFill>
            <a:ln w="1270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389971"/>
              <a:ext cx="6296718" cy="193899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000" b="1" spc="-150" dirty="0">
                  <a:solidFill>
                    <a:srgbClr val="FFFFFF"/>
                  </a:solidFill>
                  <a:effectLst>
                    <a:outerShdw blurRad="419100" sx="102000" sy="102000" algn="ctr" rotWithShape="0">
                      <a:prstClr val="black">
                        <a:alpha val="29000"/>
                      </a:prstClr>
                    </a:outerShdw>
                  </a:effectLst>
                  <a:latin typeface="Raleway Black" panose="020B0503030101060003" pitchFamily="34" charset="77"/>
                </a:rPr>
                <a:t>FEATURE ENGINEERING</a:t>
              </a:r>
              <a:endParaRPr kumimoji="0" lang="en-LT" sz="60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8" name="Graphic 7" descr="Tools with solid fill">
              <a:extLst>
                <a:ext uri="{FF2B5EF4-FFF2-40B4-BE49-F238E27FC236}">
                  <a16:creationId xmlns:a16="http://schemas.microsoft.com/office/drawing/2014/main" id="{8FECFEC0-F17B-48E3-91D9-4F62AF10DE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80819" y="798639"/>
              <a:ext cx="2630361" cy="2630361"/>
            </a:xfrm>
            <a:prstGeom prst="rect">
              <a:avLst/>
            </a:prstGeom>
          </p:spPr>
        </p:pic>
      </p:grpSp>
    </p:spTree>
    <p:extLst>
      <p:ext uri="{BB962C8B-B14F-4D97-AF65-F5344CB8AC3E}">
        <p14:creationId xmlns:p14="http://schemas.microsoft.com/office/powerpoint/2010/main" val="193534485"/>
      </p:ext>
    </p:extLst>
  </p:cSld>
  <p:clrMapOvr>
    <a:masterClrMapping/>
  </p:clrMapOvr>
  <p:transition spd="slow" advTm="0"/>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10" name="Rectangle 9">
            <a:extLst>
              <a:ext uri="{FF2B5EF4-FFF2-40B4-BE49-F238E27FC236}">
                <a16:creationId xmlns:a16="http://schemas.microsoft.com/office/drawing/2014/main" id="{0CE686A0-D3CF-4B45-AB0E-0CEACD1B22AE}"/>
              </a:ext>
            </a:extLst>
          </p:cNvPr>
          <p:cNvSpPr/>
          <p:nvPr/>
        </p:nvSpPr>
        <p:spPr>
          <a:xfrm>
            <a:off x="0" y="1280312"/>
            <a:ext cx="6231304" cy="5693866"/>
          </a:xfrm>
          <a:prstGeom prst="rect">
            <a:avLst/>
          </a:prstGeom>
        </p:spPr>
        <p:txBody>
          <a:bodyPr wrap="square">
            <a:spAutoFit/>
          </a:bodyPr>
          <a:lstStyle/>
          <a:p>
            <a:r>
              <a:rPr lang="en-US" sz="2800" b="1" u="sng" dirty="0">
                <a:solidFill>
                  <a:schemeClr val="bg1"/>
                </a:solidFill>
                <a:latin typeface="+mj-lt"/>
              </a:rPr>
              <a:t>FEATURE EXTRACTION:</a:t>
            </a:r>
            <a:endParaRPr lang="en-US" sz="2400" b="1" u="sng" dirty="0">
              <a:solidFill>
                <a:schemeClr val="bg1"/>
              </a:solidFill>
              <a:latin typeface="+mj-lt"/>
            </a:endParaRPr>
          </a:p>
          <a:p>
            <a:pPr>
              <a:buFont typeface="Wingdings" panose="05000000000000000000" pitchFamily="2" charset="2"/>
              <a:buChar char="v"/>
            </a:pPr>
            <a:r>
              <a:rPr lang="en-US" sz="2400" b="1" dirty="0">
                <a:solidFill>
                  <a:schemeClr val="bg1"/>
                </a:solidFill>
                <a:latin typeface="+mj-lt"/>
              </a:rPr>
              <a:t>New Extracted Features:</a:t>
            </a:r>
          </a:p>
          <a:p>
            <a:r>
              <a:rPr lang="en-US" sz="2400" b="1" dirty="0">
                <a:solidFill>
                  <a:schemeClr val="bg1"/>
                </a:solidFill>
                <a:latin typeface="+mj-lt"/>
              </a:rPr>
              <a:t>1. </a:t>
            </a:r>
            <a:r>
              <a:rPr lang="en-US" sz="2400" b="1" u="sng" dirty="0">
                <a:solidFill>
                  <a:schemeClr val="bg1"/>
                </a:solidFill>
                <a:latin typeface="+mj-lt"/>
              </a:rPr>
              <a:t>Health Index</a:t>
            </a:r>
          </a:p>
          <a:p>
            <a:pPr algn="ctr"/>
            <a:r>
              <a:rPr lang="en-IN" sz="2400" b="1" spc="-5" dirty="0">
                <a:solidFill>
                  <a:schemeClr val="bg1"/>
                </a:solidFill>
                <a:effectLst/>
                <a:latin typeface="+mj-lt"/>
                <a:ea typeface="Times New Roman" panose="02020603050405020304" pitchFamily="18" charset="0"/>
              </a:rPr>
              <a:t>Health index = (1 / (number_emergency + number_inpatient + number_outpatient))</a:t>
            </a:r>
            <a:endParaRPr lang="en-IN" sz="2400" b="1" dirty="0">
              <a:solidFill>
                <a:schemeClr val="bg1"/>
              </a:solidFill>
              <a:effectLst/>
              <a:latin typeface="+mj-lt"/>
              <a:ea typeface="Times New Roman" panose="02020603050405020304" pitchFamily="18" charset="0"/>
            </a:endParaRPr>
          </a:p>
          <a:p>
            <a:r>
              <a:rPr lang="en-US" sz="2400" b="1" dirty="0">
                <a:solidFill>
                  <a:schemeClr val="bg1"/>
                </a:solidFill>
                <a:latin typeface="+mj-lt"/>
              </a:rPr>
              <a:t>2. </a:t>
            </a:r>
            <a:r>
              <a:rPr lang="en-US" sz="2400" b="1" u="sng" dirty="0">
                <a:solidFill>
                  <a:schemeClr val="bg1"/>
                </a:solidFill>
                <a:latin typeface="+mj-lt"/>
              </a:rPr>
              <a:t>Severity Of Disease</a:t>
            </a:r>
          </a:p>
          <a:p>
            <a:pPr algn="ctr"/>
            <a:r>
              <a:rPr lang="en-IN" sz="2400" b="1" spc="-5" dirty="0">
                <a:solidFill>
                  <a:schemeClr val="bg1"/>
                </a:solidFill>
                <a:latin typeface="+mj-lt"/>
                <a:ea typeface="Times New Roman" panose="02020603050405020304" pitchFamily="18" charset="0"/>
              </a:rPr>
              <a:t>S</a:t>
            </a:r>
            <a:r>
              <a:rPr lang="en-IN" sz="2400" b="1" spc="-5" dirty="0">
                <a:solidFill>
                  <a:schemeClr val="bg1"/>
                </a:solidFill>
                <a:effectLst/>
                <a:latin typeface="+mj-lt"/>
                <a:ea typeface="Times New Roman" panose="02020603050405020304" pitchFamily="18" charset="0"/>
              </a:rPr>
              <a:t>everity</a:t>
            </a:r>
            <a:r>
              <a:rPr lang="en-IN" sz="2400" b="1" spc="-5" dirty="0">
                <a:solidFill>
                  <a:schemeClr val="bg1"/>
                </a:solidFill>
                <a:latin typeface="+mj-lt"/>
                <a:ea typeface="Times New Roman" panose="02020603050405020304" pitchFamily="18" charset="0"/>
              </a:rPr>
              <a:t> </a:t>
            </a:r>
            <a:r>
              <a:rPr lang="en-IN" sz="2400" b="1" spc="-5" dirty="0">
                <a:solidFill>
                  <a:schemeClr val="bg1"/>
                </a:solidFill>
                <a:effectLst/>
                <a:latin typeface="+mj-lt"/>
                <a:ea typeface="Times New Roman" panose="02020603050405020304" pitchFamily="18" charset="0"/>
              </a:rPr>
              <a:t>of</a:t>
            </a:r>
            <a:r>
              <a:rPr lang="en-IN" sz="2400" b="1" spc="-5" dirty="0">
                <a:solidFill>
                  <a:schemeClr val="bg1"/>
                </a:solidFill>
                <a:latin typeface="+mj-lt"/>
                <a:ea typeface="Times New Roman" panose="02020603050405020304" pitchFamily="18" charset="0"/>
              </a:rPr>
              <a:t> </a:t>
            </a:r>
            <a:r>
              <a:rPr lang="en-IN" sz="2400" b="1" spc="-5" dirty="0">
                <a:solidFill>
                  <a:schemeClr val="bg1"/>
                </a:solidFill>
                <a:effectLst/>
                <a:latin typeface="+mj-lt"/>
                <a:ea typeface="Times New Roman" panose="02020603050405020304" pitchFamily="18" charset="0"/>
              </a:rPr>
              <a:t>disease = (time_in_hospital + num_procedures + num_medications + num_lab_procedures + number_of_diagnoses)</a:t>
            </a:r>
            <a:endParaRPr lang="en-IN" sz="2400" b="1" dirty="0">
              <a:solidFill>
                <a:schemeClr val="bg1"/>
              </a:solidFill>
              <a:effectLst/>
              <a:latin typeface="+mj-lt"/>
              <a:ea typeface="Times New Roman" panose="02020603050405020304" pitchFamily="18" charset="0"/>
            </a:endParaRPr>
          </a:p>
          <a:p>
            <a:r>
              <a:rPr lang="en-US" sz="2400" b="1" dirty="0">
                <a:solidFill>
                  <a:schemeClr val="bg1"/>
                </a:solidFill>
                <a:latin typeface="+mj-lt"/>
              </a:rPr>
              <a:t>3. </a:t>
            </a:r>
            <a:r>
              <a:rPr lang="en-US" sz="2400" b="1" u="sng" dirty="0">
                <a:solidFill>
                  <a:schemeClr val="bg1"/>
                </a:solidFill>
                <a:latin typeface="+mj-lt"/>
              </a:rPr>
              <a:t>Number Of Changes (in medications)</a:t>
            </a:r>
          </a:p>
          <a:p>
            <a:r>
              <a:rPr lang="en-US" sz="2400" b="1" spc="-5" dirty="0">
                <a:solidFill>
                  <a:schemeClr val="bg1"/>
                </a:solidFill>
                <a:latin typeface="+mj-lt"/>
                <a:ea typeface="Times New Roman" panose="02020603050405020304" pitchFamily="18" charset="0"/>
              </a:rPr>
              <a:t>P</a:t>
            </a:r>
            <a:r>
              <a:rPr lang="en-US" sz="2400" b="1" spc="-5" dirty="0">
                <a:solidFill>
                  <a:schemeClr val="bg1"/>
                </a:solidFill>
                <a:effectLst/>
                <a:latin typeface="+mj-lt"/>
                <a:ea typeface="Times New Roman" panose="02020603050405020304" pitchFamily="18" charset="0"/>
              </a:rPr>
              <a:t>atient which keep going through changes(up/down) in proportion of medications tends to readmit. </a:t>
            </a:r>
            <a:r>
              <a:rPr lang="en-IN" sz="2400" b="1" spc="-5" dirty="0">
                <a:solidFill>
                  <a:schemeClr val="bg1"/>
                </a:solidFill>
                <a:effectLst/>
                <a:latin typeface="+mj-lt"/>
                <a:ea typeface="Times New Roman" panose="02020603050405020304" pitchFamily="18" charset="0"/>
              </a:rPr>
              <a:t>This captures number of medications whose proportion have changed. We calculated it for each patient.</a:t>
            </a:r>
            <a:endParaRPr lang="en-IN" sz="2400" b="1" dirty="0">
              <a:solidFill>
                <a:schemeClr val="bg1"/>
              </a:solidFill>
              <a:effectLst/>
              <a:latin typeface="+mj-lt"/>
              <a:ea typeface="Times New Roman" panose="02020603050405020304" pitchFamily="18" charset="0"/>
            </a:endParaRPr>
          </a:p>
        </p:txBody>
      </p:sp>
      <p:sp>
        <p:nvSpPr>
          <p:cNvPr id="6" name="Rectangle 5">
            <a:extLst>
              <a:ext uri="{FF2B5EF4-FFF2-40B4-BE49-F238E27FC236}">
                <a16:creationId xmlns:a16="http://schemas.microsoft.com/office/drawing/2014/main" id="{86BA49A1-C4F8-6543-8240-061A4699B32F}"/>
              </a:ext>
            </a:extLst>
          </p:cNvPr>
          <p:cNvSpPr/>
          <p:nvPr/>
        </p:nvSpPr>
        <p:spPr>
          <a:xfrm>
            <a:off x="2736612" y="108559"/>
            <a:ext cx="6390916"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150" normalizeH="0" baseline="0" noProof="0" dirty="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FEATURE ENGINEERING</a:t>
            </a:r>
            <a:endParaRPr kumimoji="0" lang="en-LT" sz="4800" b="1" i="0" u="none" strike="noStrike" kern="1200" cap="none" spc="-150" normalizeH="0" baseline="0" noProof="0" dirty="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11" name="Graphic 10" descr="Tools with solid fill">
            <a:extLst>
              <a:ext uri="{FF2B5EF4-FFF2-40B4-BE49-F238E27FC236}">
                <a16:creationId xmlns:a16="http://schemas.microsoft.com/office/drawing/2014/main" id="{9C36B2AE-655B-4F54-AE72-5D6537B5A2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0903805">
            <a:off x="1773375" y="79815"/>
            <a:ext cx="883421" cy="883421"/>
          </a:xfrm>
          <a:prstGeom prst="rect">
            <a:avLst/>
          </a:prstGeom>
        </p:spPr>
      </p:pic>
      <p:sp>
        <p:nvSpPr>
          <p:cNvPr id="3" name="TextBox 2">
            <a:extLst>
              <a:ext uri="{FF2B5EF4-FFF2-40B4-BE49-F238E27FC236}">
                <a16:creationId xmlns:a16="http://schemas.microsoft.com/office/drawing/2014/main" id="{2AF40680-2113-4E07-8EF6-6869D49094D6}"/>
              </a:ext>
            </a:extLst>
          </p:cNvPr>
          <p:cNvSpPr txBox="1"/>
          <p:nvPr/>
        </p:nvSpPr>
        <p:spPr>
          <a:xfrm>
            <a:off x="6231304" y="1311090"/>
            <a:ext cx="6029092" cy="5755422"/>
          </a:xfrm>
          <a:prstGeom prst="rect">
            <a:avLst/>
          </a:prstGeom>
          <a:noFill/>
        </p:spPr>
        <p:txBody>
          <a:bodyPr wrap="square" rtlCol="0">
            <a:spAutoFit/>
          </a:bodyPr>
          <a:lstStyle/>
          <a:p>
            <a:r>
              <a:rPr lang="en-US" sz="2800" b="1" u="sng" dirty="0">
                <a:solidFill>
                  <a:schemeClr val="bg1"/>
                </a:solidFill>
                <a:latin typeface="+mj-lt"/>
              </a:rPr>
              <a:t>FEATURE SELECTION:</a:t>
            </a:r>
            <a:endParaRPr lang="en-US" sz="2800" b="1" dirty="0">
              <a:solidFill>
                <a:schemeClr val="bg1"/>
              </a:solidFill>
              <a:latin typeface="+mj-lt"/>
            </a:endParaRPr>
          </a:p>
          <a:p>
            <a:pPr marL="285750" indent="-285750">
              <a:buFont typeface="Wingdings" panose="05000000000000000000" pitchFamily="2" charset="2"/>
              <a:buChar char="v"/>
            </a:pPr>
            <a:r>
              <a:rPr lang="en-US" sz="2400" b="1" dirty="0">
                <a:solidFill>
                  <a:schemeClr val="bg1"/>
                </a:solidFill>
                <a:latin typeface="+mj-lt"/>
              </a:rPr>
              <a:t>Method Used:</a:t>
            </a:r>
          </a:p>
          <a:p>
            <a:pPr marL="342900" indent="-342900">
              <a:buAutoNum type="arabicPeriod"/>
            </a:pPr>
            <a:r>
              <a:rPr lang="en-US" sz="2400" b="1" u="sng" dirty="0">
                <a:solidFill>
                  <a:schemeClr val="bg1"/>
                </a:solidFill>
                <a:latin typeface="+mj-lt"/>
              </a:rPr>
              <a:t>Statistical</a:t>
            </a:r>
          </a:p>
          <a:p>
            <a:pPr marL="285750" indent="-285750">
              <a:buFont typeface="Wingdings" panose="05000000000000000000" pitchFamily="2" charset="2"/>
              <a:buChar char="§"/>
            </a:pPr>
            <a:r>
              <a:rPr lang="en-US" sz="2400" b="1" dirty="0">
                <a:solidFill>
                  <a:schemeClr val="bg1"/>
                </a:solidFill>
                <a:latin typeface="+mj-lt"/>
              </a:rPr>
              <a:t>   Numerical Features using (Chi-Square Test)</a:t>
            </a:r>
          </a:p>
          <a:p>
            <a:pPr marL="285750" indent="-285750">
              <a:buFont typeface="Wingdings" panose="05000000000000000000" pitchFamily="2" charset="2"/>
              <a:buChar char="§"/>
            </a:pPr>
            <a:r>
              <a:rPr lang="en-US" sz="2400" b="1" dirty="0">
                <a:solidFill>
                  <a:schemeClr val="bg1"/>
                </a:solidFill>
                <a:latin typeface="+mj-lt"/>
              </a:rPr>
              <a:t>   Categorical Features using (ANNOVA)</a:t>
            </a:r>
          </a:p>
          <a:p>
            <a:pPr marL="285750" indent="-285750">
              <a:buFont typeface="Wingdings" panose="05000000000000000000" pitchFamily="2" charset="2"/>
              <a:buChar char="§"/>
            </a:pPr>
            <a:endParaRPr lang="en-US" sz="2400" b="1" dirty="0">
              <a:solidFill>
                <a:schemeClr val="bg1"/>
              </a:solidFill>
              <a:latin typeface="+mj-lt"/>
            </a:endParaRPr>
          </a:p>
          <a:p>
            <a:pPr marL="342900" indent="-342900">
              <a:buAutoNum type="arabicPeriod" startAt="2"/>
            </a:pPr>
            <a:r>
              <a:rPr lang="en-US" sz="2400" b="1" u="sng" dirty="0">
                <a:solidFill>
                  <a:schemeClr val="bg1"/>
                </a:solidFill>
                <a:latin typeface="+mj-lt"/>
              </a:rPr>
              <a:t>Recursive Feature Engineering</a:t>
            </a:r>
          </a:p>
          <a:p>
            <a:endParaRPr lang="en-US" sz="2400" b="1" dirty="0">
              <a:solidFill>
                <a:schemeClr val="bg1"/>
              </a:solidFill>
              <a:latin typeface="+mj-lt"/>
            </a:endParaRPr>
          </a:p>
          <a:p>
            <a:r>
              <a:rPr lang="en-US" sz="2400" b="1" dirty="0">
                <a:solidFill>
                  <a:schemeClr val="bg1"/>
                </a:solidFill>
                <a:latin typeface="+mj-lt"/>
              </a:rPr>
              <a:t>The result we obtained from both the tests were almost similar so, we used statistical approach to reduce the computational time.</a:t>
            </a:r>
          </a:p>
          <a:p>
            <a:endParaRPr lang="en-US" sz="2400" b="1" dirty="0">
              <a:solidFill>
                <a:schemeClr val="bg1"/>
              </a:solidFill>
              <a:latin typeface="+mj-lt"/>
            </a:endParaRPr>
          </a:p>
          <a:p>
            <a:r>
              <a:rPr lang="en-US" sz="2400" b="1" dirty="0">
                <a:solidFill>
                  <a:schemeClr val="bg1"/>
                </a:solidFill>
                <a:latin typeface="+mj-lt"/>
              </a:rPr>
              <a:t>Total number of significant features obtained:</a:t>
            </a:r>
          </a:p>
          <a:p>
            <a:r>
              <a:rPr lang="en-US" sz="2400" b="1" dirty="0">
                <a:solidFill>
                  <a:schemeClr val="bg1"/>
                </a:solidFill>
                <a:latin typeface="+mj-lt"/>
              </a:rPr>
              <a:t>Numerical : 18</a:t>
            </a:r>
          </a:p>
          <a:p>
            <a:r>
              <a:rPr lang="en-US" sz="2400" b="1" dirty="0">
                <a:solidFill>
                  <a:schemeClr val="bg1"/>
                </a:solidFill>
                <a:latin typeface="+mj-lt"/>
              </a:rPr>
              <a:t>Categorical : 13</a:t>
            </a:r>
            <a:endParaRPr lang="en-IN" sz="2400" b="1" dirty="0">
              <a:solidFill>
                <a:schemeClr val="bg1"/>
              </a:solidFill>
              <a:latin typeface="+mj-lt"/>
            </a:endParaRPr>
          </a:p>
        </p:txBody>
      </p:sp>
    </p:spTree>
    <p:extLst>
      <p:ext uri="{BB962C8B-B14F-4D97-AF65-F5344CB8AC3E}">
        <p14:creationId xmlns:p14="http://schemas.microsoft.com/office/powerpoint/2010/main" val="16980316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11"/>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37"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900" decel="100000" fill="hold"/>
                                        <p:tgtEl>
                                          <p:spTgt spid="10"/>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7"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900" decel="100000" fill="hold"/>
                                        <p:tgtEl>
                                          <p:spTgt spid="3"/>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26EDC2C-1D49-49ED-9681-FA5F38519E2A}"/>
              </a:ext>
            </a:extLst>
          </p:cNvPr>
          <p:cNvGrpSpPr/>
          <p:nvPr/>
        </p:nvGrpSpPr>
        <p:grpSpPr>
          <a:xfrm>
            <a:off x="2869581" y="202582"/>
            <a:ext cx="6452840" cy="6452838"/>
            <a:chOff x="2869581" y="202582"/>
            <a:chExt cx="6452840" cy="6452838"/>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C59BDA"/>
            </a:solidFill>
            <a:ln w="1270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389971"/>
              <a:ext cx="6296718" cy="144655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800" b="1" spc="-150" dirty="0">
                  <a:solidFill>
                    <a:srgbClr val="FFFFFF"/>
                  </a:solidFill>
                  <a:effectLst>
                    <a:outerShdw blurRad="419100" sx="102000" sy="102000" algn="ctr" rotWithShape="0">
                      <a:prstClr val="black">
                        <a:alpha val="29000"/>
                      </a:prstClr>
                    </a:outerShdw>
                  </a:effectLst>
                  <a:latin typeface="Raleway Black" panose="020B0503030101060003" pitchFamily="34" charset="77"/>
                </a:rPr>
                <a:t>SAMPLING</a:t>
              </a:r>
              <a:endParaRPr kumimoji="0" lang="en-LT" sz="88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8" name="Graphic 7" descr="Normal Distribution with solid fill">
              <a:extLst>
                <a:ext uri="{FF2B5EF4-FFF2-40B4-BE49-F238E27FC236}">
                  <a16:creationId xmlns:a16="http://schemas.microsoft.com/office/drawing/2014/main" id="{0A90950C-EBED-40C1-ABDC-B1F74ACDEE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41693" y="720387"/>
              <a:ext cx="2708613" cy="2708613"/>
            </a:xfrm>
            <a:prstGeom prst="rect">
              <a:avLst/>
            </a:prstGeom>
          </p:spPr>
        </p:pic>
      </p:grpSp>
    </p:spTree>
    <p:extLst>
      <p:ext uri="{BB962C8B-B14F-4D97-AF65-F5344CB8AC3E}">
        <p14:creationId xmlns:p14="http://schemas.microsoft.com/office/powerpoint/2010/main" val="3617546640"/>
      </p:ext>
    </p:extLst>
  </p:cSld>
  <p:clrMapOvr>
    <a:masterClrMapping/>
  </p:clrMapOvr>
  <p:transition spd="slow" advTm="0"/>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psez="http://schemas.microsoft.com/office/powerpoint/2016/sectionzoom">
        <mc:Choice Requires="psez">
          <p:graphicFrame>
            <p:nvGraphicFramePr>
              <p:cNvPr id="5" name="Section Zoom 4">
                <a:extLst>
                  <a:ext uri="{FF2B5EF4-FFF2-40B4-BE49-F238E27FC236}">
                    <a16:creationId xmlns:a16="http://schemas.microsoft.com/office/drawing/2014/main" id="{EF3DDDA6-4A86-48C8-8A38-213F759552FB}"/>
                  </a:ext>
                </a:extLst>
              </p:cNvPr>
              <p:cNvGraphicFramePr>
                <a:graphicFrameLocks noChangeAspect="1"/>
              </p:cNvGraphicFramePr>
              <p:nvPr>
                <p:extLst>
                  <p:ext uri="{D42A27DB-BD31-4B8C-83A1-F6EECF244321}">
                    <p14:modId xmlns:p14="http://schemas.microsoft.com/office/powerpoint/2010/main" val="3325022824"/>
                  </p:ext>
                </p:extLst>
              </p:nvPr>
            </p:nvGraphicFramePr>
            <p:xfrm>
              <a:off x="0" y="3923540"/>
              <a:ext cx="2207374" cy="1115567"/>
            </p:xfrm>
            <a:graphic>
              <a:graphicData uri="http://schemas.microsoft.com/office/powerpoint/2016/sectionzoom">
                <psez:sectionZm>
                  <psez:sectionZmObj sectionId="{34C61D3D-3DDA-8544-919D-38908B71CF6E}">
                    <psez:zmPr id="{FB088CAC-E3C7-4CFD-A5AF-488C7D7FF336}" transitionDur="1000" showBg="0">
                      <p166:blipFill xmlns:p166="http://schemas.microsoft.com/office/powerpoint/2016/6/main">
                        <a:blip r:embed="rId2"/>
                        <a:stretch>
                          <a:fillRect/>
                        </a:stretch>
                      </p166:blipFill>
                      <p166:spPr xmlns:p166="http://schemas.microsoft.com/office/powerpoint/2016/6/main">
                        <a:xfrm>
                          <a:off x="0" y="0"/>
                          <a:ext cx="2207374" cy="1115567"/>
                        </a:xfrm>
                        <a:prstGeom prst="rect">
                          <a:avLst/>
                        </a:prstGeom>
                      </p166:spPr>
                    </psez:zmPr>
                  </psez:sectionZmObj>
                </psez:sectionZm>
              </a:graphicData>
            </a:graphic>
          </p:graphicFrame>
        </mc:Choice>
        <mc:Fallback xmlns="">
          <p:pic>
            <p:nvPicPr>
              <p:cNvPr id="5" name="Section Zoom 4">
                <a:hlinkClick r:id="rId3" action="ppaction://hlinksldjump"/>
                <a:extLst>
                  <a:ext uri="{FF2B5EF4-FFF2-40B4-BE49-F238E27FC236}">
                    <a16:creationId xmlns:a16="http://schemas.microsoft.com/office/drawing/2014/main" id="{EF3DDDA6-4A86-48C8-8A38-213F759552FB}"/>
                  </a:ext>
                </a:extLst>
              </p:cNvPr>
              <p:cNvPicPr>
                <a:picLocks noGrp="1" noRot="1" noChangeAspect="1" noMove="1" noResize="1" noEditPoints="1" noAdjustHandles="1" noChangeArrowheads="1" noChangeShapeType="1"/>
              </p:cNvPicPr>
              <p:nvPr/>
            </p:nvPicPr>
            <p:blipFill>
              <a:blip r:embed="rId4"/>
              <a:stretch>
                <a:fillRect/>
              </a:stretch>
            </p:blipFill>
            <p:spPr>
              <a:xfrm>
                <a:off x="0" y="3923540"/>
                <a:ext cx="2207374" cy="1115567"/>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7" name="Section Zoom 6">
                <a:extLst>
                  <a:ext uri="{FF2B5EF4-FFF2-40B4-BE49-F238E27FC236}">
                    <a16:creationId xmlns:a16="http://schemas.microsoft.com/office/drawing/2014/main" id="{F82C5EAA-9226-47FC-B8CA-D922C533FDCC}"/>
                  </a:ext>
                </a:extLst>
              </p:cNvPr>
              <p:cNvGraphicFramePr>
                <a:graphicFrameLocks noChangeAspect="1"/>
              </p:cNvGraphicFramePr>
              <p:nvPr>
                <p:extLst>
                  <p:ext uri="{D42A27DB-BD31-4B8C-83A1-F6EECF244321}">
                    <p14:modId xmlns:p14="http://schemas.microsoft.com/office/powerpoint/2010/main" val="1200391036"/>
                  </p:ext>
                </p:extLst>
              </p:nvPr>
            </p:nvGraphicFramePr>
            <p:xfrm>
              <a:off x="561458" y="1037998"/>
              <a:ext cx="3048000" cy="1714500"/>
            </p:xfrm>
            <a:graphic>
              <a:graphicData uri="http://schemas.microsoft.com/office/powerpoint/2016/sectionzoom">
                <psez:sectionZm>
                  <psez:sectionZmObj sectionId="{DBB0F080-D76F-2449-A8A8-97428CE5CDE4}">
                    <psez:zmPr id="{FF4A4D6C-1F6A-4CDC-B06B-732F1736AE13}" transitionDur="1000" showBg="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p166:spPr>
                    </psez:zmPr>
                  </psez:sectionZmObj>
                </psez:sectionZm>
              </a:graphicData>
            </a:graphic>
          </p:graphicFrame>
        </mc:Choice>
        <mc:Fallback xmlns="">
          <p:pic>
            <p:nvPicPr>
              <p:cNvPr id="7" name="Section Zoom 6">
                <a:hlinkClick r:id="rId6" action="ppaction://hlinksldjump"/>
                <a:extLst>
                  <a:ext uri="{FF2B5EF4-FFF2-40B4-BE49-F238E27FC236}">
                    <a16:creationId xmlns:a16="http://schemas.microsoft.com/office/drawing/2014/main" id="{F82C5EAA-9226-47FC-B8CA-D922C533FDCC}"/>
                  </a:ext>
                </a:extLst>
              </p:cNvPr>
              <p:cNvPicPr>
                <a:picLocks noGrp="1" noRot="1" noChangeAspect="1" noMove="1" noResize="1" noEditPoints="1" noAdjustHandles="1" noChangeArrowheads="1" noChangeShapeType="1"/>
              </p:cNvPicPr>
              <p:nvPr/>
            </p:nvPicPr>
            <p:blipFill>
              <a:blip r:embed="rId7"/>
              <a:stretch>
                <a:fillRect/>
              </a:stretch>
            </p:blipFill>
            <p:spPr>
              <a:xfrm>
                <a:off x="561458" y="1037998"/>
                <a:ext cx="3048000" cy="171450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9" name="Section Zoom 8">
                <a:extLst>
                  <a:ext uri="{FF2B5EF4-FFF2-40B4-BE49-F238E27FC236}">
                    <a16:creationId xmlns:a16="http://schemas.microsoft.com/office/drawing/2014/main" id="{102CADA3-A15E-4E3E-AF8C-93F6E2E716D1}"/>
                  </a:ext>
                </a:extLst>
              </p:cNvPr>
              <p:cNvGraphicFramePr>
                <a:graphicFrameLocks noChangeAspect="1"/>
              </p:cNvGraphicFramePr>
              <p:nvPr>
                <p:extLst>
                  <p:ext uri="{D42A27DB-BD31-4B8C-83A1-F6EECF244321}">
                    <p14:modId xmlns:p14="http://schemas.microsoft.com/office/powerpoint/2010/main" val="2409364898"/>
                  </p:ext>
                </p:extLst>
              </p:nvPr>
            </p:nvGraphicFramePr>
            <p:xfrm>
              <a:off x="2240945" y="4786575"/>
              <a:ext cx="2469154" cy="1388899"/>
            </p:xfrm>
            <a:graphic>
              <a:graphicData uri="http://schemas.microsoft.com/office/powerpoint/2016/sectionzoom">
                <psez:sectionZm>
                  <psez:sectionZmObj sectionId="{D01103C6-D9B4-874A-903D-1D54C47D2E73}">
                    <psez:zmPr id="{A903AEBB-C9A3-44ED-9861-3456B5CD7486}" transitionDur="1000" showBg="0">
                      <p166:blipFill xmlns:p166="http://schemas.microsoft.com/office/powerpoint/2016/6/main">
                        <a:blip r:embed="rId8"/>
                        <a:stretch>
                          <a:fillRect/>
                        </a:stretch>
                      </p166:blipFill>
                      <p166:spPr xmlns:p166="http://schemas.microsoft.com/office/powerpoint/2016/6/main">
                        <a:xfrm>
                          <a:off x="0" y="0"/>
                          <a:ext cx="2469154" cy="1388899"/>
                        </a:xfrm>
                        <a:prstGeom prst="rect">
                          <a:avLst/>
                        </a:prstGeom>
                      </p166:spPr>
                    </psez:zmPr>
                  </psez:sectionZmObj>
                </psez:sectionZm>
              </a:graphicData>
            </a:graphic>
          </p:graphicFrame>
        </mc:Choice>
        <mc:Fallback xmlns="">
          <p:pic>
            <p:nvPicPr>
              <p:cNvPr id="9" name="Section Zoom 8">
                <a:hlinkClick r:id="rId9" action="ppaction://hlinksldjump"/>
                <a:extLst>
                  <a:ext uri="{FF2B5EF4-FFF2-40B4-BE49-F238E27FC236}">
                    <a16:creationId xmlns:a16="http://schemas.microsoft.com/office/drawing/2014/main" id="{102CADA3-A15E-4E3E-AF8C-93F6E2E716D1}"/>
                  </a:ext>
                </a:extLst>
              </p:cNvPr>
              <p:cNvPicPr>
                <a:picLocks noGrp="1" noRot="1" noChangeAspect="1" noMove="1" noResize="1" noEditPoints="1" noAdjustHandles="1" noChangeArrowheads="1" noChangeShapeType="1"/>
              </p:cNvPicPr>
              <p:nvPr/>
            </p:nvPicPr>
            <p:blipFill>
              <a:blip r:embed="rId10"/>
              <a:stretch>
                <a:fillRect/>
              </a:stretch>
            </p:blipFill>
            <p:spPr>
              <a:xfrm>
                <a:off x="2240945" y="4786575"/>
                <a:ext cx="2469154" cy="1388899"/>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11" name="Section Zoom 10">
                <a:extLst>
                  <a:ext uri="{FF2B5EF4-FFF2-40B4-BE49-F238E27FC236}">
                    <a16:creationId xmlns:a16="http://schemas.microsoft.com/office/drawing/2014/main" id="{139BC68F-6079-4C1A-BB32-5230546C50D3}"/>
                  </a:ext>
                </a:extLst>
              </p:cNvPr>
              <p:cNvGraphicFramePr>
                <a:graphicFrameLocks noChangeAspect="1"/>
              </p:cNvGraphicFramePr>
              <p:nvPr>
                <p:extLst>
                  <p:ext uri="{D42A27DB-BD31-4B8C-83A1-F6EECF244321}">
                    <p14:modId xmlns:p14="http://schemas.microsoft.com/office/powerpoint/2010/main" val="2638249914"/>
                  </p:ext>
                </p:extLst>
              </p:nvPr>
            </p:nvGraphicFramePr>
            <p:xfrm>
              <a:off x="3278860" y="2646885"/>
              <a:ext cx="2269608" cy="1276655"/>
            </p:xfrm>
            <a:graphic>
              <a:graphicData uri="http://schemas.microsoft.com/office/powerpoint/2016/sectionzoom">
                <psez:sectionZm>
                  <psez:sectionZmObj sectionId="{17ED8106-7472-CA40-A9D6-5927206203E6}">
                    <psez:zmPr id="{E9A6B59D-6000-4DFC-9068-18FE0146607E}" transitionDur="1000" showBg="0">
                      <p166:blipFill xmlns:p166="http://schemas.microsoft.com/office/powerpoint/2016/6/main">
                        <a:blip r:embed="rId11"/>
                        <a:stretch>
                          <a:fillRect/>
                        </a:stretch>
                      </p166:blipFill>
                      <p166:spPr xmlns:p166="http://schemas.microsoft.com/office/powerpoint/2016/6/main">
                        <a:xfrm>
                          <a:off x="0" y="0"/>
                          <a:ext cx="2269608" cy="1276655"/>
                        </a:xfrm>
                        <a:prstGeom prst="rect">
                          <a:avLst/>
                        </a:prstGeom>
                      </p166:spPr>
                    </psez:zmPr>
                  </psez:sectionZmObj>
                </psez:sectionZm>
              </a:graphicData>
            </a:graphic>
          </p:graphicFrame>
        </mc:Choice>
        <mc:Fallback xmlns="">
          <p:pic>
            <p:nvPicPr>
              <p:cNvPr id="11" name="Section Zoom 10">
                <a:hlinkClick r:id="rId12" action="ppaction://hlinksldjump"/>
                <a:extLst>
                  <a:ext uri="{FF2B5EF4-FFF2-40B4-BE49-F238E27FC236}">
                    <a16:creationId xmlns:a16="http://schemas.microsoft.com/office/drawing/2014/main" id="{139BC68F-6079-4C1A-BB32-5230546C50D3}"/>
                  </a:ext>
                </a:extLst>
              </p:cNvPr>
              <p:cNvPicPr>
                <a:picLocks noGrp="1" noRot="1" noChangeAspect="1" noMove="1" noResize="1" noEditPoints="1" noAdjustHandles="1" noChangeArrowheads="1" noChangeShapeType="1"/>
              </p:cNvPicPr>
              <p:nvPr/>
            </p:nvPicPr>
            <p:blipFill>
              <a:blip r:embed="rId13"/>
              <a:stretch>
                <a:fillRect/>
              </a:stretch>
            </p:blipFill>
            <p:spPr>
              <a:xfrm>
                <a:off x="3278860" y="2646885"/>
                <a:ext cx="2269608" cy="1276655"/>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13" name="Section Zoom 12">
                <a:extLst>
                  <a:ext uri="{FF2B5EF4-FFF2-40B4-BE49-F238E27FC236}">
                    <a16:creationId xmlns:a16="http://schemas.microsoft.com/office/drawing/2014/main" id="{E9327346-CE5C-410D-BAD3-3E099A024E9A}"/>
                  </a:ext>
                </a:extLst>
              </p:cNvPr>
              <p:cNvGraphicFramePr>
                <a:graphicFrameLocks noChangeAspect="1"/>
              </p:cNvGraphicFramePr>
              <p:nvPr>
                <p:extLst>
                  <p:ext uri="{D42A27DB-BD31-4B8C-83A1-F6EECF244321}">
                    <p14:modId xmlns:p14="http://schemas.microsoft.com/office/powerpoint/2010/main" val="667635947"/>
                  </p:ext>
                </p:extLst>
              </p:nvPr>
            </p:nvGraphicFramePr>
            <p:xfrm>
              <a:off x="4218224" y="160174"/>
              <a:ext cx="2438400" cy="1371600"/>
            </p:xfrm>
            <a:graphic>
              <a:graphicData uri="http://schemas.microsoft.com/office/powerpoint/2016/sectionzoom">
                <psez:sectionZm>
                  <psez:sectionZmObj sectionId="{476935E4-0AE1-48D4-8C2C-516A2822FF09}">
                    <psez:zmPr id="{28550168-91D1-41B0-9DF2-38BEC805145A}" transitionDur="1000" showBg="0">
                      <p166:blipFill xmlns:p166="http://schemas.microsoft.com/office/powerpoint/2016/6/main">
                        <a:blip r:embed="rId14"/>
                        <a:stretch>
                          <a:fillRect/>
                        </a:stretch>
                      </p166:blipFill>
                      <p166:spPr xmlns:p166="http://schemas.microsoft.com/office/powerpoint/2016/6/main">
                        <a:xfrm>
                          <a:off x="0" y="0"/>
                          <a:ext cx="2438400" cy="1371600"/>
                        </a:xfrm>
                        <a:prstGeom prst="rect">
                          <a:avLst/>
                        </a:prstGeom>
                      </p166:spPr>
                    </psez:zmPr>
                  </psez:sectionZmObj>
                </psez:sectionZm>
              </a:graphicData>
            </a:graphic>
          </p:graphicFrame>
        </mc:Choice>
        <mc:Fallback xmlns="">
          <p:pic>
            <p:nvPicPr>
              <p:cNvPr id="13" name="Section Zoom 12">
                <a:hlinkClick r:id="rId15" action="ppaction://hlinksldjump"/>
                <a:extLst>
                  <a:ext uri="{FF2B5EF4-FFF2-40B4-BE49-F238E27FC236}">
                    <a16:creationId xmlns:a16="http://schemas.microsoft.com/office/drawing/2014/main" id="{E9327346-CE5C-410D-BAD3-3E099A024E9A}"/>
                  </a:ext>
                </a:extLst>
              </p:cNvPr>
              <p:cNvPicPr>
                <a:picLocks noGrp="1" noRot="1" noChangeAspect="1" noMove="1" noResize="1" noEditPoints="1" noAdjustHandles="1" noChangeArrowheads="1" noChangeShapeType="1"/>
              </p:cNvPicPr>
              <p:nvPr/>
            </p:nvPicPr>
            <p:blipFill>
              <a:blip r:embed="rId16"/>
              <a:stretch>
                <a:fillRect/>
              </a:stretch>
            </p:blipFill>
            <p:spPr>
              <a:xfrm>
                <a:off x="4218224" y="160174"/>
                <a:ext cx="2438400" cy="137160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15" name="Section Zoom 14">
                <a:extLst>
                  <a:ext uri="{FF2B5EF4-FFF2-40B4-BE49-F238E27FC236}">
                    <a16:creationId xmlns:a16="http://schemas.microsoft.com/office/drawing/2014/main" id="{6108F909-6BF8-4598-977C-9C5F09FAE521}"/>
                  </a:ext>
                </a:extLst>
              </p:cNvPr>
              <p:cNvGraphicFramePr>
                <a:graphicFrameLocks noChangeAspect="1"/>
              </p:cNvGraphicFramePr>
              <p:nvPr>
                <p:extLst>
                  <p:ext uri="{D42A27DB-BD31-4B8C-83A1-F6EECF244321}">
                    <p14:modId xmlns:p14="http://schemas.microsoft.com/office/powerpoint/2010/main" val="2669107794"/>
                  </p:ext>
                </p:extLst>
              </p:nvPr>
            </p:nvGraphicFramePr>
            <p:xfrm>
              <a:off x="5548263" y="1794511"/>
              <a:ext cx="2438402" cy="1371601"/>
            </p:xfrm>
            <a:graphic>
              <a:graphicData uri="http://schemas.microsoft.com/office/powerpoint/2016/sectionzoom">
                <psez:sectionZm>
                  <psez:sectionZmObj sectionId="{7AF347B4-433D-4B01-B40E-A43D4B713DA4}">
                    <psez:zmPr id="{8B7FD34D-ABC2-4F46-9565-F616430659A0}" transitionDur="1000" showBg="0">
                      <p166:blipFill xmlns:p166="http://schemas.microsoft.com/office/powerpoint/2016/6/main">
                        <a:blip r:embed="rId17"/>
                        <a:stretch>
                          <a:fillRect/>
                        </a:stretch>
                      </p166:blipFill>
                      <p166:spPr xmlns:p166="http://schemas.microsoft.com/office/powerpoint/2016/6/main">
                        <a:xfrm>
                          <a:off x="0" y="0"/>
                          <a:ext cx="2438402" cy="1371601"/>
                        </a:xfrm>
                        <a:prstGeom prst="rect">
                          <a:avLst/>
                        </a:prstGeom>
                      </p166:spPr>
                    </psez:zmPr>
                  </psez:sectionZmObj>
                </psez:sectionZm>
              </a:graphicData>
            </a:graphic>
          </p:graphicFrame>
        </mc:Choice>
        <mc:Fallback xmlns="">
          <p:pic>
            <p:nvPicPr>
              <p:cNvPr id="15" name="Section Zoom 14">
                <a:hlinkClick r:id="rId18" action="ppaction://hlinksldjump"/>
                <a:extLst>
                  <a:ext uri="{FF2B5EF4-FFF2-40B4-BE49-F238E27FC236}">
                    <a16:creationId xmlns:a16="http://schemas.microsoft.com/office/drawing/2014/main" id="{6108F909-6BF8-4598-977C-9C5F09FAE521}"/>
                  </a:ext>
                </a:extLst>
              </p:cNvPr>
              <p:cNvPicPr>
                <a:picLocks noGrp="1" noRot="1" noChangeAspect="1" noMove="1" noResize="1" noEditPoints="1" noAdjustHandles="1" noChangeArrowheads="1" noChangeShapeType="1"/>
              </p:cNvPicPr>
              <p:nvPr/>
            </p:nvPicPr>
            <p:blipFill>
              <a:blip r:embed="rId19"/>
              <a:stretch>
                <a:fillRect/>
              </a:stretch>
            </p:blipFill>
            <p:spPr>
              <a:xfrm>
                <a:off x="5548263" y="1794511"/>
                <a:ext cx="2438402" cy="1371601"/>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17" name="Section Zoom 16">
                <a:extLst>
                  <a:ext uri="{FF2B5EF4-FFF2-40B4-BE49-F238E27FC236}">
                    <a16:creationId xmlns:a16="http://schemas.microsoft.com/office/drawing/2014/main" id="{17C9624B-D0E6-4E76-8987-5359E51065AB}"/>
                  </a:ext>
                </a:extLst>
              </p:cNvPr>
              <p:cNvGraphicFramePr>
                <a:graphicFrameLocks noChangeAspect="1"/>
              </p:cNvGraphicFramePr>
              <p:nvPr>
                <p:extLst>
                  <p:ext uri="{D42A27DB-BD31-4B8C-83A1-F6EECF244321}">
                    <p14:modId xmlns:p14="http://schemas.microsoft.com/office/powerpoint/2010/main" val="1400254112"/>
                  </p:ext>
                </p:extLst>
              </p:nvPr>
            </p:nvGraphicFramePr>
            <p:xfrm>
              <a:off x="6656624" y="3285212"/>
              <a:ext cx="3048000" cy="1714500"/>
            </p:xfrm>
            <a:graphic>
              <a:graphicData uri="http://schemas.microsoft.com/office/powerpoint/2016/sectionzoom">
                <psez:sectionZm>
                  <psez:sectionZmObj sectionId="{7665382F-A583-44B1-B945-63994C4E4932}">
                    <psez:zmPr id="{992D0B72-C300-4046-872E-A9D568C8B887}" transitionDur="1000" showBg="0">
                      <p166:blipFill xmlns:p166="http://schemas.microsoft.com/office/powerpoint/2016/6/main">
                        <a:blip r:embed="rId20"/>
                        <a:stretch>
                          <a:fillRect/>
                        </a:stretch>
                      </p166:blipFill>
                      <p166:spPr xmlns:p166="http://schemas.microsoft.com/office/powerpoint/2016/6/main">
                        <a:xfrm>
                          <a:off x="0" y="0"/>
                          <a:ext cx="3048000" cy="1714500"/>
                        </a:xfrm>
                        <a:prstGeom prst="rect">
                          <a:avLst/>
                        </a:prstGeom>
                      </p166:spPr>
                    </psez:zmPr>
                  </psez:sectionZmObj>
                </psez:sectionZm>
              </a:graphicData>
            </a:graphic>
          </p:graphicFrame>
        </mc:Choice>
        <mc:Fallback xmlns="">
          <p:pic>
            <p:nvPicPr>
              <p:cNvPr id="17" name="Section Zoom 16">
                <a:hlinkClick r:id="rId21" action="ppaction://hlinksldjump"/>
                <a:extLst>
                  <a:ext uri="{FF2B5EF4-FFF2-40B4-BE49-F238E27FC236}">
                    <a16:creationId xmlns:a16="http://schemas.microsoft.com/office/drawing/2014/main" id="{17C9624B-D0E6-4E76-8987-5359E51065AB}"/>
                  </a:ext>
                </a:extLst>
              </p:cNvPr>
              <p:cNvPicPr>
                <a:picLocks noGrp="1" noRot="1" noChangeAspect="1" noMove="1" noResize="1" noEditPoints="1" noAdjustHandles="1" noChangeArrowheads="1" noChangeShapeType="1"/>
              </p:cNvPicPr>
              <p:nvPr/>
            </p:nvPicPr>
            <p:blipFill>
              <a:blip r:embed="rId22"/>
              <a:stretch>
                <a:fillRect/>
              </a:stretch>
            </p:blipFill>
            <p:spPr>
              <a:xfrm>
                <a:off x="6656624" y="3285212"/>
                <a:ext cx="3048000" cy="171450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19" name="Section Zoom 18">
                <a:extLst>
                  <a:ext uri="{FF2B5EF4-FFF2-40B4-BE49-F238E27FC236}">
                    <a16:creationId xmlns:a16="http://schemas.microsoft.com/office/drawing/2014/main" id="{83D2FB80-BE5F-4A7C-BB42-904C7A2603C9}"/>
                  </a:ext>
                </a:extLst>
              </p:cNvPr>
              <p:cNvGraphicFramePr>
                <a:graphicFrameLocks noChangeAspect="1"/>
              </p:cNvGraphicFramePr>
              <p:nvPr>
                <p:extLst>
                  <p:ext uri="{D42A27DB-BD31-4B8C-83A1-F6EECF244321}">
                    <p14:modId xmlns:p14="http://schemas.microsoft.com/office/powerpoint/2010/main" val="46419680"/>
                  </p:ext>
                </p:extLst>
              </p:nvPr>
            </p:nvGraphicFramePr>
            <p:xfrm>
              <a:off x="8726190" y="4988814"/>
              <a:ext cx="3322996" cy="1869185"/>
            </p:xfrm>
            <a:graphic>
              <a:graphicData uri="http://schemas.microsoft.com/office/powerpoint/2016/sectionzoom">
                <psez:sectionZm>
                  <psez:sectionZmObj sectionId="{209ED828-EDCF-4D9C-84CF-2D054FED1E19}">
                    <psez:zmPr id="{5CCE5B38-A37F-4B3D-9D3E-A40506BA4501}" transitionDur="1000" showBg="0">
                      <p166:blipFill xmlns:p166="http://schemas.microsoft.com/office/powerpoint/2016/6/main">
                        <a:blip r:embed="rId23"/>
                        <a:stretch>
                          <a:fillRect/>
                        </a:stretch>
                      </p166:blipFill>
                      <p166:spPr xmlns:p166="http://schemas.microsoft.com/office/powerpoint/2016/6/main">
                        <a:xfrm>
                          <a:off x="0" y="0"/>
                          <a:ext cx="3322996" cy="1869185"/>
                        </a:xfrm>
                        <a:prstGeom prst="rect">
                          <a:avLst/>
                        </a:prstGeom>
                      </p166:spPr>
                    </psez:zmPr>
                  </psez:sectionZmObj>
                </psez:sectionZm>
              </a:graphicData>
            </a:graphic>
          </p:graphicFrame>
        </mc:Choice>
        <mc:Fallback xmlns="">
          <p:pic>
            <p:nvPicPr>
              <p:cNvPr id="19" name="Section Zoom 18">
                <a:hlinkClick r:id="rId24" action="ppaction://hlinksldjump"/>
                <a:extLst>
                  <a:ext uri="{FF2B5EF4-FFF2-40B4-BE49-F238E27FC236}">
                    <a16:creationId xmlns:a16="http://schemas.microsoft.com/office/drawing/2014/main" id="{83D2FB80-BE5F-4A7C-BB42-904C7A2603C9}"/>
                  </a:ext>
                </a:extLst>
              </p:cNvPr>
              <p:cNvPicPr>
                <a:picLocks noGrp="1" noRot="1" noChangeAspect="1" noMove="1" noResize="1" noEditPoints="1" noAdjustHandles="1" noChangeArrowheads="1" noChangeShapeType="1"/>
              </p:cNvPicPr>
              <p:nvPr/>
            </p:nvPicPr>
            <p:blipFill>
              <a:blip r:embed="rId25"/>
              <a:stretch>
                <a:fillRect/>
              </a:stretch>
            </p:blipFill>
            <p:spPr>
              <a:xfrm>
                <a:off x="8726190" y="4988814"/>
                <a:ext cx="3322996" cy="1869185"/>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21" name="Section Zoom 20">
                <a:extLst>
                  <a:ext uri="{FF2B5EF4-FFF2-40B4-BE49-F238E27FC236}">
                    <a16:creationId xmlns:a16="http://schemas.microsoft.com/office/drawing/2014/main" id="{75FC38F4-D96A-4D68-B621-58BCBB7F4A9C}"/>
                  </a:ext>
                </a:extLst>
              </p:cNvPr>
              <p:cNvGraphicFramePr>
                <a:graphicFrameLocks noChangeAspect="1"/>
              </p:cNvGraphicFramePr>
              <p:nvPr>
                <p:extLst>
                  <p:ext uri="{D42A27DB-BD31-4B8C-83A1-F6EECF244321}">
                    <p14:modId xmlns:p14="http://schemas.microsoft.com/office/powerpoint/2010/main" val="2935124520"/>
                  </p:ext>
                </p:extLst>
              </p:nvPr>
            </p:nvGraphicFramePr>
            <p:xfrm>
              <a:off x="10094025" y="2969892"/>
              <a:ext cx="2065867" cy="1162050"/>
            </p:xfrm>
            <a:graphic>
              <a:graphicData uri="http://schemas.microsoft.com/office/powerpoint/2016/sectionzoom">
                <psez:sectionZm>
                  <psez:sectionZmObj sectionId="{F88E30E6-1100-4BB2-99D0-8F23555ABCEB}">
                    <psez:zmPr id="{63545EEE-F23F-4B52-8689-9D9546A9D666}" transitionDur="1000" showBg="0">
                      <p166:blipFill xmlns:p166="http://schemas.microsoft.com/office/powerpoint/2016/6/main">
                        <a:blip r:embed="rId26"/>
                        <a:stretch>
                          <a:fillRect/>
                        </a:stretch>
                      </p166:blipFill>
                      <p166:spPr xmlns:p166="http://schemas.microsoft.com/office/powerpoint/2016/6/main">
                        <a:xfrm>
                          <a:off x="0" y="0"/>
                          <a:ext cx="2065867" cy="1162050"/>
                        </a:xfrm>
                        <a:prstGeom prst="rect">
                          <a:avLst/>
                        </a:prstGeom>
                      </p166:spPr>
                    </psez:zmPr>
                  </psez:sectionZmObj>
                </psez:sectionZm>
              </a:graphicData>
            </a:graphic>
          </p:graphicFrame>
        </mc:Choice>
        <mc:Fallback xmlns="">
          <p:pic>
            <p:nvPicPr>
              <p:cNvPr id="21" name="Section Zoom 20">
                <a:hlinkClick r:id="rId27" action="ppaction://hlinksldjump"/>
                <a:extLst>
                  <a:ext uri="{FF2B5EF4-FFF2-40B4-BE49-F238E27FC236}">
                    <a16:creationId xmlns:a16="http://schemas.microsoft.com/office/drawing/2014/main" id="{75FC38F4-D96A-4D68-B621-58BCBB7F4A9C}"/>
                  </a:ext>
                </a:extLst>
              </p:cNvPr>
              <p:cNvPicPr>
                <a:picLocks noGrp="1" noRot="1" noChangeAspect="1" noMove="1" noResize="1" noEditPoints="1" noAdjustHandles="1" noChangeArrowheads="1" noChangeShapeType="1"/>
              </p:cNvPicPr>
              <p:nvPr/>
            </p:nvPicPr>
            <p:blipFill>
              <a:blip r:embed="rId28"/>
              <a:stretch>
                <a:fillRect/>
              </a:stretch>
            </p:blipFill>
            <p:spPr>
              <a:xfrm>
                <a:off x="10094025" y="2969892"/>
                <a:ext cx="2065867" cy="1162050"/>
              </a:xfrm>
              <a:prstGeom prst="rect">
                <a:avLst/>
              </a:prstGeom>
            </p:spPr>
          </p:pic>
        </mc:Fallback>
      </mc:AlternateContent>
      <p:cxnSp>
        <p:nvCxnSpPr>
          <p:cNvPr id="3" name="Straight Connector 2">
            <a:extLst>
              <a:ext uri="{FF2B5EF4-FFF2-40B4-BE49-F238E27FC236}">
                <a16:creationId xmlns:a16="http://schemas.microsoft.com/office/drawing/2014/main" id="{A7D5F087-62C6-427F-96E3-783267DB3556}"/>
              </a:ext>
            </a:extLst>
          </p:cNvPr>
          <p:cNvCxnSpPr/>
          <p:nvPr/>
        </p:nvCxnSpPr>
        <p:spPr>
          <a:xfrm flipH="1">
            <a:off x="1228600" y="2969892"/>
            <a:ext cx="295422" cy="603302"/>
          </a:xfrm>
          <a:prstGeom prst="line">
            <a:avLst/>
          </a:prstGeom>
          <a:ln cmpd="sng">
            <a:solidFill>
              <a:schemeClr val="bg1"/>
            </a:solidFill>
            <a:prstDash val="lgDashDotDot"/>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F5FC610-D249-4C82-9D35-26CB91FD526B}"/>
              </a:ext>
            </a:extLst>
          </p:cNvPr>
          <p:cNvCxnSpPr>
            <a:cxnSpLocks/>
          </p:cNvCxnSpPr>
          <p:nvPr/>
        </p:nvCxnSpPr>
        <p:spPr>
          <a:xfrm>
            <a:off x="2536627" y="3017719"/>
            <a:ext cx="515918" cy="1455807"/>
          </a:xfrm>
          <a:prstGeom prst="line">
            <a:avLst/>
          </a:prstGeom>
          <a:ln cmpd="sng">
            <a:solidFill>
              <a:schemeClr val="bg1"/>
            </a:solidFill>
            <a:prstDash val="lgDashDot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74BFC39-1C1D-4B6D-9644-2F9CA71E85EA}"/>
              </a:ext>
            </a:extLst>
          </p:cNvPr>
          <p:cNvCxnSpPr>
            <a:cxnSpLocks/>
          </p:cNvCxnSpPr>
          <p:nvPr/>
        </p:nvCxnSpPr>
        <p:spPr>
          <a:xfrm flipH="1">
            <a:off x="3742127" y="3989020"/>
            <a:ext cx="267286" cy="466047"/>
          </a:xfrm>
          <a:prstGeom prst="line">
            <a:avLst/>
          </a:prstGeom>
          <a:ln cmpd="sng">
            <a:solidFill>
              <a:schemeClr val="bg1"/>
            </a:solidFill>
            <a:prstDash val="lgDashDot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7F931A-B44B-45F9-8BD5-69CF83BA88FE}"/>
              </a:ext>
            </a:extLst>
          </p:cNvPr>
          <p:cNvCxnSpPr>
            <a:cxnSpLocks/>
          </p:cNvCxnSpPr>
          <p:nvPr/>
        </p:nvCxnSpPr>
        <p:spPr>
          <a:xfrm flipH="1">
            <a:off x="4721837" y="1825678"/>
            <a:ext cx="340202" cy="654633"/>
          </a:xfrm>
          <a:prstGeom prst="line">
            <a:avLst/>
          </a:prstGeom>
          <a:ln cmpd="sng">
            <a:solidFill>
              <a:schemeClr val="bg1"/>
            </a:solidFill>
            <a:prstDash val="lgDashDot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7C4397-655E-4B65-A533-354514C268E3}"/>
              </a:ext>
            </a:extLst>
          </p:cNvPr>
          <p:cNvCxnSpPr>
            <a:cxnSpLocks/>
          </p:cNvCxnSpPr>
          <p:nvPr/>
        </p:nvCxnSpPr>
        <p:spPr>
          <a:xfrm>
            <a:off x="5853512" y="1607747"/>
            <a:ext cx="243840" cy="262737"/>
          </a:xfrm>
          <a:prstGeom prst="line">
            <a:avLst/>
          </a:prstGeom>
          <a:ln cmpd="sng">
            <a:solidFill>
              <a:schemeClr val="bg1"/>
            </a:solidFill>
            <a:prstDash val="lgDashDot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D4B6E8D-DE38-472E-9C2B-A323FA9E6ACE}"/>
              </a:ext>
            </a:extLst>
          </p:cNvPr>
          <p:cNvCxnSpPr>
            <a:cxnSpLocks/>
          </p:cNvCxnSpPr>
          <p:nvPr/>
        </p:nvCxnSpPr>
        <p:spPr>
          <a:xfrm>
            <a:off x="7331442" y="3185202"/>
            <a:ext cx="207684" cy="214543"/>
          </a:xfrm>
          <a:prstGeom prst="line">
            <a:avLst/>
          </a:prstGeom>
          <a:ln cmpd="sng">
            <a:solidFill>
              <a:schemeClr val="bg1"/>
            </a:solidFill>
            <a:prstDash val="lgDashDot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04C13CB-6E71-4696-9062-01CD7CE15094}"/>
              </a:ext>
            </a:extLst>
          </p:cNvPr>
          <p:cNvCxnSpPr>
            <a:cxnSpLocks/>
          </p:cNvCxnSpPr>
          <p:nvPr/>
        </p:nvCxnSpPr>
        <p:spPr>
          <a:xfrm>
            <a:off x="9019976" y="4912841"/>
            <a:ext cx="278745" cy="252532"/>
          </a:xfrm>
          <a:prstGeom prst="line">
            <a:avLst/>
          </a:prstGeom>
          <a:ln cmpd="sng">
            <a:solidFill>
              <a:schemeClr val="bg1"/>
            </a:solidFill>
            <a:prstDash val="lgDashDot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303D77-2C50-4A9C-A211-4B2D8DAE6875}"/>
              </a:ext>
            </a:extLst>
          </p:cNvPr>
          <p:cNvCxnSpPr>
            <a:cxnSpLocks/>
          </p:cNvCxnSpPr>
          <p:nvPr/>
        </p:nvCxnSpPr>
        <p:spPr>
          <a:xfrm flipH="1">
            <a:off x="10790301" y="4473526"/>
            <a:ext cx="72976" cy="195245"/>
          </a:xfrm>
          <a:prstGeom prst="line">
            <a:avLst/>
          </a:prstGeom>
          <a:ln cmpd="sng">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806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12" name="Rectangle 11">
            <a:extLst>
              <a:ext uri="{FF2B5EF4-FFF2-40B4-BE49-F238E27FC236}">
                <a16:creationId xmlns:a16="http://schemas.microsoft.com/office/drawing/2014/main" id="{99D1D594-5228-7E40-8C11-673A42AE8EE2}"/>
              </a:ext>
            </a:extLst>
          </p:cNvPr>
          <p:cNvSpPr/>
          <p:nvPr/>
        </p:nvSpPr>
        <p:spPr>
          <a:xfrm>
            <a:off x="4934651" y="0"/>
            <a:ext cx="3605474"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150" normalizeH="0" baseline="0" noProof="0" dirty="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SAMPLING</a:t>
            </a:r>
            <a:endParaRPr kumimoji="0" lang="en-LT" sz="8800" b="1" i="0" u="none" strike="noStrike" kern="1200" cap="none" spc="-150" normalizeH="0" baseline="0" noProof="0" dirty="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11" name="Graphic 10" descr="Normal Distribution with solid fill">
            <a:extLst>
              <a:ext uri="{FF2B5EF4-FFF2-40B4-BE49-F238E27FC236}">
                <a16:creationId xmlns:a16="http://schemas.microsoft.com/office/drawing/2014/main" id="{3B26143E-DFF9-476A-AADA-F76240B004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18987" y="-102"/>
            <a:ext cx="1015664" cy="1015664"/>
          </a:xfrm>
          <a:prstGeom prst="rect">
            <a:avLst/>
          </a:prstGeom>
        </p:spPr>
      </p:pic>
      <p:sp>
        <p:nvSpPr>
          <p:cNvPr id="3" name="TextBox 2">
            <a:extLst>
              <a:ext uri="{FF2B5EF4-FFF2-40B4-BE49-F238E27FC236}">
                <a16:creationId xmlns:a16="http://schemas.microsoft.com/office/drawing/2014/main" id="{C5CDA242-F390-433C-B131-51951EE97664}"/>
              </a:ext>
            </a:extLst>
          </p:cNvPr>
          <p:cNvSpPr txBox="1"/>
          <p:nvPr/>
        </p:nvSpPr>
        <p:spPr>
          <a:xfrm>
            <a:off x="3068034" y="1569599"/>
            <a:ext cx="7338709" cy="4893647"/>
          </a:xfrm>
          <a:prstGeom prst="rect">
            <a:avLst/>
          </a:prstGeom>
          <a:noFill/>
        </p:spPr>
        <p:txBody>
          <a:bodyPr wrap="square" rtlCol="0">
            <a:spAutoFit/>
          </a:bodyPr>
          <a:lstStyle/>
          <a:p>
            <a:r>
              <a:rPr lang="en-US" sz="2400" b="1" dirty="0">
                <a:solidFill>
                  <a:schemeClr val="bg1"/>
                </a:solidFill>
                <a:latin typeface="+mj-lt"/>
              </a:rPr>
              <a:t>Population Dataset:                                    Sample Extracted:</a:t>
            </a:r>
          </a:p>
          <a:p>
            <a:r>
              <a:rPr lang="en-US" sz="2400" b="1" dirty="0">
                <a:solidFill>
                  <a:schemeClr val="bg1"/>
                </a:solidFill>
                <a:latin typeface="+mj-lt"/>
              </a:rPr>
              <a:t>Number of Rows: 1,00,007            Number of Rows: 20,003</a:t>
            </a:r>
          </a:p>
          <a:p>
            <a:endParaRPr lang="en-US" sz="2400" b="1" dirty="0">
              <a:solidFill>
                <a:schemeClr val="bg1"/>
              </a:solidFill>
              <a:latin typeface="+mj-lt"/>
            </a:endParaRPr>
          </a:p>
          <a:p>
            <a:pPr algn="l"/>
            <a:r>
              <a:rPr lang="en-US" sz="2400" b="1" i="0" dirty="0">
                <a:solidFill>
                  <a:schemeClr val="bg1"/>
                </a:solidFill>
                <a:effectLst/>
                <a:latin typeface="+mj-lt"/>
              </a:rPr>
              <a:t>Conclusion:</a:t>
            </a:r>
          </a:p>
          <a:p>
            <a:pPr algn="l">
              <a:buFont typeface="Arial" panose="020B0604020202020204" pitchFamily="34" charset="0"/>
              <a:buChar char="•"/>
            </a:pPr>
            <a:r>
              <a:rPr lang="en-US" sz="2400" b="1" i="0" dirty="0">
                <a:solidFill>
                  <a:schemeClr val="bg1"/>
                </a:solidFill>
                <a:effectLst/>
                <a:latin typeface="+mj-lt"/>
              </a:rPr>
              <a:t>From description(.describe()), we o</a:t>
            </a:r>
            <a:r>
              <a:rPr lang="en-US" sz="2400" b="1" dirty="0">
                <a:solidFill>
                  <a:schemeClr val="bg1"/>
                </a:solidFill>
                <a:latin typeface="+mj-lt"/>
              </a:rPr>
              <a:t>bserved </a:t>
            </a:r>
            <a:r>
              <a:rPr lang="en-US" sz="2400" b="1" i="0" dirty="0">
                <a:solidFill>
                  <a:schemeClr val="bg1"/>
                </a:solidFill>
                <a:effectLst/>
                <a:latin typeface="+mj-lt"/>
              </a:rPr>
              <a:t>median/mode of sample and population are similar.</a:t>
            </a:r>
          </a:p>
          <a:p>
            <a:pPr algn="l"/>
            <a:endParaRPr lang="en-US" sz="2400" b="1" i="0" dirty="0">
              <a:solidFill>
                <a:schemeClr val="bg1"/>
              </a:solidFill>
              <a:effectLst/>
              <a:latin typeface="+mj-lt"/>
            </a:endParaRPr>
          </a:p>
          <a:p>
            <a:pPr algn="l">
              <a:buFont typeface="Arial" panose="020B0604020202020204" pitchFamily="34" charset="0"/>
              <a:buChar char="•"/>
            </a:pPr>
            <a:r>
              <a:rPr lang="en-US" sz="2400" b="1" i="0" dirty="0">
                <a:solidFill>
                  <a:schemeClr val="bg1"/>
                </a:solidFill>
                <a:effectLst/>
                <a:latin typeface="+mj-lt"/>
              </a:rPr>
              <a:t>From proportion test it is evident that we accept null hypothesis i.e., sample is representation of population.</a:t>
            </a:r>
          </a:p>
          <a:p>
            <a:pPr algn="l">
              <a:buFont typeface="Arial" panose="020B0604020202020204" pitchFamily="34" charset="0"/>
              <a:buChar char="•"/>
            </a:pPr>
            <a:endParaRPr lang="en-US" sz="2400" b="1" i="0" dirty="0">
              <a:solidFill>
                <a:schemeClr val="bg1"/>
              </a:solidFill>
              <a:effectLst/>
              <a:latin typeface="+mj-lt"/>
            </a:endParaRPr>
          </a:p>
          <a:p>
            <a:pPr algn="l">
              <a:buFont typeface="Arial" panose="020B0604020202020204" pitchFamily="34" charset="0"/>
              <a:buChar char="•"/>
            </a:pPr>
            <a:r>
              <a:rPr lang="en-US" sz="2400" b="1" i="0" dirty="0">
                <a:solidFill>
                  <a:schemeClr val="bg1"/>
                </a:solidFill>
                <a:effectLst/>
                <a:latin typeface="+mj-lt"/>
              </a:rPr>
              <a:t>From chi-square test as the p-value is greater than 0.05, it is evident that we fail to reject null hypothesis i.e., sample is representation of population.</a:t>
            </a:r>
          </a:p>
        </p:txBody>
      </p:sp>
    </p:spTree>
    <p:extLst>
      <p:ext uri="{BB962C8B-B14F-4D97-AF65-F5344CB8AC3E}">
        <p14:creationId xmlns:p14="http://schemas.microsoft.com/office/powerpoint/2010/main" val="25133112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11" presetID="32" presetClass="emph" presetSubtype="0" fill="hold" nodeType="withEffect">
                                  <p:stCondLst>
                                    <p:cond delay="0"/>
                                  </p:stCondLst>
                                  <p:childTnLst>
                                    <p:animRot by="120000">
                                      <p:cBhvr>
                                        <p:cTn id="12" dur="300" fill="hold">
                                          <p:stCondLst>
                                            <p:cond delay="0"/>
                                          </p:stCondLst>
                                        </p:cTn>
                                        <p:tgtEl>
                                          <p:spTgt spid="11"/>
                                        </p:tgtEl>
                                        <p:attrNameLst>
                                          <p:attrName>r</p:attrName>
                                        </p:attrNameLst>
                                      </p:cBhvr>
                                    </p:animRot>
                                    <p:animRot by="-240000">
                                      <p:cBhvr>
                                        <p:cTn id="13" dur="600" fill="hold">
                                          <p:stCondLst>
                                            <p:cond delay="600"/>
                                          </p:stCondLst>
                                        </p:cTn>
                                        <p:tgtEl>
                                          <p:spTgt spid="11"/>
                                        </p:tgtEl>
                                        <p:attrNameLst>
                                          <p:attrName>r</p:attrName>
                                        </p:attrNameLst>
                                      </p:cBhvr>
                                    </p:animRot>
                                    <p:animRot by="240000">
                                      <p:cBhvr>
                                        <p:cTn id="14" dur="600" fill="hold">
                                          <p:stCondLst>
                                            <p:cond delay="1200"/>
                                          </p:stCondLst>
                                        </p:cTn>
                                        <p:tgtEl>
                                          <p:spTgt spid="11"/>
                                        </p:tgtEl>
                                        <p:attrNameLst>
                                          <p:attrName>r</p:attrName>
                                        </p:attrNameLst>
                                      </p:cBhvr>
                                    </p:animRot>
                                    <p:animRot by="-240000">
                                      <p:cBhvr>
                                        <p:cTn id="15" dur="600" fill="hold">
                                          <p:stCondLst>
                                            <p:cond delay="1800"/>
                                          </p:stCondLst>
                                        </p:cTn>
                                        <p:tgtEl>
                                          <p:spTgt spid="11"/>
                                        </p:tgtEl>
                                        <p:attrNameLst>
                                          <p:attrName>r</p:attrName>
                                        </p:attrNameLst>
                                      </p:cBhvr>
                                    </p:animRot>
                                    <p:animRot by="120000">
                                      <p:cBhvr>
                                        <p:cTn id="16" dur="600" fill="hold">
                                          <p:stCondLst>
                                            <p:cond delay="2400"/>
                                          </p:stCondLst>
                                        </p:cTn>
                                        <p:tgtEl>
                                          <p:spTgt spid="11"/>
                                        </p:tgtEl>
                                        <p:attrNameLst>
                                          <p:attrName>r</p:attrName>
                                        </p:attrNameLst>
                                      </p:cBhvr>
                                    </p:animRot>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1000"/>
                                        <p:tgtEl>
                                          <p:spTgt spid="3">
                                            <p:txEl>
                                              <p:pRg st="0" end="0"/>
                                            </p:txEl>
                                          </p:spTgt>
                                        </p:tgtEl>
                                      </p:cBhvr>
                                    </p:animEffect>
                                    <p:anim calcmode="lin" valueType="num">
                                      <p:cBhvr>
                                        <p:cTn id="2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1000"/>
                                        <p:tgtEl>
                                          <p:spTgt spid="3">
                                            <p:txEl>
                                              <p:pRg st="8" end="8"/>
                                            </p:txEl>
                                          </p:spTgt>
                                        </p:tgtEl>
                                      </p:cBhvr>
                                    </p:animEffect>
                                    <p:anim calcmode="lin" valueType="num">
                                      <p:cBhvr>
                                        <p:cTn id="5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7043893-3BFE-4850-A784-B4D52BD1D56F}"/>
              </a:ext>
            </a:extLst>
          </p:cNvPr>
          <p:cNvGrpSpPr/>
          <p:nvPr/>
        </p:nvGrpSpPr>
        <p:grpSpPr>
          <a:xfrm>
            <a:off x="2869581" y="202582"/>
            <a:ext cx="6452840" cy="6452838"/>
            <a:chOff x="2869581" y="202582"/>
            <a:chExt cx="6452840" cy="6452838"/>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55A630"/>
            </a:solidFill>
            <a:ln w="1270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5" name="Rectangle 4">
              <a:extLst>
                <a:ext uri="{FF2B5EF4-FFF2-40B4-BE49-F238E27FC236}">
                  <a16:creationId xmlns:a16="http://schemas.microsoft.com/office/drawing/2014/main" id="{FD9FA5D4-F976-AF4C-AC07-03DCC1B85E22}"/>
                </a:ext>
              </a:extLst>
            </p:cNvPr>
            <p:cNvSpPr/>
            <p:nvPr/>
          </p:nvSpPr>
          <p:spPr>
            <a:xfrm>
              <a:off x="2947641" y="3823008"/>
              <a:ext cx="6296718" cy="144655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LT" sz="88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MODEL</a:t>
              </a:r>
            </a:p>
          </p:txBody>
        </p:sp>
        <p:pic>
          <p:nvPicPr>
            <p:cNvPr id="8" name="Graphic 7" descr="Potion with solid fill">
              <a:extLst>
                <a:ext uri="{FF2B5EF4-FFF2-40B4-BE49-F238E27FC236}">
                  <a16:creationId xmlns:a16="http://schemas.microsoft.com/office/drawing/2014/main" id="{0B400249-5C7C-465B-A256-E492620407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98380" y="1035864"/>
              <a:ext cx="2795240" cy="2795240"/>
            </a:xfrm>
            <a:prstGeom prst="rect">
              <a:avLst/>
            </a:prstGeom>
          </p:spPr>
        </p:pic>
      </p:grpSp>
    </p:spTree>
    <p:extLst>
      <p:ext uri="{BB962C8B-B14F-4D97-AF65-F5344CB8AC3E}">
        <p14:creationId xmlns:p14="http://schemas.microsoft.com/office/powerpoint/2010/main" val="3871897111"/>
      </p:ext>
    </p:extLst>
  </p:cSld>
  <p:clrMapOvr>
    <a:masterClrMapping/>
  </p:clrMapOvr>
  <p:transition spd="slow" advTm="0"/>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6" name="Rectangle 5">
            <a:extLst>
              <a:ext uri="{FF2B5EF4-FFF2-40B4-BE49-F238E27FC236}">
                <a16:creationId xmlns:a16="http://schemas.microsoft.com/office/drawing/2014/main" id="{86BA49A1-C4F8-6543-8240-061A4699B32F}"/>
              </a:ext>
            </a:extLst>
          </p:cNvPr>
          <p:cNvSpPr/>
          <p:nvPr/>
        </p:nvSpPr>
        <p:spPr>
          <a:xfrm>
            <a:off x="2869992" y="238677"/>
            <a:ext cx="9322008" cy="101566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600" normalizeH="0" baseline="0" noProof="0" dirty="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MODEL </a:t>
            </a:r>
            <a:r>
              <a:rPr kumimoji="0" lang="en-US" sz="2800" b="1" i="0" u="none" strike="noStrike" kern="1200" cap="none" spc="600" normalizeH="0" baseline="0" noProof="0" dirty="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(Without Tune)</a:t>
            </a:r>
            <a:endParaRPr kumimoji="0" lang="en-LT" sz="8800" b="1" i="0" u="none" strike="noStrike" kern="1200" cap="none" spc="600" normalizeH="0" baseline="0" noProof="0" dirty="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11" name="Graphic 10" descr="Potion with solid fill">
            <a:extLst>
              <a:ext uri="{FF2B5EF4-FFF2-40B4-BE49-F238E27FC236}">
                <a16:creationId xmlns:a16="http://schemas.microsoft.com/office/drawing/2014/main" id="{1F100657-0EC0-40EE-9A40-CD319EC2E0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86061" y="70409"/>
            <a:ext cx="1183931" cy="1183931"/>
          </a:xfrm>
          <a:prstGeom prst="rect">
            <a:avLst/>
          </a:prstGeom>
        </p:spPr>
      </p:pic>
      <p:pic>
        <p:nvPicPr>
          <p:cNvPr id="9" name="Content Placeholder 4" descr="Table&#10;&#10;Description automatically generated">
            <a:extLst>
              <a:ext uri="{FF2B5EF4-FFF2-40B4-BE49-F238E27FC236}">
                <a16:creationId xmlns:a16="http://schemas.microsoft.com/office/drawing/2014/main" id="{CB9C6795-9A66-43A1-A90C-F39BB87CA1C6}"/>
              </a:ext>
            </a:extLst>
          </p:cNvPr>
          <p:cNvPicPr>
            <a:picLocks noChangeAspect="1"/>
          </p:cNvPicPr>
          <p:nvPr/>
        </p:nvPicPr>
        <p:blipFill>
          <a:blip r:embed="rId5"/>
          <a:stretch>
            <a:fillRect/>
          </a:stretch>
        </p:blipFill>
        <p:spPr>
          <a:xfrm>
            <a:off x="0" y="3675299"/>
            <a:ext cx="5944219" cy="2704718"/>
          </a:xfrm>
          <a:prstGeom prst="rect">
            <a:avLst/>
          </a:prstGeom>
        </p:spPr>
      </p:pic>
      <p:sp>
        <p:nvSpPr>
          <p:cNvPr id="10" name="Content Placeholder 5">
            <a:extLst>
              <a:ext uri="{FF2B5EF4-FFF2-40B4-BE49-F238E27FC236}">
                <a16:creationId xmlns:a16="http://schemas.microsoft.com/office/drawing/2014/main" id="{31282F51-AFAF-4C7C-BE60-84DDB2474101}"/>
              </a:ext>
            </a:extLst>
          </p:cNvPr>
          <p:cNvSpPr txBox="1">
            <a:spLocks/>
          </p:cNvSpPr>
          <p:nvPr/>
        </p:nvSpPr>
        <p:spPr>
          <a:xfrm>
            <a:off x="0" y="1487039"/>
            <a:ext cx="4846938" cy="2188260"/>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chemeClr val="bg1"/>
                </a:solidFill>
                <a:latin typeface="+mj-lt"/>
              </a:rPr>
              <a:t>1. Support Vector Classifier</a:t>
            </a:r>
          </a:p>
          <a:p>
            <a:r>
              <a:rPr lang="en-US" sz="2400" b="1" dirty="0">
                <a:solidFill>
                  <a:schemeClr val="bg1"/>
                </a:solidFill>
                <a:latin typeface="+mj-lt"/>
              </a:rPr>
              <a:t>2. K-Nearest Neighbor Algorithm</a:t>
            </a:r>
          </a:p>
          <a:p>
            <a:r>
              <a:rPr lang="en-US" sz="2400" b="1" dirty="0">
                <a:solidFill>
                  <a:schemeClr val="bg1"/>
                </a:solidFill>
                <a:latin typeface="+mj-lt"/>
              </a:rPr>
              <a:t>3. AdaBoost Classifier</a:t>
            </a:r>
          </a:p>
          <a:p>
            <a:r>
              <a:rPr lang="en-US" sz="2400" b="1" dirty="0">
                <a:solidFill>
                  <a:schemeClr val="bg1"/>
                </a:solidFill>
                <a:latin typeface="+mj-lt"/>
              </a:rPr>
              <a:t>4. Random Forest Classifier</a:t>
            </a:r>
          </a:p>
          <a:p>
            <a:r>
              <a:rPr lang="en-US" sz="2400" b="1" dirty="0">
                <a:solidFill>
                  <a:schemeClr val="bg1"/>
                </a:solidFill>
                <a:latin typeface="+mj-lt"/>
              </a:rPr>
              <a:t>5. </a:t>
            </a:r>
            <a:r>
              <a:rPr lang="en-US" sz="2400" b="1" dirty="0" err="1">
                <a:solidFill>
                  <a:schemeClr val="bg1"/>
                </a:solidFill>
                <a:latin typeface="+mj-lt"/>
              </a:rPr>
              <a:t>XGBoost</a:t>
            </a:r>
            <a:r>
              <a:rPr lang="en-US" sz="2400" b="1" dirty="0">
                <a:solidFill>
                  <a:schemeClr val="bg1"/>
                </a:solidFill>
                <a:latin typeface="+mj-lt"/>
              </a:rPr>
              <a:t> Classifier</a:t>
            </a:r>
          </a:p>
          <a:p>
            <a:r>
              <a:rPr lang="en-US" sz="2400" b="1" dirty="0">
                <a:solidFill>
                  <a:schemeClr val="bg1"/>
                </a:solidFill>
                <a:latin typeface="+mj-lt"/>
              </a:rPr>
              <a:t>6. Gradient Boosting Classifier</a:t>
            </a:r>
            <a:endParaRPr lang="en-IN" sz="2400" b="1" dirty="0">
              <a:solidFill>
                <a:schemeClr val="bg1"/>
              </a:solidFill>
              <a:latin typeface="+mj-lt"/>
            </a:endParaRPr>
          </a:p>
        </p:txBody>
      </p:sp>
      <p:pic>
        <p:nvPicPr>
          <p:cNvPr id="12" name="Picture 11">
            <a:extLst>
              <a:ext uri="{FF2B5EF4-FFF2-40B4-BE49-F238E27FC236}">
                <a16:creationId xmlns:a16="http://schemas.microsoft.com/office/drawing/2014/main" id="{B99455AD-BC33-4F54-8DED-256DE4152968}"/>
              </a:ext>
            </a:extLst>
          </p:cNvPr>
          <p:cNvPicPr>
            <a:picLocks noChangeAspect="1"/>
          </p:cNvPicPr>
          <p:nvPr/>
        </p:nvPicPr>
        <p:blipFill>
          <a:blip r:embed="rId6"/>
          <a:stretch>
            <a:fillRect/>
          </a:stretch>
        </p:blipFill>
        <p:spPr>
          <a:xfrm>
            <a:off x="5944219" y="1487038"/>
            <a:ext cx="6247781" cy="4892979"/>
          </a:xfrm>
          <a:prstGeom prst="rect">
            <a:avLst/>
          </a:prstGeom>
          <a:solidFill>
            <a:schemeClr val="bg1"/>
          </a:solidFill>
        </p:spPr>
      </p:pic>
    </p:spTree>
    <p:extLst>
      <p:ext uri="{BB962C8B-B14F-4D97-AF65-F5344CB8AC3E}">
        <p14:creationId xmlns:p14="http://schemas.microsoft.com/office/powerpoint/2010/main" val="10443187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300" fill="hold">
                                          <p:stCondLst>
                                            <p:cond delay="0"/>
                                          </p:stCondLst>
                                        </p:cTn>
                                        <p:tgtEl>
                                          <p:spTgt spid="11"/>
                                        </p:tgtEl>
                                        <p:attrNameLst>
                                          <p:attrName>r</p:attrName>
                                        </p:attrNameLst>
                                      </p:cBhvr>
                                    </p:animRot>
                                    <p:animRot by="-240000">
                                      <p:cBhvr>
                                        <p:cTn id="7" dur="600" fill="hold">
                                          <p:stCondLst>
                                            <p:cond delay="600"/>
                                          </p:stCondLst>
                                        </p:cTn>
                                        <p:tgtEl>
                                          <p:spTgt spid="11"/>
                                        </p:tgtEl>
                                        <p:attrNameLst>
                                          <p:attrName>r</p:attrName>
                                        </p:attrNameLst>
                                      </p:cBhvr>
                                    </p:animRot>
                                    <p:animRot by="240000">
                                      <p:cBhvr>
                                        <p:cTn id="8" dur="600" fill="hold">
                                          <p:stCondLst>
                                            <p:cond delay="1200"/>
                                          </p:stCondLst>
                                        </p:cTn>
                                        <p:tgtEl>
                                          <p:spTgt spid="11"/>
                                        </p:tgtEl>
                                        <p:attrNameLst>
                                          <p:attrName>r</p:attrName>
                                        </p:attrNameLst>
                                      </p:cBhvr>
                                    </p:animRot>
                                    <p:animRot by="-240000">
                                      <p:cBhvr>
                                        <p:cTn id="9" dur="600" fill="hold">
                                          <p:stCondLst>
                                            <p:cond delay="1800"/>
                                          </p:stCondLst>
                                        </p:cTn>
                                        <p:tgtEl>
                                          <p:spTgt spid="11"/>
                                        </p:tgtEl>
                                        <p:attrNameLst>
                                          <p:attrName>r</p:attrName>
                                        </p:attrNameLst>
                                      </p:cBhvr>
                                    </p:animRot>
                                    <p:animRot by="120000">
                                      <p:cBhvr>
                                        <p:cTn id="10" dur="600" fill="hold">
                                          <p:stCondLst>
                                            <p:cond delay="2400"/>
                                          </p:stCondLst>
                                        </p:cTn>
                                        <p:tgtEl>
                                          <p:spTgt spid="11"/>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6" name="Rectangle 5">
            <a:extLst>
              <a:ext uri="{FF2B5EF4-FFF2-40B4-BE49-F238E27FC236}">
                <a16:creationId xmlns:a16="http://schemas.microsoft.com/office/drawing/2014/main" id="{86BA49A1-C4F8-6543-8240-061A4699B32F}"/>
              </a:ext>
            </a:extLst>
          </p:cNvPr>
          <p:cNvSpPr/>
          <p:nvPr/>
        </p:nvSpPr>
        <p:spPr>
          <a:xfrm>
            <a:off x="2654614" y="248755"/>
            <a:ext cx="9537386" cy="101566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600" normalizeH="0" baseline="0" noProof="0" dirty="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MODEL </a:t>
            </a:r>
            <a:r>
              <a:rPr kumimoji="0" lang="en-US" sz="3600" b="1" i="0" u="none" strike="noStrike" kern="1200" cap="none" spc="-300" normalizeH="0" baseline="0" noProof="0" dirty="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(With Hyperparameter Tuning)</a:t>
            </a:r>
            <a:endParaRPr kumimoji="0" lang="en-LT" sz="8800" b="1" i="0" u="none" strike="noStrike" kern="1200" cap="none" spc="-300" normalizeH="0" baseline="0" noProof="0" dirty="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11" name="Graphic 10" descr="Potion with solid fill">
            <a:extLst>
              <a:ext uri="{FF2B5EF4-FFF2-40B4-BE49-F238E27FC236}">
                <a16:creationId xmlns:a16="http://schemas.microsoft.com/office/drawing/2014/main" id="{1F100657-0EC0-40EE-9A40-CD319EC2E0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70683" y="70409"/>
            <a:ext cx="1183931" cy="1183931"/>
          </a:xfrm>
          <a:prstGeom prst="rect">
            <a:avLst/>
          </a:prstGeom>
        </p:spPr>
      </p:pic>
      <p:sp>
        <p:nvSpPr>
          <p:cNvPr id="5" name="Content Placeholder 3">
            <a:extLst>
              <a:ext uri="{FF2B5EF4-FFF2-40B4-BE49-F238E27FC236}">
                <a16:creationId xmlns:a16="http://schemas.microsoft.com/office/drawing/2014/main" id="{42798B44-3765-42E1-B8D6-292D5A1AC128}"/>
              </a:ext>
            </a:extLst>
          </p:cNvPr>
          <p:cNvSpPr txBox="1">
            <a:spLocks/>
          </p:cNvSpPr>
          <p:nvPr/>
        </p:nvSpPr>
        <p:spPr>
          <a:xfrm>
            <a:off x="5731673" y="1570467"/>
            <a:ext cx="6460327" cy="528753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b="1" dirty="0">
                <a:solidFill>
                  <a:schemeClr val="bg1"/>
                </a:solidFill>
                <a:latin typeface="+mj-lt"/>
                <a:ea typeface="Times New Roman" panose="02020603050405020304" pitchFamily="18" charset="0"/>
              </a:rPr>
              <a:t>The one more limitation here we face is the imbalance we have within the data itself. </a:t>
            </a:r>
          </a:p>
          <a:p>
            <a:r>
              <a:rPr lang="en-IN" b="1" u="sng" dirty="0">
                <a:solidFill>
                  <a:schemeClr val="bg1"/>
                </a:solidFill>
                <a:latin typeface="+mj-lt"/>
              </a:rPr>
              <a:t>SMOTE :</a:t>
            </a:r>
          </a:p>
          <a:p>
            <a:r>
              <a:rPr lang="en-US" sz="2400" b="1" dirty="0">
                <a:solidFill>
                  <a:schemeClr val="bg1"/>
                </a:solidFill>
                <a:latin typeface="+mj-lt"/>
                <a:ea typeface="Times New Roman" panose="02020603050405020304" pitchFamily="18" charset="0"/>
              </a:rPr>
              <a:t>SMOTE is an oversampling technique that generates synthetic samples from the minority class. </a:t>
            </a:r>
          </a:p>
          <a:p>
            <a:r>
              <a:rPr lang="en-US" sz="2400" b="1" dirty="0">
                <a:solidFill>
                  <a:schemeClr val="bg1"/>
                </a:solidFill>
                <a:latin typeface="+mj-lt"/>
                <a:cs typeface="Times New Roman" panose="02020603050405020304" pitchFamily="18" charset="0"/>
              </a:rPr>
              <a:t>•Target Variable distribution without SMOTE</a:t>
            </a:r>
          </a:p>
          <a:p>
            <a:r>
              <a:rPr lang="en-US" sz="2400" b="1" dirty="0">
                <a:solidFill>
                  <a:schemeClr val="bg1"/>
                </a:solidFill>
                <a:latin typeface="+mj-lt"/>
                <a:cs typeface="Times New Roman" panose="02020603050405020304" pitchFamily="18" charset="0"/>
              </a:rPr>
              <a:t>0: 3155                  1: 2118                2: 728</a:t>
            </a:r>
          </a:p>
          <a:p>
            <a:endParaRPr lang="en-US" sz="2400" b="1" dirty="0">
              <a:solidFill>
                <a:schemeClr val="bg1"/>
              </a:solidFill>
              <a:latin typeface="+mj-lt"/>
              <a:cs typeface="Times New Roman" panose="02020603050405020304" pitchFamily="18" charset="0"/>
            </a:endParaRPr>
          </a:p>
          <a:p>
            <a:r>
              <a:rPr lang="en-US" sz="2400" b="1" dirty="0">
                <a:solidFill>
                  <a:schemeClr val="bg1"/>
                </a:solidFill>
                <a:latin typeface="+mj-lt"/>
                <a:cs typeface="Times New Roman" panose="02020603050405020304" pitchFamily="18" charset="0"/>
              </a:rPr>
              <a:t>•Target Variable distribution with SMOTE</a:t>
            </a:r>
          </a:p>
          <a:p>
            <a:r>
              <a:rPr lang="en-US" sz="2400" b="1" dirty="0">
                <a:solidFill>
                  <a:schemeClr val="bg1"/>
                </a:solidFill>
                <a:latin typeface="+mj-lt"/>
                <a:cs typeface="Times New Roman" panose="02020603050405020304" pitchFamily="18" charset="0"/>
              </a:rPr>
              <a:t>0: 3155                  1: 3155                2: 3155</a:t>
            </a:r>
          </a:p>
          <a:p>
            <a:endParaRPr lang="en-IN" sz="2400" b="1" dirty="0">
              <a:solidFill>
                <a:schemeClr val="bg1"/>
              </a:solidFill>
            </a:endParaRPr>
          </a:p>
        </p:txBody>
      </p:sp>
      <p:pic>
        <p:nvPicPr>
          <p:cNvPr id="7" name="Picture 6">
            <a:extLst>
              <a:ext uri="{FF2B5EF4-FFF2-40B4-BE49-F238E27FC236}">
                <a16:creationId xmlns:a16="http://schemas.microsoft.com/office/drawing/2014/main" id="{C39892B3-16F8-4364-B7FD-B8FD00A2894E}"/>
              </a:ext>
            </a:extLst>
          </p:cNvPr>
          <p:cNvPicPr>
            <a:picLocks noChangeAspect="1"/>
          </p:cNvPicPr>
          <p:nvPr/>
        </p:nvPicPr>
        <p:blipFill>
          <a:blip r:embed="rId5"/>
          <a:stretch>
            <a:fillRect/>
          </a:stretch>
        </p:blipFill>
        <p:spPr>
          <a:xfrm>
            <a:off x="37515" y="1570467"/>
            <a:ext cx="5694158" cy="2298391"/>
          </a:xfrm>
          <a:prstGeom prst="rect">
            <a:avLst/>
          </a:prstGeom>
        </p:spPr>
      </p:pic>
    </p:spTree>
    <p:extLst>
      <p:ext uri="{BB962C8B-B14F-4D97-AF65-F5344CB8AC3E}">
        <p14:creationId xmlns:p14="http://schemas.microsoft.com/office/powerpoint/2010/main" val="7267578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300" fill="hold">
                                          <p:stCondLst>
                                            <p:cond delay="0"/>
                                          </p:stCondLst>
                                        </p:cTn>
                                        <p:tgtEl>
                                          <p:spTgt spid="11"/>
                                        </p:tgtEl>
                                        <p:attrNameLst>
                                          <p:attrName>r</p:attrName>
                                        </p:attrNameLst>
                                      </p:cBhvr>
                                    </p:animRot>
                                    <p:animRot by="-240000">
                                      <p:cBhvr>
                                        <p:cTn id="7" dur="600" fill="hold">
                                          <p:stCondLst>
                                            <p:cond delay="600"/>
                                          </p:stCondLst>
                                        </p:cTn>
                                        <p:tgtEl>
                                          <p:spTgt spid="11"/>
                                        </p:tgtEl>
                                        <p:attrNameLst>
                                          <p:attrName>r</p:attrName>
                                        </p:attrNameLst>
                                      </p:cBhvr>
                                    </p:animRot>
                                    <p:animRot by="240000">
                                      <p:cBhvr>
                                        <p:cTn id="8" dur="600" fill="hold">
                                          <p:stCondLst>
                                            <p:cond delay="1200"/>
                                          </p:stCondLst>
                                        </p:cTn>
                                        <p:tgtEl>
                                          <p:spTgt spid="11"/>
                                        </p:tgtEl>
                                        <p:attrNameLst>
                                          <p:attrName>r</p:attrName>
                                        </p:attrNameLst>
                                      </p:cBhvr>
                                    </p:animRot>
                                    <p:animRot by="-240000">
                                      <p:cBhvr>
                                        <p:cTn id="9" dur="600" fill="hold">
                                          <p:stCondLst>
                                            <p:cond delay="1800"/>
                                          </p:stCondLst>
                                        </p:cTn>
                                        <p:tgtEl>
                                          <p:spTgt spid="11"/>
                                        </p:tgtEl>
                                        <p:attrNameLst>
                                          <p:attrName>r</p:attrName>
                                        </p:attrNameLst>
                                      </p:cBhvr>
                                    </p:animRot>
                                    <p:animRot by="120000">
                                      <p:cBhvr>
                                        <p:cTn id="10" dur="600" fill="hold">
                                          <p:stCondLst>
                                            <p:cond delay="2400"/>
                                          </p:stCondLst>
                                        </p:cTn>
                                        <p:tgtEl>
                                          <p:spTgt spid="11"/>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1000"/>
                                        <p:tgtEl>
                                          <p:spTgt spid="5">
                                            <p:txEl>
                                              <p:pRg st="0" end="0"/>
                                            </p:txEl>
                                          </p:spTgt>
                                        </p:tgtEl>
                                      </p:cBhvr>
                                    </p:animEffect>
                                    <p:anim calcmode="lin" valueType="num">
                                      <p:cBhvr>
                                        <p:cTn id="2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1000"/>
                                        <p:tgtEl>
                                          <p:spTgt spid="5">
                                            <p:txEl>
                                              <p:pRg st="1" end="1"/>
                                            </p:txEl>
                                          </p:spTgt>
                                        </p:tgtEl>
                                      </p:cBhvr>
                                    </p:animEffect>
                                    <p:anim calcmode="lin" valueType="num">
                                      <p:cBhvr>
                                        <p:cTn id="3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5">
                                            <p:txEl>
                                              <p:pRg st="2" end="2"/>
                                            </p:txEl>
                                          </p:spTgt>
                                        </p:tgtEl>
                                        <p:attrNameLst>
                                          <p:attrName>style.visibility</p:attrName>
                                        </p:attrNameLst>
                                      </p:cBhvr>
                                      <p:to>
                                        <p:strVal val="visible"/>
                                      </p:to>
                                    </p:set>
                                    <p:animEffect transition="in" filter="fade">
                                      <p:cBhvr>
                                        <p:cTn id="36" dur="1000"/>
                                        <p:tgtEl>
                                          <p:spTgt spid="5">
                                            <p:txEl>
                                              <p:pRg st="2" end="2"/>
                                            </p:txEl>
                                          </p:spTgt>
                                        </p:tgtEl>
                                      </p:cBhvr>
                                    </p:animEffect>
                                    <p:anim calcmode="lin" valueType="num">
                                      <p:cBhvr>
                                        <p:cTn id="3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animEffect transition="in" filter="fade">
                                      <p:cBhvr>
                                        <p:cTn id="43" dur="1000"/>
                                        <p:tgtEl>
                                          <p:spTgt spid="5">
                                            <p:txEl>
                                              <p:pRg st="3" end="3"/>
                                            </p:txEl>
                                          </p:spTgt>
                                        </p:tgtEl>
                                      </p:cBhvr>
                                    </p:animEffect>
                                    <p:anim calcmode="lin" valueType="num">
                                      <p:cBhvr>
                                        <p:cTn id="44"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5" dur="1000" fill="hold"/>
                                        <p:tgtEl>
                                          <p:spTgt spid="5">
                                            <p:txEl>
                                              <p:pRg st="3" end="3"/>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5">
                                            <p:txEl>
                                              <p:pRg st="4" end="4"/>
                                            </p:txEl>
                                          </p:spTgt>
                                        </p:tgtEl>
                                        <p:attrNameLst>
                                          <p:attrName>style.visibility</p:attrName>
                                        </p:attrNameLst>
                                      </p:cBhvr>
                                      <p:to>
                                        <p:strVal val="visible"/>
                                      </p:to>
                                    </p:set>
                                    <p:animEffect transition="in" filter="fade">
                                      <p:cBhvr>
                                        <p:cTn id="48" dur="1000"/>
                                        <p:tgtEl>
                                          <p:spTgt spid="5">
                                            <p:txEl>
                                              <p:pRg st="4" end="4"/>
                                            </p:txEl>
                                          </p:spTgt>
                                        </p:tgtEl>
                                      </p:cBhvr>
                                    </p:animEffect>
                                    <p:anim calcmode="lin" valueType="num">
                                      <p:cBhvr>
                                        <p:cTn id="4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5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animEffect transition="in" filter="fade">
                                      <p:cBhvr>
                                        <p:cTn id="55" dur="1000"/>
                                        <p:tgtEl>
                                          <p:spTgt spid="5">
                                            <p:txEl>
                                              <p:pRg st="6" end="6"/>
                                            </p:txEl>
                                          </p:spTgt>
                                        </p:tgtEl>
                                      </p:cBhvr>
                                    </p:animEffect>
                                    <p:anim calcmode="lin" valueType="num">
                                      <p:cBhvr>
                                        <p:cTn id="5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5">
                                            <p:txEl>
                                              <p:pRg st="6" end="6"/>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5">
                                            <p:txEl>
                                              <p:pRg st="7" end="7"/>
                                            </p:txEl>
                                          </p:spTgt>
                                        </p:tgtEl>
                                        <p:attrNameLst>
                                          <p:attrName>style.visibility</p:attrName>
                                        </p:attrNameLst>
                                      </p:cBhvr>
                                      <p:to>
                                        <p:strVal val="visible"/>
                                      </p:to>
                                    </p:set>
                                    <p:animEffect transition="in" filter="fade">
                                      <p:cBhvr>
                                        <p:cTn id="60" dur="1000"/>
                                        <p:tgtEl>
                                          <p:spTgt spid="5">
                                            <p:txEl>
                                              <p:pRg st="7" end="7"/>
                                            </p:txEl>
                                          </p:spTgt>
                                        </p:tgtEl>
                                      </p:cBhvr>
                                    </p:animEffect>
                                    <p:anim calcmode="lin" valueType="num">
                                      <p:cBhvr>
                                        <p:cTn id="61"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62"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6" name="Rectangle 5">
            <a:extLst>
              <a:ext uri="{FF2B5EF4-FFF2-40B4-BE49-F238E27FC236}">
                <a16:creationId xmlns:a16="http://schemas.microsoft.com/office/drawing/2014/main" id="{86BA49A1-C4F8-6543-8240-061A4699B32F}"/>
              </a:ext>
            </a:extLst>
          </p:cNvPr>
          <p:cNvSpPr/>
          <p:nvPr/>
        </p:nvSpPr>
        <p:spPr>
          <a:xfrm>
            <a:off x="2399870" y="238677"/>
            <a:ext cx="9792130" cy="101566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600" normalizeH="0" baseline="0" noProof="0" dirty="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MODEL </a:t>
            </a:r>
            <a:r>
              <a:rPr kumimoji="0" lang="en-US" sz="4000" b="1" i="0" u="none" strike="noStrike" kern="1200" cap="none" normalizeH="0" baseline="0" noProof="0" dirty="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(after SMOTE and tuning</a:t>
            </a:r>
            <a:r>
              <a:rPr kumimoji="0" lang="en-US" sz="3600" b="1" i="0" u="none" strike="noStrike" kern="1200" cap="none" spc="600" normalizeH="0" baseline="0" noProof="0" dirty="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a:t>
            </a:r>
            <a:endParaRPr kumimoji="0" lang="en-LT" sz="8800" b="1" i="0" u="none" strike="noStrike" kern="1200" cap="none" spc="600" normalizeH="0" baseline="0" noProof="0" dirty="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11" name="Graphic 10" descr="Potion with solid fill">
            <a:extLst>
              <a:ext uri="{FF2B5EF4-FFF2-40B4-BE49-F238E27FC236}">
                <a16:creationId xmlns:a16="http://schemas.microsoft.com/office/drawing/2014/main" id="{1F100657-0EC0-40EE-9A40-CD319EC2E0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20807" y="55020"/>
            <a:ext cx="1183931" cy="1183931"/>
          </a:xfrm>
          <a:prstGeom prst="rect">
            <a:avLst/>
          </a:prstGeom>
        </p:spPr>
      </p:pic>
      <p:sp>
        <p:nvSpPr>
          <p:cNvPr id="8" name="TextBox 7">
            <a:extLst>
              <a:ext uri="{FF2B5EF4-FFF2-40B4-BE49-F238E27FC236}">
                <a16:creationId xmlns:a16="http://schemas.microsoft.com/office/drawing/2014/main" id="{F0303534-D2E2-4304-AE04-4686236F1D77}"/>
              </a:ext>
            </a:extLst>
          </p:cNvPr>
          <p:cNvSpPr txBox="1"/>
          <p:nvPr/>
        </p:nvSpPr>
        <p:spPr>
          <a:xfrm>
            <a:off x="16981" y="3659409"/>
            <a:ext cx="4734231" cy="707886"/>
          </a:xfrm>
          <a:prstGeom prst="rect">
            <a:avLst/>
          </a:prstGeom>
          <a:noFill/>
        </p:spPr>
        <p:txBody>
          <a:bodyPr wrap="square" rtlCol="0">
            <a:spAutoFit/>
          </a:bodyPr>
          <a:lstStyle/>
          <a:p>
            <a:r>
              <a:rPr lang="en-US" sz="2000" b="1" dirty="0">
                <a:solidFill>
                  <a:schemeClr val="bg1"/>
                </a:solidFill>
                <a:latin typeface="+mj-lt"/>
                <a:cs typeface="Times New Roman" panose="02020603050405020304" pitchFamily="18" charset="0"/>
              </a:rPr>
              <a:t>It is evident from the results that SMOTE did not improvise the performance metrics.</a:t>
            </a:r>
            <a:endParaRPr lang="en-IN" sz="2000" b="1" dirty="0">
              <a:solidFill>
                <a:schemeClr val="bg1"/>
              </a:solidFill>
              <a:latin typeface="+mj-lt"/>
              <a:cs typeface="Times New Roman" panose="02020603050405020304" pitchFamily="18" charset="0"/>
            </a:endParaRPr>
          </a:p>
        </p:txBody>
      </p:sp>
      <p:pic>
        <p:nvPicPr>
          <p:cNvPr id="4" name="Picture 3" descr="Graphical user interface, text, application, chat or text message&#10;&#10;Description automatically generated">
            <a:extLst>
              <a:ext uri="{FF2B5EF4-FFF2-40B4-BE49-F238E27FC236}">
                <a16:creationId xmlns:a16="http://schemas.microsoft.com/office/drawing/2014/main" id="{6487B275-FB61-4CA7-8DC3-E5055CE94E7F}"/>
              </a:ext>
            </a:extLst>
          </p:cNvPr>
          <p:cNvPicPr>
            <a:picLocks noChangeAspect="1"/>
          </p:cNvPicPr>
          <p:nvPr/>
        </p:nvPicPr>
        <p:blipFill>
          <a:blip r:embed="rId5"/>
          <a:stretch>
            <a:fillRect/>
          </a:stretch>
        </p:blipFill>
        <p:spPr>
          <a:xfrm>
            <a:off x="16981" y="1787735"/>
            <a:ext cx="5292438" cy="1015663"/>
          </a:xfrm>
          <a:prstGeom prst="rect">
            <a:avLst/>
          </a:prstGeom>
        </p:spPr>
      </p:pic>
      <p:pic>
        <p:nvPicPr>
          <p:cNvPr id="10" name="Picture 9" descr="Chart, bar chart&#10;&#10;Description automatically generated">
            <a:extLst>
              <a:ext uri="{FF2B5EF4-FFF2-40B4-BE49-F238E27FC236}">
                <a16:creationId xmlns:a16="http://schemas.microsoft.com/office/drawing/2014/main" id="{E48D5204-C6E8-43C3-B63D-5F9770930882}"/>
              </a:ext>
            </a:extLst>
          </p:cNvPr>
          <p:cNvPicPr>
            <a:picLocks noChangeAspect="1"/>
          </p:cNvPicPr>
          <p:nvPr/>
        </p:nvPicPr>
        <p:blipFill>
          <a:blip r:embed="rId6"/>
          <a:stretch>
            <a:fillRect/>
          </a:stretch>
        </p:blipFill>
        <p:spPr>
          <a:xfrm>
            <a:off x="5309419" y="1787735"/>
            <a:ext cx="6882582" cy="4736508"/>
          </a:xfrm>
          <a:prstGeom prst="rect">
            <a:avLst/>
          </a:prstGeom>
          <a:solidFill>
            <a:schemeClr val="bg1">
              <a:alpha val="92000"/>
            </a:schemeClr>
          </a:solidFill>
        </p:spPr>
      </p:pic>
    </p:spTree>
    <p:extLst>
      <p:ext uri="{BB962C8B-B14F-4D97-AF65-F5344CB8AC3E}">
        <p14:creationId xmlns:p14="http://schemas.microsoft.com/office/powerpoint/2010/main" val="11918168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300" fill="hold">
                                          <p:stCondLst>
                                            <p:cond delay="0"/>
                                          </p:stCondLst>
                                        </p:cTn>
                                        <p:tgtEl>
                                          <p:spTgt spid="11"/>
                                        </p:tgtEl>
                                        <p:attrNameLst>
                                          <p:attrName>r</p:attrName>
                                        </p:attrNameLst>
                                      </p:cBhvr>
                                    </p:animRot>
                                    <p:animRot by="-240000">
                                      <p:cBhvr>
                                        <p:cTn id="7" dur="600" fill="hold">
                                          <p:stCondLst>
                                            <p:cond delay="600"/>
                                          </p:stCondLst>
                                        </p:cTn>
                                        <p:tgtEl>
                                          <p:spTgt spid="11"/>
                                        </p:tgtEl>
                                        <p:attrNameLst>
                                          <p:attrName>r</p:attrName>
                                        </p:attrNameLst>
                                      </p:cBhvr>
                                    </p:animRot>
                                    <p:animRot by="240000">
                                      <p:cBhvr>
                                        <p:cTn id="8" dur="600" fill="hold">
                                          <p:stCondLst>
                                            <p:cond delay="1200"/>
                                          </p:stCondLst>
                                        </p:cTn>
                                        <p:tgtEl>
                                          <p:spTgt spid="11"/>
                                        </p:tgtEl>
                                        <p:attrNameLst>
                                          <p:attrName>r</p:attrName>
                                        </p:attrNameLst>
                                      </p:cBhvr>
                                    </p:animRot>
                                    <p:animRot by="-240000">
                                      <p:cBhvr>
                                        <p:cTn id="9" dur="600" fill="hold">
                                          <p:stCondLst>
                                            <p:cond delay="1800"/>
                                          </p:stCondLst>
                                        </p:cTn>
                                        <p:tgtEl>
                                          <p:spTgt spid="11"/>
                                        </p:tgtEl>
                                        <p:attrNameLst>
                                          <p:attrName>r</p:attrName>
                                        </p:attrNameLst>
                                      </p:cBhvr>
                                    </p:animRot>
                                    <p:animRot by="120000">
                                      <p:cBhvr>
                                        <p:cTn id="10" dur="600" fill="hold">
                                          <p:stCondLst>
                                            <p:cond delay="2400"/>
                                          </p:stCondLst>
                                        </p:cTn>
                                        <p:tgtEl>
                                          <p:spTgt spid="11"/>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6FB18FC-7651-4316-8C76-CB1D0748BF06}"/>
              </a:ext>
            </a:extLst>
          </p:cNvPr>
          <p:cNvGrpSpPr/>
          <p:nvPr/>
        </p:nvGrpSpPr>
        <p:grpSpPr>
          <a:xfrm>
            <a:off x="2869581" y="202582"/>
            <a:ext cx="6452840" cy="6452838"/>
            <a:chOff x="2869581" y="202582"/>
            <a:chExt cx="6452840" cy="6452838"/>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571089"/>
            </a:solidFill>
            <a:ln w="1270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4" name="Rectangle 3">
              <a:extLst>
                <a:ext uri="{FF2B5EF4-FFF2-40B4-BE49-F238E27FC236}">
                  <a16:creationId xmlns:a16="http://schemas.microsoft.com/office/drawing/2014/main" id="{D674933B-DF67-D14D-ACC6-194EA400210B}"/>
                </a:ext>
              </a:extLst>
            </p:cNvPr>
            <p:cNvSpPr/>
            <p:nvPr/>
          </p:nvSpPr>
          <p:spPr>
            <a:xfrm>
              <a:off x="3025701" y="3823008"/>
              <a:ext cx="6296718"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200" b="1" spc="-150" dirty="0">
                  <a:solidFill>
                    <a:srgbClr val="FFFFFF"/>
                  </a:solidFill>
                  <a:effectLst>
                    <a:outerShdw blurRad="419100" sx="102000" sy="102000" algn="ctr" rotWithShape="0">
                      <a:prstClr val="black">
                        <a:alpha val="29000"/>
                      </a:prstClr>
                    </a:outerShdw>
                  </a:effectLst>
                  <a:latin typeface="Raleway Black" panose="020B0503030101060003" pitchFamily="34" charset="77"/>
                </a:rPr>
                <a:t>CONCLUSION</a:t>
              </a:r>
              <a:endParaRPr kumimoji="0" lang="en-LT" sz="72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8" name="Graphic 7" descr="Presentation with pie chart with solid fill">
              <a:extLst>
                <a:ext uri="{FF2B5EF4-FFF2-40B4-BE49-F238E27FC236}">
                  <a16:creationId xmlns:a16="http://schemas.microsoft.com/office/drawing/2014/main" id="{F8994436-0D57-4585-BA80-4C4F7E176B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51767" y="1089251"/>
              <a:ext cx="2688466" cy="2688466"/>
            </a:xfrm>
            <a:prstGeom prst="rect">
              <a:avLst/>
            </a:prstGeom>
          </p:spPr>
        </p:pic>
      </p:grpSp>
    </p:spTree>
    <p:extLst>
      <p:ext uri="{BB962C8B-B14F-4D97-AF65-F5344CB8AC3E}">
        <p14:creationId xmlns:p14="http://schemas.microsoft.com/office/powerpoint/2010/main" val="796207068"/>
      </p:ext>
    </p:extLst>
  </p:cSld>
  <p:clrMapOvr>
    <a:masterClrMapping/>
  </p:clrMapOvr>
  <p:transition spd="slow" advTm="0"/>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6" name="Rectangle 5">
            <a:extLst>
              <a:ext uri="{FF2B5EF4-FFF2-40B4-BE49-F238E27FC236}">
                <a16:creationId xmlns:a16="http://schemas.microsoft.com/office/drawing/2014/main" id="{86BA49A1-C4F8-6543-8240-061A4699B32F}"/>
              </a:ext>
            </a:extLst>
          </p:cNvPr>
          <p:cNvSpPr/>
          <p:nvPr/>
        </p:nvSpPr>
        <p:spPr>
          <a:xfrm>
            <a:off x="2659146" y="40001"/>
            <a:ext cx="6873707" cy="101566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150" normalizeH="0" baseline="0" noProof="0" dirty="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CONCLUSION</a:t>
            </a:r>
            <a:endParaRPr kumimoji="0" lang="en-LT" sz="6000" b="1" i="0" u="none" strike="noStrike" kern="1200" cap="none" spc="-150" normalizeH="0" baseline="0" noProof="0" dirty="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11" name="Graphic 10" descr="Presentation with pie chart with solid fill">
            <a:extLst>
              <a:ext uri="{FF2B5EF4-FFF2-40B4-BE49-F238E27FC236}">
                <a16:creationId xmlns:a16="http://schemas.microsoft.com/office/drawing/2014/main" id="{51F48380-897B-4733-AB2F-CFB31B7548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36839" y="0"/>
            <a:ext cx="1204452" cy="1204452"/>
          </a:xfrm>
          <a:prstGeom prst="rect">
            <a:avLst/>
          </a:prstGeom>
        </p:spPr>
      </p:pic>
      <p:pic>
        <p:nvPicPr>
          <p:cNvPr id="7" name="Content Placeholder 4">
            <a:extLst>
              <a:ext uri="{FF2B5EF4-FFF2-40B4-BE49-F238E27FC236}">
                <a16:creationId xmlns:a16="http://schemas.microsoft.com/office/drawing/2014/main" id="{B4F6C78F-5A99-4D39-BC58-F96059755739}"/>
              </a:ext>
            </a:extLst>
          </p:cNvPr>
          <p:cNvPicPr>
            <a:picLocks/>
          </p:cNvPicPr>
          <p:nvPr/>
        </p:nvPicPr>
        <p:blipFill>
          <a:blip r:embed="rId5"/>
          <a:stretch>
            <a:fillRect/>
          </a:stretch>
        </p:blipFill>
        <p:spPr>
          <a:xfrm>
            <a:off x="0" y="2037145"/>
            <a:ext cx="5943600" cy="4014498"/>
          </a:xfrm>
          <a:prstGeom prst="rect">
            <a:avLst/>
          </a:prstGeom>
        </p:spPr>
      </p:pic>
      <p:sp>
        <p:nvSpPr>
          <p:cNvPr id="8" name="Content Placeholder 3">
            <a:extLst>
              <a:ext uri="{FF2B5EF4-FFF2-40B4-BE49-F238E27FC236}">
                <a16:creationId xmlns:a16="http://schemas.microsoft.com/office/drawing/2014/main" id="{1E7D73C1-0F6D-438A-9EFD-ACA8CF14DB9B}"/>
              </a:ext>
            </a:extLst>
          </p:cNvPr>
          <p:cNvSpPr txBox="1">
            <a:spLocks/>
          </p:cNvSpPr>
          <p:nvPr/>
        </p:nvSpPr>
        <p:spPr>
          <a:xfrm>
            <a:off x="7308572" y="2032714"/>
            <a:ext cx="4937760" cy="40233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chemeClr val="bg1"/>
                </a:solidFill>
                <a:latin typeface="+mj-lt"/>
                <a:ea typeface="Times New Roman" panose="02020603050405020304" pitchFamily="18" charset="0"/>
              </a:rPr>
              <a:t>Features</a:t>
            </a:r>
            <a:r>
              <a:rPr lang="en-US" sz="2400" b="1" spc="-50" dirty="0">
                <a:solidFill>
                  <a:schemeClr val="bg1"/>
                </a:solidFill>
                <a:latin typeface="+mj-lt"/>
                <a:ea typeface="Times New Roman" panose="02020603050405020304" pitchFamily="18" charset="0"/>
              </a:rPr>
              <a:t> </a:t>
            </a:r>
            <a:r>
              <a:rPr lang="en-US" sz="2400" b="1" dirty="0">
                <a:solidFill>
                  <a:schemeClr val="bg1"/>
                </a:solidFill>
                <a:latin typeface="+mj-lt"/>
                <a:ea typeface="Times New Roman" panose="02020603050405020304" pitchFamily="18" charset="0"/>
              </a:rPr>
              <a:t>that</a:t>
            </a:r>
            <a:r>
              <a:rPr lang="en-US" sz="2400" b="1" spc="-25" dirty="0">
                <a:solidFill>
                  <a:schemeClr val="bg1"/>
                </a:solidFill>
                <a:latin typeface="+mj-lt"/>
                <a:ea typeface="Times New Roman" panose="02020603050405020304" pitchFamily="18" charset="0"/>
              </a:rPr>
              <a:t> </a:t>
            </a:r>
            <a:r>
              <a:rPr lang="en-US" sz="2400" b="1" dirty="0">
                <a:solidFill>
                  <a:schemeClr val="bg1"/>
                </a:solidFill>
                <a:latin typeface="+mj-lt"/>
                <a:ea typeface="Times New Roman" panose="02020603050405020304" pitchFamily="18" charset="0"/>
              </a:rPr>
              <a:t>were</a:t>
            </a:r>
            <a:r>
              <a:rPr lang="en-US" sz="2400" b="1" spc="-35" dirty="0">
                <a:solidFill>
                  <a:schemeClr val="bg1"/>
                </a:solidFill>
                <a:latin typeface="+mj-lt"/>
                <a:ea typeface="Times New Roman" panose="02020603050405020304" pitchFamily="18" charset="0"/>
              </a:rPr>
              <a:t> </a:t>
            </a:r>
            <a:r>
              <a:rPr lang="en-US" sz="2400" b="1" dirty="0">
                <a:solidFill>
                  <a:schemeClr val="bg1"/>
                </a:solidFill>
                <a:latin typeface="+mj-lt"/>
                <a:ea typeface="Times New Roman" panose="02020603050405020304" pitchFamily="18" charset="0"/>
              </a:rPr>
              <a:t>important</a:t>
            </a:r>
            <a:r>
              <a:rPr lang="en-US" sz="2400" b="1" spc="-40" dirty="0">
                <a:solidFill>
                  <a:schemeClr val="bg1"/>
                </a:solidFill>
                <a:latin typeface="+mj-lt"/>
                <a:ea typeface="Times New Roman" panose="02020603050405020304" pitchFamily="18" charset="0"/>
              </a:rPr>
              <a:t> </a:t>
            </a:r>
            <a:r>
              <a:rPr lang="en-US" sz="2400" b="1" dirty="0">
                <a:solidFill>
                  <a:schemeClr val="bg1"/>
                </a:solidFill>
                <a:latin typeface="+mj-lt"/>
                <a:ea typeface="Times New Roman" panose="02020603050405020304" pitchFamily="18" charset="0"/>
              </a:rPr>
              <a:t>in</a:t>
            </a:r>
            <a:r>
              <a:rPr lang="en-US" sz="2400" b="1" spc="-35" dirty="0">
                <a:solidFill>
                  <a:schemeClr val="bg1"/>
                </a:solidFill>
                <a:latin typeface="+mj-lt"/>
                <a:ea typeface="Times New Roman" panose="02020603050405020304" pitchFamily="18" charset="0"/>
              </a:rPr>
              <a:t> </a:t>
            </a:r>
            <a:r>
              <a:rPr lang="en-US" sz="2400" b="1" dirty="0">
                <a:solidFill>
                  <a:schemeClr val="bg1"/>
                </a:solidFill>
                <a:latin typeface="+mj-lt"/>
                <a:ea typeface="Times New Roman" panose="02020603050405020304" pitchFamily="18" charset="0"/>
              </a:rPr>
              <a:t>our</a:t>
            </a:r>
            <a:r>
              <a:rPr lang="en-US" sz="2400" b="1" spc="-45" dirty="0">
                <a:solidFill>
                  <a:schemeClr val="bg1"/>
                </a:solidFill>
                <a:latin typeface="+mj-lt"/>
                <a:ea typeface="Times New Roman" panose="02020603050405020304" pitchFamily="18" charset="0"/>
              </a:rPr>
              <a:t> </a:t>
            </a:r>
            <a:r>
              <a:rPr lang="en-US" sz="2400" b="1" dirty="0">
                <a:solidFill>
                  <a:schemeClr val="bg1"/>
                </a:solidFill>
                <a:latin typeface="+mj-lt"/>
                <a:ea typeface="Times New Roman" panose="02020603050405020304" pitchFamily="18" charset="0"/>
              </a:rPr>
              <a:t>model</a:t>
            </a:r>
            <a:r>
              <a:rPr lang="en-US" sz="2400" b="1" spc="-30" dirty="0">
                <a:solidFill>
                  <a:schemeClr val="bg1"/>
                </a:solidFill>
                <a:latin typeface="+mj-lt"/>
                <a:ea typeface="Times New Roman" panose="02020603050405020304" pitchFamily="18" charset="0"/>
              </a:rPr>
              <a:t> </a:t>
            </a:r>
            <a:r>
              <a:rPr lang="en-US" sz="2400" b="1" dirty="0">
                <a:solidFill>
                  <a:schemeClr val="bg1"/>
                </a:solidFill>
                <a:latin typeface="+mj-lt"/>
                <a:ea typeface="Times New Roman" panose="02020603050405020304" pitchFamily="18" charset="0"/>
              </a:rPr>
              <a:t>for</a:t>
            </a:r>
            <a:r>
              <a:rPr lang="en-US" sz="2400" b="1" spc="-50" dirty="0">
                <a:solidFill>
                  <a:schemeClr val="bg1"/>
                </a:solidFill>
                <a:latin typeface="+mj-lt"/>
                <a:ea typeface="Times New Roman" panose="02020603050405020304" pitchFamily="18" charset="0"/>
              </a:rPr>
              <a:t> </a:t>
            </a:r>
            <a:r>
              <a:rPr lang="en-US" sz="2400" b="1" dirty="0">
                <a:solidFill>
                  <a:schemeClr val="bg1"/>
                </a:solidFill>
                <a:latin typeface="+mj-lt"/>
                <a:ea typeface="Times New Roman" panose="02020603050405020304" pitchFamily="18" charset="0"/>
              </a:rPr>
              <a:t>prediction</a:t>
            </a:r>
            <a:r>
              <a:rPr lang="en-US" sz="2400" b="1" spc="-285" dirty="0">
                <a:solidFill>
                  <a:schemeClr val="bg1"/>
                </a:solidFill>
                <a:latin typeface="+mj-lt"/>
                <a:ea typeface="Times New Roman" panose="02020603050405020304" pitchFamily="18" charset="0"/>
              </a:rPr>
              <a:t> </a:t>
            </a:r>
            <a:r>
              <a:rPr lang="en-US" sz="2400" b="1" dirty="0">
                <a:solidFill>
                  <a:schemeClr val="bg1"/>
                </a:solidFill>
                <a:latin typeface="+mj-lt"/>
                <a:ea typeface="Times New Roman" panose="02020603050405020304" pitchFamily="18" charset="0"/>
              </a:rPr>
              <a:t>are:</a:t>
            </a:r>
          </a:p>
          <a:p>
            <a:r>
              <a:rPr lang="en-US" sz="2400" b="1" dirty="0">
                <a:solidFill>
                  <a:schemeClr val="bg1"/>
                </a:solidFill>
                <a:latin typeface="+mj-lt"/>
                <a:ea typeface="Times New Roman" panose="02020603050405020304" pitchFamily="18" charset="0"/>
              </a:rPr>
              <a:t>1.Severity of disease</a:t>
            </a:r>
          </a:p>
          <a:p>
            <a:r>
              <a:rPr lang="en-US" sz="2400" b="1" dirty="0">
                <a:solidFill>
                  <a:schemeClr val="bg1"/>
                </a:solidFill>
                <a:latin typeface="+mj-lt"/>
                <a:ea typeface="Times New Roman" panose="02020603050405020304" pitchFamily="18" charset="0"/>
              </a:rPr>
              <a:t>2.Number of medication</a:t>
            </a:r>
          </a:p>
          <a:p>
            <a:r>
              <a:rPr lang="en-US" sz="2400" b="1" dirty="0">
                <a:solidFill>
                  <a:schemeClr val="bg1"/>
                </a:solidFill>
                <a:latin typeface="+mj-lt"/>
                <a:ea typeface="Times New Roman" panose="02020603050405020304" pitchFamily="18" charset="0"/>
              </a:rPr>
              <a:t>3.Number of lab procedures</a:t>
            </a:r>
          </a:p>
          <a:p>
            <a:r>
              <a:rPr lang="en-US" sz="2400" b="1" dirty="0">
                <a:solidFill>
                  <a:schemeClr val="bg1"/>
                </a:solidFill>
                <a:latin typeface="+mj-lt"/>
                <a:ea typeface="Times New Roman" panose="02020603050405020304" pitchFamily="18" charset="0"/>
              </a:rPr>
              <a:t>4.Time in hospital</a:t>
            </a:r>
          </a:p>
          <a:p>
            <a:r>
              <a:rPr lang="en-US" sz="2400" b="1" dirty="0">
                <a:solidFill>
                  <a:schemeClr val="bg1"/>
                </a:solidFill>
                <a:latin typeface="+mj-lt"/>
                <a:ea typeface="Times New Roman" panose="02020603050405020304" pitchFamily="18" charset="0"/>
              </a:rPr>
              <a:t>5.Age.</a:t>
            </a:r>
            <a:endParaRPr lang="en-IN" sz="2000" b="1" dirty="0">
              <a:solidFill>
                <a:schemeClr val="bg1"/>
              </a:solidFill>
              <a:latin typeface="+mj-lt"/>
            </a:endParaRPr>
          </a:p>
        </p:txBody>
      </p:sp>
      <p:sp>
        <p:nvSpPr>
          <p:cNvPr id="9" name="TextBox 8">
            <a:extLst>
              <a:ext uri="{FF2B5EF4-FFF2-40B4-BE49-F238E27FC236}">
                <a16:creationId xmlns:a16="http://schemas.microsoft.com/office/drawing/2014/main" id="{D3D1D0C8-F74A-4F7B-8D03-8A6850240121}"/>
              </a:ext>
            </a:extLst>
          </p:cNvPr>
          <p:cNvSpPr txBox="1"/>
          <p:nvPr/>
        </p:nvSpPr>
        <p:spPr>
          <a:xfrm>
            <a:off x="186813" y="1232870"/>
            <a:ext cx="4584479" cy="461665"/>
          </a:xfrm>
          <a:prstGeom prst="rect">
            <a:avLst/>
          </a:prstGeom>
          <a:noFill/>
        </p:spPr>
        <p:txBody>
          <a:bodyPr wrap="square" rtlCol="0">
            <a:spAutoFit/>
          </a:bodyPr>
          <a:lstStyle/>
          <a:p>
            <a:pPr algn="ctr"/>
            <a:r>
              <a:rPr lang="en-US" sz="2400" b="1" spc="300" dirty="0">
                <a:solidFill>
                  <a:schemeClr val="bg1"/>
                </a:solidFill>
                <a:latin typeface="Raleway"/>
              </a:rPr>
              <a:t>FEATURE IMPORTANCE:</a:t>
            </a:r>
            <a:endParaRPr lang="en-IN" sz="2400" b="1" spc="300" dirty="0">
              <a:solidFill>
                <a:schemeClr val="bg1"/>
              </a:solidFill>
              <a:latin typeface="Raleway"/>
            </a:endParaRPr>
          </a:p>
        </p:txBody>
      </p:sp>
    </p:spTree>
    <p:extLst>
      <p:ext uri="{BB962C8B-B14F-4D97-AF65-F5344CB8AC3E}">
        <p14:creationId xmlns:p14="http://schemas.microsoft.com/office/powerpoint/2010/main" val="38757247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300" fill="hold">
                                          <p:stCondLst>
                                            <p:cond delay="0"/>
                                          </p:stCondLst>
                                        </p:cTn>
                                        <p:tgtEl>
                                          <p:spTgt spid="11"/>
                                        </p:tgtEl>
                                        <p:attrNameLst>
                                          <p:attrName>r</p:attrName>
                                        </p:attrNameLst>
                                      </p:cBhvr>
                                    </p:animRot>
                                    <p:animRot by="-240000">
                                      <p:cBhvr>
                                        <p:cTn id="7" dur="600" fill="hold">
                                          <p:stCondLst>
                                            <p:cond delay="600"/>
                                          </p:stCondLst>
                                        </p:cTn>
                                        <p:tgtEl>
                                          <p:spTgt spid="11"/>
                                        </p:tgtEl>
                                        <p:attrNameLst>
                                          <p:attrName>r</p:attrName>
                                        </p:attrNameLst>
                                      </p:cBhvr>
                                    </p:animRot>
                                    <p:animRot by="240000">
                                      <p:cBhvr>
                                        <p:cTn id="8" dur="600" fill="hold">
                                          <p:stCondLst>
                                            <p:cond delay="1200"/>
                                          </p:stCondLst>
                                        </p:cTn>
                                        <p:tgtEl>
                                          <p:spTgt spid="11"/>
                                        </p:tgtEl>
                                        <p:attrNameLst>
                                          <p:attrName>r</p:attrName>
                                        </p:attrNameLst>
                                      </p:cBhvr>
                                    </p:animRot>
                                    <p:animRot by="-240000">
                                      <p:cBhvr>
                                        <p:cTn id="9" dur="600" fill="hold">
                                          <p:stCondLst>
                                            <p:cond delay="1800"/>
                                          </p:stCondLst>
                                        </p:cTn>
                                        <p:tgtEl>
                                          <p:spTgt spid="11"/>
                                        </p:tgtEl>
                                        <p:attrNameLst>
                                          <p:attrName>r</p:attrName>
                                        </p:attrNameLst>
                                      </p:cBhvr>
                                    </p:animRot>
                                    <p:animRot by="120000">
                                      <p:cBhvr>
                                        <p:cTn id="10" dur="600" fill="hold">
                                          <p:stCondLst>
                                            <p:cond delay="2400"/>
                                          </p:stCondLst>
                                        </p:cTn>
                                        <p:tgtEl>
                                          <p:spTgt spid="11"/>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E6CBB8-72A7-4F40-99D3-30F1C2801BB1}"/>
              </a:ext>
            </a:extLst>
          </p:cNvPr>
          <p:cNvSpPr txBox="1"/>
          <p:nvPr/>
        </p:nvSpPr>
        <p:spPr>
          <a:xfrm>
            <a:off x="0" y="312058"/>
            <a:ext cx="4009292" cy="461665"/>
          </a:xfrm>
          <a:prstGeom prst="rect">
            <a:avLst/>
          </a:prstGeom>
          <a:noFill/>
        </p:spPr>
        <p:txBody>
          <a:bodyPr wrap="square" rtlCol="0">
            <a:spAutoFit/>
          </a:bodyPr>
          <a:lstStyle/>
          <a:p>
            <a:pPr algn="ctr"/>
            <a:r>
              <a:rPr lang="en-US" sz="2400" b="1" spc="300" dirty="0">
                <a:solidFill>
                  <a:schemeClr val="bg1"/>
                </a:solidFill>
                <a:latin typeface="Raleway"/>
              </a:rPr>
              <a:t>LIMITATIONS:</a:t>
            </a:r>
            <a:endParaRPr lang="en-IN" sz="2400" b="1" spc="300" dirty="0">
              <a:solidFill>
                <a:schemeClr val="bg1"/>
              </a:solidFill>
              <a:latin typeface="Raleway"/>
            </a:endParaRPr>
          </a:p>
        </p:txBody>
      </p:sp>
      <p:sp>
        <p:nvSpPr>
          <p:cNvPr id="4" name="TextBox 3">
            <a:extLst>
              <a:ext uri="{FF2B5EF4-FFF2-40B4-BE49-F238E27FC236}">
                <a16:creationId xmlns:a16="http://schemas.microsoft.com/office/drawing/2014/main" id="{C84B66FF-1B98-4C42-B534-079A7C7D2C13}"/>
              </a:ext>
            </a:extLst>
          </p:cNvPr>
          <p:cNvSpPr txBox="1"/>
          <p:nvPr/>
        </p:nvSpPr>
        <p:spPr>
          <a:xfrm>
            <a:off x="668442" y="938830"/>
            <a:ext cx="9910916" cy="2031325"/>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chemeClr val="bg1"/>
                </a:solidFill>
                <a:latin typeface="+mj-lt"/>
              </a:rPr>
              <a:t> Correlation:    Less Correlation with  target variable</a:t>
            </a:r>
          </a:p>
          <a:p>
            <a:pPr marL="285750" indent="-285750">
              <a:buFont typeface="Wingdings" panose="05000000000000000000" pitchFamily="2" charset="2"/>
              <a:buChar char="Ø"/>
            </a:pPr>
            <a:endParaRPr lang="en-US" b="1" dirty="0">
              <a:solidFill>
                <a:schemeClr val="bg1"/>
              </a:solidFill>
              <a:latin typeface="+mj-lt"/>
            </a:endParaRPr>
          </a:p>
          <a:p>
            <a:pPr marL="285750" indent="-285750">
              <a:buFont typeface="Wingdings" panose="05000000000000000000" pitchFamily="2" charset="2"/>
              <a:buChar char="Ø"/>
            </a:pPr>
            <a:r>
              <a:rPr lang="en-US" b="1" dirty="0">
                <a:solidFill>
                  <a:schemeClr val="bg1"/>
                </a:solidFill>
                <a:latin typeface="+mj-lt"/>
              </a:rPr>
              <a:t>Computational Challenges</a:t>
            </a:r>
          </a:p>
          <a:p>
            <a:pPr marL="285750" indent="-285750">
              <a:buFont typeface="Wingdings" panose="05000000000000000000" pitchFamily="2" charset="2"/>
              <a:buChar char="Ø"/>
            </a:pPr>
            <a:endParaRPr lang="en-US" b="1" dirty="0">
              <a:solidFill>
                <a:schemeClr val="bg1"/>
              </a:solidFill>
              <a:latin typeface="+mj-lt"/>
            </a:endParaRPr>
          </a:p>
          <a:p>
            <a:pPr marL="285750" indent="-285750">
              <a:buFont typeface="Wingdings" panose="05000000000000000000" pitchFamily="2" charset="2"/>
              <a:buChar char="Ø"/>
            </a:pPr>
            <a:r>
              <a:rPr lang="en-IN" b="1" dirty="0">
                <a:solidFill>
                  <a:schemeClr val="bg1"/>
                </a:solidFill>
                <a:latin typeface="+mj-lt"/>
              </a:rPr>
              <a:t>Paucity of Domain knowledge to extract new features.</a:t>
            </a:r>
          </a:p>
          <a:p>
            <a:pPr marL="285750" indent="-285750">
              <a:buFont typeface="Wingdings" panose="05000000000000000000" pitchFamily="2" charset="2"/>
              <a:buChar char="Ø"/>
            </a:pPr>
            <a:endParaRPr lang="en-IN" b="1" dirty="0">
              <a:solidFill>
                <a:schemeClr val="bg1"/>
              </a:solidFill>
              <a:latin typeface="+mj-lt"/>
            </a:endParaRPr>
          </a:p>
          <a:p>
            <a:pPr marL="285750" indent="-285750">
              <a:buFont typeface="Wingdings" panose="05000000000000000000" pitchFamily="2" charset="2"/>
              <a:buChar char="Ø"/>
            </a:pPr>
            <a:r>
              <a:rPr lang="en-IN" b="1" dirty="0">
                <a:solidFill>
                  <a:schemeClr val="bg1"/>
                </a:solidFill>
                <a:latin typeface="+mj-lt"/>
              </a:rPr>
              <a:t>Redundant data in categorical variable</a:t>
            </a:r>
          </a:p>
        </p:txBody>
      </p:sp>
      <p:sp>
        <p:nvSpPr>
          <p:cNvPr id="5" name="TextBox 4">
            <a:extLst>
              <a:ext uri="{FF2B5EF4-FFF2-40B4-BE49-F238E27FC236}">
                <a16:creationId xmlns:a16="http://schemas.microsoft.com/office/drawing/2014/main" id="{4B4BE409-685B-457A-9970-CD901B169914}"/>
              </a:ext>
            </a:extLst>
          </p:cNvPr>
          <p:cNvSpPr txBox="1"/>
          <p:nvPr/>
        </p:nvSpPr>
        <p:spPr>
          <a:xfrm>
            <a:off x="191729" y="3538534"/>
            <a:ext cx="4584479" cy="461665"/>
          </a:xfrm>
          <a:prstGeom prst="rect">
            <a:avLst/>
          </a:prstGeom>
          <a:noFill/>
        </p:spPr>
        <p:txBody>
          <a:bodyPr wrap="square" rtlCol="0">
            <a:spAutoFit/>
          </a:bodyPr>
          <a:lstStyle/>
          <a:p>
            <a:pPr algn="ctr"/>
            <a:r>
              <a:rPr lang="en-US" sz="2400" b="1" spc="300" dirty="0">
                <a:solidFill>
                  <a:schemeClr val="bg1"/>
                </a:solidFill>
                <a:latin typeface="Raleway"/>
              </a:rPr>
              <a:t>FINAL TAKEAWAYS:</a:t>
            </a:r>
            <a:endParaRPr lang="en-IN" sz="2400" b="1" spc="300" dirty="0">
              <a:solidFill>
                <a:schemeClr val="bg1"/>
              </a:solidFill>
              <a:latin typeface="Raleway"/>
            </a:endParaRPr>
          </a:p>
        </p:txBody>
      </p:sp>
      <p:sp>
        <p:nvSpPr>
          <p:cNvPr id="6" name="TextBox 5">
            <a:extLst>
              <a:ext uri="{FF2B5EF4-FFF2-40B4-BE49-F238E27FC236}">
                <a16:creationId xmlns:a16="http://schemas.microsoft.com/office/drawing/2014/main" id="{D7C0B960-7640-4323-AF2F-6D54B776D8CE}"/>
              </a:ext>
            </a:extLst>
          </p:cNvPr>
          <p:cNvSpPr txBox="1"/>
          <p:nvPr/>
        </p:nvSpPr>
        <p:spPr>
          <a:xfrm>
            <a:off x="668442" y="4165306"/>
            <a:ext cx="9910916"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chemeClr val="bg1"/>
                </a:solidFill>
                <a:latin typeface="+mj-lt"/>
              </a:rPr>
              <a:t>Deploying our best performing model can help hospitals recognize patients with high probability of readmission.</a:t>
            </a:r>
          </a:p>
          <a:p>
            <a:pPr marL="285750" indent="-285750">
              <a:buFont typeface="Wingdings" panose="05000000000000000000" pitchFamily="2" charset="2"/>
              <a:buChar char="Ø"/>
            </a:pPr>
            <a:endParaRPr lang="en-US" b="1" dirty="0">
              <a:solidFill>
                <a:schemeClr val="bg1"/>
              </a:solidFill>
              <a:latin typeface="+mj-lt"/>
            </a:endParaRPr>
          </a:p>
          <a:p>
            <a:pPr marL="285750" indent="-285750">
              <a:buFont typeface="Wingdings" panose="05000000000000000000" pitchFamily="2" charset="2"/>
              <a:buChar char="Ø"/>
            </a:pPr>
            <a:r>
              <a:rPr lang="en-US" b="1" dirty="0">
                <a:solidFill>
                  <a:schemeClr val="bg1"/>
                </a:solidFill>
                <a:latin typeface="+mj-lt"/>
              </a:rPr>
              <a:t>Our EDA analysis might help generalizing the patient. </a:t>
            </a:r>
          </a:p>
          <a:p>
            <a:pPr marL="285750" indent="-285750">
              <a:buFont typeface="Wingdings" panose="05000000000000000000" pitchFamily="2" charset="2"/>
              <a:buChar char="Ø"/>
            </a:pPr>
            <a:endParaRPr lang="en-US" b="1" dirty="0">
              <a:solidFill>
                <a:schemeClr val="bg1"/>
              </a:solidFill>
              <a:latin typeface="+mj-lt"/>
            </a:endParaRPr>
          </a:p>
          <a:p>
            <a:pPr marL="285750" indent="-285750">
              <a:buFont typeface="Wingdings" panose="05000000000000000000" pitchFamily="2" charset="2"/>
              <a:buChar char="Ø"/>
            </a:pPr>
            <a:r>
              <a:rPr lang="en-US" b="1" dirty="0">
                <a:solidFill>
                  <a:schemeClr val="bg1"/>
                </a:solidFill>
                <a:latin typeface="+mj-lt"/>
              </a:rPr>
              <a:t>Reduce patients out of pocket expenditure .</a:t>
            </a:r>
          </a:p>
          <a:p>
            <a:pPr marL="285750" indent="-285750">
              <a:buFont typeface="Wingdings" panose="05000000000000000000" pitchFamily="2" charset="2"/>
              <a:buChar char="Ø"/>
            </a:pPr>
            <a:endParaRPr lang="en-US" b="1" dirty="0">
              <a:solidFill>
                <a:schemeClr val="bg1"/>
              </a:solidFill>
              <a:latin typeface="+mj-lt"/>
            </a:endParaRPr>
          </a:p>
          <a:p>
            <a:pPr marL="285750" indent="-285750">
              <a:buFont typeface="Wingdings" panose="05000000000000000000" pitchFamily="2" charset="2"/>
              <a:buChar char="Ø"/>
            </a:pPr>
            <a:r>
              <a:rPr lang="en-US" b="1" dirty="0">
                <a:solidFill>
                  <a:schemeClr val="bg1"/>
                </a:solidFill>
                <a:latin typeface="+mj-lt"/>
              </a:rPr>
              <a:t>Improve Hospital’s  analytical  efficiency &amp; thereby avoiding penalization from Hospital Readmission Reduction Program [HRRP].</a:t>
            </a:r>
          </a:p>
          <a:p>
            <a:pPr marL="285750" indent="-285750">
              <a:buFont typeface="Wingdings" panose="05000000000000000000" pitchFamily="2" charset="2"/>
              <a:buChar char="Ø"/>
            </a:pPr>
            <a:endParaRPr lang="en-IN" b="1" dirty="0">
              <a:solidFill>
                <a:schemeClr val="bg1"/>
              </a:solidFill>
              <a:latin typeface="+mj-lt"/>
            </a:endParaRPr>
          </a:p>
        </p:txBody>
      </p:sp>
    </p:spTree>
    <p:extLst>
      <p:ext uri="{BB962C8B-B14F-4D97-AF65-F5344CB8AC3E}">
        <p14:creationId xmlns:p14="http://schemas.microsoft.com/office/powerpoint/2010/main" val="133121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FE7F2D"/>
          </a:solidFill>
          <a:ln w="1270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4" name="Rectangle 3">
            <a:extLst>
              <a:ext uri="{FF2B5EF4-FFF2-40B4-BE49-F238E27FC236}">
                <a16:creationId xmlns:a16="http://schemas.microsoft.com/office/drawing/2014/main" id="{D674933B-DF67-D14D-ACC6-194EA400210B}"/>
              </a:ext>
            </a:extLst>
          </p:cNvPr>
          <p:cNvSpPr/>
          <p:nvPr/>
        </p:nvSpPr>
        <p:spPr>
          <a:xfrm>
            <a:off x="4070285" y="3532924"/>
            <a:ext cx="4051430" cy="1092607"/>
          </a:xfrm>
          <a:prstGeom prst="rect">
            <a:avLst/>
          </a:prstGeom>
        </p:spPr>
        <p:txBody>
          <a:bodyPr wrap="none">
            <a:spAutoFit/>
          </a:bodyPr>
          <a:lstStyle/>
          <a:p>
            <a:pPr algn="ctr"/>
            <a:r>
              <a:rPr lang="en-US" sz="65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rPr>
              <a:t>OVERVIEW</a:t>
            </a:r>
            <a:endParaRPr lang="en-LT" sz="65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endParaRPr>
          </a:p>
        </p:txBody>
      </p:sp>
      <p:pic>
        <p:nvPicPr>
          <p:cNvPr id="7" name="Graphic 6" descr="Lights On with solid fill">
            <a:extLst>
              <a:ext uri="{FF2B5EF4-FFF2-40B4-BE49-F238E27FC236}">
                <a16:creationId xmlns:a16="http://schemas.microsoft.com/office/drawing/2014/main" id="{3169A18E-29C1-B14B-9DAC-9A1603958F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20683" y="782444"/>
            <a:ext cx="2750634" cy="2750634"/>
          </a:xfrm>
          <a:prstGeom prst="rect">
            <a:avLst/>
          </a:prstGeom>
          <a:effectLst>
            <a:outerShdw blurRad="177800" sx="102000" sy="102000" algn="ctr" rotWithShape="0">
              <a:prstClr val="black">
                <a:alpha val="40000"/>
              </a:prstClr>
            </a:outerShdw>
          </a:effectLst>
        </p:spPr>
      </p:pic>
    </p:spTree>
    <p:extLst>
      <p:ext uri="{BB962C8B-B14F-4D97-AF65-F5344CB8AC3E}">
        <p14:creationId xmlns:p14="http://schemas.microsoft.com/office/powerpoint/2010/main" val="97523264"/>
      </p:ext>
    </p:extLst>
  </p:cSld>
  <p:clrMapOvr>
    <a:masterClrMapping/>
  </p:clrMapOvr>
  <p:transition spd="slow" advTm="0"/>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CF6B2B7C-89ED-F540-A64D-0D5E18A71354}"/>
              </a:ext>
            </a:extLst>
          </p:cNvPr>
          <p:cNvSpPr/>
          <p:nvPr/>
        </p:nvSpPr>
        <p:spPr>
          <a:xfrm>
            <a:off x="-1450258" y="-4117255"/>
            <a:ext cx="15092516" cy="1509251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useBgFill="1">
        <p:nvSpPr>
          <p:cNvPr id="21" name="Rounded Rectangle 20">
            <a:extLst>
              <a:ext uri="{FF2B5EF4-FFF2-40B4-BE49-F238E27FC236}">
                <a16:creationId xmlns:a16="http://schemas.microsoft.com/office/drawing/2014/main" id="{D6787DAF-363B-FF49-8B5C-94BB07360B4E}"/>
              </a:ext>
            </a:extLst>
          </p:cNvPr>
          <p:cNvSpPr/>
          <p:nvPr/>
        </p:nvSpPr>
        <p:spPr>
          <a:xfrm rot="2314562">
            <a:off x="1496965" y="313773"/>
            <a:ext cx="642321" cy="3943954"/>
          </a:xfrm>
          <a:prstGeom prst="roundRect">
            <a:avLst>
              <a:gd name="adj" fmla="val 50000"/>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2" name="Rounded Rectangle 21">
            <a:extLst>
              <a:ext uri="{FF2B5EF4-FFF2-40B4-BE49-F238E27FC236}">
                <a16:creationId xmlns:a16="http://schemas.microsoft.com/office/drawing/2014/main" id="{A550FAD0-EC64-B541-9FEF-F3F576427C79}"/>
              </a:ext>
            </a:extLst>
          </p:cNvPr>
          <p:cNvSpPr/>
          <p:nvPr/>
        </p:nvSpPr>
        <p:spPr>
          <a:xfrm rot="2314562">
            <a:off x="1384545" y="1613863"/>
            <a:ext cx="642321" cy="4080509"/>
          </a:xfrm>
          <a:prstGeom prst="roundRect">
            <a:avLst>
              <a:gd name="adj" fmla="val 50000"/>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3" name="Rounded Rectangle 22">
            <a:extLst>
              <a:ext uri="{FF2B5EF4-FFF2-40B4-BE49-F238E27FC236}">
                <a16:creationId xmlns:a16="http://schemas.microsoft.com/office/drawing/2014/main" id="{95ACA153-32CF-B343-BD0F-8295EFA0D82C}"/>
              </a:ext>
            </a:extLst>
          </p:cNvPr>
          <p:cNvSpPr/>
          <p:nvPr/>
        </p:nvSpPr>
        <p:spPr>
          <a:xfrm rot="2314562">
            <a:off x="1563665" y="2358741"/>
            <a:ext cx="642321" cy="4513190"/>
          </a:xfrm>
          <a:prstGeom prst="roundRect">
            <a:avLst>
              <a:gd name="adj" fmla="val 50000"/>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4" name="Rounded Rectangle 23">
            <a:extLst>
              <a:ext uri="{FF2B5EF4-FFF2-40B4-BE49-F238E27FC236}">
                <a16:creationId xmlns:a16="http://schemas.microsoft.com/office/drawing/2014/main" id="{4A087067-6FBB-1745-A5D4-628D980A11A2}"/>
              </a:ext>
            </a:extLst>
          </p:cNvPr>
          <p:cNvSpPr/>
          <p:nvPr/>
        </p:nvSpPr>
        <p:spPr>
          <a:xfrm rot="2314562">
            <a:off x="1014528" y="4518245"/>
            <a:ext cx="642321" cy="4019894"/>
          </a:xfrm>
          <a:prstGeom prst="roundRect">
            <a:avLst>
              <a:gd name="adj" fmla="val 50000"/>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5" name="Rectangle 4">
            <a:extLst>
              <a:ext uri="{FF2B5EF4-FFF2-40B4-BE49-F238E27FC236}">
                <a16:creationId xmlns:a16="http://schemas.microsoft.com/office/drawing/2014/main" id="{67ABF447-6E17-1A45-AD94-46DCD25C1D16}"/>
              </a:ext>
            </a:extLst>
          </p:cNvPr>
          <p:cNvSpPr/>
          <p:nvPr/>
        </p:nvSpPr>
        <p:spPr>
          <a:xfrm>
            <a:off x="2883150" y="1566252"/>
            <a:ext cx="6029092" cy="5601533"/>
          </a:xfrm>
          <a:prstGeom prst="rect">
            <a:avLst/>
          </a:prstGeom>
        </p:spPr>
        <p:txBody>
          <a:bodyPr wrap="square">
            <a:spAutoFit/>
          </a:bodyPr>
          <a:lstStyle/>
          <a:p>
            <a:pPr algn="just"/>
            <a:r>
              <a:rPr lang="en-US" b="1" dirty="0">
                <a:solidFill>
                  <a:schemeClr val="bg1"/>
                </a:solidFill>
                <a:latin typeface="+mj-lt"/>
              </a:rPr>
              <a:t>As the healthcare system moves toward value-based care, CMS has created many programs to improve the quality of care of patients. One of these programs is called the Hospital Readmission Reduction Program (</a:t>
            </a:r>
            <a:r>
              <a:rPr lang="en-US" b="1" u="sng" dirty="0">
                <a:solidFill>
                  <a:schemeClr val="bg1"/>
                </a:solidFill>
                <a:latin typeface="+mj-lt"/>
                <a:hlinkClick r:id="rId3">
                  <a:extLst>
                    <a:ext uri="{A12FA001-AC4F-418D-AE19-62706E023703}">
                      <ahyp:hlinkClr xmlns:ahyp="http://schemas.microsoft.com/office/drawing/2018/hyperlinkcolor" val="tx"/>
                    </a:ext>
                  </a:extLst>
                </a:hlinkClick>
              </a:rPr>
              <a:t>HRRP</a:t>
            </a:r>
            <a:r>
              <a:rPr lang="en-US" b="1" dirty="0">
                <a:solidFill>
                  <a:schemeClr val="bg1"/>
                </a:solidFill>
                <a:latin typeface="+mj-lt"/>
              </a:rPr>
              <a:t>), which reduces reimbursement to hospitals with above average readmissions. For those hospitals which are currently penalized under this program, one solution is to create interventions to provide additional assistance to patients with increased risk of readmission. </a:t>
            </a:r>
          </a:p>
          <a:p>
            <a:pPr algn="just"/>
            <a:r>
              <a:rPr lang="en-US" b="1" dirty="0">
                <a:solidFill>
                  <a:schemeClr val="bg1"/>
                </a:solidFill>
                <a:latin typeface="+mj-lt"/>
              </a:rPr>
              <a:t>But how do we identify these patients? We can use predictive modeling from data science to help prioritize patients.</a:t>
            </a:r>
          </a:p>
          <a:p>
            <a:pPr algn="just"/>
            <a:r>
              <a:rPr lang="en-US" b="1" dirty="0">
                <a:solidFill>
                  <a:schemeClr val="bg1"/>
                </a:solidFill>
                <a:latin typeface="+mj-lt"/>
              </a:rPr>
              <a:t>One patient population that is at increased risk of hospitalization and readmission is that of diabetes. </a:t>
            </a:r>
          </a:p>
          <a:p>
            <a:pPr algn="just"/>
            <a:r>
              <a:rPr lang="en-US" b="1" dirty="0">
                <a:solidFill>
                  <a:schemeClr val="bg1"/>
                </a:solidFill>
                <a:latin typeface="+mj-lt"/>
              </a:rPr>
              <a:t>According to </a:t>
            </a:r>
            <a:r>
              <a:rPr lang="en-US" b="1" dirty="0" err="1">
                <a:solidFill>
                  <a:schemeClr val="bg1"/>
                </a:solidFill>
                <a:latin typeface="+mj-lt"/>
              </a:rPr>
              <a:t>Ostling</a:t>
            </a:r>
            <a:r>
              <a:rPr lang="en-US" b="1" dirty="0">
                <a:solidFill>
                  <a:schemeClr val="bg1"/>
                </a:solidFill>
                <a:latin typeface="+mj-lt"/>
              </a:rPr>
              <a:t> diabetes is a medical condition that affects approximately 1 in 10 patients in the United States.</a:t>
            </a:r>
          </a:p>
          <a:p>
            <a:pPr algn="just"/>
            <a:endParaRPr lang="en-US" b="1" dirty="0">
              <a:solidFill>
                <a:schemeClr val="bg1"/>
              </a:solidFill>
              <a:latin typeface="+mj-lt"/>
            </a:endParaRPr>
          </a:p>
          <a:p>
            <a:pPr algn="just"/>
            <a:r>
              <a:rPr lang="en-US" b="1" dirty="0">
                <a:solidFill>
                  <a:schemeClr val="bg1"/>
                </a:solidFill>
                <a:latin typeface="+mj-lt"/>
              </a:rPr>
              <a:t>Readmission of patients is an ongoing real-world problem. Ripples of the problem are felt by both patients and health care service providers.</a:t>
            </a:r>
          </a:p>
          <a:p>
            <a:pPr algn="just"/>
            <a:endParaRPr lang="en-US" sz="1600" b="1" dirty="0">
              <a:solidFill>
                <a:schemeClr val="bg1"/>
              </a:solidFill>
            </a:endParaRPr>
          </a:p>
        </p:txBody>
      </p:sp>
      <p:sp>
        <p:nvSpPr>
          <p:cNvPr id="11" name="Rectangle 10">
            <a:extLst>
              <a:ext uri="{FF2B5EF4-FFF2-40B4-BE49-F238E27FC236}">
                <a16:creationId xmlns:a16="http://schemas.microsoft.com/office/drawing/2014/main" id="{F1ABBEE1-A4F3-6746-AE3A-4B6E12CE6CA3}"/>
              </a:ext>
            </a:extLst>
          </p:cNvPr>
          <p:cNvSpPr/>
          <p:nvPr/>
        </p:nvSpPr>
        <p:spPr>
          <a:xfrm>
            <a:off x="5341772" y="273232"/>
            <a:ext cx="3739550" cy="1015663"/>
          </a:xfrm>
          <a:prstGeom prst="rect">
            <a:avLst/>
          </a:prstGeom>
        </p:spPr>
        <p:txBody>
          <a:bodyPr wrap="none">
            <a:spAutoFit/>
          </a:bodyPr>
          <a:lstStyle/>
          <a:p>
            <a:pPr algn="ctr"/>
            <a:r>
              <a:rPr lang="en-LT" sz="60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rPr>
              <a:t>O</a:t>
            </a:r>
            <a:r>
              <a:rPr lang="en-US" sz="60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rPr>
              <a:t>VERVIEW</a:t>
            </a:r>
            <a:endParaRPr lang="en-LT" sz="60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endParaRPr>
          </a:p>
        </p:txBody>
      </p:sp>
      <p:sp useBgFill="1">
        <p:nvSpPr>
          <p:cNvPr id="26" name="Rounded Rectangle 25">
            <a:extLst>
              <a:ext uri="{FF2B5EF4-FFF2-40B4-BE49-F238E27FC236}">
                <a16:creationId xmlns:a16="http://schemas.microsoft.com/office/drawing/2014/main" id="{79CF8A2E-6CD9-C246-88DB-41410F96B594}"/>
              </a:ext>
            </a:extLst>
          </p:cNvPr>
          <p:cNvSpPr/>
          <p:nvPr/>
        </p:nvSpPr>
        <p:spPr>
          <a:xfrm rot="2314562">
            <a:off x="10002831" y="2171981"/>
            <a:ext cx="642321" cy="3943954"/>
          </a:xfrm>
          <a:prstGeom prst="roundRect">
            <a:avLst>
              <a:gd name="adj" fmla="val 50000"/>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7" name="Rounded Rectangle 26">
            <a:extLst>
              <a:ext uri="{FF2B5EF4-FFF2-40B4-BE49-F238E27FC236}">
                <a16:creationId xmlns:a16="http://schemas.microsoft.com/office/drawing/2014/main" id="{8BF71943-E162-8646-B793-F730AF1116CA}"/>
              </a:ext>
            </a:extLst>
          </p:cNvPr>
          <p:cNvSpPr/>
          <p:nvPr/>
        </p:nvSpPr>
        <p:spPr>
          <a:xfrm rot="2314562">
            <a:off x="9890411" y="3472071"/>
            <a:ext cx="642321" cy="4080509"/>
          </a:xfrm>
          <a:prstGeom prst="roundRect">
            <a:avLst>
              <a:gd name="adj" fmla="val 50000"/>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8" name="Rounded Rectangle 27">
            <a:extLst>
              <a:ext uri="{FF2B5EF4-FFF2-40B4-BE49-F238E27FC236}">
                <a16:creationId xmlns:a16="http://schemas.microsoft.com/office/drawing/2014/main" id="{FC8B7B47-AD94-0B42-BF9A-FB712535E5D0}"/>
              </a:ext>
            </a:extLst>
          </p:cNvPr>
          <p:cNvSpPr/>
          <p:nvPr/>
        </p:nvSpPr>
        <p:spPr>
          <a:xfrm rot="2314562">
            <a:off x="10069531" y="4216949"/>
            <a:ext cx="642321" cy="4513190"/>
          </a:xfrm>
          <a:prstGeom prst="roundRect">
            <a:avLst>
              <a:gd name="adj" fmla="val 50000"/>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9" name="Rounded Rectangle 28">
            <a:extLst>
              <a:ext uri="{FF2B5EF4-FFF2-40B4-BE49-F238E27FC236}">
                <a16:creationId xmlns:a16="http://schemas.microsoft.com/office/drawing/2014/main" id="{14E00701-098F-CD4F-A308-C7B7ECDFF684}"/>
              </a:ext>
            </a:extLst>
          </p:cNvPr>
          <p:cNvSpPr/>
          <p:nvPr/>
        </p:nvSpPr>
        <p:spPr>
          <a:xfrm rot="2314562">
            <a:off x="9520394" y="6376453"/>
            <a:ext cx="642321" cy="4019894"/>
          </a:xfrm>
          <a:prstGeom prst="roundRect">
            <a:avLst>
              <a:gd name="adj" fmla="val 50000"/>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25" name="Graphic 24" descr="Lights On with solid fill">
            <a:extLst>
              <a:ext uri="{FF2B5EF4-FFF2-40B4-BE49-F238E27FC236}">
                <a16:creationId xmlns:a16="http://schemas.microsoft.com/office/drawing/2014/main" id="{5CEBFDB8-FA94-4412-8D7F-1054E34D397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83200" y="51778"/>
            <a:ext cx="1458572" cy="1458572"/>
          </a:xfrm>
          <a:prstGeom prst="rect">
            <a:avLst/>
          </a:prstGeom>
          <a:effectLst>
            <a:outerShdw blurRad="177800" sx="102000" sy="102000" algn="ctr" rotWithShape="0">
              <a:prstClr val="black">
                <a:alpha val="40000"/>
              </a:prstClr>
            </a:outerShdw>
          </a:effectLst>
        </p:spPr>
      </p:pic>
    </p:spTree>
    <p:extLst>
      <p:ext uri="{BB962C8B-B14F-4D97-AF65-F5344CB8AC3E}">
        <p14:creationId xmlns:p14="http://schemas.microsoft.com/office/powerpoint/2010/main" val="3842807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2000"/>
                                        <p:tgtEl>
                                          <p:spTgt spid="25"/>
                                        </p:tgtEl>
                                      </p:cBhvr>
                                    </p:animEffect>
                                    <p:anim calcmode="lin" valueType="num">
                                      <p:cBhvr>
                                        <p:cTn id="8" dur="2000" fill="hold"/>
                                        <p:tgtEl>
                                          <p:spTgt spid="25"/>
                                        </p:tgtEl>
                                        <p:attrNameLst>
                                          <p:attrName>ppt_w</p:attrName>
                                        </p:attrNameLst>
                                      </p:cBhvr>
                                      <p:tavLst>
                                        <p:tav tm="0" fmla="#ppt_w*sin(2.5*pi*$)">
                                          <p:val>
                                            <p:fltVal val="0"/>
                                          </p:val>
                                        </p:tav>
                                        <p:tav tm="100000">
                                          <p:val>
                                            <p:fltVal val="1"/>
                                          </p:val>
                                        </p:tav>
                                      </p:tavLst>
                                    </p:anim>
                                    <p:anim calcmode="lin" valueType="num">
                                      <p:cBhvr>
                                        <p:cTn id="9" dur="2000" fill="hold"/>
                                        <p:tgtEl>
                                          <p:spTgt spid="25"/>
                                        </p:tgtEl>
                                        <p:attrNameLst>
                                          <p:attrName>ppt_h</p:attrName>
                                        </p:attrNameLst>
                                      </p:cBhvr>
                                      <p:tavLst>
                                        <p:tav tm="0">
                                          <p:val>
                                            <p:strVal val="#ppt_h"/>
                                          </p:val>
                                        </p:tav>
                                        <p:tav tm="100000">
                                          <p:val>
                                            <p:strVal val="#ppt_h"/>
                                          </p:val>
                                        </p:tav>
                                      </p:tavLst>
                                    </p:anim>
                                  </p:childTnLst>
                                </p:cTn>
                              </p:par>
                              <p:par>
                                <p:cTn id="10" presetID="56" presetClass="path" presetSubtype="0" repeatCount="indefinite" accel="50000" decel="50000" autoRev="1" fill="hold" grpId="0" nodeType="withEffect">
                                  <p:stCondLst>
                                    <p:cond delay="0"/>
                                  </p:stCondLst>
                                  <p:childTnLst>
                                    <p:animMotion origin="layout" path="M 1.45833E-6 -3.33333E-6 L 0.04245 -0.09352 " pathEditMode="relative" rAng="0" ptsTypes="AA">
                                      <p:cBhvr>
                                        <p:cTn id="11" dur="3000" fill="hold"/>
                                        <p:tgtEl>
                                          <p:spTgt spid="21"/>
                                        </p:tgtEl>
                                        <p:attrNameLst>
                                          <p:attrName>ppt_x</p:attrName>
                                          <p:attrName>ppt_y</p:attrName>
                                        </p:attrNameLst>
                                      </p:cBhvr>
                                      <p:rCtr x="2122" y="-4676"/>
                                    </p:animMotion>
                                  </p:childTnLst>
                                </p:cTn>
                              </p:par>
                              <p:par>
                                <p:cTn id="12" presetID="56" presetClass="path" presetSubtype="0" repeatCount="indefinite" accel="50000" decel="50000" autoRev="1" fill="hold" grpId="0" nodeType="withEffect">
                                  <p:stCondLst>
                                    <p:cond delay="400"/>
                                  </p:stCondLst>
                                  <p:childTnLst>
                                    <p:animMotion origin="layout" path="M -3.75E-6 -3.7037E-7 L 0.04245 -0.09352 " pathEditMode="relative" rAng="0" ptsTypes="AA">
                                      <p:cBhvr>
                                        <p:cTn id="13" dur="3000" fill="hold"/>
                                        <p:tgtEl>
                                          <p:spTgt spid="22"/>
                                        </p:tgtEl>
                                        <p:attrNameLst>
                                          <p:attrName>ppt_x</p:attrName>
                                          <p:attrName>ppt_y</p:attrName>
                                        </p:attrNameLst>
                                      </p:cBhvr>
                                      <p:rCtr x="2122" y="-4676"/>
                                    </p:animMotion>
                                  </p:childTnLst>
                                </p:cTn>
                              </p:par>
                              <p:par>
                                <p:cTn id="14" presetID="56" presetClass="path" presetSubtype="0" repeatCount="indefinite" accel="50000" decel="50000" autoRev="1" fill="hold" grpId="0" nodeType="withEffect">
                                  <p:stCondLst>
                                    <p:cond delay="800"/>
                                  </p:stCondLst>
                                  <p:childTnLst>
                                    <p:animMotion origin="layout" path="M 2.70833E-6 3.33333E-6 L 0.04245 -0.09352 " pathEditMode="relative" rAng="0" ptsTypes="AA">
                                      <p:cBhvr>
                                        <p:cTn id="15" dur="3000" fill="hold"/>
                                        <p:tgtEl>
                                          <p:spTgt spid="23"/>
                                        </p:tgtEl>
                                        <p:attrNameLst>
                                          <p:attrName>ppt_x</p:attrName>
                                          <p:attrName>ppt_y</p:attrName>
                                        </p:attrNameLst>
                                      </p:cBhvr>
                                      <p:rCtr x="2122" y="-4676"/>
                                    </p:animMotion>
                                  </p:childTnLst>
                                </p:cTn>
                              </p:par>
                              <p:par>
                                <p:cTn id="16" presetID="56" presetClass="path" presetSubtype="0" repeatCount="indefinite" accel="50000" decel="50000" autoRev="1" fill="hold" grpId="0" nodeType="withEffect">
                                  <p:stCondLst>
                                    <p:cond delay="1200"/>
                                  </p:stCondLst>
                                  <p:childTnLst>
                                    <p:animMotion origin="layout" path="M 1.04167E-6 -1.85185E-6 L 0.04245 -0.09352 " pathEditMode="relative" rAng="0" ptsTypes="AA">
                                      <p:cBhvr>
                                        <p:cTn id="17" dur="3000" fill="hold"/>
                                        <p:tgtEl>
                                          <p:spTgt spid="24"/>
                                        </p:tgtEl>
                                        <p:attrNameLst>
                                          <p:attrName>ppt_x</p:attrName>
                                          <p:attrName>ppt_y</p:attrName>
                                        </p:attrNameLst>
                                      </p:cBhvr>
                                      <p:rCtr x="2122" y="-4676"/>
                                    </p:animMotion>
                                  </p:childTnLst>
                                </p:cTn>
                              </p:par>
                              <p:par>
                                <p:cTn id="18" presetID="56" presetClass="path" presetSubtype="0" repeatCount="indefinite" accel="50000" decel="50000" autoRev="1" fill="hold" grpId="0" nodeType="withEffect">
                                  <p:stCondLst>
                                    <p:cond delay="0"/>
                                  </p:stCondLst>
                                  <p:childTnLst>
                                    <p:animMotion origin="layout" path="M -2.29167E-6 -3.33333E-6 L 0.04245 -0.09352 " pathEditMode="relative" rAng="0" ptsTypes="AA">
                                      <p:cBhvr>
                                        <p:cTn id="19" dur="3000" fill="hold"/>
                                        <p:tgtEl>
                                          <p:spTgt spid="26"/>
                                        </p:tgtEl>
                                        <p:attrNameLst>
                                          <p:attrName>ppt_x</p:attrName>
                                          <p:attrName>ppt_y</p:attrName>
                                        </p:attrNameLst>
                                      </p:cBhvr>
                                      <p:rCtr x="2122" y="-4676"/>
                                    </p:animMotion>
                                  </p:childTnLst>
                                </p:cTn>
                              </p:par>
                              <p:par>
                                <p:cTn id="20" presetID="56" presetClass="path" presetSubtype="0" repeatCount="indefinite" accel="50000" decel="50000" autoRev="1" fill="hold" grpId="0" nodeType="withEffect">
                                  <p:stCondLst>
                                    <p:cond delay="400"/>
                                  </p:stCondLst>
                                  <p:childTnLst>
                                    <p:animMotion origin="layout" path="M 2.5E-6 -3.7037E-7 L 0.04245 -0.09352 " pathEditMode="relative" rAng="0" ptsTypes="AA">
                                      <p:cBhvr>
                                        <p:cTn id="21" dur="3000" fill="hold"/>
                                        <p:tgtEl>
                                          <p:spTgt spid="27"/>
                                        </p:tgtEl>
                                        <p:attrNameLst>
                                          <p:attrName>ppt_x</p:attrName>
                                          <p:attrName>ppt_y</p:attrName>
                                        </p:attrNameLst>
                                      </p:cBhvr>
                                      <p:rCtr x="2122" y="-4676"/>
                                    </p:animMotion>
                                  </p:childTnLst>
                                </p:cTn>
                              </p:par>
                              <p:par>
                                <p:cTn id="22" presetID="56" presetClass="path" presetSubtype="0" repeatCount="indefinite" accel="50000" decel="50000" autoRev="1" fill="hold" grpId="0" nodeType="withEffect">
                                  <p:stCondLst>
                                    <p:cond delay="800"/>
                                  </p:stCondLst>
                                  <p:childTnLst>
                                    <p:animMotion origin="layout" path="M -1.04167E-6 3.33333E-6 L 0.04245 -0.09352 " pathEditMode="relative" rAng="0" ptsTypes="AA">
                                      <p:cBhvr>
                                        <p:cTn id="23" dur="3000" fill="hold"/>
                                        <p:tgtEl>
                                          <p:spTgt spid="28"/>
                                        </p:tgtEl>
                                        <p:attrNameLst>
                                          <p:attrName>ppt_x</p:attrName>
                                          <p:attrName>ppt_y</p:attrName>
                                        </p:attrNameLst>
                                      </p:cBhvr>
                                      <p:rCtr x="2122" y="-4676"/>
                                    </p:animMotion>
                                  </p:childTnLst>
                                </p:cTn>
                              </p:par>
                              <p:par>
                                <p:cTn id="24" presetID="56" presetClass="path" presetSubtype="0" repeatCount="indefinite" accel="50000" decel="50000" autoRev="1" fill="hold" grpId="0" nodeType="withEffect">
                                  <p:stCondLst>
                                    <p:cond delay="1200"/>
                                  </p:stCondLst>
                                  <p:childTnLst>
                                    <p:animMotion origin="layout" path="M 1.04167E-6 -1.85185E-6 L 0.04245 -0.09352 " pathEditMode="relative" rAng="0" ptsTypes="AA">
                                      <p:cBhvr>
                                        <p:cTn id="25" dur="3000" fill="hold"/>
                                        <p:tgtEl>
                                          <p:spTgt spid="29"/>
                                        </p:tgtEl>
                                        <p:attrNameLst>
                                          <p:attrName>ppt_x</p:attrName>
                                          <p:attrName>ppt_y</p:attrName>
                                        </p:attrNameLst>
                                      </p:cBhvr>
                                      <p:rCtr x="2122" y="-46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6" grpId="0" animBg="1"/>
      <p:bldP spid="27" grpId="0" animBg="1"/>
      <p:bldP spid="28"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677852" y="139317"/>
            <a:ext cx="6452840" cy="6452838"/>
          </a:xfrm>
          <a:prstGeom prst="ellipse">
            <a:avLst/>
          </a:prstGeom>
          <a:solidFill>
            <a:srgbClr val="FCCA46"/>
          </a:solidFill>
          <a:ln w="1270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389971"/>
            <a:ext cx="6296718" cy="212365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600" b="1" spc="-150" dirty="0">
                <a:solidFill>
                  <a:srgbClr val="FFFFFF"/>
                </a:solidFill>
                <a:effectLst>
                  <a:outerShdw blurRad="419100" sx="102000" sy="102000" algn="ctr" rotWithShape="0">
                    <a:prstClr val="black">
                      <a:alpha val="29000"/>
                    </a:prstClr>
                  </a:outerShdw>
                </a:effectLst>
                <a:latin typeface="Raleway Black" panose="020B0503030101060003" pitchFamily="34" charset="77"/>
              </a:rPr>
              <a:t>PROBLEM STATEMENT</a:t>
            </a:r>
            <a:endParaRPr kumimoji="0" lang="en-LT" sz="66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7" name="Graphic 6" descr="Question mark with solid fill">
            <a:extLst>
              <a:ext uri="{FF2B5EF4-FFF2-40B4-BE49-F238E27FC236}">
                <a16:creationId xmlns:a16="http://schemas.microsoft.com/office/drawing/2014/main" id="{C326290C-CEF4-4631-8E01-6BF71A3CA7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65523" y="848143"/>
            <a:ext cx="2875935" cy="2123658"/>
          </a:xfrm>
          <a:prstGeom prst="rect">
            <a:avLst/>
          </a:prstGeom>
        </p:spPr>
      </p:pic>
    </p:spTree>
    <p:extLst>
      <p:ext uri="{BB962C8B-B14F-4D97-AF65-F5344CB8AC3E}">
        <p14:creationId xmlns:p14="http://schemas.microsoft.com/office/powerpoint/2010/main" val="1167597831"/>
      </p:ext>
    </p:extLst>
  </p:cSld>
  <p:clrMapOvr>
    <a:masterClrMapping/>
  </p:clrMapOvr>
  <p:transition spd="slow" advTm="0"/>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6" name="Rectangle 5">
            <a:extLst>
              <a:ext uri="{FF2B5EF4-FFF2-40B4-BE49-F238E27FC236}">
                <a16:creationId xmlns:a16="http://schemas.microsoft.com/office/drawing/2014/main" id="{86BA49A1-C4F8-6543-8240-061A4699B32F}"/>
              </a:ext>
            </a:extLst>
          </p:cNvPr>
          <p:cNvSpPr/>
          <p:nvPr/>
        </p:nvSpPr>
        <p:spPr>
          <a:xfrm>
            <a:off x="2737726" y="283239"/>
            <a:ext cx="8321509" cy="1107996"/>
          </a:xfrm>
          <a:prstGeom prst="rect">
            <a:avLst/>
          </a:prstGeom>
        </p:spPr>
        <p:txBody>
          <a:bodyPr wrap="none">
            <a:spAutoFit/>
          </a:bodyPr>
          <a:lstStyle/>
          <a:p>
            <a:pPr algn="ctr"/>
            <a:r>
              <a:rPr lang="en-US" sz="66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rPr>
              <a:t>PROBLEM STATEMENT</a:t>
            </a:r>
            <a:endParaRPr lang="en-LT" sz="66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endParaRPr>
          </a:p>
        </p:txBody>
      </p:sp>
      <p:sp>
        <p:nvSpPr>
          <p:cNvPr id="10" name="Rectangle 9">
            <a:extLst>
              <a:ext uri="{FF2B5EF4-FFF2-40B4-BE49-F238E27FC236}">
                <a16:creationId xmlns:a16="http://schemas.microsoft.com/office/drawing/2014/main" id="{0CE686A0-D3CF-4B45-AB0E-0CEACD1B22AE}"/>
              </a:ext>
            </a:extLst>
          </p:cNvPr>
          <p:cNvSpPr/>
          <p:nvPr/>
        </p:nvSpPr>
        <p:spPr>
          <a:xfrm>
            <a:off x="2737727" y="1819931"/>
            <a:ext cx="6573544" cy="5078313"/>
          </a:xfrm>
          <a:prstGeom prst="rect">
            <a:avLst/>
          </a:prstGeom>
        </p:spPr>
        <p:txBody>
          <a:bodyPr wrap="square">
            <a:spAutoFit/>
          </a:bodyPr>
          <a:lstStyle/>
          <a:p>
            <a:r>
              <a:rPr lang="en-US" sz="2400" b="1" dirty="0">
                <a:solidFill>
                  <a:schemeClr val="bg1"/>
                </a:solidFill>
                <a:latin typeface="+mj-lt"/>
              </a:rPr>
              <a:t>Reduction of readmission of diabetic patients in US Hospitals using predictive Modelling. </a:t>
            </a:r>
          </a:p>
          <a:p>
            <a:r>
              <a:rPr lang="en-US" sz="2400" b="1" dirty="0">
                <a:solidFill>
                  <a:schemeClr val="bg1"/>
                </a:solidFill>
                <a:latin typeface="+mj-lt"/>
              </a:rPr>
              <a:t>In our problem :</a:t>
            </a:r>
          </a:p>
          <a:p>
            <a:r>
              <a:rPr lang="en-US" sz="2400" b="1" dirty="0">
                <a:solidFill>
                  <a:schemeClr val="bg1"/>
                </a:solidFill>
                <a:latin typeface="+mj-lt"/>
              </a:rPr>
              <a:t>We encounter three types of Readmission of patient in:</a:t>
            </a:r>
          </a:p>
          <a:p>
            <a:r>
              <a:rPr lang="en-IN" sz="2400" b="1" dirty="0">
                <a:solidFill>
                  <a:schemeClr val="bg1"/>
                </a:solidFill>
                <a:latin typeface="+mj-lt"/>
              </a:rPr>
              <a:t> 1. Less than 30 Days </a:t>
            </a:r>
          </a:p>
          <a:p>
            <a:r>
              <a:rPr lang="en-IN" sz="2400" b="1" dirty="0">
                <a:solidFill>
                  <a:schemeClr val="bg1"/>
                </a:solidFill>
                <a:latin typeface="+mj-lt"/>
              </a:rPr>
              <a:t>2. More than 30 Days</a:t>
            </a:r>
          </a:p>
          <a:p>
            <a:r>
              <a:rPr lang="en-IN" sz="2400" b="1" dirty="0">
                <a:solidFill>
                  <a:schemeClr val="bg1"/>
                </a:solidFill>
                <a:latin typeface="+mj-lt"/>
              </a:rPr>
              <a:t>3. No Readmission at all.</a:t>
            </a:r>
          </a:p>
          <a:p>
            <a:endParaRPr lang="en-IN" sz="2400" b="1" dirty="0">
              <a:solidFill>
                <a:schemeClr val="bg1"/>
              </a:solidFill>
              <a:latin typeface="+mj-lt"/>
            </a:endParaRPr>
          </a:p>
          <a:p>
            <a:r>
              <a:rPr lang="en-IN" sz="2400" b="1" dirty="0">
                <a:solidFill>
                  <a:schemeClr val="bg1"/>
                </a:solidFill>
                <a:latin typeface="+mj-lt"/>
              </a:rPr>
              <a:t>Our whole objective is to initially recognize patients that could potentially get readmitted before 30 days and make changes in their treatment so that they avoid such situation.</a:t>
            </a:r>
          </a:p>
          <a:p>
            <a:pPr algn="ctr"/>
            <a:endParaRPr lang="en-LT" sz="1200" spc="300" dirty="0">
              <a:solidFill>
                <a:schemeClr val="bg1"/>
              </a:solidFill>
              <a:latin typeface="Raleway" panose="020B0503030101060003" pitchFamily="34" charset="77"/>
            </a:endParaRPr>
          </a:p>
        </p:txBody>
      </p:sp>
      <p:sp useBgFill="1">
        <p:nvSpPr>
          <p:cNvPr id="8" name="Rectangle 7">
            <a:extLst>
              <a:ext uri="{FF2B5EF4-FFF2-40B4-BE49-F238E27FC236}">
                <a16:creationId xmlns:a16="http://schemas.microsoft.com/office/drawing/2014/main" id="{55C861A1-5041-FA48-9C08-E00E83BF7177}"/>
              </a:ext>
            </a:extLst>
          </p:cNvPr>
          <p:cNvSpPr/>
          <p:nvPr/>
        </p:nvSpPr>
        <p:spPr>
          <a:xfrm>
            <a:off x="9311270"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18" name="Rectangle 17">
            <a:extLst>
              <a:ext uri="{FF2B5EF4-FFF2-40B4-BE49-F238E27FC236}">
                <a16:creationId xmlns:a16="http://schemas.microsoft.com/office/drawing/2014/main" id="{A5D6F6DD-4828-4A4E-9336-6CCFE09E4AFE}"/>
              </a:ext>
            </a:extLst>
          </p:cNvPr>
          <p:cNvSpPr/>
          <p:nvPr/>
        </p:nvSpPr>
        <p:spPr>
          <a:xfrm>
            <a:off x="10120433"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19" name="Rectangle 18">
            <a:extLst>
              <a:ext uri="{FF2B5EF4-FFF2-40B4-BE49-F238E27FC236}">
                <a16:creationId xmlns:a16="http://schemas.microsoft.com/office/drawing/2014/main" id="{9FE9B72F-DF87-5F4E-B684-D0770028819B}"/>
              </a:ext>
            </a:extLst>
          </p:cNvPr>
          <p:cNvSpPr/>
          <p:nvPr/>
        </p:nvSpPr>
        <p:spPr>
          <a:xfrm>
            <a:off x="10912521"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0" name="Rectangle 19">
            <a:extLst>
              <a:ext uri="{FF2B5EF4-FFF2-40B4-BE49-F238E27FC236}">
                <a16:creationId xmlns:a16="http://schemas.microsoft.com/office/drawing/2014/main" id="{AE454DD4-D90A-704B-ABC6-4575E360C82E}"/>
              </a:ext>
            </a:extLst>
          </p:cNvPr>
          <p:cNvSpPr/>
          <p:nvPr/>
        </p:nvSpPr>
        <p:spPr>
          <a:xfrm>
            <a:off x="534309"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1" name="Rectangle 20">
            <a:extLst>
              <a:ext uri="{FF2B5EF4-FFF2-40B4-BE49-F238E27FC236}">
                <a16:creationId xmlns:a16="http://schemas.microsoft.com/office/drawing/2014/main" id="{A68481F1-4643-EF42-A9CE-7AE30251B04D}"/>
              </a:ext>
            </a:extLst>
          </p:cNvPr>
          <p:cNvSpPr/>
          <p:nvPr/>
        </p:nvSpPr>
        <p:spPr>
          <a:xfrm>
            <a:off x="1343472"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2" name="Rectangle 21">
            <a:extLst>
              <a:ext uri="{FF2B5EF4-FFF2-40B4-BE49-F238E27FC236}">
                <a16:creationId xmlns:a16="http://schemas.microsoft.com/office/drawing/2014/main" id="{4B79AB2B-D9AB-BB40-95B4-1E83C4B41C2F}"/>
              </a:ext>
            </a:extLst>
          </p:cNvPr>
          <p:cNvSpPr/>
          <p:nvPr/>
        </p:nvSpPr>
        <p:spPr>
          <a:xfrm>
            <a:off x="2135560"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12" name="Graphic 11" descr="Question mark with solid fill">
            <a:extLst>
              <a:ext uri="{FF2B5EF4-FFF2-40B4-BE49-F238E27FC236}">
                <a16:creationId xmlns:a16="http://schemas.microsoft.com/office/drawing/2014/main" id="{901EA947-3C5C-4593-945F-3D4D517A5D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6387" y="54206"/>
            <a:ext cx="1810653" cy="1337029"/>
          </a:xfrm>
          <a:prstGeom prst="rect">
            <a:avLst/>
          </a:prstGeom>
        </p:spPr>
      </p:pic>
    </p:spTree>
    <p:extLst>
      <p:ext uri="{BB962C8B-B14F-4D97-AF65-F5344CB8AC3E}">
        <p14:creationId xmlns:p14="http://schemas.microsoft.com/office/powerpoint/2010/main" val="30018723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300" fill="hold">
                                          <p:stCondLst>
                                            <p:cond delay="0"/>
                                          </p:stCondLst>
                                        </p:cTn>
                                        <p:tgtEl>
                                          <p:spTgt spid="12"/>
                                        </p:tgtEl>
                                        <p:attrNameLst>
                                          <p:attrName>r</p:attrName>
                                        </p:attrNameLst>
                                      </p:cBhvr>
                                    </p:animRot>
                                    <p:animRot by="-240000">
                                      <p:cBhvr>
                                        <p:cTn id="7" dur="600" fill="hold">
                                          <p:stCondLst>
                                            <p:cond delay="600"/>
                                          </p:stCondLst>
                                        </p:cTn>
                                        <p:tgtEl>
                                          <p:spTgt spid="12"/>
                                        </p:tgtEl>
                                        <p:attrNameLst>
                                          <p:attrName>r</p:attrName>
                                        </p:attrNameLst>
                                      </p:cBhvr>
                                    </p:animRot>
                                    <p:animRot by="240000">
                                      <p:cBhvr>
                                        <p:cTn id="8" dur="600" fill="hold">
                                          <p:stCondLst>
                                            <p:cond delay="1200"/>
                                          </p:stCondLst>
                                        </p:cTn>
                                        <p:tgtEl>
                                          <p:spTgt spid="12"/>
                                        </p:tgtEl>
                                        <p:attrNameLst>
                                          <p:attrName>r</p:attrName>
                                        </p:attrNameLst>
                                      </p:cBhvr>
                                    </p:animRot>
                                    <p:animRot by="-240000">
                                      <p:cBhvr>
                                        <p:cTn id="9" dur="600" fill="hold">
                                          <p:stCondLst>
                                            <p:cond delay="1800"/>
                                          </p:stCondLst>
                                        </p:cTn>
                                        <p:tgtEl>
                                          <p:spTgt spid="12"/>
                                        </p:tgtEl>
                                        <p:attrNameLst>
                                          <p:attrName>r</p:attrName>
                                        </p:attrNameLst>
                                      </p:cBhvr>
                                    </p:animRot>
                                    <p:animRot by="120000">
                                      <p:cBhvr>
                                        <p:cTn id="10" dur="600" fill="hold">
                                          <p:stCondLst>
                                            <p:cond delay="2400"/>
                                          </p:stCondLst>
                                        </p:cTn>
                                        <p:tgtEl>
                                          <p:spTgt spid="12"/>
                                        </p:tgtEl>
                                        <p:attrNameLst>
                                          <p:attrName>r</p:attrName>
                                        </p:attrNameLst>
                                      </p:cBhvr>
                                    </p:animRot>
                                  </p:childTnLst>
                                </p:cTn>
                              </p:par>
                              <p:par>
                                <p:cTn id="11" presetID="6" presetClass="emph" presetSubtype="0" repeatCount="indefinite" accel="50000" decel="50000" autoRev="1" fill="hold" grpId="0" nodeType="withEffect">
                                  <p:stCondLst>
                                    <p:cond delay="1200"/>
                                  </p:stCondLst>
                                  <p:childTnLst>
                                    <p:animScale>
                                      <p:cBhvr>
                                        <p:cTn id="12" dur="1500" fill="hold"/>
                                        <p:tgtEl>
                                          <p:spTgt spid="8"/>
                                        </p:tgtEl>
                                      </p:cBhvr>
                                      <p:by x="100000" y="125000"/>
                                    </p:animScale>
                                  </p:childTnLst>
                                </p:cTn>
                              </p:par>
                              <p:par>
                                <p:cTn id="13" presetID="42" presetClass="path" presetSubtype="0" repeatCount="indefinite" accel="50000" decel="50000" autoRev="1" fill="hold" grpId="1" nodeType="withEffect">
                                  <p:stCondLst>
                                    <p:cond delay="1200"/>
                                  </p:stCondLst>
                                  <p:childTnLst>
                                    <p:animMotion origin="layout" path="M -1.45833E-6 -3.7037E-6 L -1.45833E-6 -0.05532 " pathEditMode="relative" rAng="0" ptsTypes="AA">
                                      <p:cBhvr>
                                        <p:cTn id="14" dur="1500" fill="hold"/>
                                        <p:tgtEl>
                                          <p:spTgt spid="8"/>
                                        </p:tgtEl>
                                        <p:attrNameLst>
                                          <p:attrName>ppt_x</p:attrName>
                                          <p:attrName>ppt_y</p:attrName>
                                        </p:attrNameLst>
                                      </p:cBhvr>
                                      <p:rCtr x="0" y="-2778"/>
                                    </p:animMotion>
                                  </p:childTnLst>
                                </p:cTn>
                              </p:par>
                              <p:par>
                                <p:cTn id="15" presetID="6" presetClass="emph" presetSubtype="0" repeatCount="indefinite" accel="50000" decel="50000" autoRev="1" fill="hold" grpId="0" nodeType="withEffect">
                                  <p:stCondLst>
                                    <p:cond delay="1600"/>
                                  </p:stCondLst>
                                  <p:childTnLst>
                                    <p:animScale>
                                      <p:cBhvr>
                                        <p:cTn id="16" dur="1500" fill="hold"/>
                                        <p:tgtEl>
                                          <p:spTgt spid="18"/>
                                        </p:tgtEl>
                                      </p:cBhvr>
                                      <p:by x="100000" y="125000"/>
                                    </p:animScale>
                                  </p:childTnLst>
                                </p:cTn>
                              </p:par>
                              <p:par>
                                <p:cTn id="17" presetID="42" presetClass="path" presetSubtype="0" repeatCount="indefinite" accel="50000" decel="50000" autoRev="1" fill="hold" grpId="1" nodeType="withEffect">
                                  <p:stCondLst>
                                    <p:cond delay="1600"/>
                                  </p:stCondLst>
                                  <p:childTnLst>
                                    <p:animMotion origin="layout" path="M 2.5E-6 -3.7037E-6 L 2.5E-6 -0.05532 " pathEditMode="relative" rAng="0" ptsTypes="AA">
                                      <p:cBhvr>
                                        <p:cTn id="18" dur="1500" fill="hold"/>
                                        <p:tgtEl>
                                          <p:spTgt spid="18"/>
                                        </p:tgtEl>
                                        <p:attrNameLst>
                                          <p:attrName>ppt_x</p:attrName>
                                          <p:attrName>ppt_y</p:attrName>
                                        </p:attrNameLst>
                                      </p:cBhvr>
                                      <p:rCtr x="0" y="-2778"/>
                                    </p:animMotion>
                                  </p:childTnLst>
                                </p:cTn>
                              </p:par>
                              <p:par>
                                <p:cTn id="19" presetID="6" presetClass="emph" presetSubtype="0" repeatCount="indefinite" accel="50000" decel="50000" autoRev="1" fill="hold" grpId="0" nodeType="withEffect">
                                  <p:stCondLst>
                                    <p:cond delay="2000"/>
                                  </p:stCondLst>
                                  <p:childTnLst>
                                    <p:animScale>
                                      <p:cBhvr>
                                        <p:cTn id="20" dur="1500" fill="hold"/>
                                        <p:tgtEl>
                                          <p:spTgt spid="19"/>
                                        </p:tgtEl>
                                      </p:cBhvr>
                                      <p:by x="100000" y="125000"/>
                                    </p:animScale>
                                  </p:childTnLst>
                                </p:cTn>
                              </p:par>
                              <p:par>
                                <p:cTn id="21" presetID="42" presetClass="path" presetSubtype="0" repeatCount="indefinite" accel="50000" decel="50000" autoRev="1" fill="hold" grpId="1" nodeType="withEffect">
                                  <p:stCondLst>
                                    <p:cond delay="2000"/>
                                  </p:stCondLst>
                                  <p:childTnLst>
                                    <p:animMotion origin="layout" path="M -1.45833E-6 -3.7037E-6 L -1.45833E-6 -0.05532 " pathEditMode="relative" rAng="0" ptsTypes="AA">
                                      <p:cBhvr>
                                        <p:cTn id="22" dur="1500" fill="hold"/>
                                        <p:tgtEl>
                                          <p:spTgt spid="19"/>
                                        </p:tgtEl>
                                        <p:attrNameLst>
                                          <p:attrName>ppt_x</p:attrName>
                                          <p:attrName>ppt_y</p:attrName>
                                        </p:attrNameLst>
                                      </p:cBhvr>
                                      <p:rCtr x="0" y="-2778"/>
                                    </p:animMotion>
                                  </p:childTnLst>
                                </p:cTn>
                              </p:par>
                              <p:par>
                                <p:cTn id="23" presetID="6" presetClass="emph" presetSubtype="0" repeatCount="indefinite" accel="50000" decel="50000" autoRev="1" fill="hold" grpId="0" nodeType="withEffect">
                                  <p:stCondLst>
                                    <p:cond delay="0"/>
                                  </p:stCondLst>
                                  <p:childTnLst>
                                    <p:animScale>
                                      <p:cBhvr>
                                        <p:cTn id="24" dur="1500" fill="hold"/>
                                        <p:tgtEl>
                                          <p:spTgt spid="20"/>
                                        </p:tgtEl>
                                      </p:cBhvr>
                                      <p:by x="100000" y="125000"/>
                                    </p:animScale>
                                  </p:childTnLst>
                                </p:cTn>
                              </p:par>
                              <p:par>
                                <p:cTn id="25" presetID="42" presetClass="path" presetSubtype="0" repeatCount="indefinite" accel="50000" decel="50000" autoRev="1" fill="hold" grpId="1" nodeType="withEffect">
                                  <p:stCondLst>
                                    <p:cond delay="0"/>
                                  </p:stCondLst>
                                  <p:childTnLst>
                                    <p:animMotion origin="layout" path="M 4.16667E-7 -3.7037E-6 L 4.16667E-7 -0.05532 " pathEditMode="relative" rAng="0" ptsTypes="AA">
                                      <p:cBhvr>
                                        <p:cTn id="26" dur="1500" fill="hold"/>
                                        <p:tgtEl>
                                          <p:spTgt spid="20"/>
                                        </p:tgtEl>
                                        <p:attrNameLst>
                                          <p:attrName>ppt_x</p:attrName>
                                          <p:attrName>ppt_y</p:attrName>
                                        </p:attrNameLst>
                                      </p:cBhvr>
                                      <p:rCtr x="0" y="-2778"/>
                                    </p:animMotion>
                                  </p:childTnLst>
                                </p:cTn>
                              </p:par>
                              <p:par>
                                <p:cTn id="27" presetID="6" presetClass="emph" presetSubtype="0" repeatCount="indefinite" accel="50000" decel="50000" autoRev="1" fill="hold" grpId="0" nodeType="withEffect">
                                  <p:stCondLst>
                                    <p:cond delay="400"/>
                                  </p:stCondLst>
                                  <p:childTnLst>
                                    <p:animScale>
                                      <p:cBhvr>
                                        <p:cTn id="28" dur="1500" fill="hold"/>
                                        <p:tgtEl>
                                          <p:spTgt spid="21"/>
                                        </p:tgtEl>
                                      </p:cBhvr>
                                      <p:by x="100000" y="125000"/>
                                    </p:animScale>
                                  </p:childTnLst>
                                </p:cTn>
                              </p:par>
                              <p:par>
                                <p:cTn id="29" presetID="42" presetClass="path" presetSubtype="0" repeatCount="indefinite" accel="50000" decel="50000" autoRev="1" fill="hold" grpId="1" nodeType="withEffect">
                                  <p:stCondLst>
                                    <p:cond delay="400"/>
                                  </p:stCondLst>
                                  <p:childTnLst>
                                    <p:animMotion origin="layout" path="M 4.16667E-6 -3.7037E-6 L 4.16667E-6 -0.05532 " pathEditMode="relative" rAng="0" ptsTypes="AA">
                                      <p:cBhvr>
                                        <p:cTn id="30" dur="1500" fill="hold"/>
                                        <p:tgtEl>
                                          <p:spTgt spid="21"/>
                                        </p:tgtEl>
                                        <p:attrNameLst>
                                          <p:attrName>ppt_x</p:attrName>
                                          <p:attrName>ppt_y</p:attrName>
                                        </p:attrNameLst>
                                      </p:cBhvr>
                                      <p:rCtr x="0" y="-2778"/>
                                    </p:animMotion>
                                  </p:childTnLst>
                                </p:cTn>
                              </p:par>
                              <p:par>
                                <p:cTn id="31" presetID="6" presetClass="emph" presetSubtype="0" repeatCount="indefinite" accel="50000" decel="50000" autoRev="1" fill="hold" grpId="0" nodeType="withEffect">
                                  <p:stCondLst>
                                    <p:cond delay="800"/>
                                  </p:stCondLst>
                                  <p:childTnLst>
                                    <p:animScale>
                                      <p:cBhvr>
                                        <p:cTn id="32" dur="1500" fill="hold"/>
                                        <p:tgtEl>
                                          <p:spTgt spid="22"/>
                                        </p:tgtEl>
                                      </p:cBhvr>
                                      <p:by x="100000" y="125000"/>
                                    </p:animScale>
                                  </p:childTnLst>
                                </p:cTn>
                              </p:par>
                              <p:par>
                                <p:cTn id="33" presetID="42" presetClass="path" presetSubtype="0" repeatCount="indefinite" accel="50000" decel="50000" autoRev="1" fill="hold" grpId="1" nodeType="withEffect">
                                  <p:stCondLst>
                                    <p:cond delay="800"/>
                                  </p:stCondLst>
                                  <p:childTnLst>
                                    <p:animMotion origin="layout" path="M 2.08333E-7 -3.7037E-6 L 2.08333E-7 -0.05532 " pathEditMode="relative" rAng="0" ptsTypes="AA">
                                      <p:cBhvr>
                                        <p:cTn id="34" dur="1500" fill="hold"/>
                                        <p:tgtEl>
                                          <p:spTgt spid="22"/>
                                        </p:tgtEl>
                                        <p:attrNameLst>
                                          <p:attrName>ppt_x</p:attrName>
                                          <p:attrName>ppt_y</p:attrName>
                                        </p:attrNameLst>
                                      </p:cBhvr>
                                      <p:rCtr x="0" y="-27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619B8A"/>
          </a:solidFill>
          <a:ln w="1270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389971"/>
            <a:ext cx="6296718" cy="280076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800" b="1" spc="-150" dirty="0">
                <a:solidFill>
                  <a:srgbClr val="FFFFFF"/>
                </a:solidFill>
                <a:effectLst>
                  <a:outerShdw blurRad="419100" sx="102000" sy="102000" algn="ctr" rotWithShape="0">
                    <a:prstClr val="black">
                      <a:alpha val="29000"/>
                    </a:prstClr>
                  </a:outerShdw>
                </a:effectLst>
                <a:latin typeface="Raleway Black" panose="020B0503030101060003" pitchFamily="34" charset="77"/>
              </a:rPr>
              <a:t>DATASET INFO</a:t>
            </a:r>
            <a:endParaRPr kumimoji="0" lang="en-LT" sz="88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7" name="Graphic 6" descr="Database with solid fill">
            <a:extLst>
              <a:ext uri="{FF2B5EF4-FFF2-40B4-BE49-F238E27FC236}">
                <a16:creationId xmlns:a16="http://schemas.microsoft.com/office/drawing/2014/main" id="{1E730925-A04E-4FC0-8E02-7168AC66F5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23685" y="1445342"/>
            <a:ext cx="1944629" cy="1944629"/>
          </a:xfrm>
          <a:prstGeom prst="rect">
            <a:avLst/>
          </a:prstGeom>
        </p:spPr>
      </p:pic>
    </p:spTree>
    <p:extLst>
      <p:ext uri="{BB962C8B-B14F-4D97-AF65-F5344CB8AC3E}">
        <p14:creationId xmlns:p14="http://schemas.microsoft.com/office/powerpoint/2010/main" val="3341998466"/>
      </p:ext>
    </p:extLst>
  </p:cSld>
  <p:clrMapOvr>
    <a:masterClrMapping/>
  </p:clrMapOvr>
  <p:transition spd="slow" advTm="0"/>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6" name="Rectangle 5">
            <a:extLst>
              <a:ext uri="{FF2B5EF4-FFF2-40B4-BE49-F238E27FC236}">
                <a16:creationId xmlns:a16="http://schemas.microsoft.com/office/drawing/2014/main" id="{86BA49A1-C4F8-6543-8240-061A4699B32F}"/>
              </a:ext>
            </a:extLst>
          </p:cNvPr>
          <p:cNvSpPr/>
          <p:nvPr/>
        </p:nvSpPr>
        <p:spPr>
          <a:xfrm>
            <a:off x="2266802" y="-37529"/>
            <a:ext cx="7225761" cy="923330"/>
          </a:xfrm>
          <a:prstGeom prst="rect">
            <a:avLst/>
          </a:prstGeom>
        </p:spPr>
        <p:txBody>
          <a:bodyPr wrap="none">
            <a:spAutoFit/>
          </a:bodyPr>
          <a:lstStyle/>
          <a:p>
            <a:pPr algn="ctr"/>
            <a:r>
              <a:rPr lang="en-US" sz="54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rPr>
              <a:t>DATASET INFORMATION</a:t>
            </a:r>
            <a:endParaRPr lang="en-LT" sz="54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endParaRPr>
          </a:p>
        </p:txBody>
      </p:sp>
      <p:sp>
        <p:nvSpPr>
          <p:cNvPr id="10" name="Rectangle 9">
            <a:extLst>
              <a:ext uri="{FF2B5EF4-FFF2-40B4-BE49-F238E27FC236}">
                <a16:creationId xmlns:a16="http://schemas.microsoft.com/office/drawing/2014/main" id="{0CE686A0-D3CF-4B45-AB0E-0CEACD1B22AE}"/>
              </a:ext>
            </a:extLst>
          </p:cNvPr>
          <p:cNvSpPr/>
          <p:nvPr/>
        </p:nvSpPr>
        <p:spPr>
          <a:xfrm>
            <a:off x="37630" y="2299390"/>
            <a:ext cx="2209106" cy="2308324"/>
          </a:xfrm>
          <a:prstGeom prst="rect">
            <a:avLst/>
          </a:prstGeom>
        </p:spPr>
        <p:txBody>
          <a:bodyPr wrap="square">
            <a:spAutoFit/>
          </a:bodyPr>
          <a:lstStyle/>
          <a:p>
            <a:pPr marL="0" indent="0" defTabSz="914400">
              <a:spcAft>
                <a:spcPts val="600"/>
              </a:spcAft>
              <a:buClrTx/>
              <a:buSzTx/>
              <a:buNone/>
            </a:pPr>
            <a:r>
              <a:rPr kumimoji="0" lang="en-US" altLang="en-US" sz="2400" b="1" i="0" u="none" strike="noStrike" cap="none" normalizeH="0" baseline="0" dirty="0">
                <a:ln>
                  <a:noFill/>
                </a:ln>
                <a:solidFill>
                  <a:srgbClr val="FFFFFF"/>
                </a:solidFill>
                <a:effectLst/>
                <a:latin typeface="+mj-lt"/>
                <a:ea typeface="Times New Roman" panose="02020603050405020304" pitchFamily="18" charset="0"/>
                <a:cs typeface="Times New Roman" panose="02020603050405020304" pitchFamily="18" charset="0"/>
              </a:rPr>
              <a:t>Dataset has </a:t>
            </a:r>
            <a:r>
              <a:rPr lang="en-US" altLang="en-US" sz="2400" b="1" dirty="0">
                <a:solidFill>
                  <a:srgbClr val="FFFFFF"/>
                </a:solidFill>
                <a:latin typeface="+mj-lt"/>
                <a:ea typeface="Times New Roman" panose="02020603050405020304" pitchFamily="18" charset="0"/>
                <a:cs typeface="Times New Roman" panose="02020603050405020304" pitchFamily="18" charset="0"/>
              </a:rPr>
              <a:t>101766</a:t>
            </a:r>
            <a:r>
              <a:rPr kumimoji="0" lang="en-US" altLang="en-US" sz="2400" b="1" i="0" u="none" strike="noStrike" cap="none" normalizeH="0" baseline="0" dirty="0">
                <a:ln>
                  <a:noFill/>
                </a:ln>
                <a:solidFill>
                  <a:srgbClr val="FFFFFF"/>
                </a:solidFill>
                <a:effectLst/>
                <a:latin typeface="+mj-lt"/>
                <a:ea typeface="Times New Roman" panose="02020603050405020304" pitchFamily="18" charset="0"/>
                <a:cs typeface="Times New Roman" panose="02020603050405020304" pitchFamily="18" charset="0"/>
              </a:rPr>
              <a:t> instances (rows) and 50</a:t>
            </a:r>
            <a:r>
              <a:rPr kumimoji="0" lang="en-US" altLang="en-US" sz="2400" b="1" i="0" u="none" strike="noStrike" cap="none" normalizeH="0" dirty="0">
                <a:ln>
                  <a:noFill/>
                </a:ln>
                <a:solidFill>
                  <a:srgbClr val="FFFFFF"/>
                </a:solidFill>
                <a:effectLst/>
                <a:latin typeface="+mj-lt"/>
                <a:ea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FFFFFF"/>
                </a:solidFill>
                <a:effectLst/>
                <a:latin typeface="+mj-lt"/>
                <a:ea typeface="Times New Roman" panose="02020603050405020304" pitchFamily="18" charset="0"/>
                <a:cs typeface="Times New Roman" panose="02020603050405020304" pitchFamily="18" charset="0"/>
              </a:rPr>
              <a:t>attributes (columns).</a:t>
            </a:r>
          </a:p>
        </p:txBody>
      </p:sp>
      <p:sp useBgFill="1">
        <p:nvSpPr>
          <p:cNvPr id="28" name="Oval 27">
            <a:extLst>
              <a:ext uri="{FF2B5EF4-FFF2-40B4-BE49-F238E27FC236}">
                <a16:creationId xmlns:a16="http://schemas.microsoft.com/office/drawing/2014/main" id="{F5655B3E-FE88-834E-A29C-AE048BDB4893}"/>
              </a:ext>
            </a:extLst>
          </p:cNvPr>
          <p:cNvSpPr/>
          <p:nvPr/>
        </p:nvSpPr>
        <p:spPr>
          <a:xfrm>
            <a:off x="8915049" y="1213145"/>
            <a:ext cx="275569" cy="275569"/>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30" name="Oval 29">
            <a:extLst>
              <a:ext uri="{FF2B5EF4-FFF2-40B4-BE49-F238E27FC236}">
                <a16:creationId xmlns:a16="http://schemas.microsoft.com/office/drawing/2014/main" id="{9429F179-E309-5B4C-9AC1-9EAF871D7405}"/>
              </a:ext>
            </a:extLst>
          </p:cNvPr>
          <p:cNvSpPr/>
          <p:nvPr/>
        </p:nvSpPr>
        <p:spPr>
          <a:xfrm>
            <a:off x="9428370" y="1493245"/>
            <a:ext cx="781454" cy="781454"/>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31" name="Oval 30">
            <a:extLst>
              <a:ext uri="{FF2B5EF4-FFF2-40B4-BE49-F238E27FC236}">
                <a16:creationId xmlns:a16="http://schemas.microsoft.com/office/drawing/2014/main" id="{D53930A9-9ED7-C347-B138-C9D92018A994}"/>
              </a:ext>
            </a:extLst>
          </p:cNvPr>
          <p:cNvSpPr/>
          <p:nvPr/>
        </p:nvSpPr>
        <p:spPr>
          <a:xfrm>
            <a:off x="10326891" y="2400875"/>
            <a:ext cx="1310640" cy="1310640"/>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12" name="Graphic 11" descr="Database with solid fill">
            <a:extLst>
              <a:ext uri="{FF2B5EF4-FFF2-40B4-BE49-F238E27FC236}">
                <a16:creationId xmlns:a16="http://schemas.microsoft.com/office/drawing/2014/main" id="{A4526D77-B71A-4915-85D6-30C8A88D84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6387" y="-141665"/>
            <a:ext cx="1030415" cy="1030415"/>
          </a:xfrm>
          <a:prstGeom prst="rect">
            <a:avLst/>
          </a:prstGeom>
        </p:spPr>
      </p:pic>
      <p:graphicFrame>
        <p:nvGraphicFramePr>
          <p:cNvPr id="18" name="Table 17">
            <a:extLst>
              <a:ext uri="{FF2B5EF4-FFF2-40B4-BE49-F238E27FC236}">
                <a16:creationId xmlns:a16="http://schemas.microsoft.com/office/drawing/2014/main" id="{585ED375-31E2-429E-BD0A-17C9A5C92009}"/>
              </a:ext>
            </a:extLst>
          </p:cNvPr>
          <p:cNvGraphicFramePr>
            <a:graphicFrameLocks noGrp="1"/>
          </p:cNvGraphicFramePr>
          <p:nvPr>
            <p:extLst>
              <p:ext uri="{D42A27DB-BD31-4B8C-83A1-F6EECF244321}">
                <p14:modId xmlns:p14="http://schemas.microsoft.com/office/powerpoint/2010/main" val="1435313240"/>
              </p:ext>
            </p:extLst>
          </p:nvPr>
        </p:nvGraphicFramePr>
        <p:xfrm>
          <a:off x="2246735" y="755713"/>
          <a:ext cx="9947447" cy="6102287"/>
        </p:xfrm>
        <a:graphic>
          <a:graphicData uri="http://schemas.openxmlformats.org/drawingml/2006/table">
            <a:tbl>
              <a:tblPr firstRow="1" firstCol="1" bandRow="1">
                <a:solidFill>
                  <a:srgbClr val="F7F7F7"/>
                </a:solidFill>
                <a:effectLst>
                  <a:outerShdw blurRad="50800" dist="38100" dir="5400000" algn="t" rotWithShape="0">
                    <a:prstClr val="black">
                      <a:alpha val="40000"/>
                    </a:prstClr>
                  </a:outerShdw>
                </a:effectLst>
                <a:tableStyleId>{5C22544A-7EE6-4342-B048-85BDC9FD1C3A}</a:tableStyleId>
              </a:tblPr>
              <a:tblGrid>
                <a:gridCol w="2845652">
                  <a:extLst>
                    <a:ext uri="{9D8B030D-6E8A-4147-A177-3AD203B41FA5}">
                      <a16:colId xmlns:a16="http://schemas.microsoft.com/office/drawing/2014/main" val="807665932"/>
                    </a:ext>
                  </a:extLst>
                </a:gridCol>
                <a:gridCol w="7101795">
                  <a:extLst>
                    <a:ext uri="{9D8B030D-6E8A-4147-A177-3AD203B41FA5}">
                      <a16:colId xmlns:a16="http://schemas.microsoft.com/office/drawing/2014/main" val="291075934"/>
                    </a:ext>
                  </a:extLst>
                </a:gridCol>
              </a:tblGrid>
              <a:tr h="456881">
                <a:tc>
                  <a:txBody>
                    <a:bodyPr/>
                    <a:lstStyle/>
                    <a:p>
                      <a:pPr algn="ctr">
                        <a:lnSpc>
                          <a:spcPct val="107000"/>
                        </a:lnSpc>
                        <a:spcAft>
                          <a:spcPts val="800"/>
                        </a:spcAft>
                      </a:pPr>
                      <a:r>
                        <a:rPr lang="en-IN" sz="1400" b="1" cap="all" spc="60" dirty="0">
                          <a:solidFill>
                            <a:schemeClr val="bg1"/>
                          </a:solidFill>
                          <a:effectLst/>
                          <a:latin typeface="+mn-lt"/>
                        </a:rPr>
                        <a:t>Variable Name</a:t>
                      </a:r>
                      <a:endParaRPr lang="en-IN" sz="1400" b="1" cap="all" spc="60" dirty="0">
                        <a:solidFill>
                          <a:schemeClr val="bg1"/>
                        </a:solidFill>
                        <a:effectLst/>
                        <a:latin typeface="+mn-lt"/>
                        <a:ea typeface="Calibri" panose="020F0502020204030204" pitchFamily="34" charset="0"/>
                        <a:cs typeface="Times New Roman" panose="02020603050405020304" pitchFamily="18" charset="0"/>
                      </a:endParaRPr>
                    </a:p>
                  </a:txBody>
                  <a:tcPr marL="126472" marR="126472" marT="126472" marB="126472" anchor="ctr">
                    <a:lnL w="12700" cmpd="sng">
                      <a:noFill/>
                    </a:lnL>
                    <a:lnR w="12700" cmpd="sng">
                      <a:noFill/>
                    </a:lnR>
                    <a:lnT w="12700" cmpd="sng">
                      <a:noFill/>
                    </a:lnT>
                    <a:lnB w="38100" cmpd="sng">
                      <a:noFill/>
                    </a:lnB>
                    <a:solidFill>
                      <a:srgbClr val="000066">
                        <a:alpha val="75000"/>
                      </a:srgbClr>
                    </a:solidFill>
                  </a:tcPr>
                </a:tc>
                <a:tc>
                  <a:txBody>
                    <a:bodyPr/>
                    <a:lstStyle/>
                    <a:p>
                      <a:pPr algn="ctr">
                        <a:lnSpc>
                          <a:spcPct val="107000"/>
                        </a:lnSpc>
                        <a:spcAft>
                          <a:spcPts val="800"/>
                        </a:spcAft>
                      </a:pPr>
                      <a:r>
                        <a:rPr lang="en-IN" sz="1400" b="1" cap="all" spc="60" dirty="0">
                          <a:solidFill>
                            <a:schemeClr val="bg1"/>
                          </a:solidFill>
                          <a:effectLst/>
                          <a:latin typeface="+mn-lt"/>
                        </a:rPr>
                        <a:t>Description</a:t>
                      </a:r>
                      <a:endParaRPr lang="en-IN" sz="1400" b="1" cap="all" spc="60" dirty="0">
                        <a:solidFill>
                          <a:schemeClr val="bg1"/>
                        </a:solidFill>
                        <a:effectLst/>
                        <a:latin typeface="+mn-lt"/>
                        <a:ea typeface="Calibri" panose="020F0502020204030204" pitchFamily="34" charset="0"/>
                        <a:cs typeface="Times New Roman" panose="02020603050405020304" pitchFamily="18" charset="0"/>
                      </a:endParaRPr>
                    </a:p>
                  </a:txBody>
                  <a:tcPr marL="126472" marR="126472" marT="126472" marB="126472" anchor="ctr">
                    <a:lnL w="12700" cmpd="sng">
                      <a:noFill/>
                    </a:lnL>
                    <a:lnR w="12700" cmpd="sng">
                      <a:noFill/>
                    </a:lnR>
                    <a:lnT w="12700" cmpd="sng">
                      <a:noFill/>
                    </a:lnT>
                    <a:lnB w="38100" cmpd="sng">
                      <a:noFill/>
                    </a:lnB>
                    <a:solidFill>
                      <a:srgbClr val="000066">
                        <a:alpha val="75000"/>
                      </a:srgbClr>
                    </a:solidFill>
                  </a:tcPr>
                </a:tc>
                <a:extLst>
                  <a:ext uri="{0D108BD9-81ED-4DB2-BD59-A6C34878D82A}">
                    <a16:rowId xmlns:a16="http://schemas.microsoft.com/office/drawing/2014/main" val="2811921624"/>
                  </a:ext>
                </a:extLst>
              </a:tr>
              <a:tr h="416632">
                <a:tc>
                  <a:txBody>
                    <a:bodyPr/>
                    <a:lstStyle/>
                    <a:p>
                      <a:pPr algn="ctr">
                        <a:lnSpc>
                          <a:spcPct val="107000"/>
                        </a:lnSpc>
                        <a:spcAft>
                          <a:spcPts val="1200"/>
                        </a:spcAft>
                      </a:pPr>
                      <a:r>
                        <a:rPr lang="en-IN" sz="1400" b="1" cap="none" spc="0" dirty="0">
                          <a:solidFill>
                            <a:schemeClr val="bg1"/>
                          </a:solidFill>
                          <a:effectLst/>
                          <a:latin typeface="+mn-lt"/>
                        </a:rPr>
                        <a:t>Age</a:t>
                      </a:r>
                      <a:endParaRPr lang="en-IN" sz="1400" b="1" cap="none" spc="0" dirty="0">
                        <a:solidFill>
                          <a:schemeClr val="bg1"/>
                        </a:solidFill>
                        <a:effectLst/>
                        <a:latin typeface="+mn-lt"/>
                        <a:ea typeface="Calibri" panose="020F0502020204030204" pitchFamily="34" charset="0"/>
                        <a:cs typeface="Times New Roman" panose="02020603050405020304" pitchFamily="18" charset="0"/>
                      </a:endParaRPr>
                    </a:p>
                  </a:txBody>
                  <a:tcPr marL="77967" marR="77967" marT="0" marB="84315" anchor="ctr">
                    <a:lnL w="12700" cmpd="sng">
                      <a:noFill/>
                      <a:prstDash val="solid"/>
                    </a:lnL>
                    <a:lnR w="12700" cmpd="sng">
                      <a:noFill/>
                      <a:prstDash val="solid"/>
                    </a:lnR>
                    <a:lnT w="38100" cmpd="sng">
                      <a:noFill/>
                    </a:lnT>
                    <a:lnB w="12700" cmpd="sng">
                      <a:noFill/>
                      <a:prstDash val="solid"/>
                    </a:lnB>
                    <a:solidFill>
                      <a:srgbClr val="000066">
                        <a:alpha val="75000"/>
                      </a:srgbClr>
                    </a:solidFill>
                  </a:tcPr>
                </a:tc>
                <a:tc>
                  <a:txBody>
                    <a:bodyPr/>
                    <a:lstStyle/>
                    <a:p>
                      <a:pPr algn="ctr">
                        <a:lnSpc>
                          <a:spcPct val="107000"/>
                        </a:lnSpc>
                        <a:spcAft>
                          <a:spcPts val="1200"/>
                        </a:spcAft>
                      </a:pPr>
                      <a:r>
                        <a:rPr lang="en-IN" sz="1500" cap="none" spc="0" dirty="0">
                          <a:solidFill>
                            <a:schemeClr val="bg1"/>
                          </a:solidFill>
                          <a:effectLst/>
                          <a:latin typeface="+mn-lt"/>
                        </a:rPr>
                        <a:t>Grouped in 10-year intervals: [0-10) [10-20) …… [90-100).</a:t>
                      </a:r>
                      <a:endParaRPr lang="en-IN" sz="1500" cap="none" spc="0" dirty="0">
                        <a:solidFill>
                          <a:schemeClr val="bg1"/>
                        </a:solidFill>
                        <a:effectLst/>
                        <a:latin typeface="+mn-lt"/>
                        <a:ea typeface="Calibri" panose="020F0502020204030204" pitchFamily="34" charset="0"/>
                        <a:cs typeface="Times New Roman" panose="02020603050405020304" pitchFamily="18" charset="0"/>
                      </a:endParaRPr>
                    </a:p>
                  </a:txBody>
                  <a:tcPr marL="77967" marR="77967" marT="0" marB="84315" anchor="ctr">
                    <a:lnL w="12700" cmpd="sng">
                      <a:noFill/>
                      <a:prstDash val="solid"/>
                    </a:lnL>
                    <a:lnR w="12700" cmpd="sng">
                      <a:noFill/>
                      <a:prstDash val="solid"/>
                    </a:lnR>
                    <a:lnT w="38100" cmpd="sng">
                      <a:noFill/>
                    </a:lnT>
                    <a:lnB w="12700" cmpd="sng">
                      <a:noFill/>
                      <a:prstDash val="solid"/>
                    </a:lnB>
                    <a:solidFill>
                      <a:srgbClr val="000066">
                        <a:alpha val="75000"/>
                      </a:srgbClr>
                    </a:solidFill>
                  </a:tcPr>
                </a:tc>
                <a:extLst>
                  <a:ext uri="{0D108BD9-81ED-4DB2-BD59-A6C34878D82A}">
                    <a16:rowId xmlns:a16="http://schemas.microsoft.com/office/drawing/2014/main" val="1369802926"/>
                  </a:ext>
                </a:extLst>
              </a:tr>
              <a:tr h="308439">
                <a:tc>
                  <a:txBody>
                    <a:bodyPr/>
                    <a:lstStyle/>
                    <a:p>
                      <a:pPr algn="ctr">
                        <a:lnSpc>
                          <a:spcPct val="107000"/>
                        </a:lnSpc>
                        <a:spcAft>
                          <a:spcPts val="1200"/>
                        </a:spcAft>
                      </a:pPr>
                      <a:r>
                        <a:rPr lang="en-IN" sz="1400" b="1" cap="none" spc="0" dirty="0">
                          <a:solidFill>
                            <a:schemeClr val="bg1"/>
                          </a:solidFill>
                          <a:effectLst/>
                          <a:latin typeface="+mn-lt"/>
                        </a:rPr>
                        <a:t>Admission source</a:t>
                      </a:r>
                      <a:endParaRPr lang="en-IN" sz="1400" b="1" cap="none" spc="0" dirty="0">
                        <a:solidFill>
                          <a:schemeClr val="bg1"/>
                        </a:solidFill>
                        <a:effectLst/>
                        <a:latin typeface="+mn-lt"/>
                        <a:ea typeface="Calibri" panose="020F0502020204030204" pitchFamily="34" charset="0"/>
                        <a:cs typeface="Times New Roman" panose="02020603050405020304" pitchFamily="18" charset="0"/>
                      </a:endParaRPr>
                    </a:p>
                  </a:txBody>
                  <a:tcPr marL="77967" marR="77967" marT="0" marB="84315" anchor="ctr">
                    <a:lnL w="12700" cmpd="sng">
                      <a:noFill/>
                      <a:prstDash val="solid"/>
                    </a:lnL>
                    <a:lnR w="12700" cmpd="sng">
                      <a:noFill/>
                      <a:prstDash val="solid"/>
                    </a:lnR>
                    <a:lnT w="12700" cmpd="sng">
                      <a:noFill/>
                      <a:prstDash val="solid"/>
                    </a:lnT>
                    <a:lnB w="12700" cmpd="sng">
                      <a:noFill/>
                      <a:prstDash val="solid"/>
                    </a:lnB>
                    <a:solidFill>
                      <a:srgbClr val="000066">
                        <a:alpha val="75000"/>
                      </a:srgbClr>
                    </a:solidFill>
                  </a:tcPr>
                </a:tc>
                <a:tc>
                  <a:txBody>
                    <a:bodyPr/>
                    <a:lstStyle/>
                    <a:p>
                      <a:pPr algn="ctr">
                        <a:lnSpc>
                          <a:spcPct val="107000"/>
                        </a:lnSpc>
                        <a:spcAft>
                          <a:spcPts val="1200"/>
                        </a:spcAft>
                      </a:pPr>
                      <a:r>
                        <a:rPr lang="en-IN" sz="1500" cap="none" spc="0" dirty="0">
                          <a:solidFill>
                            <a:schemeClr val="bg1"/>
                          </a:solidFill>
                          <a:effectLst/>
                          <a:latin typeface="+mn-lt"/>
                        </a:rPr>
                        <a:t>Integer identifier corresponding to 21 distinct values.</a:t>
                      </a:r>
                      <a:endParaRPr lang="en-IN" sz="1500" cap="none" spc="0" dirty="0">
                        <a:solidFill>
                          <a:schemeClr val="bg1"/>
                        </a:solidFill>
                        <a:effectLst/>
                        <a:latin typeface="+mn-lt"/>
                        <a:ea typeface="Calibri" panose="020F0502020204030204" pitchFamily="34" charset="0"/>
                        <a:cs typeface="Times New Roman" panose="02020603050405020304" pitchFamily="18" charset="0"/>
                      </a:endParaRPr>
                    </a:p>
                  </a:txBody>
                  <a:tcPr marL="77967" marR="77967" marT="0" marB="84315" anchor="ctr">
                    <a:lnL w="12700" cmpd="sng">
                      <a:noFill/>
                      <a:prstDash val="solid"/>
                    </a:lnL>
                    <a:lnR w="12700" cmpd="sng">
                      <a:noFill/>
                      <a:prstDash val="solid"/>
                    </a:lnR>
                    <a:lnT w="12700" cmpd="sng">
                      <a:noFill/>
                      <a:prstDash val="solid"/>
                    </a:lnT>
                    <a:lnB w="12700" cmpd="sng">
                      <a:noFill/>
                      <a:prstDash val="solid"/>
                    </a:lnB>
                    <a:solidFill>
                      <a:srgbClr val="000066">
                        <a:alpha val="75000"/>
                      </a:srgbClr>
                    </a:solidFill>
                  </a:tcPr>
                </a:tc>
                <a:extLst>
                  <a:ext uri="{0D108BD9-81ED-4DB2-BD59-A6C34878D82A}">
                    <a16:rowId xmlns:a16="http://schemas.microsoft.com/office/drawing/2014/main" val="2242204585"/>
                  </a:ext>
                </a:extLst>
              </a:tr>
              <a:tr h="308439">
                <a:tc>
                  <a:txBody>
                    <a:bodyPr/>
                    <a:lstStyle/>
                    <a:p>
                      <a:pPr algn="ctr">
                        <a:lnSpc>
                          <a:spcPct val="107000"/>
                        </a:lnSpc>
                        <a:spcAft>
                          <a:spcPts val="1200"/>
                        </a:spcAft>
                      </a:pPr>
                      <a:r>
                        <a:rPr lang="en-IN" sz="1400" b="1" cap="none" spc="0" dirty="0">
                          <a:solidFill>
                            <a:schemeClr val="bg1"/>
                          </a:solidFill>
                          <a:effectLst/>
                          <a:latin typeface="+mn-lt"/>
                        </a:rPr>
                        <a:t>Admission type</a:t>
                      </a:r>
                      <a:endParaRPr lang="en-IN" sz="1400" b="1" cap="none" spc="0" dirty="0">
                        <a:solidFill>
                          <a:schemeClr val="bg1"/>
                        </a:solidFill>
                        <a:effectLst/>
                        <a:latin typeface="+mn-lt"/>
                        <a:ea typeface="Calibri" panose="020F0502020204030204" pitchFamily="34" charset="0"/>
                        <a:cs typeface="Times New Roman" panose="02020603050405020304" pitchFamily="18" charset="0"/>
                      </a:endParaRPr>
                    </a:p>
                  </a:txBody>
                  <a:tcPr marL="77967" marR="77967" marT="0" marB="84315" anchor="ctr">
                    <a:lnL w="12700" cmpd="sng">
                      <a:noFill/>
                      <a:prstDash val="solid"/>
                    </a:lnL>
                    <a:lnR w="12700" cmpd="sng">
                      <a:noFill/>
                      <a:prstDash val="solid"/>
                    </a:lnR>
                    <a:lnT w="12700" cmpd="sng">
                      <a:noFill/>
                      <a:prstDash val="solid"/>
                    </a:lnT>
                    <a:lnB w="12700" cmpd="sng">
                      <a:noFill/>
                      <a:prstDash val="solid"/>
                    </a:lnB>
                    <a:solidFill>
                      <a:srgbClr val="000066">
                        <a:alpha val="75000"/>
                      </a:srgbClr>
                    </a:solidFill>
                  </a:tcPr>
                </a:tc>
                <a:tc>
                  <a:txBody>
                    <a:bodyPr/>
                    <a:lstStyle/>
                    <a:p>
                      <a:pPr algn="ctr">
                        <a:lnSpc>
                          <a:spcPct val="107000"/>
                        </a:lnSpc>
                        <a:spcAft>
                          <a:spcPts val="1200"/>
                        </a:spcAft>
                      </a:pPr>
                      <a:r>
                        <a:rPr lang="en-IN" sz="1500" cap="none" spc="0" dirty="0">
                          <a:solidFill>
                            <a:schemeClr val="bg1"/>
                          </a:solidFill>
                          <a:effectLst/>
                          <a:latin typeface="+mn-lt"/>
                        </a:rPr>
                        <a:t>Integer identifier corresponding to 9 distinct values.</a:t>
                      </a:r>
                      <a:endParaRPr lang="en-IN" sz="1500" cap="none" spc="0" dirty="0">
                        <a:solidFill>
                          <a:schemeClr val="bg1"/>
                        </a:solidFill>
                        <a:effectLst/>
                        <a:latin typeface="+mn-lt"/>
                        <a:ea typeface="Calibri" panose="020F0502020204030204" pitchFamily="34" charset="0"/>
                        <a:cs typeface="Times New Roman" panose="02020603050405020304" pitchFamily="18" charset="0"/>
                      </a:endParaRPr>
                    </a:p>
                  </a:txBody>
                  <a:tcPr marL="77967" marR="77967" marT="0" marB="84315" anchor="ctr">
                    <a:lnL w="12700" cmpd="sng">
                      <a:noFill/>
                      <a:prstDash val="solid"/>
                    </a:lnL>
                    <a:lnR w="12700" cmpd="sng">
                      <a:noFill/>
                      <a:prstDash val="solid"/>
                    </a:lnR>
                    <a:lnT w="12700" cmpd="sng">
                      <a:noFill/>
                      <a:prstDash val="solid"/>
                    </a:lnT>
                    <a:lnB w="12700" cmpd="sng">
                      <a:noFill/>
                      <a:prstDash val="solid"/>
                    </a:lnB>
                    <a:solidFill>
                      <a:srgbClr val="000066">
                        <a:alpha val="75000"/>
                      </a:srgbClr>
                    </a:solidFill>
                  </a:tcPr>
                </a:tc>
                <a:extLst>
                  <a:ext uri="{0D108BD9-81ED-4DB2-BD59-A6C34878D82A}">
                    <a16:rowId xmlns:a16="http://schemas.microsoft.com/office/drawing/2014/main" val="4010481392"/>
                  </a:ext>
                </a:extLst>
              </a:tr>
              <a:tr h="308439">
                <a:tc>
                  <a:txBody>
                    <a:bodyPr/>
                    <a:lstStyle/>
                    <a:p>
                      <a:pPr algn="ctr">
                        <a:lnSpc>
                          <a:spcPct val="107000"/>
                        </a:lnSpc>
                        <a:spcAft>
                          <a:spcPts val="1200"/>
                        </a:spcAft>
                      </a:pPr>
                      <a:r>
                        <a:rPr lang="en-IN" sz="1400" b="1" cap="none" spc="0" dirty="0">
                          <a:solidFill>
                            <a:schemeClr val="bg1"/>
                          </a:solidFill>
                          <a:effectLst/>
                          <a:latin typeface="+mn-lt"/>
                        </a:rPr>
                        <a:t>Number of diagnoses</a:t>
                      </a:r>
                      <a:endParaRPr lang="en-IN" sz="1400" b="1" cap="none" spc="0" dirty="0">
                        <a:solidFill>
                          <a:schemeClr val="bg1"/>
                        </a:solidFill>
                        <a:effectLst/>
                        <a:latin typeface="+mn-lt"/>
                        <a:ea typeface="Calibri" panose="020F0502020204030204" pitchFamily="34" charset="0"/>
                        <a:cs typeface="Times New Roman" panose="02020603050405020304" pitchFamily="18" charset="0"/>
                      </a:endParaRPr>
                    </a:p>
                  </a:txBody>
                  <a:tcPr marL="77967" marR="77967" marT="0" marB="84315" anchor="ctr">
                    <a:lnL w="12700" cmpd="sng">
                      <a:noFill/>
                      <a:prstDash val="solid"/>
                    </a:lnL>
                    <a:lnR w="12700" cmpd="sng">
                      <a:noFill/>
                      <a:prstDash val="solid"/>
                    </a:lnR>
                    <a:lnT w="12700" cmpd="sng">
                      <a:noFill/>
                      <a:prstDash val="solid"/>
                    </a:lnT>
                    <a:lnB w="12700" cmpd="sng">
                      <a:noFill/>
                      <a:prstDash val="solid"/>
                    </a:lnB>
                    <a:solidFill>
                      <a:srgbClr val="000066">
                        <a:alpha val="75000"/>
                      </a:srgbClr>
                    </a:solidFill>
                  </a:tcPr>
                </a:tc>
                <a:tc>
                  <a:txBody>
                    <a:bodyPr/>
                    <a:lstStyle/>
                    <a:p>
                      <a:pPr algn="ctr">
                        <a:lnSpc>
                          <a:spcPct val="107000"/>
                        </a:lnSpc>
                        <a:spcAft>
                          <a:spcPts val="1200"/>
                        </a:spcAft>
                      </a:pPr>
                      <a:r>
                        <a:rPr lang="en-IN" sz="1500" cap="none" spc="0" dirty="0">
                          <a:solidFill>
                            <a:schemeClr val="bg1"/>
                          </a:solidFill>
                          <a:effectLst/>
                          <a:latin typeface="+mn-lt"/>
                        </a:rPr>
                        <a:t>Number of diagnoses entered the system.</a:t>
                      </a:r>
                      <a:endParaRPr lang="en-IN" sz="1500" cap="none" spc="0" dirty="0">
                        <a:solidFill>
                          <a:schemeClr val="bg1"/>
                        </a:solidFill>
                        <a:effectLst/>
                        <a:latin typeface="+mn-lt"/>
                        <a:ea typeface="Calibri" panose="020F0502020204030204" pitchFamily="34" charset="0"/>
                        <a:cs typeface="Times New Roman" panose="02020603050405020304" pitchFamily="18" charset="0"/>
                      </a:endParaRPr>
                    </a:p>
                  </a:txBody>
                  <a:tcPr marL="77967" marR="77967" marT="0" marB="84315" anchor="ctr">
                    <a:lnL w="12700" cmpd="sng">
                      <a:noFill/>
                      <a:prstDash val="solid"/>
                    </a:lnL>
                    <a:lnR w="12700" cmpd="sng">
                      <a:noFill/>
                      <a:prstDash val="solid"/>
                    </a:lnR>
                    <a:lnT w="12700" cmpd="sng">
                      <a:noFill/>
                      <a:prstDash val="solid"/>
                    </a:lnT>
                    <a:lnB w="12700" cmpd="sng">
                      <a:noFill/>
                      <a:prstDash val="solid"/>
                    </a:lnB>
                    <a:solidFill>
                      <a:srgbClr val="000066">
                        <a:alpha val="75000"/>
                      </a:srgbClr>
                    </a:solidFill>
                  </a:tcPr>
                </a:tc>
                <a:extLst>
                  <a:ext uri="{0D108BD9-81ED-4DB2-BD59-A6C34878D82A}">
                    <a16:rowId xmlns:a16="http://schemas.microsoft.com/office/drawing/2014/main" val="576007210"/>
                  </a:ext>
                </a:extLst>
              </a:tr>
              <a:tr h="416632">
                <a:tc>
                  <a:txBody>
                    <a:bodyPr/>
                    <a:lstStyle/>
                    <a:p>
                      <a:pPr algn="ctr">
                        <a:lnSpc>
                          <a:spcPct val="107000"/>
                        </a:lnSpc>
                        <a:spcAft>
                          <a:spcPts val="1200"/>
                        </a:spcAft>
                      </a:pPr>
                      <a:r>
                        <a:rPr lang="en-IN" sz="1400" b="1" cap="none" spc="0" dirty="0">
                          <a:solidFill>
                            <a:schemeClr val="bg1"/>
                          </a:solidFill>
                          <a:effectLst/>
                          <a:latin typeface="+mn-lt"/>
                        </a:rPr>
                        <a:t>Change of medications</a:t>
                      </a:r>
                      <a:endParaRPr lang="en-IN" sz="1400" b="1" cap="none" spc="0" dirty="0">
                        <a:solidFill>
                          <a:schemeClr val="bg1"/>
                        </a:solidFill>
                        <a:effectLst/>
                        <a:latin typeface="+mn-lt"/>
                        <a:ea typeface="Calibri" panose="020F0502020204030204" pitchFamily="34" charset="0"/>
                        <a:cs typeface="Times New Roman" panose="02020603050405020304" pitchFamily="18" charset="0"/>
                      </a:endParaRPr>
                    </a:p>
                  </a:txBody>
                  <a:tcPr marL="77967" marR="77967" marT="0" marB="84315" anchor="ctr">
                    <a:lnL w="12700" cmpd="sng">
                      <a:noFill/>
                      <a:prstDash val="solid"/>
                    </a:lnL>
                    <a:lnR w="12700" cmpd="sng">
                      <a:noFill/>
                      <a:prstDash val="solid"/>
                    </a:lnR>
                    <a:lnT w="12700" cmpd="sng">
                      <a:noFill/>
                      <a:prstDash val="solid"/>
                    </a:lnT>
                    <a:lnB w="12700" cmpd="sng">
                      <a:noFill/>
                      <a:prstDash val="solid"/>
                    </a:lnB>
                    <a:solidFill>
                      <a:srgbClr val="000066">
                        <a:alpha val="75000"/>
                      </a:srgbClr>
                    </a:solidFill>
                  </a:tcPr>
                </a:tc>
                <a:tc>
                  <a:txBody>
                    <a:bodyPr/>
                    <a:lstStyle/>
                    <a:p>
                      <a:pPr algn="ctr">
                        <a:lnSpc>
                          <a:spcPct val="107000"/>
                        </a:lnSpc>
                        <a:spcAft>
                          <a:spcPts val="1200"/>
                        </a:spcAft>
                      </a:pPr>
                      <a:r>
                        <a:rPr lang="en-IN" sz="1500" cap="none" spc="0" dirty="0">
                          <a:solidFill>
                            <a:schemeClr val="bg1"/>
                          </a:solidFill>
                          <a:effectLst/>
                          <a:latin typeface="+mn-lt"/>
                        </a:rPr>
                        <a:t>Indicates if there was a change in diabetic medications.</a:t>
                      </a:r>
                      <a:endParaRPr lang="en-IN" sz="1500" cap="none" spc="0" dirty="0">
                        <a:solidFill>
                          <a:schemeClr val="bg1"/>
                        </a:solidFill>
                        <a:effectLst/>
                        <a:latin typeface="+mn-lt"/>
                        <a:ea typeface="Calibri" panose="020F0502020204030204" pitchFamily="34" charset="0"/>
                        <a:cs typeface="Times New Roman" panose="02020603050405020304" pitchFamily="18" charset="0"/>
                      </a:endParaRPr>
                    </a:p>
                  </a:txBody>
                  <a:tcPr marL="77967" marR="77967" marT="0" marB="84315" anchor="ctr">
                    <a:lnL w="12700" cmpd="sng">
                      <a:noFill/>
                      <a:prstDash val="solid"/>
                    </a:lnL>
                    <a:lnR w="12700" cmpd="sng">
                      <a:noFill/>
                      <a:prstDash val="solid"/>
                    </a:lnR>
                    <a:lnT w="12700" cmpd="sng">
                      <a:noFill/>
                      <a:prstDash val="solid"/>
                    </a:lnT>
                    <a:lnB w="12700" cmpd="sng">
                      <a:noFill/>
                      <a:prstDash val="solid"/>
                    </a:lnB>
                    <a:solidFill>
                      <a:srgbClr val="000066">
                        <a:alpha val="75000"/>
                      </a:srgbClr>
                    </a:solidFill>
                  </a:tcPr>
                </a:tc>
                <a:extLst>
                  <a:ext uri="{0D108BD9-81ED-4DB2-BD59-A6C34878D82A}">
                    <a16:rowId xmlns:a16="http://schemas.microsoft.com/office/drawing/2014/main" val="61317909"/>
                  </a:ext>
                </a:extLst>
              </a:tr>
              <a:tr h="308439">
                <a:tc>
                  <a:txBody>
                    <a:bodyPr/>
                    <a:lstStyle/>
                    <a:p>
                      <a:pPr algn="ctr">
                        <a:lnSpc>
                          <a:spcPct val="107000"/>
                        </a:lnSpc>
                        <a:spcAft>
                          <a:spcPts val="1200"/>
                        </a:spcAft>
                      </a:pPr>
                      <a:r>
                        <a:rPr lang="en-IN" sz="1400" b="1" cap="none" spc="0" dirty="0">
                          <a:solidFill>
                            <a:schemeClr val="bg1"/>
                          </a:solidFill>
                          <a:effectLst/>
                          <a:latin typeface="+mn-lt"/>
                        </a:rPr>
                        <a:t>Discharge disposition</a:t>
                      </a:r>
                      <a:endParaRPr lang="en-IN" sz="1400" b="1" cap="none" spc="0" dirty="0">
                        <a:solidFill>
                          <a:schemeClr val="bg1"/>
                        </a:solidFill>
                        <a:effectLst/>
                        <a:latin typeface="+mn-lt"/>
                        <a:ea typeface="Calibri" panose="020F0502020204030204" pitchFamily="34" charset="0"/>
                        <a:cs typeface="Times New Roman" panose="02020603050405020304" pitchFamily="18" charset="0"/>
                      </a:endParaRPr>
                    </a:p>
                  </a:txBody>
                  <a:tcPr marL="77967" marR="77967" marT="0" marB="84315" anchor="ctr">
                    <a:lnL w="12700" cmpd="sng">
                      <a:noFill/>
                      <a:prstDash val="solid"/>
                    </a:lnL>
                    <a:lnR w="12700" cmpd="sng">
                      <a:noFill/>
                      <a:prstDash val="solid"/>
                    </a:lnR>
                    <a:lnT w="12700" cmpd="sng">
                      <a:noFill/>
                      <a:prstDash val="solid"/>
                    </a:lnT>
                    <a:lnB w="12700" cmpd="sng">
                      <a:noFill/>
                      <a:prstDash val="solid"/>
                    </a:lnB>
                    <a:solidFill>
                      <a:srgbClr val="000066">
                        <a:alpha val="75000"/>
                      </a:srgbClr>
                    </a:solidFill>
                  </a:tcPr>
                </a:tc>
                <a:tc>
                  <a:txBody>
                    <a:bodyPr/>
                    <a:lstStyle/>
                    <a:p>
                      <a:pPr algn="ctr">
                        <a:lnSpc>
                          <a:spcPct val="107000"/>
                        </a:lnSpc>
                        <a:spcAft>
                          <a:spcPts val="1200"/>
                        </a:spcAft>
                      </a:pPr>
                      <a:r>
                        <a:rPr lang="en-IN" sz="1500" cap="none" spc="0" dirty="0">
                          <a:solidFill>
                            <a:schemeClr val="bg1"/>
                          </a:solidFill>
                          <a:effectLst/>
                          <a:latin typeface="+mn-lt"/>
                        </a:rPr>
                        <a:t>Integer identifier corresponding to 29 distinct values.</a:t>
                      </a:r>
                      <a:endParaRPr lang="en-IN" sz="1500" cap="none" spc="0" dirty="0">
                        <a:solidFill>
                          <a:schemeClr val="bg1"/>
                        </a:solidFill>
                        <a:effectLst/>
                        <a:latin typeface="+mn-lt"/>
                        <a:ea typeface="Calibri" panose="020F0502020204030204" pitchFamily="34" charset="0"/>
                        <a:cs typeface="Times New Roman" panose="02020603050405020304" pitchFamily="18" charset="0"/>
                      </a:endParaRPr>
                    </a:p>
                  </a:txBody>
                  <a:tcPr marL="77967" marR="77967" marT="0" marB="84315" anchor="ctr">
                    <a:lnL w="12700" cmpd="sng">
                      <a:noFill/>
                      <a:prstDash val="solid"/>
                    </a:lnL>
                    <a:lnR w="12700" cmpd="sng">
                      <a:noFill/>
                      <a:prstDash val="solid"/>
                    </a:lnR>
                    <a:lnT w="12700" cmpd="sng">
                      <a:noFill/>
                      <a:prstDash val="solid"/>
                    </a:lnT>
                    <a:lnB w="12700" cmpd="sng">
                      <a:noFill/>
                      <a:prstDash val="solid"/>
                    </a:lnB>
                    <a:solidFill>
                      <a:srgbClr val="000066">
                        <a:alpha val="75000"/>
                      </a:srgbClr>
                    </a:solidFill>
                  </a:tcPr>
                </a:tc>
                <a:extLst>
                  <a:ext uri="{0D108BD9-81ED-4DB2-BD59-A6C34878D82A}">
                    <a16:rowId xmlns:a16="http://schemas.microsoft.com/office/drawing/2014/main" val="2362935636"/>
                  </a:ext>
                </a:extLst>
              </a:tr>
              <a:tr h="308439">
                <a:tc>
                  <a:txBody>
                    <a:bodyPr/>
                    <a:lstStyle/>
                    <a:p>
                      <a:pPr algn="ctr">
                        <a:lnSpc>
                          <a:spcPct val="107000"/>
                        </a:lnSpc>
                        <a:spcAft>
                          <a:spcPts val="1200"/>
                        </a:spcAft>
                      </a:pPr>
                      <a:r>
                        <a:rPr lang="en-IN" sz="1400" b="1" cap="none" spc="0" dirty="0">
                          <a:solidFill>
                            <a:schemeClr val="bg1"/>
                          </a:solidFill>
                          <a:effectLst/>
                          <a:latin typeface="+mn-lt"/>
                        </a:rPr>
                        <a:t>Diagnosis_1</a:t>
                      </a:r>
                      <a:endParaRPr lang="en-IN" sz="1400" b="1" cap="none" spc="0" dirty="0">
                        <a:solidFill>
                          <a:schemeClr val="bg1"/>
                        </a:solidFill>
                        <a:effectLst/>
                        <a:latin typeface="+mn-lt"/>
                        <a:ea typeface="Calibri" panose="020F0502020204030204" pitchFamily="34" charset="0"/>
                        <a:cs typeface="Times New Roman" panose="02020603050405020304" pitchFamily="18" charset="0"/>
                      </a:endParaRPr>
                    </a:p>
                  </a:txBody>
                  <a:tcPr marL="77967" marR="77967" marT="0" marB="84315" anchor="ctr">
                    <a:lnL w="12700" cmpd="sng">
                      <a:noFill/>
                      <a:prstDash val="solid"/>
                    </a:lnL>
                    <a:lnR w="12700" cmpd="sng">
                      <a:noFill/>
                      <a:prstDash val="solid"/>
                    </a:lnR>
                    <a:lnT w="12700" cmpd="sng">
                      <a:noFill/>
                      <a:prstDash val="solid"/>
                    </a:lnT>
                    <a:lnB w="12700" cmpd="sng">
                      <a:noFill/>
                      <a:prstDash val="solid"/>
                    </a:lnB>
                    <a:solidFill>
                      <a:srgbClr val="000066">
                        <a:alpha val="75000"/>
                      </a:srgbClr>
                    </a:solidFill>
                  </a:tcPr>
                </a:tc>
                <a:tc>
                  <a:txBody>
                    <a:bodyPr/>
                    <a:lstStyle/>
                    <a:p>
                      <a:pPr algn="ctr">
                        <a:lnSpc>
                          <a:spcPct val="107000"/>
                        </a:lnSpc>
                        <a:spcAft>
                          <a:spcPts val="1200"/>
                        </a:spcAft>
                      </a:pPr>
                      <a:r>
                        <a:rPr lang="en-IN" sz="1500" cap="none" spc="0" dirty="0">
                          <a:solidFill>
                            <a:schemeClr val="bg1"/>
                          </a:solidFill>
                          <a:effectLst/>
                          <a:latin typeface="+mn-lt"/>
                        </a:rPr>
                        <a:t>Primary diagnoses.</a:t>
                      </a:r>
                      <a:endParaRPr lang="en-IN" sz="1500" cap="none" spc="0" dirty="0">
                        <a:solidFill>
                          <a:schemeClr val="bg1"/>
                        </a:solidFill>
                        <a:effectLst/>
                        <a:latin typeface="+mn-lt"/>
                        <a:ea typeface="Calibri" panose="020F0502020204030204" pitchFamily="34" charset="0"/>
                        <a:cs typeface="Times New Roman" panose="02020603050405020304" pitchFamily="18" charset="0"/>
                      </a:endParaRPr>
                    </a:p>
                  </a:txBody>
                  <a:tcPr marL="77967" marR="77967" marT="0" marB="84315" anchor="ctr">
                    <a:lnL w="12700" cmpd="sng">
                      <a:noFill/>
                      <a:prstDash val="solid"/>
                    </a:lnL>
                    <a:lnR w="12700" cmpd="sng">
                      <a:noFill/>
                      <a:prstDash val="solid"/>
                    </a:lnR>
                    <a:lnT w="12700" cmpd="sng">
                      <a:noFill/>
                      <a:prstDash val="solid"/>
                    </a:lnT>
                    <a:lnB w="12700" cmpd="sng">
                      <a:noFill/>
                      <a:prstDash val="solid"/>
                    </a:lnB>
                    <a:solidFill>
                      <a:srgbClr val="000066">
                        <a:alpha val="75000"/>
                      </a:srgbClr>
                    </a:solidFill>
                  </a:tcPr>
                </a:tc>
                <a:extLst>
                  <a:ext uri="{0D108BD9-81ED-4DB2-BD59-A6C34878D82A}">
                    <a16:rowId xmlns:a16="http://schemas.microsoft.com/office/drawing/2014/main" val="486713718"/>
                  </a:ext>
                </a:extLst>
              </a:tr>
              <a:tr h="308439">
                <a:tc>
                  <a:txBody>
                    <a:bodyPr/>
                    <a:lstStyle/>
                    <a:p>
                      <a:pPr algn="ctr">
                        <a:lnSpc>
                          <a:spcPct val="107000"/>
                        </a:lnSpc>
                        <a:spcAft>
                          <a:spcPts val="1200"/>
                        </a:spcAft>
                      </a:pPr>
                      <a:r>
                        <a:rPr lang="en-IN" sz="1400" b="1" cap="none" spc="0" dirty="0">
                          <a:solidFill>
                            <a:schemeClr val="bg1"/>
                          </a:solidFill>
                          <a:effectLst/>
                          <a:latin typeface="+mn-lt"/>
                        </a:rPr>
                        <a:t>Diagnosis_2</a:t>
                      </a:r>
                      <a:endParaRPr lang="en-IN" sz="1400" b="1" cap="none" spc="0" dirty="0">
                        <a:solidFill>
                          <a:schemeClr val="bg1"/>
                        </a:solidFill>
                        <a:effectLst/>
                        <a:latin typeface="+mn-lt"/>
                        <a:ea typeface="Calibri" panose="020F0502020204030204" pitchFamily="34" charset="0"/>
                        <a:cs typeface="Times New Roman" panose="02020603050405020304" pitchFamily="18" charset="0"/>
                      </a:endParaRPr>
                    </a:p>
                  </a:txBody>
                  <a:tcPr marL="77967" marR="77967" marT="0" marB="84315" anchor="ctr">
                    <a:lnL w="12700" cmpd="sng">
                      <a:noFill/>
                      <a:prstDash val="solid"/>
                    </a:lnL>
                    <a:lnR w="12700" cmpd="sng">
                      <a:noFill/>
                      <a:prstDash val="solid"/>
                    </a:lnR>
                    <a:lnT w="12700" cmpd="sng">
                      <a:noFill/>
                      <a:prstDash val="solid"/>
                    </a:lnT>
                    <a:lnB w="12700" cmpd="sng">
                      <a:noFill/>
                      <a:prstDash val="solid"/>
                    </a:lnB>
                    <a:solidFill>
                      <a:srgbClr val="000066">
                        <a:alpha val="75000"/>
                      </a:srgbClr>
                    </a:solidFill>
                  </a:tcPr>
                </a:tc>
                <a:tc>
                  <a:txBody>
                    <a:bodyPr/>
                    <a:lstStyle/>
                    <a:p>
                      <a:pPr algn="ctr">
                        <a:lnSpc>
                          <a:spcPct val="107000"/>
                        </a:lnSpc>
                        <a:spcAft>
                          <a:spcPts val="1200"/>
                        </a:spcAft>
                      </a:pPr>
                      <a:r>
                        <a:rPr lang="en-IN" sz="1500" cap="none" spc="0" dirty="0">
                          <a:solidFill>
                            <a:schemeClr val="bg1"/>
                          </a:solidFill>
                          <a:effectLst/>
                          <a:latin typeface="+mn-lt"/>
                        </a:rPr>
                        <a:t>Secondary diagnoses.</a:t>
                      </a:r>
                      <a:endParaRPr lang="en-IN" sz="1500" cap="none" spc="0" dirty="0">
                        <a:solidFill>
                          <a:schemeClr val="bg1"/>
                        </a:solidFill>
                        <a:effectLst/>
                        <a:latin typeface="+mn-lt"/>
                        <a:ea typeface="Calibri" panose="020F0502020204030204" pitchFamily="34" charset="0"/>
                        <a:cs typeface="Times New Roman" panose="02020603050405020304" pitchFamily="18" charset="0"/>
                      </a:endParaRPr>
                    </a:p>
                  </a:txBody>
                  <a:tcPr marL="77967" marR="77967" marT="0" marB="84315" anchor="ctr">
                    <a:lnL w="12700" cmpd="sng">
                      <a:noFill/>
                      <a:prstDash val="solid"/>
                    </a:lnL>
                    <a:lnR w="12700" cmpd="sng">
                      <a:noFill/>
                      <a:prstDash val="solid"/>
                    </a:lnR>
                    <a:lnT w="12700" cmpd="sng">
                      <a:noFill/>
                      <a:prstDash val="solid"/>
                    </a:lnT>
                    <a:lnB w="12700" cmpd="sng">
                      <a:noFill/>
                      <a:prstDash val="solid"/>
                    </a:lnB>
                    <a:solidFill>
                      <a:srgbClr val="000066">
                        <a:alpha val="75000"/>
                      </a:srgbClr>
                    </a:solidFill>
                  </a:tcPr>
                </a:tc>
                <a:extLst>
                  <a:ext uri="{0D108BD9-81ED-4DB2-BD59-A6C34878D82A}">
                    <a16:rowId xmlns:a16="http://schemas.microsoft.com/office/drawing/2014/main" val="2947963181"/>
                  </a:ext>
                </a:extLst>
              </a:tr>
              <a:tr h="308439">
                <a:tc>
                  <a:txBody>
                    <a:bodyPr/>
                    <a:lstStyle/>
                    <a:p>
                      <a:pPr algn="ctr">
                        <a:lnSpc>
                          <a:spcPct val="107000"/>
                        </a:lnSpc>
                        <a:spcAft>
                          <a:spcPts val="1200"/>
                        </a:spcAft>
                      </a:pPr>
                      <a:r>
                        <a:rPr lang="en-IN" sz="1400" b="1" cap="none" spc="0" dirty="0">
                          <a:solidFill>
                            <a:schemeClr val="bg1"/>
                          </a:solidFill>
                          <a:effectLst/>
                          <a:latin typeface="+mn-lt"/>
                        </a:rPr>
                        <a:t>Diagnosis_3</a:t>
                      </a:r>
                      <a:endParaRPr lang="en-IN" sz="1400" b="1" cap="none" spc="0" dirty="0">
                        <a:solidFill>
                          <a:schemeClr val="bg1"/>
                        </a:solidFill>
                        <a:effectLst/>
                        <a:latin typeface="+mn-lt"/>
                        <a:ea typeface="Calibri" panose="020F0502020204030204" pitchFamily="34" charset="0"/>
                        <a:cs typeface="Times New Roman" panose="02020603050405020304" pitchFamily="18" charset="0"/>
                      </a:endParaRPr>
                    </a:p>
                  </a:txBody>
                  <a:tcPr marL="77967" marR="77967" marT="0" marB="84315" anchor="ctr">
                    <a:lnL w="12700" cmpd="sng">
                      <a:noFill/>
                      <a:prstDash val="solid"/>
                    </a:lnL>
                    <a:lnR w="12700" cmpd="sng">
                      <a:noFill/>
                      <a:prstDash val="solid"/>
                    </a:lnR>
                    <a:lnT w="12700" cmpd="sng">
                      <a:noFill/>
                      <a:prstDash val="solid"/>
                    </a:lnT>
                    <a:lnB w="12700" cmpd="sng">
                      <a:noFill/>
                      <a:prstDash val="solid"/>
                    </a:lnB>
                    <a:solidFill>
                      <a:srgbClr val="000066">
                        <a:alpha val="75000"/>
                      </a:srgbClr>
                    </a:solidFill>
                  </a:tcPr>
                </a:tc>
                <a:tc>
                  <a:txBody>
                    <a:bodyPr/>
                    <a:lstStyle/>
                    <a:p>
                      <a:pPr algn="ctr">
                        <a:lnSpc>
                          <a:spcPct val="107000"/>
                        </a:lnSpc>
                        <a:spcAft>
                          <a:spcPts val="1200"/>
                        </a:spcAft>
                      </a:pPr>
                      <a:r>
                        <a:rPr lang="en-IN" sz="1500" cap="none" spc="0" dirty="0">
                          <a:solidFill>
                            <a:schemeClr val="bg1"/>
                          </a:solidFill>
                          <a:effectLst/>
                          <a:latin typeface="+mn-lt"/>
                        </a:rPr>
                        <a:t>Additional secondary diagnoses.</a:t>
                      </a:r>
                      <a:endParaRPr lang="en-IN" sz="1500" cap="none" spc="0" dirty="0">
                        <a:solidFill>
                          <a:schemeClr val="bg1"/>
                        </a:solidFill>
                        <a:effectLst/>
                        <a:latin typeface="+mn-lt"/>
                        <a:ea typeface="Calibri" panose="020F0502020204030204" pitchFamily="34" charset="0"/>
                        <a:cs typeface="Times New Roman" panose="02020603050405020304" pitchFamily="18" charset="0"/>
                      </a:endParaRPr>
                    </a:p>
                  </a:txBody>
                  <a:tcPr marL="77967" marR="77967" marT="0" marB="84315" anchor="ctr">
                    <a:lnL w="12700" cmpd="sng">
                      <a:noFill/>
                      <a:prstDash val="solid"/>
                    </a:lnL>
                    <a:lnR w="12700" cmpd="sng">
                      <a:noFill/>
                      <a:prstDash val="solid"/>
                    </a:lnR>
                    <a:lnT w="12700" cmpd="sng">
                      <a:noFill/>
                      <a:prstDash val="solid"/>
                    </a:lnT>
                    <a:lnB w="12700" cmpd="sng">
                      <a:noFill/>
                      <a:prstDash val="solid"/>
                    </a:lnB>
                    <a:solidFill>
                      <a:srgbClr val="000066">
                        <a:alpha val="75000"/>
                      </a:srgbClr>
                    </a:solidFill>
                  </a:tcPr>
                </a:tc>
                <a:extLst>
                  <a:ext uri="{0D108BD9-81ED-4DB2-BD59-A6C34878D82A}">
                    <a16:rowId xmlns:a16="http://schemas.microsoft.com/office/drawing/2014/main" val="97161349"/>
                  </a:ext>
                </a:extLst>
              </a:tr>
              <a:tr h="416632">
                <a:tc>
                  <a:txBody>
                    <a:bodyPr/>
                    <a:lstStyle/>
                    <a:p>
                      <a:pPr algn="ctr">
                        <a:lnSpc>
                          <a:spcPct val="107000"/>
                        </a:lnSpc>
                        <a:spcAft>
                          <a:spcPts val="1200"/>
                        </a:spcAft>
                      </a:pPr>
                      <a:r>
                        <a:rPr lang="en-IN" sz="1400" b="1" cap="none" spc="0" dirty="0">
                          <a:solidFill>
                            <a:schemeClr val="bg1"/>
                          </a:solidFill>
                          <a:effectLst/>
                          <a:latin typeface="+mn-lt"/>
                        </a:rPr>
                        <a:t>Medical specialty</a:t>
                      </a:r>
                      <a:endParaRPr lang="en-IN" sz="1400" b="1" cap="none" spc="0" dirty="0">
                        <a:solidFill>
                          <a:schemeClr val="bg1"/>
                        </a:solidFill>
                        <a:effectLst/>
                        <a:latin typeface="+mn-lt"/>
                        <a:ea typeface="Calibri" panose="020F0502020204030204" pitchFamily="34" charset="0"/>
                        <a:cs typeface="Times New Roman" panose="02020603050405020304" pitchFamily="18" charset="0"/>
                      </a:endParaRPr>
                    </a:p>
                  </a:txBody>
                  <a:tcPr marL="77967" marR="77967" marT="0" marB="84315" anchor="ctr">
                    <a:lnL w="12700" cmpd="sng">
                      <a:noFill/>
                      <a:prstDash val="solid"/>
                    </a:lnL>
                    <a:lnR w="12700" cmpd="sng">
                      <a:noFill/>
                      <a:prstDash val="solid"/>
                    </a:lnR>
                    <a:lnT w="12700" cmpd="sng">
                      <a:noFill/>
                      <a:prstDash val="solid"/>
                    </a:lnT>
                    <a:lnB w="12700" cmpd="sng">
                      <a:noFill/>
                      <a:prstDash val="solid"/>
                    </a:lnB>
                    <a:solidFill>
                      <a:srgbClr val="000066">
                        <a:alpha val="75000"/>
                      </a:srgbClr>
                    </a:solidFill>
                  </a:tcPr>
                </a:tc>
                <a:tc>
                  <a:txBody>
                    <a:bodyPr/>
                    <a:lstStyle/>
                    <a:p>
                      <a:pPr algn="ctr">
                        <a:lnSpc>
                          <a:spcPct val="107000"/>
                        </a:lnSpc>
                        <a:spcAft>
                          <a:spcPts val="1200"/>
                        </a:spcAft>
                      </a:pPr>
                      <a:r>
                        <a:rPr lang="en-IN" sz="1500" cap="none" spc="0" dirty="0">
                          <a:solidFill>
                            <a:schemeClr val="bg1"/>
                          </a:solidFill>
                          <a:effectLst/>
                          <a:latin typeface="+mn-lt"/>
                        </a:rPr>
                        <a:t>Integer identifier of a specialty of the admitting physician.</a:t>
                      </a:r>
                      <a:endParaRPr lang="en-IN" sz="1500" cap="none" spc="0" dirty="0">
                        <a:solidFill>
                          <a:schemeClr val="bg1"/>
                        </a:solidFill>
                        <a:effectLst/>
                        <a:latin typeface="+mn-lt"/>
                        <a:ea typeface="Calibri" panose="020F0502020204030204" pitchFamily="34" charset="0"/>
                        <a:cs typeface="Times New Roman" panose="02020603050405020304" pitchFamily="18" charset="0"/>
                      </a:endParaRPr>
                    </a:p>
                  </a:txBody>
                  <a:tcPr marL="77967" marR="77967" marT="0" marB="84315" anchor="ctr">
                    <a:lnL w="12700" cmpd="sng">
                      <a:noFill/>
                      <a:prstDash val="solid"/>
                    </a:lnL>
                    <a:lnR w="12700" cmpd="sng">
                      <a:noFill/>
                      <a:prstDash val="solid"/>
                    </a:lnR>
                    <a:lnT w="12700" cmpd="sng">
                      <a:noFill/>
                      <a:prstDash val="solid"/>
                    </a:lnT>
                    <a:lnB w="12700" cmpd="sng">
                      <a:noFill/>
                      <a:prstDash val="solid"/>
                    </a:lnB>
                    <a:solidFill>
                      <a:srgbClr val="000066">
                        <a:alpha val="75000"/>
                      </a:srgbClr>
                    </a:solidFill>
                  </a:tcPr>
                </a:tc>
                <a:extLst>
                  <a:ext uri="{0D108BD9-81ED-4DB2-BD59-A6C34878D82A}">
                    <a16:rowId xmlns:a16="http://schemas.microsoft.com/office/drawing/2014/main" val="2302939522"/>
                  </a:ext>
                </a:extLst>
              </a:tr>
              <a:tr h="1274128">
                <a:tc>
                  <a:txBody>
                    <a:bodyPr/>
                    <a:lstStyle/>
                    <a:p>
                      <a:pPr algn="ctr">
                        <a:lnSpc>
                          <a:spcPct val="107000"/>
                        </a:lnSpc>
                        <a:spcAft>
                          <a:spcPts val="1200"/>
                        </a:spcAft>
                      </a:pPr>
                      <a:r>
                        <a:rPr lang="en-US" sz="1400" b="1" cap="none" spc="0" dirty="0">
                          <a:solidFill>
                            <a:schemeClr val="bg1"/>
                          </a:solidFill>
                          <a:effectLst/>
                          <a:latin typeface="+mn-lt"/>
                          <a:ea typeface="Calibri" panose="020F0502020204030204" pitchFamily="34" charset="0"/>
                          <a:cs typeface="Times New Roman" panose="02020603050405020304" pitchFamily="18" charset="0"/>
                        </a:rPr>
                        <a:t>24 medication columns</a:t>
                      </a:r>
                      <a:endParaRPr lang="en-IN" sz="1400" b="1" cap="none" spc="0" dirty="0">
                        <a:solidFill>
                          <a:schemeClr val="bg1"/>
                        </a:solidFill>
                        <a:effectLst/>
                        <a:latin typeface="+mn-lt"/>
                        <a:ea typeface="Calibri" panose="020F0502020204030204" pitchFamily="34" charset="0"/>
                        <a:cs typeface="Times New Roman" panose="02020603050405020304" pitchFamily="18" charset="0"/>
                      </a:endParaRPr>
                    </a:p>
                  </a:txBody>
                  <a:tcPr marL="77967" marR="77967" marT="0" marB="84315" anchor="ctr">
                    <a:lnL w="12700" cmpd="sng">
                      <a:noFill/>
                      <a:prstDash val="solid"/>
                    </a:lnL>
                    <a:lnR w="12700" cmpd="sng">
                      <a:noFill/>
                      <a:prstDash val="solid"/>
                    </a:lnR>
                    <a:lnT w="12700" cmpd="sng">
                      <a:noFill/>
                      <a:prstDash val="solid"/>
                    </a:lnT>
                    <a:lnB w="12700" cmpd="sng">
                      <a:noFill/>
                      <a:prstDash val="solid"/>
                    </a:lnB>
                    <a:solidFill>
                      <a:srgbClr val="000066">
                        <a:alpha val="75000"/>
                      </a:srgbClr>
                    </a:solidFill>
                  </a:tcPr>
                </a:tc>
                <a:tc>
                  <a:txBody>
                    <a:bodyPr/>
                    <a:lstStyle/>
                    <a:p>
                      <a:pPr algn="ctr">
                        <a:lnSpc>
                          <a:spcPct val="107000"/>
                        </a:lnSpc>
                        <a:spcAft>
                          <a:spcPts val="1200"/>
                        </a:spcAft>
                      </a:pPr>
                      <a:r>
                        <a:rPr lang="en-US" sz="1500" cap="none" spc="0" dirty="0">
                          <a:solidFill>
                            <a:schemeClr val="bg1"/>
                          </a:solidFill>
                          <a:effectLst/>
                          <a:latin typeface="+mn-lt"/>
                          <a:ea typeface="Calibri" panose="020F0502020204030204" pitchFamily="34" charset="0"/>
                          <a:cs typeface="Times New Roman" panose="02020603050405020304" pitchFamily="18" charset="0"/>
                        </a:rPr>
                        <a:t>glyburide-</a:t>
                      </a:r>
                      <a:r>
                        <a:rPr lang="en-US" sz="1500" cap="none" spc="0" dirty="0" err="1">
                          <a:solidFill>
                            <a:schemeClr val="bg1"/>
                          </a:solidFill>
                          <a:effectLst/>
                          <a:latin typeface="+mn-lt"/>
                          <a:ea typeface="Calibri" panose="020F0502020204030204" pitchFamily="34" charset="0"/>
                          <a:cs typeface="Times New Roman" panose="02020603050405020304" pitchFamily="18" charset="0"/>
                        </a:rPr>
                        <a:t>metformin,metformin</a:t>
                      </a:r>
                      <a:r>
                        <a:rPr lang="en-US" sz="1500" cap="none" spc="0" dirty="0">
                          <a:solidFill>
                            <a:schemeClr val="bg1"/>
                          </a:solidFill>
                          <a:effectLst/>
                          <a:latin typeface="+mn-lt"/>
                          <a:ea typeface="Calibri" panose="020F0502020204030204" pitchFamily="34" charset="0"/>
                          <a:cs typeface="Times New Roman" panose="02020603050405020304" pitchFamily="18" charset="0"/>
                        </a:rPr>
                        <a:t>-rosiglitazone, and metformin-</a:t>
                      </a:r>
                      <a:r>
                        <a:rPr lang="en-US" sz="1500" cap="none" spc="0" dirty="0" err="1">
                          <a:solidFill>
                            <a:schemeClr val="bg1"/>
                          </a:solidFill>
                          <a:effectLst/>
                          <a:latin typeface="+mn-lt"/>
                          <a:ea typeface="Calibri" panose="020F0502020204030204" pitchFamily="34" charset="0"/>
                          <a:cs typeface="Times New Roman" panose="02020603050405020304" pitchFamily="18" charset="0"/>
                        </a:rPr>
                        <a:t>pioglitazone,indicates</a:t>
                      </a:r>
                      <a:r>
                        <a:rPr lang="en-US" sz="1500" cap="none" spc="0" dirty="0">
                          <a:solidFill>
                            <a:schemeClr val="bg1"/>
                          </a:solidFill>
                          <a:effectLst/>
                          <a:latin typeface="+mn-lt"/>
                          <a:ea typeface="Calibri" panose="020F0502020204030204" pitchFamily="34" charset="0"/>
                          <a:cs typeface="Times New Roman" panose="02020603050405020304" pitchFamily="18" charset="0"/>
                        </a:rPr>
                        <a:t> whether the drug was prescribed or there was a change in the dosage. Values: </a:t>
                      </a:r>
                      <a:r>
                        <a:rPr lang="en-US" sz="1500" b="1" cap="none" spc="0" dirty="0">
                          <a:solidFill>
                            <a:schemeClr val="bg1"/>
                          </a:solidFill>
                          <a:effectLst/>
                          <a:latin typeface="+mn-lt"/>
                          <a:ea typeface="Calibri" panose="020F0502020204030204" pitchFamily="34" charset="0"/>
                          <a:cs typeface="Times New Roman" panose="02020603050405020304" pitchFamily="18" charset="0"/>
                        </a:rPr>
                        <a:t>“up” </a:t>
                      </a:r>
                      <a:r>
                        <a:rPr lang="en-US" sz="1500" cap="none" spc="0" dirty="0">
                          <a:solidFill>
                            <a:schemeClr val="bg1"/>
                          </a:solidFill>
                          <a:effectLst/>
                          <a:latin typeface="+mn-lt"/>
                          <a:ea typeface="Calibri" panose="020F0502020204030204" pitchFamily="34" charset="0"/>
                          <a:cs typeface="Times New Roman" panose="02020603050405020304" pitchFamily="18" charset="0"/>
                        </a:rPr>
                        <a:t>if the dosage was increased during the encounter, </a:t>
                      </a:r>
                      <a:r>
                        <a:rPr lang="en-US" sz="1500" b="1" cap="none" spc="0" dirty="0">
                          <a:solidFill>
                            <a:schemeClr val="bg1"/>
                          </a:solidFill>
                          <a:effectLst/>
                          <a:latin typeface="+mn-lt"/>
                          <a:ea typeface="Calibri" panose="020F0502020204030204" pitchFamily="34" charset="0"/>
                          <a:cs typeface="Times New Roman" panose="02020603050405020304" pitchFamily="18" charset="0"/>
                        </a:rPr>
                        <a:t>“down” </a:t>
                      </a:r>
                      <a:r>
                        <a:rPr lang="en-US" sz="1500" cap="none" spc="0" dirty="0">
                          <a:solidFill>
                            <a:schemeClr val="bg1"/>
                          </a:solidFill>
                          <a:effectLst/>
                          <a:latin typeface="+mn-lt"/>
                          <a:ea typeface="Calibri" panose="020F0502020204030204" pitchFamily="34" charset="0"/>
                          <a:cs typeface="Times New Roman" panose="02020603050405020304" pitchFamily="18" charset="0"/>
                        </a:rPr>
                        <a:t>if the dosage was decreased, </a:t>
                      </a:r>
                      <a:r>
                        <a:rPr lang="en-US" sz="1500" b="1" cap="none" spc="0" dirty="0">
                          <a:solidFill>
                            <a:schemeClr val="bg1"/>
                          </a:solidFill>
                          <a:effectLst/>
                          <a:latin typeface="+mn-lt"/>
                          <a:ea typeface="Calibri" panose="020F0502020204030204" pitchFamily="34" charset="0"/>
                          <a:cs typeface="Times New Roman" panose="02020603050405020304" pitchFamily="18" charset="0"/>
                        </a:rPr>
                        <a:t>“steady” </a:t>
                      </a:r>
                      <a:r>
                        <a:rPr lang="en-US" sz="1500" cap="none" spc="0" dirty="0">
                          <a:solidFill>
                            <a:schemeClr val="bg1"/>
                          </a:solidFill>
                          <a:effectLst/>
                          <a:latin typeface="+mn-lt"/>
                          <a:ea typeface="Calibri" panose="020F0502020204030204" pitchFamily="34" charset="0"/>
                          <a:cs typeface="Times New Roman" panose="02020603050405020304" pitchFamily="18" charset="0"/>
                        </a:rPr>
                        <a:t>if the dosage did not change, and </a:t>
                      </a:r>
                      <a:r>
                        <a:rPr lang="en-US" sz="1500" b="1" cap="none" spc="0" dirty="0">
                          <a:solidFill>
                            <a:schemeClr val="bg1"/>
                          </a:solidFill>
                          <a:effectLst/>
                          <a:latin typeface="+mn-lt"/>
                          <a:ea typeface="Calibri" panose="020F0502020204030204" pitchFamily="34" charset="0"/>
                          <a:cs typeface="Times New Roman" panose="02020603050405020304" pitchFamily="18" charset="0"/>
                        </a:rPr>
                        <a:t>“no” </a:t>
                      </a:r>
                      <a:r>
                        <a:rPr lang="en-US" sz="1500" cap="none" spc="0" dirty="0">
                          <a:solidFill>
                            <a:schemeClr val="bg1"/>
                          </a:solidFill>
                          <a:effectLst/>
                          <a:latin typeface="+mn-lt"/>
                          <a:ea typeface="Calibri" panose="020F0502020204030204" pitchFamily="34" charset="0"/>
                          <a:cs typeface="Times New Roman" panose="02020603050405020304" pitchFamily="18" charset="0"/>
                        </a:rPr>
                        <a:t>if the drug was not prescribed</a:t>
                      </a:r>
                      <a:endParaRPr lang="en-IN" sz="1500" cap="none" spc="0" dirty="0">
                        <a:solidFill>
                          <a:schemeClr val="bg1"/>
                        </a:solidFill>
                        <a:effectLst/>
                        <a:latin typeface="+mn-lt"/>
                        <a:ea typeface="Calibri" panose="020F0502020204030204" pitchFamily="34" charset="0"/>
                        <a:cs typeface="Times New Roman" panose="02020603050405020304" pitchFamily="18" charset="0"/>
                      </a:endParaRPr>
                    </a:p>
                  </a:txBody>
                  <a:tcPr marL="77967" marR="77967" marT="0" marB="84315" anchor="ctr">
                    <a:lnL w="12700" cmpd="sng">
                      <a:noFill/>
                      <a:prstDash val="solid"/>
                    </a:lnL>
                    <a:lnR w="12700" cmpd="sng">
                      <a:noFill/>
                      <a:prstDash val="solid"/>
                    </a:lnR>
                    <a:lnT w="12700" cmpd="sng">
                      <a:noFill/>
                      <a:prstDash val="solid"/>
                    </a:lnT>
                    <a:lnB w="12700" cmpd="sng">
                      <a:noFill/>
                      <a:prstDash val="solid"/>
                    </a:lnB>
                    <a:solidFill>
                      <a:srgbClr val="000066">
                        <a:alpha val="75000"/>
                      </a:srgbClr>
                    </a:solidFill>
                  </a:tcPr>
                </a:tc>
                <a:extLst>
                  <a:ext uri="{0D108BD9-81ED-4DB2-BD59-A6C34878D82A}">
                    <a16:rowId xmlns:a16="http://schemas.microsoft.com/office/drawing/2014/main" val="4161334391"/>
                  </a:ext>
                </a:extLst>
              </a:tr>
              <a:tr h="308439">
                <a:tc>
                  <a:txBody>
                    <a:bodyPr/>
                    <a:lstStyle/>
                    <a:p>
                      <a:pPr algn="ctr">
                        <a:lnSpc>
                          <a:spcPct val="107000"/>
                        </a:lnSpc>
                        <a:spcAft>
                          <a:spcPts val="1200"/>
                        </a:spcAft>
                      </a:pPr>
                      <a:r>
                        <a:rPr lang="en-IN" sz="1400" b="1" cap="none" spc="0" dirty="0">
                          <a:solidFill>
                            <a:schemeClr val="bg1"/>
                          </a:solidFill>
                          <a:effectLst/>
                          <a:latin typeface="+mn-lt"/>
                        </a:rPr>
                        <a:t>Gender</a:t>
                      </a:r>
                      <a:endParaRPr lang="en-IN" sz="1400" b="1" cap="none" spc="0" dirty="0">
                        <a:solidFill>
                          <a:schemeClr val="bg1"/>
                        </a:solidFill>
                        <a:effectLst/>
                        <a:latin typeface="+mn-lt"/>
                        <a:ea typeface="Calibri" panose="020F0502020204030204" pitchFamily="34" charset="0"/>
                        <a:cs typeface="Times New Roman" panose="02020603050405020304" pitchFamily="18" charset="0"/>
                      </a:endParaRPr>
                    </a:p>
                  </a:txBody>
                  <a:tcPr marL="77967" marR="77967" marT="0" marB="84315" anchor="ctr">
                    <a:lnL w="12700" cmpd="sng">
                      <a:noFill/>
                      <a:prstDash val="solid"/>
                    </a:lnL>
                    <a:lnR w="12700" cmpd="sng">
                      <a:noFill/>
                      <a:prstDash val="solid"/>
                    </a:lnR>
                    <a:lnT w="12700" cmpd="sng">
                      <a:noFill/>
                      <a:prstDash val="solid"/>
                    </a:lnT>
                    <a:lnB w="12700" cmpd="sng">
                      <a:noFill/>
                      <a:prstDash val="solid"/>
                    </a:lnB>
                    <a:solidFill>
                      <a:srgbClr val="000066">
                        <a:alpha val="75000"/>
                      </a:srgbClr>
                    </a:solidFill>
                  </a:tcPr>
                </a:tc>
                <a:tc>
                  <a:txBody>
                    <a:bodyPr/>
                    <a:lstStyle/>
                    <a:p>
                      <a:pPr algn="ctr">
                        <a:lnSpc>
                          <a:spcPct val="107000"/>
                        </a:lnSpc>
                        <a:spcAft>
                          <a:spcPts val="1200"/>
                        </a:spcAft>
                      </a:pPr>
                      <a:r>
                        <a:rPr lang="en-IN" sz="1500" cap="none" spc="0" dirty="0">
                          <a:solidFill>
                            <a:schemeClr val="bg1"/>
                          </a:solidFill>
                          <a:effectLst/>
                          <a:latin typeface="+mn-lt"/>
                        </a:rPr>
                        <a:t>Values: male, female and unknown/invalid.</a:t>
                      </a:r>
                      <a:endParaRPr lang="en-IN" sz="1500" cap="none" spc="0" dirty="0">
                        <a:solidFill>
                          <a:schemeClr val="bg1"/>
                        </a:solidFill>
                        <a:effectLst/>
                        <a:latin typeface="+mn-lt"/>
                        <a:ea typeface="Calibri" panose="020F0502020204030204" pitchFamily="34" charset="0"/>
                        <a:cs typeface="Times New Roman" panose="02020603050405020304" pitchFamily="18" charset="0"/>
                      </a:endParaRPr>
                    </a:p>
                  </a:txBody>
                  <a:tcPr marL="77967" marR="77967" marT="0" marB="84315" anchor="ctr">
                    <a:lnL w="12700" cmpd="sng">
                      <a:noFill/>
                      <a:prstDash val="solid"/>
                    </a:lnL>
                    <a:lnR w="12700" cmpd="sng">
                      <a:noFill/>
                      <a:prstDash val="solid"/>
                    </a:lnR>
                    <a:lnT w="12700" cmpd="sng">
                      <a:noFill/>
                      <a:prstDash val="solid"/>
                    </a:lnT>
                    <a:lnB w="12700" cmpd="sng">
                      <a:noFill/>
                      <a:prstDash val="solid"/>
                    </a:lnB>
                    <a:solidFill>
                      <a:srgbClr val="000066">
                        <a:alpha val="75000"/>
                      </a:srgbClr>
                    </a:solidFill>
                  </a:tcPr>
                </a:tc>
                <a:extLst>
                  <a:ext uri="{0D108BD9-81ED-4DB2-BD59-A6C34878D82A}">
                    <a16:rowId xmlns:a16="http://schemas.microsoft.com/office/drawing/2014/main" val="3352403967"/>
                  </a:ext>
                </a:extLst>
              </a:tr>
              <a:tr h="545643">
                <a:tc>
                  <a:txBody>
                    <a:bodyPr/>
                    <a:lstStyle/>
                    <a:p>
                      <a:pPr algn="ctr">
                        <a:lnSpc>
                          <a:spcPct val="107000"/>
                        </a:lnSpc>
                        <a:spcAft>
                          <a:spcPts val="1200"/>
                        </a:spcAft>
                      </a:pPr>
                      <a:r>
                        <a:rPr lang="en-IN" sz="1400" b="1" cap="none" spc="0" dirty="0">
                          <a:solidFill>
                            <a:schemeClr val="bg1"/>
                          </a:solidFill>
                          <a:effectLst/>
                          <a:latin typeface="+mn-lt"/>
                        </a:rPr>
                        <a:t>Readmitted</a:t>
                      </a:r>
                    </a:p>
                  </a:txBody>
                  <a:tcPr marL="77967" marR="77967" marT="0" marB="84315" anchor="ctr">
                    <a:lnL w="12700" cmpd="sng">
                      <a:noFill/>
                      <a:prstDash val="solid"/>
                    </a:lnL>
                    <a:lnR w="12700" cmpd="sng">
                      <a:noFill/>
                      <a:prstDash val="solid"/>
                    </a:lnR>
                    <a:lnT w="12700" cmpd="sng">
                      <a:noFill/>
                      <a:prstDash val="solid"/>
                    </a:lnT>
                    <a:lnB w="12700" cmpd="sng">
                      <a:noFill/>
                      <a:prstDash val="solid"/>
                    </a:lnB>
                    <a:solidFill>
                      <a:srgbClr val="000066">
                        <a:alpha val="75000"/>
                      </a:srgbClr>
                    </a:solidFill>
                  </a:tcPr>
                </a:tc>
                <a:tc>
                  <a:txBody>
                    <a:bodyPr/>
                    <a:lstStyle/>
                    <a:p>
                      <a:pPr algn="ctr">
                        <a:lnSpc>
                          <a:spcPct val="107000"/>
                        </a:lnSpc>
                        <a:spcAft>
                          <a:spcPts val="1200"/>
                        </a:spcAft>
                      </a:pPr>
                      <a:r>
                        <a:rPr lang="en-IN" sz="1500" b="1" cap="none" spc="0" dirty="0">
                          <a:solidFill>
                            <a:schemeClr val="bg1"/>
                          </a:solidFill>
                          <a:effectLst/>
                          <a:latin typeface="+mn-lt"/>
                        </a:rPr>
                        <a:t>&lt;30 </a:t>
                      </a:r>
                      <a:r>
                        <a:rPr lang="en-IN" sz="1500" cap="none" spc="0" dirty="0">
                          <a:solidFill>
                            <a:schemeClr val="bg1"/>
                          </a:solidFill>
                          <a:effectLst/>
                          <a:latin typeface="+mn-lt"/>
                        </a:rPr>
                        <a:t>days</a:t>
                      </a:r>
                      <a:r>
                        <a:rPr lang="en-IN" sz="1500" b="1" cap="none" spc="0" dirty="0">
                          <a:solidFill>
                            <a:schemeClr val="bg1"/>
                          </a:solidFill>
                          <a:effectLst/>
                          <a:latin typeface="+mn-lt"/>
                        </a:rPr>
                        <a:t>,”&gt;30” </a:t>
                      </a:r>
                      <a:r>
                        <a:rPr lang="en-IN" sz="1500" cap="none" spc="0" dirty="0">
                          <a:solidFill>
                            <a:schemeClr val="bg1"/>
                          </a:solidFill>
                          <a:effectLst/>
                          <a:latin typeface="+mn-lt"/>
                        </a:rPr>
                        <a:t>if patient was readmitted in more than 30 days and </a:t>
                      </a:r>
                      <a:r>
                        <a:rPr lang="en-IN" sz="1500" b="1" cap="none" spc="0" dirty="0">
                          <a:solidFill>
                            <a:schemeClr val="bg1"/>
                          </a:solidFill>
                          <a:effectLst/>
                          <a:latin typeface="+mn-lt"/>
                        </a:rPr>
                        <a:t>“No” </a:t>
                      </a:r>
                      <a:r>
                        <a:rPr lang="en-IN" sz="1500" cap="none" spc="0" dirty="0">
                          <a:solidFill>
                            <a:schemeClr val="bg1"/>
                          </a:solidFill>
                          <a:effectLst/>
                          <a:latin typeface="+mn-lt"/>
                        </a:rPr>
                        <a:t>for no record of readmission</a:t>
                      </a:r>
                      <a:endParaRPr lang="en-IN" sz="1500" cap="none" spc="0" dirty="0">
                        <a:solidFill>
                          <a:schemeClr val="bg1"/>
                        </a:solidFill>
                        <a:effectLst/>
                        <a:latin typeface="+mn-lt"/>
                        <a:ea typeface="Calibri" panose="020F0502020204030204" pitchFamily="34" charset="0"/>
                        <a:cs typeface="Times New Roman" panose="02020603050405020304" pitchFamily="18" charset="0"/>
                      </a:endParaRPr>
                    </a:p>
                  </a:txBody>
                  <a:tcPr marL="77967" marR="77967" marT="0" marB="84315" anchor="ctr">
                    <a:lnL w="12700" cmpd="sng">
                      <a:noFill/>
                      <a:prstDash val="solid"/>
                    </a:lnL>
                    <a:lnR w="12700" cmpd="sng">
                      <a:noFill/>
                      <a:prstDash val="solid"/>
                    </a:lnR>
                    <a:lnT w="12700" cmpd="sng">
                      <a:noFill/>
                      <a:prstDash val="solid"/>
                    </a:lnT>
                    <a:lnB w="12700" cmpd="sng">
                      <a:noFill/>
                      <a:prstDash val="solid"/>
                    </a:lnB>
                    <a:solidFill>
                      <a:srgbClr val="000066">
                        <a:alpha val="75000"/>
                      </a:srgbClr>
                    </a:solidFill>
                  </a:tcPr>
                </a:tc>
                <a:extLst>
                  <a:ext uri="{0D108BD9-81ED-4DB2-BD59-A6C34878D82A}">
                    <a16:rowId xmlns:a16="http://schemas.microsoft.com/office/drawing/2014/main" val="813523474"/>
                  </a:ext>
                </a:extLst>
              </a:tr>
            </a:tbl>
          </a:graphicData>
        </a:graphic>
      </p:graphicFrame>
      <p:sp useBgFill="1">
        <p:nvSpPr>
          <p:cNvPr id="19" name="Oval 18">
            <a:extLst>
              <a:ext uri="{FF2B5EF4-FFF2-40B4-BE49-F238E27FC236}">
                <a16:creationId xmlns:a16="http://schemas.microsoft.com/office/drawing/2014/main" id="{26C2E3C9-FD08-4B86-8965-104CD5E9B3AE}"/>
              </a:ext>
            </a:extLst>
          </p:cNvPr>
          <p:cNvSpPr/>
          <p:nvPr/>
        </p:nvSpPr>
        <p:spPr>
          <a:xfrm rot="158019">
            <a:off x="-16715" y="329841"/>
            <a:ext cx="164542" cy="184421"/>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0" name="Oval 19">
            <a:extLst>
              <a:ext uri="{FF2B5EF4-FFF2-40B4-BE49-F238E27FC236}">
                <a16:creationId xmlns:a16="http://schemas.microsoft.com/office/drawing/2014/main" id="{1147CE17-49F2-40C3-9169-D69257955AB5}"/>
              </a:ext>
            </a:extLst>
          </p:cNvPr>
          <p:cNvSpPr/>
          <p:nvPr/>
        </p:nvSpPr>
        <p:spPr>
          <a:xfrm rot="158019">
            <a:off x="459330" y="604399"/>
            <a:ext cx="466604" cy="522978"/>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1" name="Oval 20">
            <a:extLst>
              <a:ext uri="{FF2B5EF4-FFF2-40B4-BE49-F238E27FC236}">
                <a16:creationId xmlns:a16="http://schemas.microsoft.com/office/drawing/2014/main" id="{308E98F9-96AF-4FE9-991B-4FCC8FE4CA6B}"/>
              </a:ext>
            </a:extLst>
          </p:cNvPr>
          <p:cNvSpPr/>
          <p:nvPr/>
        </p:nvSpPr>
        <p:spPr>
          <a:xfrm rot="158019">
            <a:off x="1318860" y="1506232"/>
            <a:ext cx="782580" cy="877127"/>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Tree>
    <p:extLst>
      <p:ext uri="{BB962C8B-B14F-4D97-AF65-F5344CB8AC3E}">
        <p14:creationId xmlns:p14="http://schemas.microsoft.com/office/powerpoint/2010/main" val="3046787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3000"/>
                                        <p:tgtEl>
                                          <p:spTgt spid="12"/>
                                        </p:tgtEl>
                                      </p:cBhvr>
                                    </p:animEffect>
                                    <p:anim calcmode="lin" valueType="num">
                                      <p:cBhvr>
                                        <p:cTn id="8" dur="3000" fill="hold"/>
                                        <p:tgtEl>
                                          <p:spTgt spid="12"/>
                                        </p:tgtEl>
                                        <p:attrNameLst>
                                          <p:attrName>ppt_w</p:attrName>
                                        </p:attrNameLst>
                                      </p:cBhvr>
                                      <p:tavLst>
                                        <p:tav tm="0" fmla="#ppt_w*sin(2.5*pi*$)">
                                          <p:val>
                                            <p:fltVal val="0"/>
                                          </p:val>
                                        </p:tav>
                                        <p:tav tm="100000">
                                          <p:val>
                                            <p:fltVal val="1"/>
                                          </p:val>
                                        </p:tav>
                                      </p:tavLst>
                                    </p:anim>
                                    <p:anim calcmode="lin" valueType="num">
                                      <p:cBhvr>
                                        <p:cTn id="9" dur="3000" fill="hold"/>
                                        <p:tgtEl>
                                          <p:spTgt spid="12"/>
                                        </p:tgtEl>
                                        <p:attrNameLst>
                                          <p:attrName>ppt_h</p:attrName>
                                        </p:attrNameLst>
                                      </p:cBhvr>
                                      <p:tavLst>
                                        <p:tav tm="0">
                                          <p:val>
                                            <p:strVal val="#ppt_h"/>
                                          </p:val>
                                        </p:tav>
                                        <p:tav tm="100000">
                                          <p:val>
                                            <p:strVal val="#ppt_h"/>
                                          </p:val>
                                        </p:tav>
                                      </p:tavLst>
                                    </p:anim>
                                  </p:childTnLst>
                                </p:cTn>
                              </p:par>
                              <p:par>
                                <p:cTn id="10" presetID="10" presetClass="entr" presetSubtype="0" repeatCount="indefinite"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2000"/>
                                        <p:tgtEl>
                                          <p:spTgt spid="28"/>
                                        </p:tgtEl>
                                      </p:cBhvr>
                                    </p:animEffect>
                                  </p:childTnLst>
                                  <p:subTnLst>
                                    <p:set>
                                      <p:cBhvr override="childStyle">
                                        <p:cTn dur="1" fill="hold" display="0" masterRel="sameClick" afterEffect="1">
                                          <p:stCondLst>
                                            <p:cond evt="end" delay="0">
                                              <p:tn val="10"/>
                                            </p:cond>
                                          </p:stCondLst>
                                        </p:cTn>
                                        <p:tgtEl>
                                          <p:spTgt spid="28"/>
                                        </p:tgtEl>
                                        <p:attrNameLst>
                                          <p:attrName>style.visibility</p:attrName>
                                        </p:attrNameLst>
                                      </p:cBhvr>
                                      <p:to>
                                        <p:strVal val="hidden"/>
                                      </p:to>
                                    </p:set>
                                  </p:subTnLst>
                                </p:cTn>
                              </p:par>
                              <p:par>
                                <p:cTn id="13" presetID="64" presetClass="path" presetSubtype="0" repeatCount="indefinite" fill="hold" grpId="1" nodeType="withEffect">
                                  <p:stCondLst>
                                    <p:cond delay="0"/>
                                  </p:stCondLst>
                                  <p:childTnLst>
                                    <p:animMotion origin="layout" path="M 2.08333E-6 -7.40741E-7 L 2.08333E-6 -0.13889 " pathEditMode="relative" rAng="0" ptsTypes="AA">
                                      <p:cBhvr>
                                        <p:cTn id="14" dur="2000" fill="hold"/>
                                        <p:tgtEl>
                                          <p:spTgt spid="28"/>
                                        </p:tgtEl>
                                        <p:attrNameLst>
                                          <p:attrName>ppt_x</p:attrName>
                                          <p:attrName>ppt_y</p:attrName>
                                        </p:attrNameLst>
                                      </p:cBhvr>
                                      <p:rCtr x="0" y="-6944"/>
                                    </p:animMotion>
                                  </p:childTnLst>
                                </p:cTn>
                              </p:par>
                              <p:par>
                                <p:cTn id="15" presetID="10" presetClass="entr" presetSubtype="0" repeatCount="indefinite" fill="hold" grpId="0" nodeType="withEffect">
                                  <p:stCondLst>
                                    <p:cond delay="40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2000"/>
                                        <p:tgtEl>
                                          <p:spTgt spid="30"/>
                                        </p:tgtEl>
                                      </p:cBhvr>
                                    </p:animEffect>
                                  </p:childTnLst>
                                  <p:subTnLst>
                                    <p:set>
                                      <p:cBhvr override="childStyle">
                                        <p:cTn dur="1" fill="hold" display="0" masterRel="sameClick" afterEffect="1">
                                          <p:stCondLst>
                                            <p:cond evt="end" delay="0">
                                              <p:tn val="15"/>
                                            </p:cond>
                                          </p:stCondLst>
                                        </p:cTn>
                                        <p:tgtEl>
                                          <p:spTgt spid="30"/>
                                        </p:tgtEl>
                                        <p:attrNameLst>
                                          <p:attrName>style.visibility</p:attrName>
                                        </p:attrNameLst>
                                      </p:cBhvr>
                                      <p:to>
                                        <p:strVal val="hidden"/>
                                      </p:to>
                                    </p:set>
                                  </p:subTnLst>
                                </p:cTn>
                              </p:par>
                              <p:par>
                                <p:cTn id="18" presetID="64" presetClass="path" presetSubtype="0" repeatCount="indefinite" fill="hold" grpId="1" nodeType="withEffect">
                                  <p:stCondLst>
                                    <p:cond delay="400"/>
                                  </p:stCondLst>
                                  <p:childTnLst>
                                    <p:animMotion origin="layout" path="M 1.45833E-6 1.48148E-6 L 1.45833E-6 -0.13889 " pathEditMode="relative" rAng="0" ptsTypes="AA">
                                      <p:cBhvr>
                                        <p:cTn id="19" dur="2000" fill="hold"/>
                                        <p:tgtEl>
                                          <p:spTgt spid="30"/>
                                        </p:tgtEl>
                                        <p:attrNameLst>
                                          <p:attrName>ppt_x</p:attrName>
                                          <p:attrName>ppt_y</p:attrName>
                                        </p:attrNameLst>
                                      </p:cBhvr>
                                      <p:rCtr x="0" y="-6944"/>
                                    </p:animMotion>
                                  </p:childTnLst>
                                </p:cTn>
                              </p:par>
                              <p:par>
                                <p:cTn id="20" presetID="10" presetClass="entr" presetSubtype="0" repeatCount="indefinite" fill="hold" grpId="0" nodeType="withEffect">
                                  <p:stCondLst>
                                    <p:cond delay="80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2000"/>
                                        <p:tgtEl>
                                          <p:spTgt spid="31"/>
                                        </p:tgtEl>
                                      </p:cBhvr>
                                    </p:animEffect>
                                  </p:childTnLst>
                                  <p:subTnLst>
                                    <p:set>
                                      <p:cBhvr override="childStyle">
                                        <p:cTn dur="1" fill="hold" display="0" masterRel="sameClick" afterEffect="1">
                                          <p:stCondLst>
                                            <p:cond evt="end" delay="0">
                                              <p:tn val="20"/>
                                            </p:cond>
                                          </p:stCondLst>
                                        </p:cTn>
                                        <p:tgtEl>
                                          <p:spTgt spid="31"/>
                                        </p:tgtEl>
                                        <p:attrNameLst>
                                          <p:attrName>style.visibility</p:attrName>
                                        </p:attrNameLst>
                                      </p:cBhvr>
                                      <p:to>
                                        <p:strVal val="hidden"/>
                                      </p:to>
                                    </p:set>
                                  </p:subTnLst>
                                </p:cTn>
                              </p:par>
                              <p:par>
                                <p:cTn id="23" presetID="64" presetClass="path" presetSubtype="0" repeatCount="indefinite" fill="hold" grpId="1" nodeType="withEffect">
                                  <p:stCondLst>
                                    <p:cond delay="800"/>
                                  </p:stCondLst>
                                  <p:childTnLst>
                                    <p:animMotion origin="layout" path="M -1.25E-6 -1.85185E-6 L -1.25E-6 -0.13889 " pathEditMode="relative" rAng="0" ptsTypes="AA">
                                      <p:cBhvr>
                                        <p:cTn id="24" dur="2000" fill="hold"/>
                                        <p:tgtEl>
                                          <p:spTgt spid="31"/>
                                        </p:tgtEl>
                                        <p:attrNameLst>
                                          <p:attrName>ppt_x</p:attrName>
                                          <p:attrName>ppt_y</p:attrName>
                                        </p:attrNameLst>
                                      </p:cBhvr>
                                      <p:rCtr x="0" y="-6944"/>
                                    </p:animMotion>
                                  </p:childTnLst>
                                </p:cTn>
                              </p:par>
                              <p:par>
                                <p:cTn id="25" presetID="10" presetClass="entr" presetSubtype="0" repeatCount="indefinite"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2000"/>
                                        <p:tgtEl>
                                          <p:spTgt spid="19"/>
                                        </p:tgtEl>
                                      </p:cBhvr>
                                    </p:animEffect>
                                  </p:childTnLst>
                                  <p:subTnLst>
                                    <p:set>
                                      <p:cBhvr override="childStyle">
                                        <p:cTn dur="1" fill="hold" display="0" masterRel="sameClick" afterEffect="1">
                                          <p:stCondLst>
                                            <p:cond evt="end" delay="0">
                                              <p:tn val="25"/>
                                            </p:cond>
                                          </p:stCondLst>
                                        </p:cTn>
                                        <p:tgtEl>
                                          <p:spTgt spid="19"/>
                                        </p:tgtEl>
                                        <p:attrNameLst>
                                          <p:attrName>style.visibility</p:attrName>
                                        </p:attrNameLst>
                                      </p:cBhvr>
                                      <p:to>
                                        <p:strVal val="hidden"/>
                                      </p:to>
                                    </p:set>
                                  </p:subTnLst>
                                </p:cTn>
                              </p:par>
                              <p:par>
                                <p:cTn id="28" presetID="64" presetClass="path" presetSubtype="0" repeatCount="indefinite" fill="hold" grpId="1" nodeType="withEffect">
                                  <p:stCondLst>
                                    <p:cond delay="0"/>
                                  </p:stCondLst>
                                  <p:childTnLst>
                                    <p:animMotion origin="layout" path="M 1.45833E-6 -4.07407E-6 L 1.45833E-6 -0.13888 " pathEditMode="relative" rAng="0" ptsTypes="AA">
                                      <p:cBhvr>
                                        <p:cTn id="29" dur="2000" fill="hold"/>
                                        <p:tgtEl>
                                          <p:spTgt spid="19"/>
                                        </p:tgtEl>
                                        <p:attrNameLst>
                                          <p:attrName>ppt_x</p:attrName>
                                          <p:attrName>ppt_y</p:attrName>
                                        </p:attrNameLst>
                                      </p:cBhvr>
                                      <p:rCtr x="0" y="-6944"/>
                                    </p:animMotion>
                                  </p:childTnLst>
                                </p:cTn>
                              </p:par>
                              <p:par>
                                <p:cTn id="30" presetID="10" presetClass="entr" presetSubtype="0" repeatCount="indefinite" fill="hold" grpId="0" nodeType="withEffect">
                                  <p:stCondLst>
                                    <p:cond delay="40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2000"/>
                                        <p:tgtEl>
                                          <p:spTgt spid="20"/>
                                        </p:tgtEl>
                                      </p:cBhvr>
                                    </p:animEffect>
                                  </p:childTnLst>
                                  <p:subTnLst>
                                    <p:set>
                                      <p:cBhvr override="childStyle">
                                        <p:cTn dur="1" fill="hold" display="0" masterRel="sameClick" afterEffect="1">
                                          <p:stCondLst>
                                            <p:cond evt="end" delay="0">
                                              <p:tn val="30"/>
                                            </p:cond>
                                          </p:stCondLst>
                                        </p:cTn>
                                        <p:tgtEl>
                                          <p:spTgt spid="20"/>
                                        </p:tgtEl>
                                        <p:attrNameLst>
                                          <p:attrName>style.visibility</p:attrName>
                                        </p:attrNameLst>
                                      </p:cBhvr>
                                      <p:to>
                                        <p:strVal val="hidden"/>
                                      </p:to>
                                    </p:set>
                                  </p:subTnLst>
                                </p:cTn>
                              </p:par>
                              <p:par>
                                <p:cTn id="33" presetID="64" presetClass="path" presetSubtype="0" repeatCount="indefinite" fill="hold" grpId="1" nodeType="withEffect">
                                  <p:stCondLst>
                                    <p:cond delay="400"/>
                                  </p:stCondLst>
                                  <p:childTnLst>
                                    <p:animMotion origin="layout" path="M -8.33333E-7 2.59259E-6 L -8.33333E-7 -0.13889 " pathEditMode="relative" rAng="0" ptsTypes="AA">
                                      <p:cBhvr>
                                        <p:cTn id="34" dur="2000" fill="hold"/>
                                        <p:tgtEl>
                                          <p:spTgt spid="20"/>
                                        </p:tgtEl>
                                        <p:attrNameLst>
                                          <p:attrName>ppt_x</p:attrName>
                                          <p:attrName>ppt_y</p:attrName>
                                        </p:attrNameLst>
                                      </p:cBhvr>
                                      <p:rCtr x="0" y="-6944"/>
                                    </p:animMotion>
                                  </p:childTnLst>
                                </p:cTn>
                              </p:par>
                              <p:par>
                                <p:cTn id="35" presetID="10" presetClass="entr" presetSubtype="0" repeatCount="indefinite" fill="hold" grpId="0" nodeType="withEffect">
                                  <p:stCondLst>
                                    <p:cond delay="80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2000"/>
                                        <p:tgtEl>
                                          <p:spTgt spid="21"/>
                                        </p:tgtEl>
                                      </p:cBhvr>
                                    </p:animEffect>
                                  </p:childTnLst>
                                  <p:subTnLst>
                                    <p:set>
                                      <p:cBhvr override="childStyle">
                                        <p:cTn dur="1" fill="hold" display="0" masterRel="sameClick" afterEffect="1">
                                          <p:stCondLst>
                                            <p:cond evt="end" delay="0">
                                              <p:tn val="35"/>
                                            </p:cond>
                                          </p:stCondLst>
                                        </p:cTn>
                                        <p:tgtEl>
                                          <p:spTgt spid="21"/>
                                        </p:tgtEl>
                                        <p:attrNameLst>
                                          <p:attrName>style.visibility</p:attrName>
                                        </p:attrNameLst>
                                      </p:cBhvr>
                                      <p:to>
                                        <p:strVal val="hidden"/>
                                      </p:to>
                                    </p:set>
                                  </p:subTnLst>
                                </p:cTn>
                              </p:par>
                              <p:par>
                                <p:cTn id="38" presetID="64" presetClass="path" presetSubtype="0" repeatCount="indefinite" fill="hold" grpId="1" nodeType="withEffect">
                                  <p:stCondLst>
                                    <p:cond delay="800"/>
                                  </p:stCondLst>
                                  <p:childTnLst>
                                    <p:animMotion origin="layout" path="M -4.375E-6 -4.81481E-6 L -4.375E-6 -0.13888 " pathEditMode="relative" rAng="0" ptsTypes="AA">
                                      <p:cBhvr>
                                        <p:cTn id="39" dur="2000" fill="hold"/>
                                        <p:tgtEl>
                                          <p:spTgt spid="21"/>
                                        </p:tgtEl>
                                        <p:attrNameLst>
                                          <p:attrName>ppt_x</p:attrName>
                                          <p:attrName>ppt_y</p:attrName>
                                        </p:attrNameLst>
                                      </p:cBhvr>
                                      <p:rCtr x="0" y="-69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30" grpId="0" animBg="1"/>
      <p:bldP spid="30" grpId="1" animBg="1"/>
      <p:bldP spid="31" grpId="0" animBg="1"/>
      <p:bldP spid="31" grpId="1" animBg="1"/>
      <p:bldP spid="19" grpId="0" animBg="1"/>
      <p:bldP spid="19" grpId="1" animBg="1"/>
      <p:bldP spid="20" grpId="0" animBg="1"/>
      <p:bldP spid="20" grpId="1" animBg="1"/>
      <p:bldP spid="21" grpId="0" animBg="1"/>
      <p:bldP spid="21" grpId="1"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6" name="Rectangle 5">
            <a:extLst>
              <a:ext uri="{FF2B5EF4-FFF2-40B4-BE49-F238E27FC236}">
                <a16:creationId xmlns:a16="http://schemas.microsoft.com/office/drawing/2014/main" id="{86BA49A1-C4F8-6543-8240-061A4699B32F}"/>
              </a:ext>
            </a:extLst>
          </p:cNvPr>
          <p:cNvSpPr/>
          <p:nvPr/>
        </p:nvSpPr>
        <p:spPr>
          <a:xfrm>
            <a:off x="2455092" y="-13716"/>
            <a:ext cx="7225761" cy="923330"/>
          </a:xfrm>
          <a:prstGeom prst="rect">
            <a:avLst/>
          </a:prstGeom>
        </p:spPr>
        <p:txBody>
          <a:bodyPr wrap="none">
            <a:spAutoFit/>
          </a:bodyPr>
          <a:lstStyle/>
          <a:p>
            <a:pPr algn="ctr"/>
            <a:r>
              <a:rPr lang="en-US" sz="54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rPr>
              <a:t>DATASET INFORMATION</a:t>
            </a:r>
            <a:endParaRPr lang="en-LT" sz="54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endParaRPr>
          </a:p>
        </p:txBody>
      </p:sp>
      <p:sp>
        <p:nvSpPr>
          <p:cNvPr id="10" name="Rectangle 9">
            <a:extLst>
              <a:ext uri="{FF2B5EF4-FFF2-40B4-BE49-F238E27FC236}">
                <a16:creationId xmlns:a16="http://schemas.microsoft.com/office/drawing/2014/main" id="{0CE686A0-D3CF-4B45-AB0E-0CEACD1B22AE}"/>
              </a:ext>
            </a:extLst>
          </p:cNvPr>
          <p:cNvSpPr/>
          <p:nvPr/>
        </p:nvSpPr>
        <p:spPr>
          <a:xfrm>
            <a:off x="5988074" y="979483"/>
            <a:ext cx="6312318" cy="1938992"/>
          </a:xfrm>
          <a:prstGeom prst="rect">
            <a:avLst/>
          </a:prstGeom>
        </p:spPr>
        <p:txBody>
          <a:bodyPr wrap="square">
            <a:spAutoFit/>
          </a:bodyPr>
          <a:lstStyle/>
          <a:p>
            <a:pPr>
              <a:buFont typeface="Wingdings" panose="05000000000000000000" pitchFamily="2" charset="2"/>
              <a:buChar char="v"/>
            </a:pPr>
            <a:r>
              <a:rPr lang="en-US" sz="2400" b="1" u="sng" dirty="0">
                <a:solidFill>
                  <a:schemeClr val="bg1"/>
                </a:solidFill>
                <a:cs typeface="Times New Roman" panose="02020603050405020304" pitchFamily="18" charset="0"/>
              </a:rPr>
              <a:t>Missing Value Imputation</a:t>
            </a:r>
          </a:p>
          <a:p>
            <a:pPr lvl="1"/>
            <a:r>
              <a:rPr lang="en-US" sz="2400" b="1" dirty="0">
                <a:solidFill>
                  <a:schemeClr val="bg1"/>
                </a:solidFill>
                <a:latin typeface="+mj-lt"/>
                <a:cs typeface="Times New Roman" panose="02020603050405020304" pitchFamily="18" charset="0"/>
              </a:rPr>
              <a:t>Used mode imputation for many columns and discarded the columns that had null values greater than 40% - weight, </a:t>
            </a:r>
            <a:r>
              <a:rPr lang="en-US" sz="2400" b="1" dirty="0" err="1">
                <a:solidFill>
                  <a:schemeClr val="bg1"/>
                </a:solidFill>
                <a:latin typeface="+mj-lt"/>
                <a:cs typeface="Times New Roman" panose="02020603050405020304" pitchFamily="18" charset="0"/>
              </a:rPr>
              <a:t>medical_scpeciality</a:t>
            </a:r>
            <a:r>
              <a:rPr lang="en-US" sz="2400" b="1" dirty="0">
                <a:solidFill>
                  <a:schemeClr val="bg1"/>
                </a:solidFill>
                <a:latin typeface="+mj-lt"/>
                <a:cs typeface="Times New Roman" panose="02020603050405020304" pitchFamily="18" charset="0"/>
              </a:rPr>
              <a:t> etc.</a:t>
            </a:r>
          </a:p>
        </p:txBody>
      </p:sp>
      <p:pic>
        <p:nvPicPr>
          <p:cNvPr id="12" name="Graphic 11" descr="Database with solid fill">
            <a:extLst>
              <a:ext uri="{FF2B5EF4-FFF2-40B4-BE49-F238E27FC236}">
                <a16:creationId xmlns:a16="http://schemas.microsoft.com/office/drawing/2014/main" id="{A4526D77-B71A-4915-85D6-30C8A88D84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24677" y="-140809"/>
            <a:ext cx="1030415" cy="1030415"/>
          </a:xfrm>
          <a:prstGeom prst="rect">
            <a:avLst/>
          </a:prstGeom>
        </p:spPr>
      </p:pic>
      <p:sp useBgFill="1">
        <p:nvSpPr>
          <p:cNvPr id="19" name="Oval 18">
            <a:extLst>
              <a:ext uri="{FF2B5EF4-FFF2-40B4-BE49-F238E27FC236}">
                <a16:creationId xmlns:a16="http://schemas.microsoft.com/office/drawing/2014/main" id="{26C2E3C9-FD08-4B86-8965-104CD5E9B3AE}"/>
              </a:ext>
            </a:extLst>
          </p:cNvPr>
          <p:cNvSpPr/>
          <p:nvPr/>
        </p:nvSpPr>
        <p:spPr>
          <a:xfrm rot="158019">
            <a:off x="108841" y="77232"/>
            <a:ext cx="164542" cy="184421"/>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0" name="Oval 19">
            <a:extLst>
              <a:ext uri="{FF2B5EF4-FFF2-40B4-BE49-F238E27FC236}">
                <a16:creationId xmlns:a16="http://schemas.microsoft.com/office/drawing/2014/main" id="{1147CE17-49F2-40C3-9169-D69257955AB5}"/>
              </a:ext>
            </a:extLst>
          </p:cNvPr>
          <p:cNvSpPr/>
          <p:nvPr/>
        </p:nvSpPr>
        <p:spPr>
          <a:xfrm rot="158019">
            <a:off x="584886" y="351790"/>
            <a:ext cx="466604" cy="522978"/>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1" name="Oval 20">
            <a:extLst>
              <a:ext uri="{FF2B5EF4-FFF2-40B4-BE49-F238E27FC236}">
                <a16:creationId xmlns:a16="http://schemas.microsoft.com/office/drawing/2014/main" id="{308E98F9-96AF-4FE9-991B-4FCC8FE4CA6B}"/>
              </a:ext>
            </a:extLst>
          </p:cNvPr>
          <p:cNvSpPr/>
          <p:nvPr/>
        </p:nvSpPr>
        <p:spPr>
          <a:xfrm rot="158019">
            <a:off x="1444416" y="1253623"/>
            <a:ext cx="782580" cy="877127"/>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graphicFrame>
        <p:nvGraphicFramePr>
          <p:cNvPr id="13" name="Table 12">
            <a:extLst>
              <a:ext uri="{FF2B5EF4-FFF2-40B4-BE49-F238E27FC236}">
                <a16:creationId xmlns:a16="http://schemas.microsoft.com/office/drawing/2014/main" id="{BF53F779-1B95-452A-9617-8B720434D7EB}"/>
              </a:ext>
            </a:extLst>
          </p:cNvPr>
          <p:cNvGraphicFramePr>
            <a:graphicFrameLocks noGrp="1"/>
          </p:cNvGraphicFramePr>
          <p:nvPr>
            <p:extLst>
              <p:ext uri="{D42A27DB-BD31-4B8C-83A1-F6EECF244321}">
                <p14:modId xmlns:p14="http://schemas.microsoft.com/office/powerpoint/2010/main" val="3351464855"/>
              </p:ext>
            </p:extLst>
          </p:nvPr>
        </p:nvGraphicFramePr>
        <p:xfrm>
          <a:off x="93310" y="976201"/>
          <a:ext cx="5894764" cy="3692867"/>
        </p:xfrm>
        <a:graphic>
          <a:graphicData uri="http://schemas.openxmlformats.org/drawingml/2006/table">
            <a:tbl>
              <a:tblPr firstRow="1" firstCol="1" bandRow="1">
                <a:tableStyleId>{5C22544A-7EE6-4342-B048-85BDC9FD1C3A}</a:tableStyleId>
              </a:tblPr>
              <a:tblGrid>
                <a:gridCol w="1955595">
                  <a:extLst>
                    <a:ext uri="{9D8B030D-6E8A-4147-A177-3AD203B41FA5}">
                      <a16:colId xmlns:a16="http://schemas.microsoft.com/office/drawing/2014/main" val="2763643328"/>
                    </a:ext>
                  </a:extLst>
                </a:gridCol>
                <a:gridCol w="1969248">
                  <a:extLst>
                    <a:ext uri="{9D8B030D-6E8A-4147-A177-3AD203B41FA5}">
                      <a16:colId xmlns:a16="http://schemas.microsoft.com/office/drawing/2014/main" val="2123713281"/>
                    </a:ext>
                  </a:extLst>
                </a:gridCol>
                <a:gridCol w="1969921">
                  <a:extLst>
                    <a:ext uri="{9D8B030D-6E8A-4147-A177-3AD203B41FA5}">
                      <a16:colId xmlns:a16="http://schemas.microsoft.com/office/drawing/2014/main" val="2416671546"/>
                    </a:ext>
                  </a:extLst>
                </a:gridCol>
              </a:tblGrid>
              <a:tr h="752549">
                <a:tc>
                  <a:txBody>
                    <a:bodyPr/>
                    <a:lstStyle/>
                    <a:p>
                      <a:pPr algn="ctr">
                        <a:lnSpc>
                          <a:spcPct val="107000"/>
                        </a:lnSpc>
                        <a:spcAft>
                          <a:spcPts val="800"/>
                        </a:spcAft>
                      </a:pPr>
                      <a:r>
                        <a:rPr lang="en-IN" sz="1600" b="1" dirty="0">
                          <a:solidFill>
                            <a:schemeClr val="bg1"/>
                          </a:solidFill>
                          <a:effectLst/>
                        </a:rPr>
                        <a:t>Variables</a:t>
                      </a:r>
                      <a:endParaRPr lang="en-IN"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95000">
                          <a:srgbClr val="000066">
                            <a:lumMod val="93000"/>
                            <a:lumOff val="7000"/>
                            <a:alpha val="63000"/>
                          </a:srgbClr>
                        </a:gs>
                        <a:gs pos="100000">
                          <a:srgbClr val="CC0000">
                            <a:alpha val="98000"/>
                          </a:srgbClr>
                        </a:gs>
                      </a:gsLst>
                      <a:lin ang="16200000" scaled="1"/>
                    </a:gradFill>
                  </a:tcPr>
                </a:tc>
                <a:tc>
                  <a:txBody>
                    <a:bodyPr/>
                    <a:lstStyle/>
                    <a:p>
                      <a:pPr algn="ctr">
                        <a:lnSpc>
                          <a:spcPct val="107000"/>
                        </a:lnSpc>
                        <a:spcAft>
                          <a:spcPts val="800"/>
                        </a:spcAft>
                      </a:pPr>
                      <a:r>
                        <a:rPr lang="en-IN" sz="1600" b="1" dirty="0">
                          <a:solidFill>
                            <a:schemeClr val="bg1"/>
                          </a:solidFill>
                          <a:effectLst/>
                        </a:rPr>
                        <a:t>No. Of Missing Values</a:t>
                      </a:r>
                      <a:endParaRPr lang="en-IN"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95000">
                          <a:srgbClr val="000066">
                            <a:lumMod val="93000"/>
                            <a:lumOff val="7000"/>
                            <a:alpha val="63000"/>
                          </a:srgbClr>
                        </a:gs>
                        <a:gs pos="100000">
                          <a:srgbClr val="CC0000">
                            <a:alpha val="98000"/>
                          </a:srgbClr>
                        </a:gs>
                      </a:gsLst>
                      <a:lin ang="16200000" scaled="1"/>
                    </a:gradFill>
                  </a:tcPr>
                </a:tc>
                <a:tc>
                  <a:txBody>
                    <a:bodyPr/>
                    <a:lstStyle/>
                    <a:p>
                      <a:pPr algn="ctr">
                        <a:lnSpc>
                          <a:spcPct val="107000"/>
                        </a:lnSpc>
                        <a:spcAft>
                          <a:spcPts val="800"/>
                        </a:spcAft>
                      </a:pPr>
                      <a:r>
                        <a:rPr lang="en-IN" sz="1600" b="1">
                          <a:solidFill>
                            <a:schemeClr val="bg1"/>
                          </a:solidFill>
                          <a:effectLst/>
                        </a:rPr>
                        <a:t>% Of Missing Values</a:t>
                      </a:r>
                      <a:endParaRPr lang="en-IN"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95000">
                          <a:srgbClr val="000066">
                            <a:lumMod val="93000"/>
                            <a:lumOff val="7000"/>
                            <a:alpha val="63000"/>
                          </a:srgbClr>
                        </a:gs>
                        <a:gs pos="100000">
                          <a:srgbClr val="CC0000">
                            <a:alpha val="98000"/>
                          </a:srgbClr>
                        </a:gs>
                      </a:gsLst>
                      <a:lin ang="16200000" scaled="1"/>
                    </a:gradFill>
                  </a:tcPr>
                </a:tc>
                <a:extLst>
                  <a:ext uri="{0D108BD9-81ED-4DB2-BD59-A6C34878D82A}">
                    <a16:rowId xmlns:a16="http://schemas.microsoft.com/office/drawing/2014/main" val="3844372740"/>
                  </a:ext>
                </a:extLst>
              </a:tr>
              <a:tr h="444216">
                <a:tc>
                  <a:txBody>
                    <a:bodyPr/>
                    <a:lstStyle/>
                    <a:p>
                      <a:pPr algn="ctr">
                        <a:lnSpc>
                          <a:spcPct val="107000"/>
                        </a:lnSpc>
                        <a:spcAft>
                          <a:spcPts val="800"/>
                        </a:spcAft>
                      </a:pPr>
                      <a:r>
                        <a:rPr lang="en-IN" sz="1600" b="1" dirty="0">
                          <a:solidFill>
                            <a:schemeClr val="bg1"/>
                          </a:solidFill>
                          <a:effectLst/>
                        </a:rPr>
                        <a:t>Race</a:t>
                      </a:r>
                      <a:endParaRPr lang="en-IN"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95000">
                          <a:srgbClr val="000066">
                            <a:lumMod val="93000"/>
                            <a:lumOff val="7000"/>
                            <a:alpha val="63000"/>
                          </a:srgbClr>
                        </a:gs>
                        <a:gs pos="100000">
                          <a:srgbClr val="CC0000">
                            <a:alpha val="98000"/>
                          </a:srgbClr>
                        </a:gs>
                      </a:gsLst>
                      <a:lin ang="16200000" scaled="1"/>
                    </a:gradFill>
                  </a:tcPr>
                </a:tc>
                <a:tc>
                  <a:txBody>
                    <a:bodyPr/>
                    <a:lstStyle/>
                    <a:p>
                      <a:pPr algn="ctr">
                        <a:lnSpc>
                          <a:spcPct val="107000"/>
                        </a:lnSpc>
                        <a:spcAft>
                          <a:spcPts val="800"/>
                        </a:spcAft>
                      </a:pPr>
                      <a:r>
                        <a:rPr lang="en-IN" sz="1600" b="1" dirty="0">
                          <a:solidFill>
                            <a:schemeClr val="bg1"/>
                          </a:solidFill>
                          <a:effectLst/>
                        </a:rPr>
                        <a:t>1921</a:t>
                      </a:r>
                      <a:endParaRPr lang="en-IN"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95000">
                          <a:srgbClr val="000066">
                            <a:lumMod val="93000"/>
                            <a:lumOff val="7000"/>
                            <a:alpha val="63000"/>
                          </a:srgbClr>
                        </a:gs>
                        <a:gs pos="100000">
                          <a:srgbClr val="CC0000">
                            <a:alpha val="98000"/>
                          </a:srgbClr>
                        </a:gs>
                      </a:gsLst>
                      <a:lin ang="16200000" scaled="1"/>
                    </a:gradFill>
                  </a:tcPr>
                </a:tc>
                <a:tc>
                  <a:txBody>
                    <a:bodyPr/>
                    <a:lstStyle/>
                    <a:p>
                      <a:pPr algn="ctr">
                        <a:lnSpc>
                          <a:spcPct val="107000"/>
                        </a:lnSpc>
                        <a:spcAft>
                          <a:spcPts val="800"/>
                        </a:spcAft>
                      </a:pPr>
                      <a:r>
                        <a:rPr lang="en-IN" sz="1600" b="1">
                          <a:solidFill>
                            <a:schemeClr val="bg1"/>
                          </a:solidFill>
                          <a:effectLst/>
                        </a:rPr>
                        <a:t>2.72 %</a:t>
                      </a:r>
                      <a:endParaRPr lang="en-IN"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95000">
                          <a:srgbClr val="000066">
                            <a:lumMod val="93000"/>
                            <a:lumOff val="7000"/>
                            <a:alpha val="63000"/>
                          </a:srgbClr>
                        </a:gs>
                        <a:gs pos="100000">
                          <a:srgbClr val="CC0000">
                            <a:alpha val="98000"/>
                          </a:srgbClr>
                        </a:gs>
                      </a:gsLst>
                      <a:lin ang="16200000" scaled="1"/>
                    </a:gradFill>
                  </a:tcPr>
                </a:tc>
                <a:extLst>
                  <a:ext uri="{0D108BD9-81ED-4DB2-BD59-A6C34878D82A}">
                    <a16:rowId xmlns:a16="http://schemas.microsoft.com/office/drawing/2014/main" val="1591470867"/>
                  </a:ext>
                </a:extLst>
              </a:tr>
              <a:tr h="405199">
                <a:tc>
                  <a:txBody>
                    <a:bodyPr/>
                    <a:lstStyle/>
                    <a:p>
                      <a:pPr algn="ctr">
                        <a:lnSpc>
                          <a:spcPct val="107000"/>
                        </a:lnSpc>
                        <a:spcAft>
                          <a:spcPts val="800"/>
                        </a:spcAft>
                      </a:pPr>
                      <a:r>
                        <a:rPr lang="en-IN" sz="1600" b="1" dirty="0">
                          <a:solidFill>
                            <a:schemeClr val="bg1"/>
                          </a:solidFill>
                          <a:effectLst/>
                        </a:rPr>
                        <a:t>Weight</a:t>
                      </a:r>
                      <a:endParaRPr lang="en-IN"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95000">
                          <a:srgbClr val="000066">
                            <a:lumMod val="93000"/>
                            <a:lumOff val="7000"/>
                            <a:alpha val="63000"/>
                          </a:srgbClr>
                        </a:gs>
                        <a:gs pos="100000">
                          <a:srgbClr val="CC0000">
                            <a:alpha val="98000"/>
                          </a:srgbClr>
                        </a:gs>
                      </a:gsLst>
                      <a:lin ang="16200000" scaled="1"/>
                    </a:gradFill>
                  </a:tcPr>
                </a:tc>
                <a:tc>
                  <a:txBody>
                    <a:bodyPr/>
                    <a:lstStyle/>
                    <a:p>
                      <a:pPr algn="ctr">
                        <a:lnSpc>
                          <a:spcPct val="107000"/>
                        </a:lnSpc>
                        <a:spcAft>
                          <a:spcPts val="800"/>
                        </a:spcAft>
                      </a:pPr>
                      <a:r>
                        <a:rPr lang="en-IN" sz="1600" b="1" dirty="0">
                          <a:solidFill>
                            <a:schemeClr val="bg1"/>
                          </a:solidFill>
                          <a:effectLst/>
                        </a:rPr>
                        <a:t>67620</a:t>
                      </a:r>
                      <a:endParaRPr lang="en-IN"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gradFill>
                      <a:gsLst>
                        <a:gs pos="95000">
                          <a:srgbClr val="000066">
                            <a:lumMod val="93000"/>
                            <a:lumOff val="7000"/>
                            <a:alpha val="63000"/>
                          </a:srgbClr>
                        </a:gs>
                        <a:gs pos="100000">
                          <a:srgbClr val="CC0000">
                            <a:alpha val="98000"/>
                          </a:srgbClr>
                        </a:gs>
                      </a:gsLst>
                      <a:lin ang="16200000" scaled="1"/>
                    </a:gradFill>
                  </a:tcPr>
                </a:tc>
                <a:tc>
                  <a:txBody>
                    <a:bodyPr/>
                    <a:lstStyle/>
                    <a:p>
                      <a:pPr algn="ctr">
                        <a:lnSpc>
                          <a:spcPct val="107000"/>
                        </a:lnSpc>
                        <a:spcAft>
                          <a:spcPts val="800"/>
                        </a:spcAft>
                      </a:pPr>
                      <a:r>
                        <a:rPr lang="en-IN" sz="1600" b="1" dirty="0">
                          <a:solidFill>
                            <a:schemeClr val="bg1"/>
                          </a:solidFill>
                          <a:effectLst/>
                        </a:rPr>
                        <a:t>96.00 %</a:t>
                      </a:r>
                      <a:endParaRPr lang="en-IN"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95000">
                          <a:srgbClr val="000066">
                            <a:lumMod val="93000"/>
                            <a:lumOff val="7000"/>
                            <a:alpha val="63000"/>
                          </a:srgbClr>
                        </a:gs>
                        <a:gs pos="100000">
                          <a:srgbClr val="CC0000">
                            <a:alpha val="98000"/>
                          </a:srgbClr>
                        </a:gs>
                      </a:gsLst>
                      <a:lin ang="16200000" scaled="1"/>
                    </a:gradFill>
                  </a:tcPr>
                </a:tc>
                <a:extLst>
                  <a:ext uri="{0D108BD9-81ED-4DB2-BD59-A6C34878D82A}">
                    <a16:rowId xmlns:a16="http://schemas.microsoft.com/office/drawing/2014/main" val="3242488020"/>
                  </a:ext>
                </a:extLst>
              </a:tr>
              <a:tr h="402012">
                <a:tc>
                  <a:txBody>
                    <a:bodyPr/>
                    <a:lstStyle/>
                    <a:p>
                      <a:pPr algn="ctr">
                        <a:lnSpc>
                          <a:spcPct val="107000"/>
                        </a:lnSpc>
                        <a:spcAft>
                          <a:spcPts val="800"/>
                        </a:spcAft>
                      </a:pPr>
                      <a:r>
                        <a:rPr lang="en-IN" sz="1600" b="1" dirty="0">
                          <a:solidFill>
                            <a:schemeClr val="bg1"/>
                          </a:solidFill>
                          <a:effectLst/>
                        </a:rPr>
                        <a:t>Payer Code</a:t>
                      </a:r>
                      <a:endParaRPr lang="en-IN"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95000">
                          <a:srgbClr val="000066">
                            <a:lumMod val="93000"/>
                            <a:lumOff val="7000"/>
                            <a:alpha val="63000"/>
                          </a:srgbClr>
                        </a:gs>
                        <a:gs pos="100000">
                          <a:srgbClr val="CC0000">
                            <a:alpha val="98000"/>
                          </a:srgbClr>
                        </a:gs>
                      </a:gsLst>
                      <a:lin ang="16200000" scaled="1"/>
                    </a:gradFill>
                  </a:tcPr>
                </a:tc>
                <a:tc>
                  <a:txBody>
                    <a:bodyPr/>
                    <a:lstStyle/>
                    <a:p>
                      <a:pPr algn="ctr">
                        <a:lnSpc>
                          <a:spcPct val="107000"/>
                        </a:lnSpc>
                        <a:spcAft>
                          <a:spcPts val="800"/>
                        </a:spcAft>
                      </a:pPr>
                      <a:r>
                        <a:rPr lang="en-IN" sz="1600" b="1" dirty="0">
                          <a:solidFill>
                            <a:schemeClr val="bg1"/>
                          </a:solidFill>
                          <a:effectLst/>
                        </a:rPr>
                        <a:t>30552</a:t>
                      </a:r>
                      <a:endParaRPr lang="en-IN"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95000">
                          <a:srgbClr val="000066">
                            <a:lumMod val="93000"/>
                            <a:lumOff val="7000"/>
                            <a:alpha val="63000"/>
                          </a:srgbClr>
                        </a:gs>
                        <a:gs pos="100000">
                          <a:srgbClr val="CC0000">
                            <a:alpha val="98000"/>
                          </a:srgbClr>
                        </a:gs>
                      </a:gsLst>
                      <a:lin ang="16200000" scaled="1"/>
                    </a:gradFill>
                  </a:tcPr>
                </a:tc>
                <a:tc>
                  <a:txBody>
                    <a:bodyPr/>
                    <a:lstStyle/>
                    <a:p>
                      <a:pPr algn="ctr">
                        <a:lnSpc>
                          <a:spcPct val="107000"/>
                        </a:lnSpc>
                        <a:spcAft>
                          <a:spcPts val="800"/>
                        </a:spcAft>
                      </a:pPr>
                      <a:r>
                        <a:rPr lang="en-IN" sz="1600" b="1" dirty="0">
                          <a:solidFill>
                            <a:schemeClr val="bg1"/>
                          </a:solidFill>
                          <a:effectLst/>
                        </a:rPr>
                        <a:t>43.37 %</a:t>
                      </a:r>
                      <a:endParaRPr lang="en-IN"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95000">
                          <a:srgbClr val="000066">
                            <a:lumMod val="93000"/>
                            <a:lumOff val="7000"/>
                            <a:alpha val="63000"/>
                          </a:srgbClr>
                        </a:gs>
                        <a:gs pos="100000">
                          <a:srgbClr val="CC0000">
                            <a:alpha val="98000"/>
                          </a:srgbClr>
                        </a:gs>
                      </a:gsLst>
                      <a:lin ang="16200000" scaled="1"/>
                    </a:gradFill>
                  </a:tcPr>
                </a:tc>
                <a:extLst>
                  <a:ext uri="{0D108BD9-81ED-4DB2-BD59-A6C34878D82A}">
                    <a16:rowId xmlns:a16="http://schemas.microsoft.com/office/drawing/2014/main" val="3453909377"/>
                  </a:ext>
                </a:extLst>
              </a:tr>
              <a:tr h="392076">
                <a:tc>
                  <a:txBody>
                    <a:bodyPr/>
                    <a:lstStyle/>
                    <a:p>
                      <a:pPr algn="ctr">
                        <a:lnSpc>
                          <a:spcPct val="107000"/>
                        </a:lnSpc>
                        <a:spcAft>
                          <a:spcPts val="800"/>
                        </a:spcAft>
                      </a:pPr>
                      <a:r>
                        <a:rPr lang="en-IN" sz="1600" b="1" dirty="0">
                          <a:solidFill>
                            <a:schemeClr val="bg1"/>
                          </a:solidFill>
                          <a:effectLst/>
                        </a:rPr>
                        <a:t>Medical Specialty</a:t>
                      </a:r>
                      <a:endParaRPr lang="en-IN"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95000">
                          <a:srgbClr val="000066">
                            <a:lumMod val="93000"/>
                            <a:lumOff val="7000"/>
                            <a:alpha val="63000"/>
                          </a:srgbClr>
                        </a:gs>
                        <a:gs pos="100000">
                          <a:srgbClr val="CC0000">
                            <a:alpha val="98000"/>
                          </a:srgbClr>
                        </a:gs>
                      </a:gsLst>
                      <a:lin ang="16200000" scaled="1"/>
                    </a:gradFill>
                  </a:tcPr>
                </a:tc>
                <a:tc>
                  <a:txBody>
                    <a:bodyPr/>
                    <a:lstStyle/>
                    <a:p>
                      <a:pPr algn="ctr">
                        <a:lnSpc>
                          <a:spcPct val="107000"/>
                        </a:lnSpc>
                        <a:spcAft>
                          <a:spcPts val="800"/>
                        </a:spcAft>
                      </a:pPr>
                      <a:r>
                        <a:rPr lang="en-IN" sz="1600" b="1" dirty="0">
                          <a:solidFill>
                            <a:schemeClr val="bg1"/>
                          </a:solidFill>
                          <a:effectLst/>
                        </a:rPr>
                        <a:t>33937</a:t>
                      </a:r>
                      <a:endParaRPr lang="en-IN"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95000">
                          <a:srgbClr val="000066">
                            <a:lumMod val="93000"/>
                            <a:lumOff val="7000"/>
                            <a:alpha val="63000"/>
                          </a:srgbClr>
                        </a:gs>
                        <a:gs pos="100000">
                          <a:srgbClr val="CC0000">
                            <a:alpha val="98000"/>
                          </a:srgbClr>
                        </a:gs>
                      </a:gsLst>
                      <a:lin ang="16200000" scaled="1"/>
                    </a:gradFill>
                  </a:tcPr>
                </a:tc>
                <a:tc>
                  <a:txBody>
                    <a:bodyPr/>
                    <a:lstStyle/>
                    <a:p>
                      <a:pPr algn="ctr">
                        <a:lnSpc>
                          <a:spcPct val="107000"/>
                        </a:lnSpc>
                        <a:spcAft>
                          <a:spcPts val="800"/>
                        </a:spcAft>
                      </a:pPr>
                      <a:r>
                        <a:rPr lang="en-IN" sz="1600" b="1" dirty="0">
                          <a:solidFill>
                            <a:schemeClr val="bg1"/>
                          </a:solidFill>
                          <a:effectLst/>
                        </a:rPr>
                        <a:t>48.18 %</a:t>
                      </a:r>
                      <a:endParaRPr lang="en-IN"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95000">
                          <a:srgbClr val="000066">
                            <a:lumMod val="93000"/>
                            <a:lumOff val="7000"/>
                            <a:alpha val="63000"/>
                          </a:srgbClr>
                        </a:gs>
                        <a:gs pos="100000">
                          <a:srgbClr val="CC0000">
                            <a:alpha val="98000"/>
                          </a:srgbClr>
                        </a:gs>
                      </a:gsLst>
                      <a:lin ang="16200000" scaled="1"/>
                    </a:gradFill>
                  </a:tcPr>
                </a:tc>
                <a:extLst>
                  <a:ext uri="{0D108BD9-81ED-4DB2-BD59-A6C34878D82A}">
                    <a16:rowId xmlns:a16="http://schemas.microsoft.com/office/drawing/2014/main" val="689602262"/>
                  </a:ext>
                </a:extLst>
              </a:tr>
              <a:tr h="376076">
                <a:tc>
                  <a:txBody>
                    <a:bodyPr/>
                    <a:lstStyle/>
                    <a:p>
                      <a:pPr algn="ctr">
                        <a:lnSpc>
                          <a:spcPct val="107000"/>
                        </a:lnSpc>
                        <a:spcAft>
                          <a:spcPts val="800"/>
                        </a:spcAft>
                      </a:pPr>
                      <a:r>
                        <a:rPr lang="en-IN" sz="1600" b="1">
                          <a:solidFill>
                            <a:schemeClr val="bg1"/>
                          </a:solidFill>
                          <a:effectLst/>
                        </a:rPr>
                        <a:t>diag_1</a:t>
                      </a:r>
                      <a:endParaRPr lang="en-IN"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95000">
                          <a:srgbClr val="000066">
                            <a:lumMod val="93000"/>
                            <a:lumOff val="7000"/>
                            <a:alpha val="63000"/>
                          </a:srgbClr>
                        </a:gs>
                        <a:gs pos="100000">
                          <a:srgbClr val="CC0000">
                            <a:alpha val="98000"/>
                          </a:srgbClr>
                        </a:gs>
                      </a:gsLst>
                      <a:lin ang="16200000" scaled="1"/>
                    </a:gradFill>
                  </a:tcPr>
                </a:tc>
                <a:tc>
                  <a:txBody>
                    <a:bodyPr/>
                    <a:lstStyle/>
                    <a:p>
                      <a:pPr algn="ctr">
                        <a:lnSpc>
                          <a:spcPct val="107000"/>
                        </a:lnSpc>
                        <a:spcAft>
                          <a:spcPts val="800"/>
                        </a:spcAft>
                      </a:pPr>
                      <a:r>
                        <a:rPr lang="en-IN" sz="1600" b="1" dirty="0">
                          <a:solidFill>
                            <a:schemeClr val="bg1"/>
                          </a:solidFill>
                          <a:effectLst/>
                        </a:rPr>
                        <a:t>11</a:t>
                      </a:r>
                      <a:endParaRPr lang="en-IN"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95000">
                          <a:srgbClr val="000066">
                            <a:lumMod val="93000"/>
                            <a:lumOff val="7000"/>
                            <a:alpha val="63000"/>
                          </a:srgbClr>
                        </a:gs>
                        <a:gs pos="100000">
                          <a:srgbClr val="CC0000">
                            <a:alpha val="98000"/>
                          </a:srgbClr>
                        </a:gs>
                      </a:gsLst>
                      <a:lin ang="16200000" scaled="1"/>
                    </a:gradFill>
                  </a:tcPr>
                </a:tc>
                <a:tc>
                  <a:txBody>
                    <a:bodyPr/>
                    <a:lstStyle/>
                    <a:p>
                      <a:pPr algn="ctr">
                        <a:lnSpc>
                          <a:spcPct val="107000"/>
                        </a:lnSpc>
                        <a:spcAft>
                          <a:spcPts val="800"/>
                        </a:spcAft>
                      </a:pPr>
                      <a:r>
                        <a:rPr lang="en-IN" sz="1600" b="1" dirty="0">
                          <a:solidFill>
                            <a:schemeClr val="bg1"/>
                          </a:solidFill>
                          <a:effectLst/>
                        </a:rPr>
                        <a:t>0.01 %</a:t>
                      </a:r>
                      <a:endParaRPr lang="en-IN"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95000">
                          <a:srgbClr val="000066">
                            <a:lumMod val="93000"/>
                            <a:lumOff val="7000"/>
                            <a:alpha val="63000"/>
                          </a:srgbClr>
                        </a:gs>
                        <a:gs pos="100000">
                          <a:srgbClr val="CC0000">
                            <a:alpha val="98000"/>
                          </a:srgbClr>
                        </a:gs>
                      </a:gsLst>
                      <a:lin ang="16200000" scaled="1"/>
                    </a:gradFill>
                  </a:tcPr>
                </a:tc>
                <a:extLst>
                  <a:ext uri="{0D108BD9-81ED-4DB2-BD59-A6C34878D82A}">
                    <a16:rowId xmlns:a16="http://schemas.microsoft.com/office/drawing/2014/main" val="1303214807"/>
                  </a:ext>
                </a:extLst>
              </a:tr>
              <a:tr h="424918">
                <a:tc>
                  <a:txBody>
                    <a:bodyPr/>
                    <a:lstStyle/>
                    <a:p>
                      <a:pPr algn="ctr">
                        <a:lnSpc>
                          <a:spcPct val="107000"/>
                        </a:lnSpc>
                        <a:spcAft>
                          <a:spcPts val="800"/>
                        </a:spcAft>
                      </a:pPr>
                      <a:r>
                        <a:rPr lang="en-IN" sz="1600" b="1">
                          <a:solidFill>
                            <a:schemeClr val="bg1"/>
                          </a:solidFill>
                          <a:effectLst/>
                        </a:rPr>
                        <a:t>diag_2</a:t>
                      </a:r>
                      <a:endParaRPr lang="en-IN"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95000">
                          <a:srgbClr val="000066">
                            <a:lumMod val="93000"/>
                            <a:lumOff val="7000"/>
                            <a:alpha val="63000"/>
                          </a:srgbClr>
                        </a:gs>
                        <a:gs pos="100000">
                          <a:srgbClr val="CC0000">
                            <a:alpha val="98000"/>
                          </a:srgbClr>
                        </a:gs>
                      </a:gsLst>
                      <a:lin ang="16200000" scaled="1"/>
                    </a:gradFill>
                  </a:tcPr>
                </a:tc>
                <a:tc>
                  <a:txBody>
                    <a:bodyPr/>
                    <a:lstStyle/>
                    <a:p>
                      <a:pPr algn="ctr">
                        <a:lnSpc>
                          <a:spcPct val="107000"/>
                        </a:lnSpc>
                        <a:spcAft>
                          <a:spcPts val="800"/>
                        </a:spcAft>
                      </a:pPr>
                      <a:r>
                        <a:rPr lang="en-IN" sz="1600" b="1" dirty="0">
                          <a:solidFill>
                            <a:schemeClr val="bg1"/>
                          </a:solidFill>
                          <a:effectLst/>
                        </a:rPr>
                        <a:t>294</a:t>
                      </a:r>
                      <a:endParaRPr lang="en-IN"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95000">
                          <a:srgbClr val="000066">
                            <a:lumMod val="93000"/>
                            <a:lumOff val="7000"/>
                            <a:alpha val="63000"/>
                          </a:srgbClr>
                        </a:gs>
                        <a:gs pos="100000">
                          <a:srgbClr val="CC0000">
                            <a:alpha val="98000"/>
                          </a:srgbClr>
                        </a:gs>
                      </a:gsLst>
                      <a:lin ang="16200000" scaled="1"/>
                    </a:gradFill>
                  </a:tcPr>
                </a:tc>
                <a:tc>
                  <a:txBody>
                    <a:bodyPr/>
                    <a:lstStyle/>
                    <a:p>
                      <a:pPr algn="ctr">
                        <a:lnSpc>
                          <a:spcPct val="107000"/>
                        </a:lnSpc>
                        <a:spcAft>
                          <a:spcPts val="800"/>
                        </a:spcAft>
                      </a:pPr>
                      <a:r>
                        <a:rPr lang="en-IN" sz="1600" b="1">
                          <a:solidFill>
                            <a:schemeClr val="bg1"/>
                          </a:solidFill>
                          <a:effectLst/>
                        </a:rPr>
                        <a:t>0.41 %</a:t>
                      </a:r>
                      <a:endParaRPr lang="en-IN"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95000">
                          <a:srgbClr val="000066">
                            <a:lumMod val="93000"/>
                            <a:lumOff val="7000"/>
                            <a:alpha val="63000"/>
                          </a:srgbClr>
                        </a:gs>
                        <a:gs pos="100000">
                          <a:srgbClr val="CC0000">
                            <a:alpha val="98000"/>
                          </a:srgbClr>
                        </a:gs>
                      </a:gsLst>
                      <a:lin ang="16200000" scaled="1"/>
                    </a:gradFill>
                  </a:tcPr>
                </a:tc>
                <a:extLst>
                  <a:ext uri="{0D108BD9-81ED-4DB2-BD59-A6C34878D82A}">
                    <a16:rowId xmlns:a16="http://schemas.microsoft.com/office/drawing/2014/main" val="374974077"/>
                  </a:ext>
                </a:extLst>
              </a:tr>
              <a:tr h="495821">
                <a:tc>
                  <a:txBody>
                    <a:bodyPr/>
                    <a:lstStyle/>
                    <a:p>
                      <a:pPr algn="ctr">
                        <a:lnSpc>
                          <a:spcPct val="107000"/>
                        </a:lnSpc>
                        <a:spcAft>
                          <a:spcPts val="800"/>
                        </a:spcAft>
                      </a:pPr>
                      <a:r>
                        <a:rPr lang="en-IN" sz="1600" b="1">
                          <a:solidFill>
                            <a:schemeClr val="bg1"/>
                          </a:solidFill>
                          <a:effectLst/>
                        </a:rPr>
                        <a:t>diag_3</a:t>
                      </a:r>
                      <a:endParaRPr lang="en-IN"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95000">
                          <a:srgbClr val="000066">
                            <a:lumMod val="93000"/>
                            <a:lumOff val="7000"/>
                            <a:alpha val="63000"/>
                          </a:srgbClr>
                        </a:gs>
                        <a:gs pos="100000">
                          <a:srgbClr val="CC0000">
                            <a:alpha val="98000"/>
                          </a:srgbClr>
                        </a:gs>
                      </a:gsLst>
                      <a:lin ang="16200000" scaled="1"/>
                    </a:gradFill>
                  </a:tcPr>
                </a:tc>
                <a:tc>
                  <a:txBody>
                    <a:bodyPr/>
                    <a:lstStyle/>
                    <a:p>
                      <a:pPr algn="ctr">
                        <a:lnSpc>
                          <a:spcPct val="107000"/>
                        </a:lnSpc>
                        <a:spcAft>
                          <a:spcPts val="800"/>
                        </a:spcAft>
                      </a:pPr>
                      <a:r>
                        <a:rPr lang="en-IN" sz="1600" b="1" dirty="0">
                          <a:solidFill>
                            <a:schemeClr val="bg1"/>
                          </a:solidFill>
                          <a:effectLst/>
                        </a:rPr>
                        <a:t>1225</a:t>
                      </a:r>
                      <a:endParaRPr lang="en-IN"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a:gsLst>
                        <a:gs pos="95000">
                          <a:srgbClr val="000066">
                            <a:lumMod val="93000"/>
                            <a:lumOff val="7000"/>
                            <a:alpha val="63000"/>
                          </a:srgbClr>
                        </a:gs>
                        <a:gs pos="100000">
                          <a:srgbClr val="CC0000">
                            <a:alpha val="98000"/>
                          </a:srgbClr>
                        </a:gs>
                      </a:gsLst>
                      <a:lin ang="16200000" scaled="1"/>
                    </a:gradFill>
                  </a:tcPr>
                </a:tc>
                <a:tc>
                  <a:txBody>
                    <a:bodyPr/>
                    <a:lstStyle/>
                    <a:p>
                      <a:pPr algn="ctr">
                        <a:lnSpc>
                          <a:spcPct val="107000"/>
                        </a:lnSpc>
                        <a:spcAft>
                          <a:spcPts val="800"/>
                        </a:spcAft>
                      </a:pPr>
                      <a:r>
                        <a:rPr lang="en-IN" sz="1600" b="1" dirty="0">
                          <a:solidFill>
                            <a:schemeClr val="bg1"/>
                          </a:solidFill>
                          <a:effectLst/>
                        </a:rPr>
                        <a:t>1.73 %</a:t>
                      </a:r>
                      <a:endParaRPr lang="en-IN"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gradFill>
                      <a:gsLst>
                        <a:gs pos="95000">
                          <a:srgbClr val="000066">
                            <a:lumMod val="93000"/>
                            <a:lumOff val="7000"/>
                            <a:alpha val="63000"/>
                          </a:srgbClr>
                        </a:gs>
                        <a:gs pos="100000">
                          <a:srgbClr val="CC0000">
                            <a:alpha val="98000"/>
                          </a:srgbClr>
                        </a:gs>
                      </a:gsLst>
                      <a:lin ang="16200000" scaled="1"/>
                    </a:gradFill>
                  </a:tcPr>
                </a:tc>
                <a:extLst>
                  <a:ext uri="{0D108BD9-81ED-4DB2-BD59-A6C34878D82A}">
                    <a16:rowId xmlns:a16="http://schemas.microsoft.com/office/drawing/2014/main" val="2470368508"/>
                  </a:ext>
                </a:extLst>
              </a:tr>
            </a:tbl>
          </a:graphicData>
        </a:graphic>
      </p:graphicFrame>
      <p:sp>
        <p:nvSpPr>
          <p:cNvPr id="33" name="Rectangle: Top Corners Rounded 32">
            <a:extLst>
              <a:ext uri="{FF2B5EF4-FFF2-40B4-BE49-F238E27FC236}">
                <a16:creationId xmlns:a16="http://schemas.microsoft.com/office/drawing/2014/main" id="{94BBBDDD-B54E-4528-B1C2-81C1258C41C5}"/>
              </a:ext>
            </a:extLst>
          </p:cNvPr>
          <p:cNvSpPr/>
          <p:nvPr/>
        </p:nvSpPr>
        <p:spPr>
          <a:xfrm>
            <a:off x="9750311" y="5337282"/>
            <a:ext cx="675249" cy="993529"/>
          </a:xfrm>
          <a:prstGeom prst="round2SameRect">
            <a:avLst>
              <a:gd name="adj1" fmla="val 41667"/>
              <a:gd name="adj2" fmla="val 0"/>
            </a:avLst>
          </a:prstGeom>
          <a:solidFill>
            <a:srgbClr val="5564D7">
              <a:alpha val="96863"/>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39" name="Group 38">
            <a:extLst>
              <a:ext uri="{FF2B5EF4-FFF2-40B4-BE49-F238E27FC236}">
                <a16:creationId xmlns:a16="http://schemas.microsoft.com/office/drawing/2014/main" id="{9EBB3B18-213D-47F1-8530-B6A4D90D7565}"/>
              </a:ext>
            </a:extLst>
          </p:cNvPr>
          <p:cNvGrpSpPr/>
          <p:nvPr/>
        </p:nvGrpSpPr>
        <p:grpSpPr>
          <a:xfrm>
            <a:off x="7498746" y="3027645"/>
            <a:ext cx="4693254" cy="3876578"/>
            <a:chOff x="7512147" y="2981422"/>
            <a:chExt cx="4693254" cy="3876578"/>
          </a:xfrm>
          <a:blipFill>
            <a:blip r:embed="rId5"/>
            <a:tile tx="-2660650" ty="0" sx="100000" sy="100000" flip="none" algn="tl"/>
          </a:blipFill>
        </p:grpSpPr>
        <p:sp>
          <p:nvSpPr>
            <p:cNvPr id="40" name="Rectangle 39">
              <a:extLst>
                <a:ext uri="{FF2B5EF4-FFF2-40B4-BE49-F238E27FC236}">
                  <a16:creationId xmlns:a16="http://schemas.microsoft.com/office/drawing/2014/main" id="{D92FF158-86BF-482A-BE24-39648E1266F7}"/>
                </a:ext>
              </a:extLst>
            </p:cNvPr>
            <p:cNvSpPr/>
            <p:nvPr/>
          </p:nvSpPr>
          <p:spPr>
            <a:xfrm>
              <a:off x="7512147" y="6282977"/>
              <a:ext cx="3573193" cy="575023"/>
            </a:xfrm>
            <a:prstGeom prst="rect">
              <a:avLst/>
            </a:prstGeom>
            <a:noFill/>
            <a:ln w="12700" cap="flat" cmpd="sng" algn="ctr">
              <a:noFill/>
              <a:prstDash val="solid"/>
              <a:miter lim="800000"/>
            </a:ln>
            <a:effectLst>
              <a:outerShdw blurRad="50800" dist="38100" dir="16200000"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 name="Rectangle: Top Corners Rounded 40">
              <a:extLst>
                <a:ext uri="{FF2B5EF4-FFF2-40B4-BE49-F238E27FC236}">
                  <a16:creationId xmlns:a16="http://schemas.microsoft.com/office/drawing/2014/main" id="{0D327F92-7B40-4E96-848B-CDA7CC03FC26}"/>
                </a:ext>
              </a:extLst>
            </p:cNvPr>
            <p:cNvSpPr/>
            <p:nvPr/>
          </p:nvSpPr>
          <p:spPr>
            <a:xfrm>
              <a:off x="7977264" y="3791239"/>
              <a:ext cx="675249" cy="2491738"/>
            </a:xfrm>
            <a:prstGeom prst="round2SameRect">
              <a:avLst>
                <a:gd name="adj1" fmla="val 41667"/>
                <a:gd name="adj2" fmla="val 0"/>
              </a:avLst>
            </a:prstGeom>
            <a:solidFill>
              <a:srgbClr val="111247"/>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2" name="Rectangle: Top Corners Rounded 41">
              <a:extLst>
                <a:ext uri="{FF2B5EF4-FFF2-40B4-BE49-F238E27FC236}">
                  <a16:creationId xmlns:a16="http://schemas.microsoft.com/office/drawing/2014/main" id="{3B12C558-0957-4C7A-BB6D-6DFB7C1BE738}"/>
                </a:ext>
              </a:extLst>
            </p:cNvPr>
            <p:cNvSpPr/>
            <p:nvPr/>
          </p:nvSpPr>
          <p:spPr>
            <a:xfrm>
              <a:off x="8875347" y="4475278"/>
              <a:ext cx="675249" cy="1807699"/>
            </a:xfrm>
            <a:prstGeom prst="round2SameRect">
              <a:avLst>
                <a:gd name="adj1" fmla="val 41667"/>
                <a:gd name="adj2" fmla="val 0"/>
              </a:avLst>
            </a:prstGeom>
            <a:solidFill>
              <a:srgbClr val="152CB3"/>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02D78C70-50EA-49E1-A1EB-FE94D0987500}"/>
                </a:ext>
              </a:extLst>
            </p:cNvPr>
            <p:cNvSpPr txBox="1"/>
            <p:nvPr/>
          </p:nvSpPr>
          <p:spPr>
            <a:xfrm>
              <a:off x="9029532" y="2981422"/>
              <a:ext cx="20185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000" b="1" i="0" u="none" strike="noStrike" kern="0" cap="none" spc="0" normalizeH="0" baseline="0" noProof="0" dirty="0">
                  <a:ln>
                    <a:noFill/>
                  </a:ln>
                  <a:solidFill>
                    <a:prstClr val="white"/>
                  </a:solidFill>
                  <a:effectLst/>
                  <a:uLnTx/>
                  <a:uFillTx/>
                  <a:latin typeface="Tw Cen MT" panose="020B0602020104020603" pitchFamily="34" charset="0"/>
                </a:rPr>
                <a:t>No Re-admission</a:t>
              </a:r>
            </a:p>
          </p:txBody>
        </p:sp>
        <p:sp>
          <p:nvSpPr>
            <p:cNvPr id="45" name="TextBox 44">
              <a:extLst>
                <a:ext uri="{FF2B5EF4-FFF2-40B4-BE49-F238E27FC236}">
                  <a16:creationId xmlns:a16="http://schemas.microsoft.com/office/drawing/2014/main" id="{48954378-854A-4F21-86E5-F447DE106221}"/>
                </a:ext>
              </a:extLst>
            </p:cNvPr>
            <p:cNvSpPr txBox="1"/>
            <p:nvPr/>
          </p:nvSpPr>
          <p:spPr>
            <a:xfrm>
              <a:off x="9032216" y="3276414"/>
              <a:ext cx="298190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Tw Cen MT" panose="020B0602020104020603" pitchFamily="34" charset="0"/>
                </a:rPr>
                <a:t>Re-admitted after 30 Days</a:t>
              </a:r>
              <a:endParaRPr kumimoji="0" lang="en-IN" sz="2000" b="1" i="0" u="none" strike="noStrike" kern="0" cap="none" spc="0" normalizeH="0" baseline="0" noProof="0" dirty="0">
                <a:ln>
                  <a:noFill/>
                </a:ln>
                <a:solidFill>
                  <a:prstClr val="white"/>
                </a:solidFill>
                <a:effectLst/>
                <a:uLnTx/>
                <a:uFillTx/>
                <a:latin typeface="Tw Cen MT" panose="020B0602020104020603" pitchFamily="34" charset="0"/>
              </a:endParaRPr>
            </a:p>
          </p:txBody>
        </p:sp>
        <p:sp>
          <p:nvSpPr>
            <p:cNvPr id="46" name="TextBox 45">
              <a:extLst>
                <a:ext uri="{FF2B5EF4-FFF2-40B4-BE49-F238E27FC236}">
                  <a16:creationId xmlns:a16="http://schemas.microsoft.com/office/drawing/2014/main" id="{9D60FAF1-7E46-4D7A-B494-E262F0635BDB}"/>
                </a:ext>
              </a:extLst>
            </p:cNvPr>
            <p:cNvSpPr txBox="1"/>
            <p:nvPr/>
          </p:nvSpPr>
          <p:spPr>
            <a:xfrm>
              <a:off x="9029532" y="3639960"/>
              <a:ext cx="3175869" cy="67710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Tw Cen MT" panose="020B0602020104020603" pitchFamily="34" charset="0"/>
                </a:rPr>
                <a:t>Re-admitted before 30 Days</a:t>
              </a:r>
              <a:endParaRPr kumimoji="0" lang="en-IN" sz="2000" b="1" i="0" u="none" strike="noStrike" kern="0" cap="none" spc="0" normalizeH="0" baseline="0" noProof="0" dirty="0">
                <a:ln>
                  <a:noFill/>
                </a:ln>
                <a:solidFill>
                  <a:prstClr val="white"/>
                </a:solidFill>
                <a:effectLst/>
                <a:uLnTx/>
                <a:uFillTx/>
                <a:latin typeface="Tw Cen MT" panose="020B06020201040206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endParaRPr>
            </a:p>
          </p:txBody>
        </p:sp>
        <p:sp>
          <p:nvSpPr>
            <p:cNvPr id="47" name="TextBox 46">
              <a:extLst>
                <a:ext uri="{FF2B5EF4-FFF2-40B4-BE49-F238E27FC236}">
                  <a16:creationId xmlns:a16="http://schemas.microsoft.com/office/drawing/2014/main" id="{ABD3F0E5-586F-4718-B341-52C2EBCBC219}"/>
                </a:ext>
              </a:extLst>
            </p:cNvPr>
            <p:cNvSpPr txBox="1"/>
            <p:nvPr/>
          </p:nvSpPr>
          <p:spPr>
            <a:xfrm>
              <a:off x="7800028" y="6342721"/>
              <a:ext cx="3248005"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mj-lt"/>
                </a:rPr>
                <a:t>Distribution of Target Variable</a:t>
              </a:r>
              <a:endParaRPr kumimoji="0" lang="en-IN" sz="1800" b="1" i="0" u="none" strike="noStrike" kern="0" cap="none" spc="0" normalizeH="0" baseline="0" noProof="0" dirty="0">
                <a:ln>
                  <a:noFill/>
                </a:ln>
                <a:solidFill>
                  <a:prstClr val="white"/>
                </a:solidFill>
                <a:effectLst/>
                <a:uLnTx/>
                <a:uFillTx/>
                <a:latin typeface="+mj-lt"/>
              </a:endParaRPr>
            </a:p>
          </p:txBody>
        </p:sp>
      </p:grpSp>
      <p:sp>
        <p:nvSpPr>
          <p:cNvPr id="3" name="Oval 2">
            <a:extLst>
              <a:ext uri="{FF2B5EF4-FFF2-40B4-BE49-F238E27FC236}">
                <a16:creationId xmlns:a16="http://schemas.microsoft.com/office/drawing/2014/main" id="{FC7D6E65-4D16-4F2B-9558-2E45C29EE395}"/>
              </a:ext>
            </a:extLst>
          </p:cNvPr>
          <p:cNvSpPr/>
          <p:nvPr/>
        </p:nvSpPr>
        <p:spPr>
          <a:xfrm>
            <a:off x="8862919" y="3114518"/>
            <a:ext cx="204482" cy="203945"/>
          </a:xfrm>
          <a:prstGeom prst="ellipse">
            <a:avLst/>
          </a:prstGeom>
          <a:solidFill>
            <a:srgbClr val="11124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519471A3-8DD6-4ACE-9F03-38747C56E70B}"/>
              </a:ext>
            </a:extLst>
          </p:cNvPr>
          <p:cNvSpPr/>
          <p:nvPr/>
        </p:nvSpPr>
        <p:spPr>
          <a:xfrm>
            <a:off x="8862919" y="3442223"/>
            <a:ext cx="204482" cy="203945"/>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2C1D2966-F916-4C06-A16D-336454A88803}"/>
              </a:ext>
            </a:extLst>
          </p:cNvPr>
          <p:cNvSpPr/>
          <p:nvPr/>
        </p:nvSpPr>
        <p:spPr>
          <a:xfrm rot="3430471">
            <a:off x="8863188" y="3769660"/>
            <a:ext cx="203945" cy="204482"/>
          </a:xfrm>
          <a:prstGeom prst="ellipse">
            <a:avLst/>
          </a:prstGeom>
          <a:solidFill>
            <a:srgbClr val="5564D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EAB3037-932A-481E-99B0-1A27CF4C1EF5}"/>
              </a:ext>
            </a:extLst>
          </p:cNvPr>
          <p:cNvSpPr txBox="1"/>
          <p:nvPr/>
        </p:nvSpPr>
        <p:spPr>
          <a:xfrm>
            <a:off x="4655778" y="4756830"/>
            <a:ext cx="3203168" cy="461665"/>
          </a:xfrm>
          <a:prstGeom prst="rect">
            <a:avLst/>
          </a:prstGeom>
          <a:noFill/>
        </p:spPr>
        <p:txBody>
          <a:bodyPr wrap="square" rtlCol="0">
            <a:spAutoFit/>
          </a:bodyPr>
          <a:lstStyle/>
          <a:p>
            <a:pPr marL="285750" indent="-285750">
              <a:buFont typeface="Wingdings" panose="05000000000000000000" pitchFamily="2" charset="2"/>
              <a:buChar char="v"/>
            </a:pPr>
            <a:r>
              <a:rPr lang="en-US" sz="2400" b="1" dirty="0">
                <a:solidFill>
                  <a:schemeClr val="bg1"/>
                </a:solidFill>
              </a:rPr>
              <a:t>Distribution of  Class:</a:t>
            </a:r>
            <a:endParaRPr lang="en-IN" sz="2400" b="1" dirty="0">
              <a:solidFill>
                <a:schemeClr val="bg1"/>
              </a:solidFill>
            </a:endParaRPr>
          </a:p>
        </p:txBody>
      </p:sp>
      <p:sp>
        <p:nvSpPr>
          <p:cNvPr id="7" name="TextBox 6">
            <a:extLst>
              <a:ext uri="{FF2B5EF4-FFF2-40B4-BE49-F238E27FC236}">
                <a16:creationId xmlns:a16="http://schemas.microsoft.com/office/drawing/2014/main" id="{B4C9FE58-2962-4B53-8351-EC26CE86566A}"/>
              </a:ext>
            </a:extLst>
          </p:cNvPr>
          <p:cNvSpPr txBox="1"/>
          <p:nvPr/>
        </p:nvSpPr>
        <p:spPr>
          <a:xfrm>
            <a:off x="8072340" y="4110850"/>
            <a:ext cx="418704" cy="369332"/>
          </a:xfrm>
          <a:prstGeom prst="rect">
            <a:avLst/>
          </a:prstGeom>
          <a:noFill/>
        </p:spPr>
        <p:txBody>
          <a:bodyPr wrap="none" rtlCol="0">
            <a:spAutoFit/>
          </a:bodyPr>
          <a:lstStyle/>
          <a:p>
            <a:r>
              <a:rPr lang="en-US" b="1" dirty="0">
                <a:solidFill>
                  <a:schemeClr val="bg1"/>
                </a:solidFill>
                <a:latin typeface="+mj-lt"/>
              </a:rPr>
              <a:t>53</a:t>
            </a:r>
            <a:endParaRPr lang="en-IN" b="1" dirty="0">
              <a:solidFill>
                <a:schemeClr val="bg1"/>
              </a:solidFill>
              <a:latin typeface="+mj-lt"/>
            </a:endParaRPr>
          </a:p>
        </p:txBody>
      </p:sp>
      <p:sp>
        <p:nvSpPr>
          <p:cNvPr id="8" name="TextBox 7">
            <a:extLst>
              <a:ext uri="{FF2B5EF4-FFF2-40B4-BE49-F238E27FC236}">
                <a16:creationId xmlns:a16="http://schemas.microsoft.com/office/drawing/2014/main" id="{401F5FAD-2130-4D54-A8AB-5E33102CAB25}"/>
              </a:ext>
            </a:extLst>
          </p:cNvPr>
          <p:cNvSpPr txBox="1"/>
          <p:nvPr/>
        </p:nvSpPr>
        <p:spPr>
          <a:xfrm>
            <a:off x="8965160" y="4756830"/>
            <a:ext cx="418704" cy="369332"/>
          </a:xfrm>
          <a:prstGeom prst="rect">
            <a:avLst/>
          </a:prstGeom>
          <a:noFill/>
        </p:spPr>
        <p:txBody>
          <a:bodyPr wrap="none" rtlCol="0">
            <a:spAutoFit/>
          </a:bodyPr>
          <a:lstStyle/>
          <a:p>
            <a:r>
              <a:rPr lang="en-US" b="1" dirty="0">
                <a:solidFill>
                  <a:schemeClr val="bg1"/>
                </a:solidFill>
                <a:latin typeface="+mj-lt"/>
              </a:rPr>
              <a:t>35</a:t>
            </a:r>
            <a:endParaRPr lang="en-IN" b="1" dirty="0">
              <a:solidFill>
                <a:schemeClr val="bg1"/>
              </a:solidFill>
              <a:latin typeface="+mj-lt"/>
            </a:endParaRPr>
          </a:p>
        </p:txBody>
      </p:sp>
      <p:sp>
        <p:nvSpPr>
          <p:cNvPr id="9" name="TextBox 8">
            <a:extLst>
              <a:ext uri="{FF2B5EF4-FFF2-40B4-BE49-F238E27FC236}">
                <a16:creationId xmlns:a16="http://schemas.microsoft.com/office/drawing/2014/main" id="{A7C52501-FE51-4696-92AD-A401835411AB}"/>
              </a:ext>
            </a:extLst>
          </p:cNvPr>
          <p:cNvSpPr txBox="1"/>
          <p:nvPr/>
        </p:nvSpPr>
        <p:spPr>
          <a:xfrm>
            <a:off x="9878583" y="5530446"/>
            <a:ext cx="418704" cy="369332"/>
          </a:xfrm>
          <a:prstGeom prst="rect">
            <a:avLst/>
          </a:prstGeom>
          <a:noFill/>
        </p:spPr>
        <p:txBody>
          <a:bodyPr wrap="none" rtlCol="0">
            <a:spAutoFit/>
          </a:bodyPr>
          <a:lstStyle/>
          <a:p>
            <a:r>
              <a:rPr lang="en-US" b="1" dirty="0">
                <a:solidFill>
                  <a:schemeClr val="bg1"/>
                </a:solidFill>
                <a:latin typeface="+mj-lt"/>
              </a:rPr>
              <a:t>12</a:t>
            </a:r>
            <a:endParaRPr lang="en-IN" b="1" dirty="0">
              <a:solidFill>
                <a:schemeClr val="bg1"/>
              </a:solidFill>
              <a:latin typeface="+mj-lt"/>
            </a:endParaRPr>
          </a:p>
        </p:txBody>
      </p:sp>
    </p:spTree>
    <p:extLst>
      <p:ext uri="{BB962C8B-B14F-4D97-AF65-F5344CB8AC3E}">
        <p14:creationId xmlns:p14="http://schemas.microsoft.com/office/powerpoint/2010/main" val="1802247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childTnLst>
                                  <p:subTnLst>
                                    <p:set>
                                      <p:cBhvr override="childStyle">
                                        <p:cTn dur="1" fill="hold" display="0" masterRel="sameClick" afterEffect="1">
                                          <p:stCondLst>
                                            <p:cond evt="end" delay="0">
                                              <p:tn val="5"/>
                                            </p:cond>
                                          </p:stCondLst>
                                        </p:cTn>
                                        <p:tgtEl>
                                          <p:spTgt spid="19"/>
                                        </p:tgtEl>
                                        <p:attrNameLst>
                                          <p:attrName>style.visibility</p:attrName>
                                        </p:attrNameLst>
                                      </p:cBhvr>
                                      <p:to>
                                        <p:strVal val="hidden"/>
                                      </p:to>
                                    </p:set>
                                  </p:subTnLst>
                                </p:cTn>
                              </p:par>
                              <p:par>
                                <p:cTn id="8" presetID="64" presetClass="path" presetSubtype="0" repeatCount="indefinite" fill="hold" grpId="1" nodeType="withEffect">
                                  <p:stCondLst>
                                    <p:cond delay="0"/>
                                  </p:stCondLst>
                                  <p:childTnLst>
                                    <p:animMotion origin="layout" path="M 5E-6 1.48148E-6 L 5E-6 -0.13889 " pathEditMode="relative" rAng="0" ptsTypes="AA">
                                      <p:cBhvr>
                                        <p:cTn id="9" dur="2000" fill="hold"/>
                                        <p:tgtEl>
                                          <p:spTgt spid="19"/>
                                        </p:tgtEl>
                                        <p:attrNameLst>
                                          <p:attrName>ppt_x</p:attrName>
                                          <p:attrName>ppt_y</p:attrName>
                                        </p:attrNameLst>
                                      </p:cBhvr>
                                      <p:rCtr x="0" y="-6944"/>
                                    </p:animMotion>
                                  </p:childTnLst>
                                </p:cTn>
                              </p:par>
                              <p:par>
                                <p:cTn id="10" presetID="10" presetClass="entr" presetSubtype="0" repeatCount="indefinite" fill="hold" grpId="0" nodeType="withEffect">
                                  <p:stCondLst>
                                    <p:cond delay="40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2000"/>
                                        <p:tgtEl>
                                          <p:spTgt spid="20"/>
                                        </p:tgtEl>
                                      </p:cBhvr>
                                    </p:animEffect>
                                  </p:childTnLst>
                                  <p:subTnLst>
                                    <p:set>
                                      <p:cBhvr override="childStyle">
                                        <p:cTn dur="1" fill="hold" display="0" masterRel="sameClick" afterEffect="1">
                                          <p:stCondLst>
                                            <p:cond evt="end" delay="0">
                                              <p:tn val="10"/>
                                            </p:cond>
                                          </p:stCondLst>
                                        </p:cTn>
                                        <p:tgtEl>
                                          <p:spTgt spid="20"/>
                                        </p:tgtEl>
                                        <p:attrNameLst>
                                          <p:attrName>style.visibility</p:attrName>
                                        </p:attrNameLst>
                                      </p:cBhvr>
                                      <p:to>
                                        <p:strVal val="hidden"/>
                                      </p:to>
                                    </p:set>
                                  </p:subTnLst>
                                </p:cTn>
                              </p:par>
                              <p:par>
                                <p:cTn id="13" presetID="64" presetClass="path" presetSubtype="0" repeatCount="indefinite" fill="hold" grpId="1" nodeType="withEffect">
                                  <p:stCondLst>
                                    <p:cond delay="400"/>
                                  </p:stCondLst>
                                  <p:childTnLst>
                                    <p:animMotion origin="layout" path="M 2.70833E-6 -1.85185E-6 L 2.70833E-6 -0.13889 " pathEditMode="relative" rAng="0" ptsTypes="AA">
                                      <p:cBhvr>
                                        <p:cTn id="14" dur="2000" fill="hold"/>
                                        <p:tgtEl>
                                          <p:spTgt spid="20"/>
                                        </p:tgtEl>
                                        <p:attrNameLst>
                                          <p:attrName>ppt_x</p:attrName>
                                          <p:attrName>ppt_y</p:attrName>
                                        </p:attrNameLst>
                                      </p:cBhvr>
                                      <p:rCtr x="0" y="-6944"/>
                                    </p:animMotion>
                                  </p:childTnLst>
                                </p:cTn>
                              </p:par>
                              <p:par>
                                <p:cTn id="15" presetID="10" presetClass="entr" presetSubtype="0" repeatCount="indefinite" fill="hold" grpId="0" nodeType="withEffect">
                                  <p:stCondLst>
                                    <p:cond delay="80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2000"/>
                                        <p:tgtEl>
                                          <p:spTgt spid="21"/>
                                        </p:tgtEl>
                                      </p:cBhvr>
                                    </p:animEffect>
                                  </p:childTnLst>
                                  <p:subTnLst>
                                    <p:set>
                                      <p:cBhvr override="childStyle">
                                        <p:cTn dur="1" fill="hold" display="0" masterRel="sameClick" afterEffect="1">
                                          <p:stCondLst>
                                            <p:cond evt="end" delay="0">
                                              <p:tn val="15"/>
                                            </p:cond>
                                          </p:stCondLst>
                                        </p:cTn>
                                        <p:tgtEl>
                                          <p:spTgt spid="2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alpha val="55000"/>
          </a:schemeClr>
        </a:solidFill>
        <a:ln w="76200">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1914</TotalTime>
  <Words>1483</Words>
  <Application>Microsoft Office PowerPoint</Application>
  <PresentationFormat>Widescreen</PresentationFormat>
  <Paragraphs>224</Paragraphs>
  <Slides>27</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Raleway</vt:lpstr>
      <vt:lpstr>Raleway Black</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One Skill</dc:creator>
  <cp:lastModifiedBy>Nagarjuna Gottipati</cp:lastModifiedBy>
  <cp:revision>29</cp:revision>
  <dcterms:created xsi:type="dcterms:W3CDTF">2020-12-19T18:59:10Z</dcterms:created>
  <dcterms:modified xsi:type="dcterms:W3CDTF">2022-06-25T04:36:51Z</dcterms:modified>
</cp:coreProperties>
</file>