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59" r:id="rId6"/>
    <p:sldId id="260" r:id="rId7"/>
    <p:sldId id="258" r:id="rId8"/>
    <p:sldId id="266" r:id="rId9"/>
    <p:sldId id="268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D582-E012-4086-B53C-B15754D1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3DED-5757-4747-9349-DC567D1A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F524-6064-4ABC-BBA5-FD5FA175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3A82-ED3C-4406-8CCA-8A62C150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717A-4987-45D2-8544-4C3D2AD0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51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95F1-A04A-4FEA-8DF0-2EB28E9A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121EE-C095-4E46-9287-EF03C508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5620-6DD0-4EE0-ACC1-4515F367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0FF9-C41A-464F-A57C-7D3D30BA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2E75-5EC5-4C3A-9294-60DE08E6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4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1FC9E-092F-4F32-ADEE-080A5663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40359-718F-4AED-A57A-E80A43A0D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0866-D608-45D9-8E48-0C2C4C7B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C687C-4329-461C-9ED0-E744715C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D057-E268-445E-83FB-7BDD99EA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97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37D4-32DD-4D9E-8E98-1EE63DB2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2A52C-1D4C-4B87-9EE3-D0C70B60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8F4F-3958-4A31-A92A-18552194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D3113-F123-4C01-94BE-AE772150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B37E-3533-41D6-9AC1-C5A7014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04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9018-B1D1-42DD-BCB3-7F7562B2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B887-4479-4B7E-AD65-91A37F33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D6B0-2C8A-497A-BE9E-7ACB6591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1BD9-909B-4DF6-BAEB-F508F2CD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E4F5-5A6A-49F2-B912-303F298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56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21D7-7B7B-4E00-82CB-39A8BE2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6C39-73CC-42BA-856C-BD7E78BB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A054-B602-4B6B-BE6D-0EEC292D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9327-C1F6-4985-9A3A-CF151CA42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A2FE-CD94-49CA-9BDB-37050B91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7A44-C235-452F-883C-D6C84036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7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6C04-6F7B-4BEC-83C5-D9213731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5180-B29F-4525-B82F-0A050422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4687B-9364-4CCF-9A36-BF29836CC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A35E0-1BD3-48E2-9B6B-ECF77251A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3F77-5F38-41C7-BB9B-E0F5A97E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A5B28-BDE9-4C90-A3CA-CBF58937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C91DF-917D-4970-AAF2-073E7617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D1E17-9C9C-4A78-BA87-CDBA896F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19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E772-3768-41C7-BDF0-87EF83A2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67B0-41F0-4E9F-8CE5-D28FEC8A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BA810-0E65-48E6-AE35-71B86580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E7A86-CF0C-4F19-9881-2F711FC8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3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C7E2D-D98D-4B06-9D51-7A2F4984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07557-E78B-48CA-838A-1F38FF41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5731A-3DB4-4814-9285-2358CAC3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597E-8F28-4F81-B9CD-08F90E14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E3A9-9CD0-4BD9-AECF-4928736F2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2DE8-D496-4428-8441-E6261947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4B54-0B51-4322-815F-28999A8E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6ADB0-5A1E-4255-BE86-A459C819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5E7D7-E82A-44EA-A002-001616AC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47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930C-CABD-4689-A132-302086FE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4EDC9-A7FF-49B8-8950-BE657560B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6835-C8FA-48D0-B3D2-409127C0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2F94-EFB3-4403-8127-0B674E69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32B39-557E-42BF-9618-AD32D5B4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E52E3-F940-4D0B-A880-51CE201F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261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09C2-09E6-4F83-979E-AAC546F4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35555-5B14-4DC3-AC01-694EB3AA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EE8B-ED1A-4B89-B539-C8E5AE468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70F7-69C4-4B03-93DE-632677963B72}" type="datetimeFigureOut">
              <a:rPr lang="en-SG" smtClean="0"/>
              <a:t>26/6/2022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A23A5-9340-4E0D-B46E-9BDDF868F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4FA-E035-449F-848E-F7634F9B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1C85-36B3-4DFA-A525-B7B3F93518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85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AEF7E926-085B-46E1-9AC2-48EF27157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2201" y="862526"/>
            <a:ext cx="7058024" cy="2387600"/>
          </a:xfrm>
        </p:spPr>
        <p:txBody>
          <a:bodyPr>
            <a:normAutofit/>
          </a:bodyPr>
          <a:lstStyle/>
          <a:p>
            <a:r>
              <a:rPr lang="en-SG" sz="4800" dirty="0"/>
              <a:t>Predicting Satisfaction of  Airline Passengers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5450B3-1D54-440F-8844-0F30FC3DD2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1" r="36968"/>
          <a:stretch/>
        </p:blipFill>
        <p:spPr>
          <a:xfrm>
            <a:off x="0" y="-12700"/>
            <a:ext cx="3781426" cy="6870700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DB39F755-ABD8-4E7F-8083-300CC5A1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138" y="3607875"/>
            <a:ext cx="5772150" cy="1655762"/>
          </a:xfrm>
        </p:spPr>
        <p:txBody>
          <a:bodyPr>
            <a:normAutofit/>
          </a:bodyPr>
          <a:lstStyle/>
          <a:p>
            <a:endParaRPr lang="en-SG" i="1" dirty="0">
              <a:latin typeface="+mj-lt"/>
            </a:endParaRPr>
          </a:p>
          <a:p>
            <a:r>
              <a:rPr lang="en-SG" sz="2800" dirty="0">
                <a:latin typeface="+mj-lt"/>
              </a:rPr>
              <a:t>Nagarjuna Gottipati</a:t>
            </a:r>
          </a:p>
        </p:txBody>
      </p:sp>
    </p:spTree>
    <p:extLst>
      <p:ext uri="{BB962C8B-B14F-4D97-AF65-F5344CB8AC3E}">
        <p14:creationId xmlns:p14="http://schemas.microsoft.com/office/powerpoint/2010/main" val="406991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2A04EC-1965-4D76-ADFD-35D489FE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93" y="2323237"/>
            <a:ext cx="5548114" cy="409375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6. Business Problem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F91266-8523-462A-BB1C-6C192803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98" y="1481635"/>
            <a:ext cx="10192227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How to ensure satisfaction in </a:t>
            </a:r>
            <a:r>
              <a:rPr lang="en-SG" sz="3000" b="1" u="sng" dirty="0">
                <a:latin typeface="+mj-lt"/>
              </a:rPr>
              <a:t>first-time customers</a:t>
            </a:r>
            <a:r>
              <a:rPr lang="en-SG" sz="3000" dirty="0">
                <a:latin typeface="+mj-lt"/>
              </a:rPr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531B93-6774-495A-B867-40BDF30BD44A}"/>
              </a:ext>
            </a:extLst>
          </p:cNvPr>
          <p:cNvSpPr/>
          <p:nvPr/>
        </p:nvSpPr>
        <p:spPr>
          <a:xfrm>
            <a:off x="4522768" y="4646115"/>
            <a:ext cx="924560" cy="127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1EE90F-31E3-4E0A-AAF0-41E29C82F9CE}"/>
              </a:ext>
            </a:extLst>
          </p:cNvPr>
          <p:cNvSpPr/>
          <p:nvPr/>
        </p:nvSpPr>
        <p:spPr>
          <a:xfrm>
            <a:off x="6067088" y="5411469"/>
            <a:ext cx="800437" cy="5046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6. Business Problem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F91266-8523-462A-BB1C-6C192803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25" y="1537107"/>
            <a:ext cx="10192227" cy="603250"/>
          </a:xfrm>
        </p:spPr>
        <p:txBody>
          <a:bodyPr>
            <a:noAutofit/>
          </a:bodyPr>
          <a:lstStyle/>
          <a:p>
            <a:r>
              <a:rPr lang="en-SG" dirty="0">
                <a:latin typeface="+mj-lt"/>
              </a:rPr>
              <a:t>Economy Class &amp; Personal Travel - </a:t>
            </a:r>
            <a:r>
              <a:rPr lang="en-SG" b="1" dirty="0"/>
              <a:t>First-time customers</a:t>
            </a:r>
            <a:endParaRPr lang="en-SG" b="1"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2004CA-64A9-45A7-9FFB-12E65131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34178"/>
              </p:ext>
            </p:extLst>
          </p:nvPr>
        </p:nvGraphicFramePr>
        <p:xfrm>
          <a:off x="494624" y="2140357"/>
          <a:ext cx="11267997" cy="3114000"/>
        </p:xfrm>
        <a:graphic>
          <a:graphicData uri="http://schemas.openxmlformats.org/drawingml/2006/table">
            <a:tbl>
              <a:tblPr/>
              <a:tblGrid>
                <a:gridCol w="866769">
                  <a:extLst>
                    <a:ext uri="{9D8B030D-6E8A-4147-A177-3AD203B41FA5}">
                      <a16:colId xmlns:a16="http://schemas.microsoft.com/office/drawing/2014/main" val="353835537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91013822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789214487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79988399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678964066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79848590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678427398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637629402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70168857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915887848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770572561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95696872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4082206029"/>
                    </a:ext>
                  </a:extLst>
                </a:gridCol>
              </a:tblGrid>
              <a:tr h="6228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Predicted Satisfaction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</a:t>
                      </a:r>
                      <a:r>
                        <a:rPr lang="en-SG" sz="1200" b="1" dirty="0" err="1">
                          <a:effectLst/>
                        </a:rPr>
                        <a:t>Wifi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Ease Of Online Booking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Food And Drink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Online Boarding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Seat Comfort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Entertainment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On-board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Leg Room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Baggage Handling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 err="1">
                          <a:effectLst/>
                        </a:rPr>
                        <a:t>Checkin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Service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Cleanliness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423813"/>
                  </a:ext>
                </a:extLst>
              </a:tr>
              <a:tr h="6228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292030"/>
                  </a:ext>
                </a:extLst>
              </a:tr>
              <a:tr h="6228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868363"/>
                  </a:ext>
                </a:extLst>
              </a:tr>
              <a:tr h="6228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00795"/>
                  </a:ext>
                </a:extLst>
              </a:tr>
              <a:tr h="62280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52238" marR="52238" marT="26100" marB="26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52023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6DCDA6D-74A0-495A-B2A8-FD0731E0748D}"/>
              </a:ext>
            </a:extLst>
          </p:cNvPr>
          <p:cNvSpPr/>
          <p:nvPr/>
        </p:nvSpPr>
        <p:spPr>
          <a:xfrm>
            <a:off x="494624" y="2763637"/>
            <a:ext cx="11267997" cy="5891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05383-486E-4888-BE65-3E1F4F76C56A}"/>
              </a:ext>
            </a:extLst>
          </p:cNvPr>
          <p:cNvSpPr/>
          <p:nvPr/>
        </p:nvSpPr>
        <p:spPr>
          <a:xfrm>
            <a:off x="494624" y="3352799"/>
            <a:ext cx="1364656" cy="6681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3819B3-1EDE-4A14-865B-B62DD75ED9F6}"/>
              </a:ext>
            </a:extLst>
          </p:cNvPr>
          <p:cNvSpPr/>
          <p:nvPr/>
        </p:nvSpPr>
        <p:spPr>
          <a:xfrm>
            <a:off x="494624" y="4020938"/>
            <a:ext cx="11267997" cy="58916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8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4" grpId="0" animBg="1"/>
      <p:bldP spid="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6. Business Problem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F91266-8523-462A-BB1C-6C192803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25" y="1537107"/>
            <a:ext cx="10192227" cy="603250"/>
          </a:xfrm>
        </p:spPr>
        <p:txBody>
          <a:bodyPr>
            <a:noAutofit/>
          </a:bodyPr>
          <a:lstStyle/>
          <a:p>
            <a:r>
              <a:rPr lang="en-SG" dirty="0">
                <a:latin typeface="+mj-lt"/>
              </a:rPr>
              <a:t>Business Class &amp; Business Travel - </a:t>
            </a:r>
            <a:r>
              <a:rPr lang="en-SG" b="1" dirty="0"/>
              <a:t>First-time customers</a:t>
            </a:r>
            <a:endParaRPr lang="en-SG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BBB211-D45F-4569-8A9A-60D4261BD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19984"/>
              </p:ext>
            </p:extLst>
          </p:nvPr>
        </p:nvGraphicFramePr>
        <p:xfrm>
          <a:off x="494625" y="2140357"/>
          <a:ext cx="11267997" cy="4351340"/>
        </p:xfrm>
        <a:graphic>
          <a:graphicData uri="http://schemas.openxmlformats.org/drawingml/2006/table">
            <a:tbl>
              <a:tblPr/>
              <a:tblGrid>
                <a:gridCol w="866769">
                  <a:extLst>
                    <a:ext uri="{9D8B030D-6E8A-4147-A177-3AD203B41FA5}">
                      <a16:colId xmlns:a16="http://schemas.microsoft.com/office/drawing/2014/main" val="146073020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522181161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225818927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28944592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02374049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034409967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3434008685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861830264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1096410719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4056704875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064305523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628062596"/>
                    </a:ext>
                  </a:extLst>
                </a:gridCol>
                <a:gridCol w="866769">
                  <a:extLst>
                    <a:ext uri="{9D8B030D-6E8A-4147-A177-3AD203B41FA5}">
                      <a16:colId xmlns:a16="http://schemas.microsoft.com/office/drawing/2014/main" val="2808322121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Predicted Satisfaction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</a:t>
                      </a:r>
                      <a:r>
                        <a:rPr lang="en-SG" sz="1200" b="1" dirty="0" err="1">
                          <a:effectLst/>
                        </a:rPr>
                        <a:t>Wifi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Ease Of Online Booking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Food And Drink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Online Boarding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Seat Comfort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Entertainment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On-board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Leg Room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Baggage Handling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 err="1">
                          <a:effectLst/>
                        </a:rPr>
                        <a:t>Checkin</a:t>
                      </a:r>
                      <a:r>
                        <a:rPr lang="en-SG" sz="1200" b="1" dirty="0">
                          <a:effectLst/>
                        </a:rPr>
                        <a:t>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Inflight Service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b="1" dirty="0">
                          <a:effectLst/>
                        </a:rPr>
                        <a:t>Cleanliness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0904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08835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6941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4533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13469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67620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Neutral/</a:t>
                      </a:r>
                    </a:p>
                    <a:p>
                      <a:pPr algn="l" fontAlgn="ctr"/>
                      <a:r>
                        <a:rPr lang="en-SG" sz="1200" dirty="0">
                          <a:effectLst/>
                        </a:rPr>
                        <a:t>Dissatisfied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3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4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200" dirty="0">
                          <a:effectLst/>
                        </a:rPr>
                        <a:t>5</a:t>
                      </a:r>
                    </a:p>
                  </a:txBody>
                  <a:tcPr marL="43513" marR="43513" marT="21757" marB="217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196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420B-6347-4B0A-89A0-2FD3E88653EB}"/>
              </a:ext>
            </a:extLst>
          </p:cNvPr>
          <p:cNvSpPr/>
          <p:nvPr/>
        </p:nvSpPr>
        <p:spPr>
          <a:xfrm>
            <a:off x="494625" y="2743607"/>
            <a:ext cx="11267997" cy="6091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7FB1F-A41D-4B0E-9025-49040A3A1CB0}"/>
              </a:ext>
            </a:extLst>
          </p:cNvPr>
          <p:cNvSpPr/>
          <p:nvPr/>
        </p:nvSpPr>
        <p:spPr>
          <a:xfrm>
            <a:off x="494625" y="5232332"/>
            <a:ext cx="2252862" cy="60919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D8A55E-9032-4983-A11B-BDF2759EF473}"/>
              </a:ext>
            </a:extLst>
          </p:cNvPr>
          <p:cNvSpPr/>
          <p:nvPr/>
        </p:nvSpPr>
        <p:spPr>
          <a:xfrm>
            <a:off x="494625" y="3369716"/>
            <a:ext cx="1399422" cy="6332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9323ED-FA01-4BB6-9B5B-94595B359B1E}"/>
              </a:ext>
            </a:extLst>
          </p:cNvPr>
          <p:cNvSpPr/>
          <p:nvPr/>
        </p:nvSpPr>
        <p:spPr>
          <a:xfrm>
            <a:off x="2747486" y="5232332"/>
            <a:ext cx="9015135" cy="60919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40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 animBg="1"/>
      <p:bldP spid="9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50" y="243090"/>
            <a:ext cx="10515600" cy="1325563"/>
          </a:xfrm>
        </p:spPr>
        <p:txBody>
          <a:bodyPr/>
          <a:lstStyle/>
          <a:p>
            <a:r>
              <a:rPr lang="en-SG" dirty="0"/>
              <a:t>7. Conclusion &amp; Future 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A3C1E-7639-4655-BE2F-BE46284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5432"/>
            <a:ext cx="10287001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Engineered a highly precise model that predicts satisfaction.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11AC9C-A4A0-4D5B-BAEB-AAB55BA9D4A3}"/>
              </a:ext>
            </a:extLst>
          </p:cNvPr>
          <p:cNvSpPr txBox="1">
            <a:spLocks/>
          </p:cNvSpPr>
          <p:nvPr/>
        </p:nvSpPr>
        <p:spPr>
          <a:xfrm>
            <a:off x="838199" y="2743718"/>
            <a:ext cx="102870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Airlines should highly focus on </a:t>
            </a:r>
            <a:r>
              <a:rPr lang="en-SG" sz="3000" b="1" u="sng" dirty="0">
                <a:latin typeface="+mj-lt"/>
              </a:rPr>
              <a:t>inflight wi-fi experience</a:t>
            </a:r>
            <a:r>
              <a:rPr lang="en-SG" sz="3000" dirty="0">
                <a:latin typeface="+mj-lt"/>
              </a:rPr>
              <a:t>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AEE772-2FC6-4440-B0C4-190682A51DAE}"/>
              </a:ext>
            </a:extLst>
          </p:cNvPr>
          <p:cNvSpPr txBox="1">
            <a:spLocks/>
          </p:cNvSpPr>
          <p:nvPr/>
        </p:nvSpPr>
        <p:spPr>
          <a:xfrm>
            <a:off x="838198" y="3602004"/>
            <a:ext cx="102870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b="1" u="sng" dirty="0">
                <a:latin typeface="+mj-lt"/>
              </a:rPr>
              <a:t>Ease of online booking</a:t>
            </a:r>
            <a:r>
              <a:rPr lang="en-SG" sz="3000" b="1" dirty="0">
                <a:latin typeface="+mj-lt"/>
              </a:rPr>
              <a:t> </a:t>
            </a:r>
            <a:r>
              <a:rPr lang="en-SG" sz="3000" dirty="0">
                <a:latin typeface="+mj-lt"/>
              </a:rPr>
              <a:t>is important for business customers.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1781F5-404E-4277-A424-61DD9194FF0E}"/>
              </a:ext>
            </a:extLst>
          </p:cNvPr>
          <p:cNvSpPr txBox="1">
            <a:spLocks/>
          </p:cNvSpPr>
          <p:nvPr/>
        </p:nvSpPr>
        <p:spPr>
          <a:xfrm>
            <a:off x="838198" y="4460290"/>
            <a:ext cx="633476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In the future, collect even more data.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6FFB53-CF89-44B1-8AD0-B04A272085F0}"/>
              </a:ext>
            </a:extLst>
          </p:cNvPr>
          <p:cNvSpPr txBox="1">
            <a:spLocks/>
          </p:cNvSpPr>
          <p:nvPr/>
        </p:nvSpPr>
        <p:spPr>
          <a:xfrm>
            <a:off x="838198" y="5318576"/>
            <a:ext cx="963676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Apply neural networks for both high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0312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2" grpId="0" build="p"/>
      <p:bldP spid="14" grpId="0" build="p"/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0AFF7BA-BF48-4323-9F51-4BDFDE63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50" y="243090"/>
            <a:ext cx="10515600" cy="1325563"/>
          </a:xfrm>
        </p:spPr>
        <p:txBody>
          <a:bodyPr/>
          <a:lstStyle/>
          <a:p>
            <a:r>
              <a:rPr lang="en-SG" dirty="0"/>
              <a:t>7. Conclusion &amp; Future 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4A3C1E-7639-4655-BE2F-BE462842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5432"/>
            <a:ext cx="10287001" cy="603250"/>
          </a:xfrm>
        </p:spPr>
        <p:txBody>
          <a:bodyPr>
            <a:noAutofit/>
          </a:bodyPr>
          <a:lstStyle/>
          <a:p>
            <a:r>
              <a:rPr lang="en-IN" sz="3000" dirty="0">
                <a:latin typeface="+mj-lt"/>
              </a:rPr>
              <a:t>Customers whose flight distance is long tend to fly in business class.</a:t>
            </a:r>
          </a:p>
          <a:p>
            <a:endParaRPr lang="en-SG" sz="3000" dirty="0">
              <a:latin typeface="+mj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11AC9C-A4A0-4D5B-BAEB-AAB55BA9D4A3}"/>
              </a:ext>
            </a:extLst>
          </p:cNvPr>
          <p:cNvSpPr txBox="1">
            <a:spLocks/>
          </p:cNvSpPr>
          <p:nvPr/>
        </p:nvSpPr>
        <p:spPr>
          <a:xfrm>
            <a:off x="838198" y="2935103"/>
            <a:ext cx="10184220" cy="136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000" dirty="0">
                <a:latin typeface="+mj-lt"/>
              </a:rPr>
              <a:t>The more distance an airplane passenger travels (respectively, the longer they are in flight), the more satisfied they are with in-flight entertainment and extra legroom (on average).</a:t>
            </a:r>
          </a:p>
          <a:p>
            <a:endParaRPr lang="en-SG" sz="3000" dirty="0"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1781F5-404E-4277-A424-61DD9194FF0E}"/>
              </a:ext>
            </a:extLst>
          </p:cNvPr>
          <p:cNvSpPr txBox="1">
            <a:spLocks/>
          </p:cNvSpPr>
          <p:nvPr/>
        </p:nvSpPr>
        <p:spPr>
          <a:xfrm>
            <a:off x="838198" y="4460290"/>
            <a:ext cx="633476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3000" dirty="0">
              <a:latin typeface="+mj-l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6FFB53-CF89-44B1-8AD0-B04A272085F0}"/>
              </a:ext>
            </a:extLst>
          </p:cNvPr>
          <p:cNvSpPr txBox="1">
            <a:spLocks/>
          </p:cNvSpPr>
          <p:nvPr/>
        </p:nvSpPr>
        <p:spPr>
          <a:xfrm>
            <a:off x="838198" y="4926653"/>
            <a:ext cx="963676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Apply neural networks for both high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364490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4" grpId="0" build="p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C474C8-F9F1-4C95-96F6-CDCC4F92D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3090"/>
            <a:ext cx="10515600" cy="1325563"/>
          </a:xfrm>
        </p:spPr>
        <p:txBody>
          <a:bodyPr/>
          <a:lstStyle/>
          <a:p>
            <a:r>
              <a:rPr lang="en-SG" dirty="0"/>
              <a:t>1. 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F12D81-177E-4039-AE28-2A091E96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5432"/>
            <a:ext cx="10287001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Obtained about 130k of flight satisfaction surveys from Kaggle.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415BE-48CC-400D-976A-A43229095621}"/>
              </a:ext>
            </a:extLst>
          </p:cNvPr>
          <p:cNvSpPr txBox="1">
            <a:spLocks/>
          </p:cNvSpPr>
          <p:nvPr/>
        </p:nvSpPr>
        <p:spPr>
          <a:xfrm>
            <a:off x="838194" y="2805461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Data is taken from passengers from a US airline.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BAD4D-021D-483A-B57B-40F6557CE738}"/>
              </a:ext>
            </a:extLst>
          </p:cNvPr>
          <p:cNvSpPr txBox="1">
            <a:spLocks/>
          </p:cNvSpPr>
          <p:nvPr/>
        </p:nvSpPr>
        <p:spPr>
          <a:xfrm>
            <a:off x="838194" y="3725490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b="1" u="sng" dirty="0">
                <a:latin typeface="+mj-lt"/>
              </a:rPr>
              <a:t>Goal</a:t>
            </a:r>
            <a:r>
              <a:rPr lang="en-SG" sz="3000" dirty="0">
                <a:latin typeface="+mj-lt"/>
              </a:rPr>
              <a:t>: Identify critical factors that ensure satisfaction.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6D0426-35BE-4F3E-B9D3-C2F67062B0F0}"/>
              </a:ext>
            </a:extLst>
          </p:cNvPr>
          <p:cNvSpPr txBox="1">
            <a:spLocks/>
          </p:cNvSpPr>
          <p:nvPr/>
        </p:nvSpPr>
        <p:spPr>
          <a:xfrm>
            <a:off x="838193" y="4645519"/>
            <a:ext cx="9801225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Focus on Precision of our machine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11890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72569-3182-4F70-AEDD-07CBC433C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53598"/>
              </p:ext>
            </p:extLst>
          </p:nvPr>
        </p:nvGraphicFramePr>
        <p:xfrm>
          <a:off x="122904" y="1786455"/>
          <a:ext cx="11946192" cy="4860001"/>
        </p:xfrm>
        <a:graphic>
          <a:graphicData uri="http://schemas.openxmlformats.org/drawingml/2006/table">
            <a:tbl>
              <a:tblPr/>
              <a:tblGrid>
                <a:gridCol w="358192">
                  <a:extLst>
                    <a:ext uri="{9D8B030D-6E8A-4147-A177-3AD203B41FA5}">
                      <a16:colId xmlns:a16="http://schemas.microsoft.com/office/drawing/2014/main" val="876387651"/>
                    </a:ext>
                  </a:extLst>
                </a:gridCol>
                <a:gridCol w="648618">
                  <a:extLst>
                    <a:ext uri="{9D8B030D-6E8A-4147-A177-3AD203B41FA5}">
                      <a16:colId xmlns:a16="http://schemas.microsoft.com/office/drawing/2014/main" val="3738635275"/>
                    </a:ext>
                  </a:extLst>
                </a:gridCol>
                <a:gridCol w="500880">
                  <a:extLst>
                    <a:ext uri="{9D8B030D-6E8A-4147-A177-3AD203B41FA5}">
                      <a16:colId xmlns:a16="http://schemas.microsoft.com/office/drawing/2014/main" val="961196309"/>
                    </a:ext>
                  </a:extLst>
                </a:gridCol>
                <a:gridCol w="622101">
                  <a:extLst>
                    <a:ext uri="{9D8B030D-6E8A-4147-A177-3AD203B41FA5}">
                      <a16:colId xmlns:a16="http://schemas.microsoft.com/office/drawing/2014/main" val="775657610"/>
                    </a:ext>
                  </a:extLst>
                </a:gridCol>
                <a:gridCol w="421750">
                  <a:extLst>
                    <a:ext uri="{9D8B030D-6E8A-4147-A177-3AD203B41FA5}">
                      <a16:colId xmlns:a16="http://schemas.microsoft.com/office/drawing/2014/main" val="3455843310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1362770575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2052045080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4046229768"/>
                    </a:ext>
                  </a:extLst>
                </a:gridCol>
                <a:gridCol w="420270">
                  <a:extLst>
                    <a:ext uri="{9D8B030D-6E8A-4147-A177-3AD203B41FA5}">
                      <a16:colId xmlns:a16="http://schemas.microsoft.com/office/drawing/2014/main" val="3398971739"/>
                    </a:ext>
                  </a:extLst>
                </a:gridCol>
                <a:gridCol w="747252">
                  <a:extLst>
                    <a:ext uri="{9D8B030D-6E8A-4147-A177-3AD203B41FA5}">
                      <a16:colId xmlns:a16="http://schemas.microsoft.com/office/drawing/2014/main" val="4009524859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345140496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897110162"/>
                    </a:ext>
                  </a:extLst>
                </a:gridCol>
                <a:gridCol w="439214">
                  <a:extLst>
                    <a:ext uri="{9D8B030D-6E8A-4147-A177-3AD203B41FA5}">
                      <a16:colId xmlns:a16="http://schemas.microsoft.com/office/drawing/2014/main" val="2409511369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892627969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3463949827"/>
                    </a:ext>
                  </a:extLst>
                </a:gridCol>
                <a:gridCol w="525713">
                  <a:extLst>
                    <a:ext uri="{9D8B030D-6E8A-4147-A177-3AD203B41FA5}">
                      <a16:colId xmlns:a16="http://schemas.microsoft.com/office/drawing/2014/main" val="2369697302"/>
                    </a:ext>
                  </a:extLst>
                </a:gridCol>
                <a:gridCol w="518137">
                  <a:extLst>
                    <a:ext uri="{9D8B030D-6E8A-4147-A177-3AD203B41FA5}">
                      <a16:colId xmlns:a16="http://schemas.microsoft.com/office/drawing/2014/main" val="1063463708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2613645816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1957245687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864438318"/>
                    </a:ext>
                  </a:extLst>
                </a:gridCol>
                <a:gridCol w="521925">
                  <a:extLst>
                    <a:ext uri="{9D8B030D-6E8A-4147-A177-3AD203B41FA5}">
                      <a16:colId xmlns:a16="http://schemas.microsoft.com/office/drawing/2014/main" val="3220175726"/>
                    </a:ext>
                  </a:extLst>
                </a:gridCol>
                <a:gridCol w="627572">
                  <a:extLst>
                    <a:ext uri="{9D8B030D-6E8A-4147-A177-3AD203B41FA5}">
                      <a16:colId xmlns:a16="http://schemas.microsoft.com/office/drawing/2014/main" val="659750593"/>
                    </a:ext>
                  </a:extLst>
                </a:gridCol>
                <a:gridCol w="416278">
                  <a:extLst>
                    <a:ext uri="{9D8B030D-6E8A-4147-A177-3AD203B41FA5}">
                      <a16:colId xmlns:a16="http://schemas.microsoft.com/office/drawing/2014/main" val="2895699219"/>
                    </a:ext>
                  </a:extLst>
                </a:gridCol>
              </a:tblGrid>
              <a:tr h="688110">
                <a:tc>
                  <a:txBody>
                    <a:bodyPr/>
                    <a:lstStyle/>
                    <a:p>
                      <a:pPr algn="ctr" fontAlgn="ctr"/>
                      <a:endParaRPr lang="en-SG" sz="1000" b="1" dirty="0">
                        <a:effectLst/>
                      </a:endParaRP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Satisfaction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Gender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Customer Type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Age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Type Of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Class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Flight Distance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</a:t>
                      </a:r>
                      <a:r>
                        <a:rPr lang="en-SG" sz="1000" b="1" dirty="0" err="1">
                          <a:effectLst/>
                        </a:rPr>
                        <a:t>Wifi</a:t>
                      </a:r>
                      <a:r>
                        <a:rPr lang="en-SG" sz="1000" b="1" dirty="0">
                          <a:effectLst/>
                        </a:rPr>
                        <a:t>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Departure/ Arrival Time Convenience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Ease Of Online Booking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Gate Location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Food And Drink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Online Boarding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Seat Comfort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Entertainment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On-board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Leg Room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Baggage Handling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 err="1">
                          <a:effectLst/>
                        </a:rPr>
                        <a:t>Checkin</a:t>
                      </a:r>
                      <a:r>
                        <a:rPr lang="en-SG" sz="1000" b="1" dirty="0">
                          <a:effectLst/>
                        </a:rPr>
                        <a:t>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Inflight Service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Cleanliness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000" b="1" dirty="0">
                          <a:effectLst/>
                        </a:rPr>
                        <a:t>Total Delay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788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460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43.0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30962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235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7.0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7352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562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9354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61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214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28872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1180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44955"/>
                  </a:ext>
                </a:extLst>
              </a:tr>
              <a:tr h="418365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...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93350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432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154165"/>
                  </a:ext>
                </a:extLst>
              </a:tr>
              <a:tr h="402626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First-time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526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52608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17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828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65877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Business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1127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3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1373"/>
                  </a:ext>
                </a:extLst>
              </a:tr>
              <a:tr h="363664"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b="1">
                          <a:effectLst/>
                        </a:rPr>
                        <a:t>69065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Neutral/ Dissatisfied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Female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Returning Customer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Personal Travel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Economy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264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5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4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2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>
                          <a:effectLst/>
                        </a:rPr>
                        <a:t>1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000" dirty="0">
                          <a:effectLst/>
                        </a:rPr>
                        <a:t>0.0</a:t>
                      </a:r>
                    </a:p>
                  </a:txBody>
                  <a:tcPr marL="12613" marR="12613" marT="6306" marB="63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2168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40E6E42-CFB7-40AA-843B-E5057188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43090"/>
            <a:ext cx="10515600" cy="1325563"/>
          </a:xfrm>
        </p:spPr>
        <p:txBody>
          <a:bodyPr/>
          <a:lstStyle/>
          <a:p>
            <a:r>
              <a:rPr lang="en-SG" dirty="0"/>
              <a:t>2. Data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203DC-BD28-4B8D-A489-05FC44AE1D5D}"/>
              </a:ext>
            </a:extLst>
          </p:cNvPr>
          <p:cNvSpPr/>
          <p:nvPr/>
        </p:nvSpPr>
        <p:spPr>
          <a:xfrm>
            <a:off x="4181475" y="1786455"/>
            <a:ext cx="7458075" cy="6805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751F4-16A0-4792-ACE9-83735EC8EBBC}"/>
              </a:ext>
            </a:extLst>
          </p:cNvPr>
          <p:cNvSpPr/>
          <p:nvPr/>
        </p:nvSpPr>
        <p:spPr>
          <a:xfrm>
            <a:off x="416560" y="1786455"/>
            <a:ext cx="690879" cy="48284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369D4CC-59B9-42E3-B345-E53D30D503A4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1001614" y="1253907"/>
            <a:ext cx="292935" cy="772163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EB0D6F-A433-436D-A6F7-03570EAE34A8}"/>
              </a:ext>
            </a:extLst>
          </p:cNvPr>
          <p:cNvSpPr txBox="1"/>
          <p:nvPr/>
        </p:nvSpPr>
        <p:spPr>
          <a:xfrm>
            <a:off x="1534163" y="1293466"/>
            <a:ext cx="97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+mj-lt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636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D69DF-0144-4B73-8F59-B40C4EDA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43090"/>
            <a:ext cx="10515600" cy="1325563"/>
          </a:xfrm>
        </p:spPr>
        <p:txBody>
          <a:bodyPr/>
          <a:lstStyle/>
          <a:p>
            <a:r>
              <a:rPr lang="en-SG" dirty="0"/>
              <a:t>3. EDA and 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B6086-E61D-44C9-8C58-FE95637E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600199"/>
            <a:ext cx="4630337" cy="497041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D142C5-10E0-48CB-BC4A-12D3D839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24" y="2886892"/>
            <a:ext cx="5553530" cy="950866"/>
          </a:xfrm>
        </p:spPr>
        <p:txBody>
          <a:bodyPr>
            <a:noAutofit/>
          </a:bodyPr>
          <a:lstStyle/>
          <a:p>
            <a:r>
              <a:rPr lang="en-IN" sz="3000" dirty="0">
                <a:latin typeface="+mj-lt"/>
              </a:rPr>
              <a:t>The sample is more or less balanced .</a:t>
            </a:r>
            <a:endParaRPr lang="en-SG" sz="3000" dirty="0">
              <a:latin typeface="+mj-lt"/>
            </a:endParaRPr>
          </a:p>
          <a:p>
            <a:endParaRPr lang="en-SG" sz="3000" dirty="0">
              <a:latin typeface="+mj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CE7F31-8204-43B8-978D-D865CDDDE24E}"/>
              </a:ext>
            </a:extLst>
          </p:cNvPr>
          <p:cNvSpPr txBox="1">
            <a:spLocks/>
          </p:cNvSpPr>
          <p:nvPr/>
        </p:nvSpPr>
        <p:spPr>
          <a:xfrm>
            <a:off x="5752423" y="3837758"/>
            <a:ext cx="6144302" cy="1267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43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A5CA3-490D-4943-8858-0C6AF854E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" y="1352568"/>
            <a:ext cx="8230275" cy="534270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FB39762-A236-4E62-B44A-4A6AA2E3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2. EDA and Feature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00A49-806A-4AC8-953A-80795B06D863}"/>
              </a:ext>
            </a:extLst>
          </p:cNvPr>
          <p:cNvSpPr/>
          <p:nvPr/>
        </p:nvSpPr>
        <p:spPr>
          <a:xfrm>
            <a:off x="599440" y="2581275"/>
            <a:ext cx="1676399" cy="14624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77ECBB-E0A5-40F9-B2AE-710D179010E8}"/>
              </a:ext>
            </a:extLst>
          </p:cNvPr>
          <p:cNvSpPr/>
          <p:nvPr/>
        </p:nvSpPr>
        <p:spPr>
          <a:xfrm>
            <a:off x="3866475" y="5320893"/>
            <a:ext cx="1743750" cy="13743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6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9AFA71-667C-4DFC-B181-B2FC74D7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055"/>
            <a:ext cx="10001784" cy="5249069"/>
          </a:xfr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22DFBB3-ACCC-489A-9444-14913C7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2. EDA and Feature 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2601F-0EC9-43E0-A19D-6F3E6C0A8584}"/>
              </a:ext>
            </a:extLst>
          </p:cNvPr>
          <p:cNvSpPr/>
          <p:nvPr/>
        </p:nvSpPr>
        <p:spPr>
          <a:xfrm>
            <a:off x="8422640" y="2235200"/>
            <a:ext cx="1452879" cy="3251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2C7FD-8CD8-4E25-BF1D-F73B08C0231D}"/>
              </a:ext>
            </a:extLst>
          </p:cNvPr>
          <p:cNvSpPr/>
          <p:nvPr/>
        </p:nvSpPr>
        <p:spPr>
          <a:xfrm>
            <a:off x="8422639" y="3253333"/>
            <a:ext cx="1452879" cy="193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61ACEB-E1F8-4AD9-BC88-DB7C17D15280}"/>
              </a:ext>
            </a:extLst>
          </p:cNvPr>
          <p:cNvSpPr/>
          <p:nvPr/>
        </p:nvSpPr>
        <p:spPr>
          <a:xfrm>
            <a:off x="8422638" y="2880930"/>
            <a:ext cx="1706882" cy="193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E5C77-593E-4714-86A8-C42286F93467}"/>
              </a:ext>
            </a:extLst>
          </p:cNvPr>
          <p:cNvSpPr/>
          <p:nvPr/>
        </p:nvSpPr>
        <p:spPr>
          <a:xfrm>
            <a:off x="8422638" y="3589999"/>
            <a:ext cx="1706882" cy="193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54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74EC2D5-B78A-4F20-A948-872201CAD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" y="163909"/>
            <a:ext cx="6964277" cy="6530182"/>
          </a:xfr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17C7558-1C41-42EF-A240-3FE00D5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75" y="78184"/>
            <a:ext cx="4754063" cy="1325563"/>
          </a:xfrm>
        </p:spPr>
        <p:txBody>
          <a:bodyPr>
            <a:noAutofit/>
          </a:bodyPr>
          <a:lstStyle/>
          <a:p>
            <a:pPr algn="ctr"/>
            <a:r>
              <a:rPr lang="en-SG" sz="3600" u="sng" dirty="0"/>
              <a:t>Final Feature Selection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29B17-9DE4-490D-805A-8A2789F8421E}"/>
              </a:ext>
            </a:extLst>
          </p:cNvPr>
          <p:cNvSpPr/>
          <p:nvPr/>
        </p:nvSpPr>
        <p:spPr>
          <a:xfrm>
            <a:off x="1066798" y="547428"/>
            <a:ext cx="558802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6C133C-AD02-4061-8A4D-1CC5E47171B1}"/>
              </a:ext>
            </a:extLst>
          </p:cNvPr>
          <p:cNvSpPr/>
          <p:nvPr/>
        </p:nvSpPr>
        <p:spPr>
          <a:xfrm>
            <a:off x="85724" y="1276141"/>
            <a:ext cx="1539876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26541-DAC8-43E7-8399-6C535565B3BC}"/>
              </a:ext>
            </a:extLst>
          </p:cNvPr>
          <p:cNvSpPr/>
          <p:nvPr/>
        </p:nvSpPr>
        <p:spPr>
          <a:xfrm>
            <a:off x="751840" y="1749642"/>
            <a:ext cx="873760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F37FE2-918C-4462-9515-9A3CE6ABB5AB}"/>
              </a:ext>
            </a:extLst>
          </p:cNvPr>
          <p:cNvSpPr/>
          <p:nvPr/>
        </p:nvSpPr>
        <p:spPr>
          <a:xfrm>
            <a:off x="843280" y="4431882"/>
            <a:ext cx="782320" cy="25521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38B30E-8DE8-4358-B9F0-ECAFFFD725D1}"/>
              </a:ext>
            </a:extLst>
          </p:cNvPr>
          <p:cNvSpPr txBox="1">
            <a:spLocks/>
          </p:cNvSpPr>
          <p:nvPr/>
        </p:nvSpPr>
        <p:spPr>
          <a:xfrm>
            <a:off x="7692983" y="1531353"/>
            <a:ext cx="3747177" cy="4148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Features to drop: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Gender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Age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Gate Location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Total Delay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Flight Distance</a:t>
            </a:r>
          </a:p>
          <a:p>
            <a:pPr>
              <a:buFontTx/>
              <a:buChar char="-"/>
            </a:pPr>
            <a:r>
              <a:rPr lang="en-SG" sz="2400" dirty="0">
                <a:latin typeface="+mj-lt"/>
              </a:rPr>
              <a:t>Departure/Arrival Time Convenience</a:t>
            </a:r>
          </a:p>
          <a:p>
            <a:pPr>
              <a:buFontTx/>
              <a:buChar char="-"/>
            </a:pPr>
            <a:endParaRPr lang="en-SG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53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4" grpId="0" animBg="1"/>
      <p:bldP spid="26" grpId="0" animBg="1"/>
      <p:bldP spid="28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3. Model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F94E3-8719-9D5A-43B7-D85CD6EB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77" y="1951226"/>
            <a:ext cx="5890438" cy="318176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FB0E67-7BC9-A29B-4A47-24474DF46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684" y="2100082"/>
            <a:ext cx="3823967" cy="1706373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Cat boost is the best model after 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2940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10CA34-7D45-4789-9977-14D5225D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25" y="211544"/>
            <a:ext cx="10515600" cy="1325563"/>
          </a:xfrm>
        </p:spPr>
        <p:txBody>
          <a:bodyPr/>
          <a:lstStyle/>
          <a:p>
            <a:r>
              <a:rPr lang="en-SG" dirty="0"/>
              <a:t>5. Model Evaluation – Test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2D8FA-5B38-47E5-BB06-795FCFCD3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5" y="1537107"/>
            <a:ext cx="5315844" cy="3879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B8211-1A50-4948-8CC7-CBBD1105F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7107"/>
            <a:ext cx="4670323" cy="4031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1432ED-2352-4E3E-BF13-7DA12A0175DD}"/>
              </a:ext>
            </a:extLst>
          </p:cNvPr>
          <p:cNvSpPr txBox="1"/>
          <p:nvPr/>
        </p:nvSpPr>
        <p:spPr>
          <a:xfrm>
            <a:off x="4381500" y="5762475"/>
            <a:ext cx="34290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3200" b="1" dirty="0"/>
              <a:t>PRECISION = 99.1%</a:t>
            </a:r>
          </a:p>
        </p:txBody>
      </p:sp>
    </p:spTree>
    <p:extLst>
      <p:ext uri="{BB962C8B-B14F-4D97-AF65-F5344CB8AC3E}">
        <p14:creationId xmlns:p14="http://schemas.microsoft.com/office/powerpoint/2010/main" val="32648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810</Words>
  <Application>Microsoft Office PowerPoint</Application>
  <PresentationFormat>Widescreen</PresentationFormat>
  <Paragraphs>479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Predicting Satisfaction of  Airline Passengers</vt:lpstr>
      <vt:lpstr>1. Introduction</vt:lpstr>
      <vt:lpstr>2. Data Overview</vt:lpstr>
      <vt:lpstr>3. EDA and Feature Selection</vt:lpstr>
      <vt:lpstr>2. EDA and Feature Selection</vt:lpstr>
      <vt:lpstr>2. EDA and Feature Selection</vt:lpstr>
      <vt:lpstr>Final Feature Selection</vt:lpstr>
      <vt:lpstr>3. Model Selection</vt:lpstr>
      <vt:lpstr>5. Model Evaluation – Test Set</vt:lpstr>
      <vt:lpstr>6. Business Problem</vt:lpstr>
      <vt:lpstr>6. Business Problem</vt:lpstr>
      <vt:lpstr>6. Business Problem</vt:lpstr>
      <vt:lpstr>7. Conclusion &amp; Future Work</vt:lpstr>
      <vt:lpstr>7. 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Pengshi Alvin</dc:creator>
  <cp:lastModifiedBy>Nagarjuna Gottipati</cp:lastModifiedBy>
  <cp:revision>45</cp:revision>
  <dcterms:created xsi:type="dcterms:W3CDTF">2020-10-03T07:48:08Z</dcterms:created>
  <dcterms:modified xsi:type="dcterms:W3CDTF">2022-06-26T20:39:48Z</dcterms:modified>
</cp:coreProperties>
</file>