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9" r:id="rId2"/>
    <p:sldId id="276" r:id="rId3"/>
    <p:sldId id="284" r:id="rId4"/>
    <p:sldId id="257" r:id="rId5"/>
    <p:sldId id="258" r:id="rId6"/>
    <p:sldId id="262" r:id="rId7"/>
    <p:sldId id="263" r:id="rId8"/>
    <p:sldId id="278" r:id="rId9"/>
    <p:sldId id="280" r:id="rId10"/>
    <p:sldId id="282" r:id="rId11"/>
    <p:sldId id="281" r:id="rId12"/>
    <p:sldId id="271" r:id="rId13"/>
    <p:sldId id="272" r:id="rId14"/>
    <p:sldId id="273" r:id="rId15"/>
    <p:sldId id="274" r:id="rId16"/>
    <p:sldId id="275" r:id="rId17"/>
    <p:sldId id="287" r:id="rId18"/>
    <p:sldId id="289" r:id="rId19"/>
    <p:sldId id="288" r:id="rId20"/>
    <p:sldId id="283" r:id="rId21"/>
    <p:sldId id="286" r:id="rId22"/>
    <p:sldId id="285" r:id="rId23"/>
    <p:sldId id="277"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6" d="100"/>
          <a:sy n="66" d="100"/>
        </p:scale>
        <p:origin x="-2650" y="-68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embeddings/oleObject2.bin"/><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embeddings/oleObject3.bin"/><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800" b="1" i="0" baseline="0" dirty="0"/>
              <a:t>COMPARISON OF TOTAL DEFORMATION VALUES FOR DIFFERENT MATERIALS</a:t>
            </a:r>
            <a:endParaRPr lang="en-US" dirty="0"/>
          </a:p>
        </c:rich>
      </c:tx>
      <c:layout/>
      <c:overlay val="0"/>
    </c:title>
    <c:autoTitleDeleted val="0"/>
    <c:plotArea>
      <c:layout>
        <c:manualLayout>
          <c:layoutTarget val="inner"/>
          <c:xMode val="edge"/>
          <c:yMode val="edge"/>
          <c:x val="0.12057499756974822"/>
          <c:y val="0.23706152369720301"/>
          <c:w val="0.66187810328722241"/>
          <c:h val="0.68189308291716477"/>
        </c:manualLayout>
      </c:layout>
      <c:lineChart>
        <c:grouping val="standard"/>
        <c:varyColors val="0"/>
        <c:ser>
          <c:idx val="0"/>
          <c:order val="0"/>
          <c:tx>
            <c:v>Aluminum</c:v>
          </c:tx>
          <c:cat>
            <c:strRef>
              <c:f>'crash test'!$J$7:$J$9</c:f>
              <c:strCache>
                <c:ptCount val="3"/>
                <c:pt idx="0">
                  <c:v>35 m/s</c:v>
                </c:pt>
                <c:pt idx="1">
                  <c:v>45m/s</c:v>
                </c:pt>
                <c:pt idx="2">
                  <c:v>55m/s</c:v>
                </c:pt>
              </c:strCache>
            </c:strRef>
          </c:cat>
          <c:val>
            <c:numRef>
              <c:f>'crash test'!$K$7:$K$9</c:f>
              <c:numCache>
                <c:formatCode>General</c:formatCode>
                <c:ptCount val="3"/>
                <c:pt idx="0">
                  <c:v>350.02</c:v>
                </c:pt>
                <c:pt idx="1">
                  <c:v>450.26</c:v>
                </c:pt>
                <c:pt idx="2">
                  <c:v>551.34999999999923</c:v>
                </c:pt>
              </c:numCache>
            </c:numRef>
          </c:val>
          <c:smooth val="0"/>
          <c:extLst xmlns:c16r2="http://schemas.microsoft.com/office/drawing/2015/06/chart">
            <c:ext xmlns:c16="http://schemas.microsoft.com/office/drawing/2014/chart" uri="{C3380CC4-5D6E-409C-BE32-E72D297353CC}">
              <c16:uniqueId val="{00000000-A36D-4210-A2E9-75923660EFA5}"/>
            </c:ext>
          </c:extLst>
        </c:ser>
        <c:ser>
          <c:idx val="1"/>
          <c:order val="1"/>
          <c:tx>
            <c:v>magnesium</c:v>
          </c:tx>
          <c:val>
            <c:numRef>
              <c:f>'crash test'!$O$7:$O$9</c:f>
              <c:numCache>
                <c:formatCode>General</c:formatCode>
                <c:ptCount val="3"/>
                <c:pt idx="0">
                  <c:v>350.03</c:v>
                </c:pt>
                <c:pt idx="1">
                  <c:v>451.13</c:v>
                </c:pt>
                <c:pt idx="2">
                  <c:v>553.89</c:v>
                </c:pt>
              </c:numCache>
            </c:numRef>
          </c:val>
          <c:smooth val="0"/>
          <c:extLst xmlns:c16r2="http://schemas.microsoft.com/office/drawing/2015/06/chart">
            <c:ext xmlns:c16="http://schemas.microsoft.com/office/drawing/2014/chart" uri="{C3380CC4-5D6E-409C-BE32-E72D297353CC}">
              <c16:uniqueId val="{00000001-A36D-4210-A2E9-75923660EFA5}"/>
            </c:ext>
          </c:extLst>
        </c:ser>
        <c:dLbls>
          <c:showLegendKey val="0"/>
          <c:showVal val="0"/>
          <c:showCatName val="0"/>
          <c:showSerName val="0"/>
          <c:showPercent val="0"/>
          <c:showBubbleSize val="0"/>
        </c:dLbls>
        <c:marker val="1"/>
        <c:smooth val="0"/>
        <c:axId val="170658048"/>
        <c:axId val="170692608"/>
      </c:lineChart>
      <c:catAx>
        <c:axId val="170658048"/>
        <c:scaling>
          <c:orientation val="minMax"/>
        </c:scaling>
        <c:delete val="0"/>
        <c:axPos val="b"/>
        <c:numFmt formatCode="General" sourceLinked="0"/>
        <c:majorTickMark val="none"/>
        <c:minorTickMark val="none"/>
        <c:tickLblPos val="nextTo"/>
        <c:crossAx val="170692608"/>
        <c:crosses val="autoZero"/>
        <c:auto val="1"/>
        <c:lblAlgn val="ctr"/>
        <c:lblOffset val="100"/>
        <c:noMultiLvlLbl val="0"/>
      </c:catAx>
      <c:valAx>
        <c:axId val="170692608"/>
        <c:scaling>
          <c:orientation val="minMax"/>
        </c:scaling>
        <c:delete val="0"/>
        <c:axPos val="l"/>
        <c:title>
          <c:tx>
            <c:rich>
              <a:bodyPr/>
              <a:lstStyle/>
              <a:p>
                <a:pPr>
                  <a:defRPr/>
                </a:pPr>
                <a:r>
                  <a:rPr lang="en-US" dirty="0"/>
                  <a:t>Total deformation in</a:t>
                </a:r>
                <a:r>
                  <a:rPr lang="en-US" baseline="0" dirty="0"/>
                  <a:t> mm</a:t>
                </a:r>
                <a:endParaRPr lang="en-US" dirty="0"/>
              </a:p>
            </c:rich>
          </c:tx>
          <c:layout/>
          <c:overlay val="0"/>
        </c:title>
        <c:numFmt formatCode="General" sourceLinked="1"/>
        <c:majorTickMark val="none"/>
        <c:minorTickMark val="none"/>
        <c:tickLblPos val="nextTo"/>
        <c:crossAx val="170658048"/>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800" b="1" i="0" baseline="0" dirty="0"/>
              <a:t>COMPARISON OF STRAIN VALUES FOR DIFFERENT MATERIALS</a:t>
            </a:r>
            <a:endParaRPr lang="en-US" dirty="0"/>
          </a:p>
        </c:rich>
      </c:tx>
      <c:layout/>
      <c:overlay val="0"/>
    </c:title>
    <c:autoTitleDeleted val="0"/>
    <c:plotArea>
      <c:layout/>
      <c:lineChart>
        <c:grouping val="standard"/>
        <c:varyColors val="0"/>
        <c:ser>
          <c:idx val="0"/>
          <c:order val="0"/>
          <c:tx>
            <c:v>Aluminum</c:v>
          </c:tx>
          <c:cat>
            <c:strRef>
              <c:f>'crash test'!$J$7:$J$9</c:f>
              <c:strCache>
                <c:ptCount val="3"/>
                <c:pt idx="0">
                  <c:v>35 m/s</c:v>
                </c:pt>
                <c:pt idx="1">
                  <c:v>45m/s</c:v>
                </c:pt>
                <c:pt idx="2">
                  <c:v>55m/s</c:v>
                </c:pt>
              </c:strCache>
            </c:strRef>
          </c:cat>
          <c:val>
            <c:numRef>
              <c:f>'crash test'!$L$7:$L$9</c:f>
              <c:numCache>
                <c:formatCode>General</c:formatCode>
                <c:ptCount val="3"/>
                <c:pt idx="0">
                  <c:v>1.6977000000000023E-3</c:v>
                </c:pt>
                <c:pt idx="1">
                  <c:v>3.3969E-3</c:v>
                </c:pt>
                <c:pt idx="2">
                  <c:v>3.642200000000003E-3</c:v>
                </c:pt>
              </c:numCache>
            </c:numRef>
          </c:val>
          <c:smooth val="0"/>
          <c:extLst xmlns:c16r2="http://schemas.microsoft.com/office/drawing/2015/06/chart">
            <c:ext xmlns:c16="http://schemas.microsoft.com/office/drawing/2014/chart" uri="{C3380CC4-5D6E-409C-BE32-E72D297353CC}">
              <c16:uniqueId val="{00000000-9E4E-44DA-A8FF-1AB612F22B83}"/>
            </c:ext>
          </c:extLst>
        </c:ser>
        <c:ser>
          <c:idx val="1"/>
          <c:order val="1"/>
          <c:tx>
            <c:v>Magnesium</c:v>
          </c:tx>
          <c:cat>
            <c:strRef>
              <c:f>'crash test'!$J$7:$J$9</c:f>
              <c:strCache>
                <c:ptCount val="3"/>
                <c:pt idx="0">
                  <c:v>35 m/s</c:v>
                </c:pt>
                <c:pt idx="1">
                  <c:v>45m/s</c:v>
                </c:pt>
                <c:pt idx="2">
                  <c:v>55m/s</c:v>
                </c:pt>
              </c:strCache>
            </c:strRef>
          </c:cat>
          <c:val>
            <c:numRef>
              <c:f>'crash test'!$P$7:$P$9</c:f>
              <c:numCache>
                <c:formatCode>General</c:formatCode>
                <c:ptCount val="3"/>
                <c:pt idx="0">
                  <c:v>1.8185000000000015E-3</c:v>
                </c:pt>
                <c:pt idx="1">
                  <c:v>9.8514000000000223E-3</c:v>
                </c:pt>
                <c:pt idx="2">
                  <c:v>6.4069000000000088E-3</c:v>
                </c:pt>
              </c:numCache>
            </c:numRef>
          </c:val>
          <c:smooth val="0"/>
          <c:extLst xmlns:c16r2="http://schemas.microsoft.com/office/drawing/2015/06/chart">
            <c:ext xmlns:c16="http://schemas.microsoft.com/office/drawing/2014/chart" uri="{C3380CC4-5D6E-409C-BE32-E72D297353CC}">
              <c16:uniqueId val="{00000001-9E4E-44DA-A8FF-1AB612F22B83}"/>
            </c:ext>
          </c:extLst>
        </c:ser>
        <c:dLbls>
          <c:showLegendKey val="0"/>
          <c:showVal val="0"/>
          <c:showCatName val="0"/>
          <c:showSerName val="0"/>
          <c:showPercent val="0"/>
          <c:showBubbleSize val="0"/>
        </c:dLbls>
        <c:marker val="1"/>
        <c:smooth val="0"/>
        <c:axId val="252177024"/>
        <c:axId val="252408576"/>
      </c:lineChart>
      <c:catAx>
        <c:axId val="252177024"/>
        <c:scaling>
          <c:orientation val="minMax"/>
        </c:scaling>
        <c:delete val="0"/>
        <c:axPos val="b"/>
        <c:numFmt formatCode="General" sourceLinked="0"/>
        <c:majorTickMark val="none"/>
        <c:minorTickMark val="none"/>
        <c:tickLblPos val="nextTo"/>
        <c:crossAx val="252408576"/>
        <c:crosses val="autoZero"/>
        <c:auto val="1"/>
        <c:lblAlgn val="ctr"/>
        <c:lblOffset val="100"/>
        <c:noMultiLvlLbl val="0"/>
      </c:catAx>
      <c:valAx>
        <c:axId val="252408576"/>
        <c:scaling>
          <c:orientation val="minMax"/>
        </c:scaling>
        <c:delete val="0"/>
        <c:axPos val="l"/>
        <c:title>
          <c:tx>
            <c:rich>
              <a:bodyPr/>
              <a:lstStyle/>
              <a:p>
                <a:pPr>
                  <a:defRPr/>
                </a:pPr>
                <a:r>
                  <a:rPr lang="en-US" dirty="0"/>
                  <a:t>Strain</a:t>
                </a:r>
              </a:p>
            </c:rich>
          </c:tx>
          <c:layout/>
          <c:overlay val="0"/>
        </c:title>
        <c:numFmt formatCode="General" sourceLinked="1"/>
        <c:majorTickMark val="none"/>
        <c:minorTickMark val="none"/>
        <c:tickLblPos val="nextTo"/>
        <c:crossAx val="25217702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lgn="ctr">
              <a:defRPr/>
            </a:pPr>
            <a:r>
              <a:rPr lang="en-US" sz="1800" b="1" i="0" baseline="0" dirty="0"/>
              <a:t>COMPARISON OF STRESS VALUES FOR DIFFERENT MATERIALS</a:t>
            </a:r>
            <a:endParaRPr lang="en-US" dirty="0"/>
          </a:p>
        </c:rich>
      </c:tx>
      <c:layout>
        <c:manualLayout>
          <c:xMode val="edge"/>
          <c:yMode val="edge"/>
          <c:x val="0.22186406911936021"/>
          <c:y val="2.0629504455343551E-2"/>
        </c:manualLayout>
      </c:layout>
      <c:overlay val="0"/>
    </c:title>
    <c:autoTitleDeleted val="0"/>
    <c:plotArea>
      <c:layout/>
      <c:lineChart>
        <c:grouping val="standard"/>
        <c:varyColors val="0"/>
        <c:ser>
          <c:idx val="0"/>
          <c:order val="0"/>
          <c:tx>
            <c:v>Aluminum</c:v>
          </c:tx>
          <c:cat>
            <c:strRef>
              <c:f>'crash test'!$J$7:$J$9</c:f>
              <c:strCache>
                <c:ptCount val="3"/>
                <c:pt idx="0">
                  <c:v>35 m/s</c:v>
                </c:pt>
                <c:pt idx="1">
                  <c:v>45m/s</c:v>
                </c:pt>
                <c:pt idx="2">
                  <c:v>55m/s</c:v>
                </c:pt>
              </c:strCache>
            </c:strRef>
          </c:cat>
          <c:val>
            <c:numRef>
              <c:f>'crash test'!$M$7:$M$9</c:f>
              <c:numCache>
                <c:formatCode>General</c:formatCode>
                <c:ptCount val="3"/>
                <c:pt idx="0">
                  <c:v>117.67999999999998</c:v>
                </c:pt>
                <c:pt idx="1">
                  <c:v>240.82000000000019</c:v>
                </c:pt>
                <c:pt idx="2">
                  <c:v>257.63</c:v>
                </c:pt>
              </c:numCache>
            </c:numRef>
          </c:val>
          <c:smooth val="0"/>
          <c:extLst xmlns:c16r2="http://schemas.microsoft.com/office/drawing/2015/06/chart">
            <c:ext xmlns:c16="http://schemas.microsoft.com/office/drawing/2014/chart" uri="{C3380CC4-5D6E-409C-BE32-E72D297353CC}">
              <c16:uniqueId val="{00000000-9224-43A6-89A3-179C75B2D197}"/>
            </c:ext>
          </c:extLst>
        </c:ser>
        <c:ser>
          <c:idx val="1"/>
          <c:order val="1"/>
          <c:tx>
            <c:v>Magnesium</c:v>
          </c:tx>
          <c:cat>
            <c:strRef>
              <c:f>'crash test'!$J$7:$J$9</c:f>
              <c:strCache>
                <c:ptCount val="3"/>
                <c:pt idx="0">
                  <c:v>35 m/s</c:v>
                </c:pt>
                <c:pt idx="1">
                  <c:v>45m/s</c:v>
                </c:pt>
                <c:pt idx="2">
                  <c:v>55m/s</c:v>
                </c:pt>
              </c:strCache>
            </c:strRef>
          </c:cat>
          <c:val>
            <c:numRef>
              <c:f>'crash test'!$Q$7:$Q$9</c:f>
              <c:numCache>
                <c:formatCode>General</c:formatCode>
                <c:ptCount val="3"/>
                <c:pt idx="0">
                  <c:v>80.147999999999996</c:v>
                </c:pt>
                <c:pt idx="1">
                  <c:v>442.58</c:v>
                </c:pt>
                <c:pt idx="2">
                  <c:v>288.13</c:v>
                </c:pt>
              </c:numCache>
            </c:numRef>
          </c:val>
          <c:smooth val="0"/>
          <c:extLst xmlns:c16r2="http://schemas.microsoft.com/office/drawing/2015/06/chart">
            <c:ext xmlns:c16="http://schemas.microsoft.com/office/drawing/2014/chart" uri="{C3380CC4-5D6E-409C-BE32-E72D297353CC}">
              <c16:uniqueId val="{00000001-9224-43A6-89A3-179C75B2D197}"/>
            </c:ext>
          </c:extLst>
        </c:ser>
        <c:dLbls>
          <c:showLegendKey val="0"/>
          <c:showVal val="0"/>
          <c:showCatName val="0"/>
          <c:showSerName val="0"/>
          <c:showPercent val="0"/>
          <c:showBubbleSize val="0"/>
        </c:dLbls>
        <c:marker val="1"/>
        <c:smooth val="0"/>
        <c:axId val="170604800"/>
        <c:axId val="170610688"/>
      </c:lineChart>
      <c:catAx>
        <c:axId val="170604800"/>
        <c:scaling>
          <c:orientation val="minMax"/>
        </c:scaling>
        <c:delete val="0"/>
        <c:axPos val="b"/>
        <c:numFmt formatCode="General" sourceLinked="0"/>
        <c:majorTickMark val="none"/>
        <c:minorTickMark val="none"/>
        <c:tickLblPos val="nextTo"/>
        <c:crossAx val="170610688"/>
        <c:crosses val="autoZero"/>
        <c:auto val="1"/>
        <c:lblAlgn val="ctr"/>
        <c:lblOffset val="100"/>
        <c:noMultiLvlLbl val="0"/>
      </c:catAx>
      <c:valAx>
        <c:axId val="170610688"/>
        <c:scaling>
          <c:orientation val="minMax"/>
        </c:scaling>
        <c:delete val="0"/>
        <c:axPos val="l"/>
        <c:title>
          <c:tx>
            <c:rich>
              <a:bodyPr/>
              <a:lstStyle/>
              <a:p>
                <a:pPr>
                  <a:defRPr/>
                </a:pPr>
                <a:r>
                  <a:rPr lang="en-US" dirty="0"/>
                  <a:t>Stress</a:t>
                </a:r>
                <a:r>
                  <a:rPr lang="en-US" baseline="0" dirty="0"/>
                  <a:t> in N/mm2</a:t>
                </a:r>
                <a:endParaRPr lang="en-US" dirty="0"/>
              </a:p>
            </c:rich>
          </c:tx>
          <c:layout/>
          <c:overlay val="0"/>
        </c:title>
        <c:numFmt formatCode="General" sourceLinked="1"/>
        <c:majorTickMark val="none"/>
        <c:minorTickMark val="none"/>
        <c:tickLblPos val="nextTo"/>
        <c:crossAx val="170604800"/>
        <c:crosses val="autoZero"/>
        <c:crossBetween val="between"/>
      </c:valAx>
    </c:plotArea>
    <c:legend>
      <c:legendPos val="r"/>
      <c:layout/>
      <c:overlay val="0"/>
    </c:legend>
    <c:plotVisOnly val="1"/>
    <c:dispBlanksAs val="gap"/>
    <c:showDLblsOverMax val="0"/>
  </c:chart>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4/3/2019</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4/3/2019</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4/3/2019</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4/3/2019</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car%20blueprint.jp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CRASH%20RESULTS%20PDFS/side%20images.pdf" TargetMode="External"/><Relationship Id="rId2" Type="http://schemas.openxmlformats.org/officeDocument/2006/relationships/hyperlink" Target="CRASH%20RESULTS%20PDFS/front%20images.pdf" TargetMode="External"/><Relationship Id="rId1" Type="http://schemas.openxmlformats.org/officeDocument/2006/relationships/slideLayout" Target="../slideLayouts/slideLayout2.xml"/><Relationship Id="rId6" Type="http://schemas.openxmlformats.org/officeDocument/2006/relationships/hyperlink" Target="CRASH%20RESULTS%20PDFS/crash%20report%20final.pdf" TargetMode="External"/><Relationship Id="rId5" Type="http://schemas.openxmlformats.org/officeDocument/2006/relationships/hyperlink" Target="CATIA%20SKETCHES" TargetMode="External"/><Relationship Id="rId4" Type="http://schemas.openxmlformats.org/officeDocument/2006/relationships/hyperlink" Target="IGS%20FIL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agnesium_alloy" TargetMode="External"/><Relationship Id="rId2" Type="http://schemas.openxmlformats.org/officeDocument/2006/relationships/hyperlink" Target="https://en.wikipedia.org/wiki/Aluminium_alloy" TargetMode="External"/><Relationship Id="rId1" Type="http://schemas.openxmlformats.org/officeDocument/2006/relationships/slideLayout" Target="../slideLayouts/slideLayout2.xml"/><Relationship Id="rId6" Type="http://schemas.openxmlformats.org/officeDocument/2006/relationships/hyperlink" Target="../meshing.pdf" TargetMode="External"/><Relationship Id="rId5" Type="http://schemas.openxmlformats.org/officeDocument/2006/relationships/hyperlink" Target="car%20crash%20test%20ansys%20analysis.mp4" TargetMode="External"/><Relationship Id="rId4" Type="http://schemas.openxmlformats.org/officeDocument/2006/relationships/hyperlink" Target="../RJ"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Al%20ALLOY.png" TargetMode="External"/><Relationship Id="rId2" Type="http://schemas.openxmlformats.org/officeDocument/2006/relationships/hyperlink" Target="Structural%20Steel.png" TargetMode="External"/><Relationship Id="rId1" Type="http://schemas.openxmlformats.org/officeDocument/2006/relationships/slideLayout" Target="../slideLayouts/slideLayout2.xml"/><Relationship Id="rId4" Type="http://schemas.openxmlformats.org/officeDocument/2006/relationships/hyperlink" Target="Mg%20ALLOY.p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0"/>
            <a:ext cx="8458200" cy="2819400"/>
          </a:xfrm>
        </p:spPr>
        <p:txBody>
          <a:bodyPr>
            <a:normAutofit fontScale="90000"/>
          </a:bodyPr>
          <a:lstStyle/>
          <a:p>
            <a:pPr algn="ct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u="sng" dirty="0">
                <a:latin typeface="Times New Roman" pitchFamily="18" charset="0"/>
                <a:cs typeface="Times New Roman" pitchFamily="18" charset="0"/>
              </a:rPr>
              <a:t/>
            </a:r>
            <a:br>
              <a:rPr lang="en-US" b="1" u="sng" dirty="0">
                <a:latin typeface="Times New Roman" pitchFamily="18" charset="0"/>
                <a:cs typeface="Times New Roman" pitchFamily="18" charset="0"/>
              </a:rPr>
            </a:br>
            <a:r>
              <a:rPr lang="en-US" b="1" dirty="0">
                <a:latin typeface="Times New Roman" pitchFamily="18" charset="0"/>
                <a:cs typeface="Times New Roman" pitchFamily="18" charset="0"/>
              </a:rPr>
              <a:t>CRASH  ANALYSIS OF A FOUR WHEEL VEHICLE</a:t>
            </a:r>
            <a:br>
              <a:rPr lang="en-US" b="1" dirty="0">
                <a:latin typeface="Times New Roman" pitchFamily="18" charset="0"/>
                <a:cs typeface="Times New Roman" pitchFamily="18" charset="0"/>
              </a:rPr>
            </a:br>
            <a:r>
              <a:rPr lang="en-US" sz="2800" u="sng" dirty="0">
                <a:solidFill>
                  <a:srgbClr val="00B0F0"/>
                </a:solidFill>
              </a:rPr>
              <a:t>PRESENTED BY</a:t>
            </a:r>
            <a:r>
              <a:rPr lang="en-US" sz="2800" u="sng" dirty="0">
                <a:solidFill>
                  <a:srgbClr val="FF0000"/>
                </a:solidFill>
              </a:rPr>
              <a:t/>
            </a:r>
            <a:br>
              <a:rPr lang="en-US" sz="2800" u="sng" dirty="0">
                <a:solidFill>
                  <a:srgbClr val="FF0000"/>
                </a:solidFill>
              </a:rPr>
            </a:br>
            <a:r>
              <a:rPr lang="en-US" sz="2700" dirty="0">
                <a:solidFill>
                  <a:srgbClr val="00B0F0"/>
                </a:solidFill>
              </a:rPr>
              <a:t>RISE KRISHNA SAI PRAKASAM GROUP OF INSTITUTIONS</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a:xfrm>
            <a:off x="457200" y="4038600"/>
            <a:ext cx="8305800" cy="2362200"/>
          </a:xfrm>
        </p:spPr>
        <p:txBody>
          <a:bodyPr>
            <a:noAutofit/>
          </a:bodyPr>
          <a:lstStyle/>
          <a:p>
            <a:r>
              <a:rPr lang="en-US" sz="2000" u="sng" dirty="0">
                <a:solidFill>
                  <a:srgbClr val="FF0000"/>
                </a:solidFill>
              </a:rPr>
              <a:t>PROJECT MEMBERS</a:t>
            </a:r>
          </a:p>
          <a:p>
            <a:r>
              <a:rPr lang="en-US" sz="2000" dirty="0">
                <a:solidFill>
                  <a:schemeClr val="tx1"/>
                </a:solidFill>
                <a:latin typeface="Times New Roman" pitchFamily="18" charset="0"/>
                <a:cs typeface="Times New Roman" pitchFamily="18" charset="0"/>
              </a:rPr>
              <a:t>M.NAGARJUNA REDDY  (158A1A0326)                    </a:t>
            </a:r>
          </a:p>
          <a:p>
            <a:r>
              <a:rPr lang="en-US" sz="2000" dirty="0">
                <a:solidFill>
                  <a:schemeClr val="tx1"/>
                </a:solidFill>
                <a:latin typeface="Times New Roman" pitchFamily="18" charset="0"/>
                <a:cs typeface="Times New Roman" pitchFamily="18" charset="0"/>
              </a:rPr>
              <a:t>U. BRAHMAIAH                (158A1A0350)</a:t>
            </a:r>
          </a:p>
          <a:p>
            <a:r>
              <a:rPr lang="en-US" sz="2000" dirty="0">
                <a:solidFill>
                  <a:schemeClr val="tx1"/>
                </a:solidFill>
                <a:latin typeface="Times New Roman" pitchFamily="18" charset="0"/>
                <a:cs typeface="Times New Roman" pitchFamily="18" charset="0"/>
              </a:rPr>
              <a:t>K.REVANTH                       (158A1A0319)                      </a:t>
            </a:r>
            <a:r>
              <a:rPr lang="en-US" sz="2000" u="sng" dirty="0">
                <a:solidFill>
                  <a:srgbClr val="FF0000"/>
                </a:solidFill>
                <a:latin typeface="Times New Roman" pitchFamily="18" charset="0"/>
                <a:cs typeface="Times New Roman" pitchFamily="18" charset="0"/>
              </a:rPr>
              <a:t>PROJECT</a:t>
            </a:r>
            <a:r>
              <a:rPr lang="en-US" sz="2000" u="sng" dirty="0">
                <a:solidFill>
                  <a:schemeClr val="tx1"/>
                </a:solidFill>
                <a:latin typeface="Times New Roman" pitchFamily="18" charset="0"/>
                <a:cs typeface="Times New Roman" pitchFamily="18" charset="0"/>
              </a:rPr>
              <a:t> </a:t>
            </a:r>
            <a:r>
              <a:rPr lang="en-US" sz="2000" u="sng" dirty="0">
                <a:solidFill>
                  <a:srgbClr val="FF0000"/>
                </a:solidFill>
                <a:latin typeface="Times New Roman" pitchFamily="18" charset="0"/>
                <a:cs typeface="Times New Roman" pitchFamily="18" charset="0"/>
              </a:rPr>
              <a:t>GUIDE</a:t>
            </a:r>
          </a:p>
          <a:p>
            <a:r>
              <a:rPr lang="en-US" sz="2000" dirty="0">
                <a:solidFill>
                  <a:schemeClr val="tx1"/>
                </a:solidFill>
                <a:latin typeface="Times New Roman" pitchFamily="18" charset="0"/>
                <a:cs typeface="Times New Roman" pitchFamily="18" charset="0"/>
              </a:rPr>
              <a:t>E.ASHOK KUMAR             (158A1A0313)                              D.ASHOK</a:t>
            </a:r>
          </a:p>
          <a:p>
            <a:r>
              <a:rPr lang="en-US" sz="2000" dirty="0">
                <a:solidFill>
                  <a:schemeClr val="tx1"/>
                </a:solidFill>
                <a:latin typeface="Times New Roman" pitchFamily="18" charset="0"/>
                <a:cs typeface="Times New Roman" pitchFamily="18" charset="0"/>
              </a:rPr>
              <a:t>A. PHANEENDRA              (158A1A0303)                     (Asst. PROFESSOR)</a:t>
            </a:r>
          </a:p>
          <a:p>
            <a:endParaRPr lang="en-US" sz="2000" dirty="0">
              <a:solidFill>
                <a:srgbClr val="FF0000"/>
              </a:solidFill>
            </a:endParaRPr>
          </a:p>
        </p:txBody>
      </p:sp>
      <p:pic>
        <p:nvPicPr>
          <p:cNvPr id="4" name="Picture 4" descr="Image result for rise prakasam  logo">
            <a:extLst>
              <a:ext uri="{FF2B5EF4-FFF2-40B4-BE49-F238E27FC236}">
                <a16:creationId xmlns="" xmlns:a16="http://schemas.microsoft.com/office/drawing/2014/main" id="{21191D14-DF8E-44BD-83B9-386E14E67D1C}"/>
              </a:ext>
            </a:extLst>
          </p:cNvPr>
          <p:cNvPicPr>
            <a:picLocks noChangeAspect="1" noChangeArrowheads="1"/>
          </p:cNvPicPr>
          <p:nvPr/>
        </p:nvPicPr>
        <p:blipFill>
          <a:blip r:embed="rId2"/>
          <a:srcRect/>
          <a:stretch>
            <a:fillRect/>
          </a:stretch>
        </p:blipFill>
        <p:spPr bwMode="auto">
          <a:xfrm>
            <a:off x="6866553" y="2609850"/>
            <a:ext cx="1905000" cy="14287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FF0000"/>
                </a:solidFill>
              </a:rPr>
              <a:t>CAR VS. CAR,FRONTAL IMPACT</a:t>
            </a:r>
          </a:p>
        </p:txBody>
      </p:sp>
      <p:pic>
        <p:nvPicPr>
          <p:cNvPr id="4" name="Content Placeholder 3"/>
          <p:cNvPicPr>
            <a:picLocks noGrp="1"/>
          </p:cNvPicPr>
          <p:nvPr>
            <p:ph idx="1"/>
          </p:nvPr>
        </p:nvPicPr>
        <p:blipFill rotWithShape="1">
          <a:blip r:embed="rId2"/>
          <a:srcRect b="17725"/>
          <a:stretch/>
        </p:blipFill>
        <p:spPr bwMode="auto">
          <a:xfrm>
            <a:off x="726256" y="2133600"/>
            <a:ext cx="7691487" cy="3352800"/>
          </a:xfrm>
          <a:prstGeom prst="rect">
            <a:avLst/>
          </a:prstGeom>
          <a:noFill/>
          <a:ln w="9525">
            <a:noFill/>
            <a:miter lim="800000"/>
            <a:headEnd/>
            <a:tailEnd/>
          </a:ln>
        </p:spPr>
      </p:pic>
      <p:sp>
        <p:nvSpPr>
          <p:cNvPr id="3" name="Rectangle 2">
            <a:extLst>
              <a:ext uri="{FF2B5EF4-FFF2-40B4-BE49-F238E27FC236}">
                <a16:creationId xmlns="" xmlns:a16="http://schemas.microsoft.com/office/drawing/2014/main" id="{4CF059B3-F3F1-45FF-AF15-AEE65BC0659D}"/>
              </a:ext>
            </a:extLst>
          </p:cNvPr>
          <p:cNvSpPr/>
          <p:nvPr/>
        </p:nvSpPr>
        <p:spPr>
          <a:xfrm>
            <a:off x="3428999" y="5715000"/>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hlinkClick r:id="rId3" action="ppaction://hlinkfile">
                  <a:extLst>
                    <a:ext uri="{A12FA001-AC4F-418D-AE19-62706E023703}">
                      <ahyp:hlinkClr xmlns="" xmlns:ahyp="http://schemas.microsoft.com/office/drawing/2018/hyperlinkcolor" val="tx"/>
                    </a:ext>
                  </a:extLst>
                </a:hlinkClick>
              </a:rPr>
              <a:t>car blueprint.jpg</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FF0000"/>
                </a:solidFill>
              </a:rPr>
              <a:t>CAR VS. CAR,SIDE IMPACT</a:t>
            </a:r>
          </a:p>
        </p:txBody>
      </p:sp>
      <p:pic>
        <p:nvPicPr>
          <p:cNvPr id="4" name="Content Placeholder 3"/>
          <p:cNvPicPr>
            <a:picLocks noGrp="1"/>
          </p:cNvPicPr>
          <p:nvPr>
            <p:ph idx="1"/>
          </p:nvPr>
        </p:nvPicPr>
        <p:blipFill>
          <a:blip r:embed="rId2"/>
          <a:srcRect/>
          <a:stretch>
            <a:fillRect/>
          </a:stretch>
        </p:blipFill>
        <p:spPr bwMode="auto">
          <a:xfrm>
            <a:off x="726256" y="2249488"/>
            <a:ext cx="7691487" cy="432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800" u="sng" dirty="0">
                <a:solidFill>
                  <a:srgbClr val="FF0000"/>
                </a:solidFill>
              </a:rPr>
              <a:t>FRONTAL IMPACT, CAR VS. OBSTACLE</a:t>
            </a:r>
            <a:r>
              <a:rPr lang="en-US" sz="2800" dirty="0"/>
              <a:t/>
            </a:r>
            <a:br>
              <a:rPr lang="en-US" sz="2800" dirty="0"/>
            </a:br>
            <a:r>
              <a:rPr lang="en-US" sz="2800" dirty="0"/>
              <a:t>CAR MATERIAL-ALUMINIUM ALLOY,OBSTACLE-STRUCTURAL STEEL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4486996"/>
              </p:ext>
            </p:extLst>
          </p:nvPr>
        </p:nvGraphicFramePr>
        <p:xfrm>
          <a:off x="914400" y="2590798"/>
          <a:ext cx="7315200" cy="3505201"/>
        </p:xfrm>
        <a:graphic>
          <a:graphicData uri="http://schemas.openxmlformats.org/drawingml/2006/table">
            <a:tbl>
              <a:tblPr firstRow="1" firstCol="1" bandRow="1">
                <a:tableStyleId>{5C22544A-7EE6-4342-B048-85BDC9FD1C3A}</a:tableStyleId>
              </a:tblPr>
              <a:tblGrid>
                <a:gridCol w="726681"/>
                <a:gridCol w="1394224"/>
                <a:gridCol w="2292945"/>
                <a:gridCol w="1258028"/>
                <a:gridCol w="1643322"/>
              </a:tblGrid>
              <a:tr h="1365436">
                <a:tc>
                  <a:txBody>
                    <a:bodyPr/>
                    <a:lstStyle/>
                    <a:p>
                      <a:pPr algn="ctr">
                        <a:lnSpc>
                          <a:spcPct val="115000"/>
                        </a:lnSpc>
                        <a:spcAft>
                          <a:spcPts val="0"/>
                        </a:spcAft>
                      </a:pPr>
                      <a:r>
                        <a:rPr lang="en-US" sz="2000" dirty="0">
                          <a:effectLst/>
                          <a:latin typeface="Times New Roman" pitchFamily="18" charset="0"/>
                          <a:cs typeface="Times New Roman" pitchFamily="18" charset="0"/>
                        </a:rPr>
                        <a:t>S.NO</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VELOCITY (m/s)</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TOTAL DEFORMATION (mm)</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STRAIN</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STRESS</a:t>
                      </a:r>
                      <a:endParaRPr lang="en-IN" sz="2000" dirty="0">
                        <a:effectLst/>
                        <a:latin typeface="Times New Roman" pitchFamily="18" charset="0"/>
                        <a:cs typeface="Times New Roman" pitchFamily="18" charset="0"/>
                      </a:endParaRPr>
                    </a:p>
                    <a:p>
                      <a:pPr algn="ctr">
                        <a:lnSpc>
                          <a:spcPct val="115000"/>
                        </a:lnSpc>
                        <a:spcAft>
                          <a:spcPts val="0"/>
                        </a:spcAft>
                      </a:pPr>
                      <a:r>
                        <a:rPr lang="en-US" sz="2000" dirty="0">
                          <a:effectLst/>
                          <a:latin typeface="Times New Roman" pitchFamily="18" charset="0"/>
                          <a:cs typeface="Times New Roman" pitchFamily="18" charset="0"/>
                        </a:rPr>
                        <a:t>(N/mm</a:t>
                      </a:r>
                      <a:r>
                        <a:rPr lang="en-US" sz="2000" baseline="30000" dirty="0">
                          <a:effectLst/>
                          <a:latin typeface="Times New Roman" pitchFamily="18" charset="0"/>
                          <a:cs typeface="Times New Roman" pitchFamily="18" charset="0"/>
                        </a:rPr>
                        <a:t>2</a:t>
                      </a:r>
                      <a:r>
                        <a:rPr lang="en-US" sz="2000" dirty="0">
                          <a:effectLst/>
                          <a:latin typeface="Times New Roman" pitchFamily="18" charset="0"/>
                          <a:cs typeface="Times New Roman" pitchFamily="18" charset="0"/>
                        </a:rPr>
                        <a:t>)</a:t>
                      </a:r>
                      <a:endParaRPr lang="en-IN" sz="2000" dirty="0">
                        <a:effectLst/>
                        <a:latin typeface="Times New Roman" pitchFamily="18" charset="0"/>
                        <a:ea typeface="Times New Roman"/>
                        <a:cs typeface="Times New Roman" pitchFamily="18" charset="0"/>
                      </a:endParaRPr>
                    </a:p>
                  </a:txBody>
                  <a:tcPr marL="68580" marR="68580" marT="0" marB="0" anchor="ctr"/>
                </a:tc>
              </a:tr>
              <a:tr h="713255">
                <a:tc>
                  <a:txBody>
                    <a:bodyPr/>
                    <a:lstStyle/>
                    <a:p>
                      <a:pPr algn="ctr">
                        <a:lnSpc>
                          <a:spcPct val="115000"/>
                        </a:lnSpc>
                        <a:spcAft>
                          <a:spcPts val="0"/>
                        </a:spcAft>
                      </a:pPr>
                      <a:r>
                        <a:rPr lang="en-US" sz="2000" dirty="0">
                          <a:effectLst/>
                          <a:latin typeface="Times New Roman" pitchFamily="18" charset="0"/>
                          <a:cs typeface="Times New Roman" pitchFamily="18" charset="0"/>
                        </a:rPr>
                        <a:t>1</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35</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350.02</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0.0016977</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117.68</a:t>
                      </a:r>
                      <a:endParaRPr lang="en-IN" sz="2000" dirty="0">
                        <a:effectLst/>
                        <a:latin typeface="Times New Roman" pitchFamily="18" charset="0"/>
                        <a:ea typeface="Times New Roman"/>
                        <a:cs typeface="Times New Roman" pitchFamily="18" charset="0"/>
                      </a:endParaRPr>
                    </a:p>
                  </a:txBody>
                  <a:tcPr marL="68580" marR="68580" marT="0" marB="0" anchor="ctr"/>
                </a:tc>
              </a:tr>
              <a:tr h="713255">
                <a:tc>
                  <a:txBody>
                    <a:bodyPr/>
                    <a:lstStyle/>
                    <a:p>
                      <a:pPr algn="ctr">
                        <a:lnSpc>
                          <a:spcPct val="115000"/>
                        </a:lnSpc>
                        <a:spcAft>
                          <a:spcPts val="0"/>
                        </a:spcAft>
                      </a:pPr>
                      <a:r>
                        <a:rPr lang="en-US" sz="2000" dirty="0">
                          <a:effectLst/>
                          <a:latin typeface="Times New Roman" pitchFamily="18" charset="0"/>
                          <a:cs typeface="Times New Roman" pitchFamily="18" charset="0"/>
                        </a:rPr>
                        <a:t>2</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45</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450.26</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0.0033969</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240.82</a:t>
                      </a:r>
                      <a:endParaRPr lang="en-IN" sz="2000" dirty="0">
                        <a:effectLst/>
                        <a:latin typeface="Times New Roman" pitchFamily="18" charset="0"/>
                        <a:ea typeface="Times New Roman"/>
                        <a:cs typeface="Times New Roman" pitchFamily="18" charset="0"/>
                      </a:endParaRPr>
                    </a:p>
                  </a:txBody>
                  <a:tcPr marL="68580" marR="68580" marT="0" marB="0" anchor="ctr"/>
                </a:tc>
              </a:tr>
              <a:tr h="713255">
                <a:tc>
                  <a:txBody>
                    <a:bodyPr/>
                    <a:lstStyle/>
                    <a:p>
                      <a:pPr algn="ctr">
                        <a:lnSpc>
                          <a:spcPct val="115000"/>
                        </a:lnSpc>
                        <a:spcAft>
                          <a:spcPts val="0"/>
                        </a:spcAft>
                      </a:pPr>
                      <a:r>
                        <a:rPr lang="en-US" sz="2000" dirty="0">
                          <a:effectLst/>
                          <a:latin typeface="Times New Roman" pitchFamily="18" charset="0"/>
                          <a:cs typeface="Times New Roman" pitchFamily="18" charset="0"/>
                        </a:rPr>
                        <a:t>3</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55</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551.35</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0.0036422</a:t>
                      </a:r>
                      <a:endParaRPr lang="en-IN" sz="2000" dirty="0">
                        <a:effectLst/>
                        <a:latin typeface="Times New Roman" pitchFamily="18" charset="0"/>
                        <a:ea typeface="Times New Roman"/>
                        <a:cs typeface="Times New Roman" pitchFamily="18" charset="0"/>
                      </a:endParaRPr>
                    </a:p>
                  </a:txBody>
                  <a:tcPr marL="68580" marR="68580" marT="0" marB="0" anchor="ctr"/>
                </a:tc>
                <a:tc>
                  <a:txBody>
                    <a:bodyPr/>
                    <a:lstStyle/>
                    <a:p>
                      <a:pPr algn="ctr">
                        <a:lnSpc>
                          <a:spcPct val="115000"/>
                        </a:lnSpc>
                        <a:spcAft>
                          <a:spcPts val="0"/>
                        </a:spcAft>
                      </a:pPr>
                      <a:r>
                        <a:rPr lang="en-US" sz="2000" dirty="0">
                          <a:effectLst/>
                          <a:latin typeface="Times New Roman" pitchFamily="18" charset="0"/>
                          <a:cs typeface="Times New Roman" pitchFamily="18" charset="0"/>
                        </a:rPr>
                        <a:t>257.63</a:t>
                      </a:r>
                      <a:endParaRPr lang="en-IN" sz="2000" dirty="0">
                        <a:effectLst/>
                        <a:latin typeface="Times New Roman" pitchFamily="18" charset="0"/>
                        <a:ea typeface="Times New Roman"/>
                        <a:cs typeface="Times New Roman"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800" u="sng" dirty="0">
                <a:solidFill>
                  <a:srgbClr val="FF0000"/>
                </a:solidFill>
              </a:rPr>
              <a:t>FRONTAL IMPACT, CAR VS. OBSTACLE</a:t>
            </a:r>
            <a:r>
              <a:rPr lang="en-US" sz="2800" dirty="0"/>
              <a:t/>
            </a:r>
            <a:br>
              <a:rPr lang="en-US" sz="2800" dirty="0"/>
            </a:br>
            <a:r>
              <a:rPr lang="en-US" sz="2800" dirty="0"/>
              <a:t>CAR MATERIAL-MAGNESIUM ALLOY,OBSTACLE-STRUCTURAL STEEL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5665444"/>
              </p:ext>
            </p:extLst>
          </p:nvPr>
        </p:nvGraphicFramePr>
        <p:xfrm>
          <a:off x="762000" y="2514599"/>
          <a:ext cx="7391399" cy="3742712"/>
        </p:xfrm>
        <a:graphic>
          <a:graphicData uri="http://schemas.openxmlformats.org/drawingml/2006/table">
            <a:tbl>
              <a:tblPr firstRow="1" firstCol="1" bandRow="1">
                <a:tableStyleId>{5C22544A-7EE6-4342-B048-85BDC9FD1C3A}</a:tableStyleId>
              </a:tblPr>
              <a:tblGrid>
                <a:gridCol w="748509"/>
                <a:gridCol w="1402409"/>
                <a:gridCol w="2488366"/>
                <a:gridCol w="1380516"/>
                <a:gridCol w="1371599"/>
              </a:tblGrid>
              <a:tr h="1493288">
                <a:tc>
                  <a:txBody>
                    <a:bodyPr/>
                    <a:lstStyle/>
                    <a:p>
                      <a:pPr algn="ctr">
                        <a:lnSpc>
                          <a:spcPct val="115000"/>
                        </a:lnSpc>
                        <a:spcAft>
                          <a:spcPts val="0"/>
                        </a:spcAft>
                      </a:pPr>
                      <a:r>
                        <a:rPr lang="en-US" sz="1800" dirty="0">
                          <a:effectLst/>
                        </a:rPr>
                        <a:t>S.NO</a:t>
                      </a:r>
                      <a:endParaRPr lang="en-IN" sz="1800" dirty="0">
                        <a:effectLst/>
                        <a:latin typeface="Calibri"/>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effectLst/>
                        </a:rPr>
                        <a:t>VELOCITY (m/s)</a:t>
                      </a:r>
                      <a:endParaRPr lang="en-IN" sz="1800" dirty="0">
                        <a:effectLst/>
                        <a:latin typeface="Calibri"/>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effectLst/>
                        </a:rPr>
                        <a:t>TOTAL DEFORMATION (mm)</a:t>
                      </a:r>
                      <a:endParaRPr lang="en-IN" sz="1800" dirty="0">
                        <a:effectLst/>
                        <a:latin typeface="Calibri"/>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effectLst/>
                        </a:rPr>
                        <a:t>STRAIN</a:t>
                      </a:r>
                      <a:endParaRPr lang="en-IN" sz="1800" dirty="0">
                        <a:effectLst/>
                        <a:latin typeface="Calibri"/>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effectLst/>
                        </a:rPr>
                        <a:t>STRESS</a:t>
                      </a:r>
                      <a:endParaRPr lang="en-IN" sz="1800" dirty="0">
                        <a:effectLst/>
                      </a:endParaRPr>
                    </a:p>
                    <a:p>
                      <a:pPr algn="ctr">
                        <a:lnSpc>
                          <a:spcPct val="115000"/>
                        </a:lnSpc>
                        <a:spcAft>
                          <a:spcPts val="0"/>
                        </a:spcAft>
                      </a:pPr>
                      <a:r>
                        <a:rPr lang="en-US" sz="1800" dirty="0">
                          <a:effectLst/>
                        </a:rPr>
                        <a:t>(N/mm</a:t>
                      </a:r>
                      <a:r>
                        <a:rPr lang="en-US" sz="1800" baseline="30000" dirty="0">
                          <a:effectLst/>
                        </a:rPr>
                        <a:t>2</a:t>
                      </a:r>
                      <a:r>
                        <a:rPr lang="en-US" sz="1800" dirty="0">
                          <a:effectLst/>
                        </a:rPr>
                        <a:t>)</a:t>
                      </a:r>
                      <a:endParaRPr lang="en-IN" sz="1800" dirty="0">
                        <a:effectLst/>
                        <a:latin typeface="Calibri"/>
                        <a:ea typeface="Times New Roman"/>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808">
                <a:tc>
                  <a:txBody>
                    <a:bodyPr/>
                    <a:lstStyle/>
                    <a:p>
                      <a:pPr algn="ctr">
                        <a:lnSpc>
                          <a:spcPct val="115000"/>
                        </a:lnSpc>
                        <a:spcAft>
                          <a:spcPts val="0"/>
                        </a:spcAft>
                      </a:pPr>
                      <a:r>
                        <a:rPr lang="en-US" sz="1800" dirty="0">
                          <a:effectLst/>
                        </a:rPr>
                        <a:t>1</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effectLst/>
                        </a:rPr>
                        <a:t>35</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kern="1200" dirty="0">
                          <a:effectLst/>
                        </a:rPr>
                        <a:t>350.03</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kern="1200" dirty="0">
                          <a:effectLst/>
                        </a:rPr>
                        <a:t>0.0018185</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kern="1200" dirty="0">
                          <a:effectLst/>
                        </a:rPr>
                        <a:t>80.148</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808">
                <a:tc>
                  <a:txBody>
                    <a:bodyPr/>
                    <a:lstStyle/>
                    <a:p>
                      <a:pPr algn="ctr">
                        <a:lnSpc>
                          <a:spcPct val="115000"/>
                        </a:lnSpc>
                        <a:spcAft>
                          <a:spcPts val="0"/>
                        </a:spcAft>
                      </a:pPr>
                      <a:r>
                        <a:rPr lang="en-US" sz="1800" dirty="0">
                          <a:effectLst/>
                        </a:rPr>
                        <a:t>2</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effectLst/>
                        </a:rPr>
                        <a:t>45</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kern="1200" dirty="0">
                          <a:effectLst/>
                        </a:rPr>
                        <a:t>451.1</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kern="1200" dirty="0">
                          <a:effectLst/>
                        </a:rPr>
                        <a:t>0.0098514</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kern="1200" dirty="0">
                          <a:effectLst/>
                        </a:rPr>
                        <a:t>442.58</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9808">
                <a:tc>
                  <a:txBody>
                    <a:bodyPr/>
                    <a:lstStyle/>
                    <a:p>
                      <a:pPr algn="ctr">
                        <a:lnSpc>
                          <a:spcPct val="115000"/>
                        </a:lnSpc>
                        <a:spcAft>
                          <a:spcPts val="0"/>
                        </a:spcAft>
                      </a:pPr>
                      <a:r>
                        <a:rPr lang="en-US" sz="1800" dirty="0">
                          <a:effectLst/>
                        </a:rPr>
                        <a:t>3</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dirty="0">
                          <a:effectLst/>
                        </a:rPr>
                        <a:t>55</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kern="1200" dirty="0">
                          <a:effectLst/>
                        </a:rPr>
                        <a:t>553.89</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kern="1200" dirty="0" smtClean="0">
                          <a:effectLst/>
                        </a:rPr>
                        <a:t>0.006406</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800" kern="1200" dirty="0">
                          <a:effectLst/>
                        </a:rPr>
                        <a:t>288.13</a:t>
                      </a:r>
                      <a:endParaRPr lang="en-IN" sz="1800" dirty="0">
                        <a:effectLst/>
                        <a:latin typeface="Calibri"/>
                        <a:ea typeface="Times New Roman"/>
                        <a:cs typeface="Times New Roman"/>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800" u="sng" dirty="0">
                <a:solidFill>
                  <a:srgbClr val="FF0000"/>
                </a:solidFill>
              </a:rPr>
              <a:t>FRONTAL IMPACT, CAR VS. CAR</a:t>
            </a:r>
            <a:r>
              <a:rPr lang="en-US" sz="2800" dirty="0"/>
              <a:t/>
            </a:r>
            <a:br>
              <a:rPr lang="en-US" sz="2800" dirty="0"/>
            </a:br>
            <a:r>
              <a:rPr lang="en-US" sz="2800" dirty="0">
                <a:solidFill>
                  <a:srgbClr val="FF0000"/>
                </a:solidFill>
              </a:rPr>
              <a:t>CAR MATERIALS</a:t>
            </a:r>
            <a:r>
              <a:rPr lang="en-US" sz="2800" dirty="0"/>
              <a:t>-(7)ALUMINIUM ALLOY,(8)MAGNESIUM ALLOY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7980663"/>
              </p:ext>
            </p:extLst>
          </p:nvPr>
        </p:nvGraphicFramePr>
        <p:xfrm>
          <a:off x="457200" y="2438400"/>
          <a:ext cx="8229600" cy="3663444"/>
        </p:xfrm>
        <a:graphic>
          <a:graphicData uri="http://schemas.openxmlformats.org/drawingml/2006/table">
            <a:tbl>
              <a:tblPr firstRow="1" bandRow="1">
                <a:tableStyleId>{5C22544A-7EE6-4342-B048-85BDC9FD1C3A}</a:tableStyleId>
              </a:tblPr>
              <a:tblGrid>
                <a:gridCol w="9906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2362200">
                  <a:extLst>
                    <a:ext uri="{9D8B030D-6E8A-4147-A177-3AD203B41FA5}">
                      <a16:colId xmlns="" xmlns:a16="http://schemas.microsoft.com/office/drawing/2014/main" val="20002"/>
                    </a:ext>
                  </a:extLst>
                </a:gridCol>
                <a:gridCol w="1524000">
                  <a:extLst>
                    <a:ext uri="{9D8B030D-6E8A-4147-A177-3AD203B41FA5}">
                      <a16:colId xmlns="" xmlns:a16="http://schemas.microsoft.com/office/drawing/2014/main" val="20003"/>
                    </a:ext>
                  </a:extLst>
                </a:gridCol>
                <a:gridCol w="1752600">
                  <a:extLst>
                    <a:ext uri="{9D8B030D-6E8A-4147-A177-3AD203B41FA5}">
                      <a16:colId xmlns="" xmlns:a16="http://schemas.microsoft.com/office/drawing/2014/main" val="20004"/>
                    </a:ext>
                  </a:extLst>
                </a:gridCol>
              </a:tblGrid>
              <a:tr h="1893313">
                <a:tc>
                  <a:txBody>
                    <a:bodyPr/>
                    <a:lstStyle/>
                    <a:p>
                      <a:pPr algn="ctr"/>
                      <a:r>
                        <a:rPr lang="en-US" dirty="0"/>
                        <a:t>S.NO</a:t>
                      </a:r>
                    </a:p>
                  </a:txBody>
                  <a:tcPr anchor="ctr"/>
                </a:tc>
                <a:tc>
                  <a:txBody>
                    <a:bodyPr/>
                    <a:lstStyle/>
                    <a:p>
                      <a:pPr algn="ctr"/>
                      <a:r>
                        <a:rPr lang="en-US" dirty="0"/>
                        <a:t>VELOCITY</a:t>
                      </a:r>
                    </a:p>
                  </a:txBody>
                  <a:tcPr anchor="ctr"/>
                </a:tc>
                <a:tc>
                  <a:txBody>
                    <a:bodyPr/>
                    <a:lstStyle/>
                    <a:p>
                      <a:pPr algn="ctr"/>
                      <a:r>
                        <a:rPr lang="en-US" dirty="0"/>
                        <a:t>TOTAL DEFORMATION</a:t>
                      </a:r>
                    </a:p>
                  </a:txBody>
                  <a:tcPr anchor="ctr"/>
                </a:tc>
                <a:tc>
                  <a:txBody>
                    <a:bodyPr/>
                    <a:lstStyle/>
                    <a:p>
                      <a:pPr algn="ctr"/>
                      <a:r>
                        <a:rPr lang="en-US" dirty="0"/>
                        <a:t>STRAIN</a:t>
                      </a:r>
                    </a:p>
                  </a:txBody>
                  <a:tcPr anchor="ctr"/>
                </a:tc>
                <a:tc>
                  <a:txBody>
                    <a:bodyPr/>
                    <a:lstStyle/>
                    <a:p>
                      <a:pPr algn="ctr"/>
                      <a:r>
                        <a:rPr lang="en-US" dirty="0"/>
                        <a:t>STRESS</a:t>
                      </a:r>
                    </a:p>
                  </a:txBody>
                  <a:tcPr anchor="ctr"/>
                </a:tc>
                <a:extLst>
                  <a:ext uri="{0D108BD9-81ED-4DB2-BD59-A6C34878D82A}">
                    <a16:rowId xmlns="" xmlns:a16="http://schemas.microsoft.com/office/drawing/2014/main" val="10000"/>
                  </a:ext>
                </a:extLst>
              </a:tr>
              <a:tr h="1002287">
                <a:tc>
                  <a:txBody>
                    <a:bodyPr/>
                    <a:lstStyle/>
                    <a:p>
                      <a:pPr algn="ctr"/>
                      <a:r>
                        <a:rPr lang="en-US" dirty="0"/>
                        <a:t>7</a:t>
                      </a:r>
                    </a:p>
                  </a:txBody>
                  <a:tcPr/>
                </a:tc>
                <a:tc>
                  <a:txBody>
                    <a:bodyPr/>
                    <a:lstStyle/>
                    <a:p>
                      <a:pPr algn="ctr"/>
                      <a:r>
                        <a:rPr lang="en-US" dirty="0"/>
                        <a:t>45m/s</a:t>
                      </a:r>
                    </a:p>
                  </a:txBody>
                  <a:tcPr/>
                </a:tc>
                <a:tc>
                  <a:txBody>
                    <a:bodyPr/>
                    <a:lstStyle/>
                    <a:p>
                      <a:pPr algn="ctr"/>
                      <a:r>
                        <a:rPr lang="en-US" dirty="0"/>
                        <a:t>654.84mm</a:t>
                      </a:r>
                    </a:p>
                  </a:txBody>
                  <a:tcPr/>
                </a:tc>
                <a:tc>
                  <a:txBody>
                    <a:bodyPr/>
                    <a:lstStyle/>
                    <a:p>
                      <a:pPr algn="ctr"/>
                      <a:r>
                        <a:rPr lang="en-US" dirty="0"/>
                        <a:t>0.18102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9491N/</a:t>
                      </a:r>
                      <a:r>
                        <a:rPr kumimoji="0" lang="en-US" sz="1800" kern="1200" dirty="0">
                          <a:solidFill>
                            <a:schemeClr val="dk1"/>
                          </a:solidFill>
                          <a:latin typeface="+mn-lt"/>
                          <a:ea typeface="+mn-ea"/>
                          <a:cs typeface="+mn-cs"/>
                        </a:rPr>
                        <a:t>mm</a:t>
                      </a:r>
                      <a:r>
                        <a:rPr kumimoji="0" lang="en-US" sz="1800" kern="1200" baseline="30000" dirty="0">
                          <a:solidFill>
                            <a:schemeClr val="dk1"/>
                          </a:solidFill>
                          <a:latin typeface="+mn-lt"/>
                          <a:ea typeface="+mn-ea"/>
                          <a:cs typeface="+mn-cs"/>
                        </a:rPr>
                        <a:t>2</a:t>
                      </a:r>
                      <a:endParaRPr kumimoji="0" lang="en-US" sz="1800" kern="1200" dirty="0">
                        <a:solidFill>
                          <a:schemeClr val="dk1"/>
                        </a:solidFill>
                        <a:latin typeface="+mn-lt"/>
                        <a:ea typeface="+mn-ea"/>
                        <a:cs typeface="+mn-cs"/>
                      </a:endParaRPr>
                    </a:p>
                    <a:p>
                      <a:pPr algn="ctr"/>
                      <a:endParaRPr lang="en-US" dirty="0"/>
                    </a:p>
                  </a:txBody>
                  <a:tcPr/>
                </a:tc>
                <a:extLst>
                  <a:ext uri="{0D108BD9-81ED-4DB2-BD59-A6C34878D82A}">
                    <a16:rowId xmlns="" xmlns:a16="http://schemas.microsoft.com/office/drawing/2014/main" val="10001"/>
                  </a:ext>
                </a:extLst>
              </a:tr>
              <a:tr h="767844">
                <a:tc>
                  <a:txBody>
                    <a:bodyPr/>
                    <a:lstStyle/>
                    <a:p>
                      <a:pPr algn="ctr"/>
                      <a:r>
                        <a:rPr lang="en-US" dirty="0"/>
                        <a:t>8</a:t>
                      </a:r>
                    </a:p>
                  </a:txBody>
                  <a:tcPr/>
                </a:tc>
                <a:tc>
                  <a:txBody>
                    <a:bodyPr/>
                    <a:lstStyle/>
                    <a:p>
                      <a:pPr algn="ctr"/>
                      <a:r>
                        <a:rPr lang="en-US" dirty="0"/>
                        <a:t>45m/s</a:t>
                      </a:r>
                    </a:p>
                  </a:txBody>
                  <a:tcPr/>
                </a:tc>
                <a:tc>
                  <a:txBody>
                    <a:bodyPr/>
                    <a:lstStyle/>
                    <a:p>
                      <a:pPr algn="ctr"/>
                      <a:r>
                        <a:rPr lang="en-US" dirty="0"/>
                        <a:t>924.54mm</a:t>
                      </a:r>
                    </a:p>
                  </a:txBody>
                  <a:tcPr/>
                </a:tc>
                <a:tc>
                  <a:txBody>
                    <a:bodyPr/>
                    <a:lstStyle/>
                    <a:p>
                      <a:pPr algn="ctr"/>
                      <a:r>
                        <a:rPr lang="en-US" dirty="0"/>
                        <a:t>0.12171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5348.9N/</a:t>
                      </a:r>
                      <a:r>
                        <a:rPr kumimoji="0" lang="en-US" sz="1800" kern="1200" dirty="0">
                          <a:solidFill>
                            <a:schemeClr val="dk1"/>
                          </a:solidFill>
                          <a:latin typeface="+mn-lt"/>
                          <a:ea typeface="+mn-ea"/>
                          <a:cs typeface="+mn-cs"/>
                        </a:rPr>
                        <a:t>mm</a:t>
                      </a:r>
                      <a:r>
                        <a:rPr kumimoji="0" lang="en-US" sz="1800" kern="1200" baseline="30000" dirty="0">
                          <a:solidFill>
                            <a:schemeClr val="dk1"/>
                          </a:solidFill>
                          <a:latin typeface="+mn-lt"/>
                          <a:ea typeface="+mn-ea"/>
                          <a:cs typeface="+mn-cs"/>
                        </a:rPr>
                        <a:t>2</a:t>
                      </a:r>
                      <a:endParaRPr kumimoji="0" lang="en-US" sz="1800" kern="1200" dirty="0">
                        <a:solidFill>
                          <a:schemeClr val="dk1"/>
                        </a:solidFill>
                        <a:latin typeface="+mn-lt"/>
                        <a:ea typeface="+mn-ea"/>
                        <a:cs typeface="+mn-cs"/>
                      </a:endParaRPr>
                    </a:p>
                    <a:p>
                      <a:pPr algn="ctr"/>
                      <a:endParaRPr lang="en-US" dirty="0"/>
                    </a:p>
                  </a:txBody>
                  <a:tcPr anchor="ct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u="sng" dirty="0">
                <a:solidFill>
                  <a:srgbClr val="FF0000"/>
                </a:solidFill>
              </a:rPr>
              <a:t>SIDE IMPACT, CAR VS. CAR</a:t>
            </a:r>
            <a:r>
              <a:rPr lang="en-US" sz="2800" dirty="0"/>
              <a:t/>
            </a:r>
            <a:br>
              <a:rPr lang="en-US" sz="2800" dirty="0"/>
            </a:br>
            <a:r>
              <a:rPr lang="en-US" sz="2800" dirty="0">
                <a:solidFill>
                  <a:srgbClr val="FF0000"/>
                </a:solidFill>
              </a:rPr>
              <a:t>CAR MATERIALS</a:t>
            </a:r>
            <a:r>
              <a:rPr lang="en-US" sz="2800" dirty="0"/>
              <a:t>-ALUMINIUM ALLOY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33405693"/>
              </p:ext>
            </p:extLst>
          </p:nvPr>
        </p:nvGraphicFramePr>
        <p:xfrm>
          <a:off x="457200" y="2438400"/>
          <a:ext cx="8229600" cy="3657600"/>
        </p:xfrm>
        <a:graphic>
          <a:graphicData uri="http://schemas.openxmlformats.org/drawingml/2006/table">
            <a:tbl>
              <a:tblPr firstRow="1" bandRow="1">
                <a:tableStyleId>{5C22544A-7EE6-4342-B048-85BDC9FD1C3A}</a:tableStyleId>
              </a:tblPr>
              <a:tblGrid>
                <a:gridCol w="9906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2362200">
                  <a:extLst>
                    <a:ext uri="{9D8B030D-6E8A-4147-A177-3AD203B41FA5}">
                      <a16:colId xmlns="" xmlns:a16="http://schemas.microsoft.com/office/drawing/2014/main" val="20002"/>
                    </a:ext>
                  </a:extLst>
                </a:gridCol>
                <a:gridCol w="1447800">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tblGrid>
              <a:tr h="2019534">
                <a:tc>
                  <a:txBody>
                    <a:bodyPr/>
                    <a:lstStyle/>
                    <a:p>
                      <a:pPr algn="ctr"/>
                      <a:r>
                        <a:rPr lang="en-US" dirty="0"/>
                        <a:t>S.NO</a:t>
                      </a:r>
                    </a:p>
                  </a:txBody>
                  <a:tcPr anchor="ctr"/>
                </a:tc>
                <a:tc>
                  <a:txBody>
                    <a:bodyPr/>
                    <a:lstStyle/>
                    <a:p>
                      <a:pPr algn="ctr"/>
                      <a:r>
                        <a:rPr lang="en-US" dirty="0"/>
                        <a:t>VELOCITY</a:t>
                      </a:r>
                    </a:p>
                  </a:txBody>
                  <a:tcPr anchor="ctr"/>
                </a:tc>
                <a:tc>
                  <a:txBody>
                    <a:bodyPr/>
                    <a:lstStyle/>
                    <a:p>
                      <a:pPr algn="ctr"/>
                      <a:r>
                        <a:rPr lang="en-US" dirty="0"/>
                        <a:t>TOTAL DEFORMATION</a:t>
                      </a:r>
                    </a:p>
                  </a:txBody>
                  <a:tcPr anchor="ctr"/>
                </a:tc>
                <a:tc>
                  <a:txBody>
                    <a:bodyPr/>
                    <a:lstStyle/>
                    <a:p>
                      <a:pPr algn="ctr"/>
                      <a:r>
                        <a:rPr lang="en-US" dirty="0"/>
                        <a:t>STRAIN</a:t>
                      </a:r>
                    </a:p>
                  </a:txBody>
                  <a:tcPr anchor="ctr"/>
                </a:tc>
                <a:tc>
                  <a:txBody>
                    <a:bodyPr/>
                    <a:lstStyle/>
                    <a:p>
                      <a:pPr algn="ctr"/>
                      <a:r>
                        <a:rPr lang="en-US" dirty="0"/>
                        <a:t>STRESS</a:t>
                      </a:r>
                    </a:p>
                  </a:txBody>
                  <a:tcPr anchor="ctr"/>
                </a:tc>
                <a:extLst>
                  <a:ext uri="{0D108BD9-81ED-4DB2-BD59-A6C34878D82A}">
                    <a16:rowId xmlns="" xmlns:a16="http://schemas.microsoft.com/office/drawing/2014/main" val="10000"/>
                  </a:ext>
                </a:extLst>
              </a:tr>
              <a:tr h="819033">
                <a:tc>
                  <a:txBody>
                    <a:bodyPr/>
                    <a:lstStyle/>
                    <a:p>
                      <a:pPr algn="ctr"/>
                      <a:r>
                        <a:rPr lang="en-US" dirty="0"/>
                        <a:t>9</a:t>
                      </a:r>
                    </a:p>
                  </a:txBody>
                  <a:tcPr/>
                </a:tc>
                <a:tc>
                  <a:txBody>
                    <a:bodyPr/>
                    <a:lstStyle/>
                    <a:p>
                      <a:pPr algn="ctr"/>
                      <a:r>
                        <a:rPr lang="en-US" dirty="0"/>
                        <a:t>55m/s</a:t>
                      </a:r>
                    </a:p>
                  </a:txBody>
                  <a:tcPr/>
                </a:tc>
                <a:tc>
                  <a:txBody>
                    <a:bodyPr/>
                    <a:lstStyle/>
                    <a:p>
                      <a:pPr algn="ctr"/>
                      <a:r>
                        <a:rPr lang="en-US" dirty="0"/>
                        <a:t>550.21mm</a:t>
                      </a:r>
                    </a:p>
                  </a:txBody>
                  <a:tcPr/>
                </a:tc>
                <a:tc>
                  <a:txBody>
                    <a:bodyPr/>
                    <a:lstStyle/>
                    <a:p>
                      <a:pPr algn="ctr"/>
                      <a:r>
                        <a:rPr lang="en-US" dirty="0"/>
                        <a:t>0.029581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1733.5N/</a:t>
                      </a:r>
                      <a:r>
                        <a:rPr kumimoji="0" lang="en-US" sz="1800" kern="1200" dirty="0">
                          <a:solidFill>
                            <a:schemeClr val="dk1"/>
                          </a:solidFill>
                          <a:latin typeface="+mn-lt"/>
                          <a:ea typeface="+mn-ea"/>
                          <a:cs typeface="+mn-cs"/>
                        </a:rPr>
                        <a:t>mm</a:t>
                      </a:r>
                      <a:r>
                        <a:rPr kumimoji="0" lang="en-US" sz="1800" kern="1200" baseline="30000" dirty="0">
                          <a:solidFill>
                            <a:schemeClr val="dk1"/>
                          </a:solidFill>
                          <a:latin typeface="+mn-lt"/>
                          <a:ea typeface="+mn-ea"/>
                          <a:cs typeface="+mn-cs"/>
                        </a:rPr>
                        <a:t>2</a:t>
                      </a:r>
                      <a:endParaRPr kumimoji="0" lang="en-US" sz="1800" kern="1200" dirty="0">
                        <a:solidFill>
                          <a:schemeClr val="dk1"/>
                        </a:solidFill>
                        <a:latin typeface="+mn-lt"/>
                        <a:ea typeface="+mn-ea"/>
                        <a:cs typeface="+mn-cs"/>
                      </a:endParaRPr>
                    </a:p>
                    <a:p>
                      <a:pPr algn="ctr"/>
                      <a:endParaRPr lang="en-US" dirty="0"/>
                    </a:p>
                  </a:txBody>
                  <a:tcPr/>
                </a:tc>
                <a:extLst>
                  <a:ext uri="{0D108BD9-81ED-4DB2-BD59-A6C34878D82A}">
                    <a16:rowId xmlns="" xmlns:a16="http://schemas.microsoft.com/office/drawing/2014/main" val="10001"/>
                  </a:ext>
                </a:extLst>
              </a:tr>
              <a:tr h="819033">
                <a:tc>
                  <a:txBody>
                    <a:bodyPr/>
                    <a:lstStyle/>
                    <a:p>
                      <a:pPr algn="ctr"/>
                      <a:r>
                        <a:rPr lang="en-US" dirty="0"/>
                        <a:t>10</a:t>
                      </a:r>
                    </a:p>
                  </a:txBody>
                  <a:tcPr/>
                </a:tc>
                <a:tc>
                  <a:txBody>
                    <a:bodyPr/>
                    <a:lstStyle/>
                    <a:p>
                      <a:pPr algn="ctr"/>
                      <a:r>
                        <a:rPr lang="en-US" dirty="0"/>
                        <a:t>60m/s</a:t>
                      </a:r>
                    </a:p>
                  </a:txBody>
                  <a:tcPr/>
                </a:tc>
                <a:tc>
                  <a:txBody>
                    <a:bodyPr/>
                    <a:lstStyle/>
                    <a:p>
                      <a:pPr algn="ctr"/>
                      <a:r>
                        <a:rPr lang="en-US" dirty="0"/>
                        <a:t>600.29mm</a:t>
                      </a:r>
                    </a:p>
                  </a:txBody>
                  <a:tcPr/>
                </a:tc>
                <a:tc>
                  <a:txBody>
                    <a:bodyPr/>
                    <a:lstStyle/>
                    <a:p>
                      <a:pPr algn="ctr"/>
                      <a:r>
                        <a:rPr lang="en-US" dirty="0"/>
                        <a:t>0.0090137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625.29N/</a:t>
                      </a:r>
                      <a:r>
                        <a:rPr kumimoji="0" lang="en-US" sz="1800" kern="1200" dirty="0">
                          <a:solidFill>
                            <a:schemeClr val="dk1"/>
                          </a:solidFill>
                          <a:latin typeface="+mn-lt"/>
                          <a:ea typeface="+mn-ea"/>
                          <a:cs typeface="+mn-cs"/>
                        </a:rPr>
                        <a:t>mm</a:t>
                      </a:r>
                      <a:r>
                        <a:rPr kumimoji="0" lang="en-US" sz="1800" kern="1200" baseline="30000" dirty="0">
                          <a:solidFill>
                            <a:schemeClr val="dk1"/>
                          </a:solidFill>
                          <a:latin typeface="+mn-lt"/>
                          <a:ea typeface="+mn-ea"/>
                          <a:cs typeface="+mn-cs"/>
                        </a:rPr>
                        <a:t>2</a:t>
                      </a:r>
                      <a:endParaRPr kumimoji="0" lang="en-US" sz="1800" kern="1200" dirty="0">
                        <a:solidFill>
                          <a:schemeClr val="dk1"/>
                        </a:solidFill>
                        <a:latin typeface="+mn-lt"/>
                        <a:ea typeface="+mn-ea"/>
                        <a:cs typeface="+mn-cs"/>
                      </a:endParaRPr>
                    </a:p>
                    <a:p>
                      <a:pPr algn="ctr"/>
                      <a:endParaRPr lang="en-US" dirty="0"/>
                    </a:p>
                  </a:txBody>
                  <a:tcPr anchor="ct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u="sng" dirty="0">
                <a:solidFill>
                  <a:srgbClr val="FF0000"/>
                </a:solidFill>
              </a:rPr>
              <a:t>SIDE IMPACT, CAR VS. CAR</a:t>
            </a:r>
            <a:r>
              <a:rPr lang="en-US" sz="2800" dirty="0"/>
              <a:t/>
            </a:r>
            <a:br>
              <a:rPr lang="en-US" sz="2800" dirty="0"/>
            </a:br>
            <a:r>
              <a:rPr lang="en-US" sz="2800" dirty="0">
                <a:solidFill>
                  <a:srgbClr val="FF0000"/>
                </a:solidFill>
              </a:rPr>
              <a:t>CAR MATERIALS</a:t>
            </a:r>
            <a:r>
              <a:rPr lang="en-US" sz="2800" dirty="0"/>
              <a:t>-MAGNESIUM ALLOY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88314248"/>
              </p:ext>
            </p:extLst>
          </p:nvPr>
        </p:nvGraphicFramePr>
        <p:xfrm>
          <a:off x="457200" y="2667000"/>
          <a:ext cx="8229600" cy="3352799"/>
        </p:xfrm>
        <a:graphic>
          <a:graphicData uri="http://schemas.openxmlformats.org/drawingml/2006/table">
            <a:tbl>
              <a:tblPr firstRow="1" bandRow="1">
                <a:tableStyleId>{5C22544A-7EE6-4342-B048-85BDC9FD1C3A}</a:tableStyleId>
              </a:tblPr>
              <a:tblGrid>
                <a:gridCol w="990600">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2362200">
                  <a:extLst>
                    <a:ext uri="{9D8B030D-6E8A-4147-A177-3AD203B41FA5}">
                      <a16:colId xmlns="" xmlns:a16="http://schemas.microsoft.com/office/drawing/2014/main" val="20002"/>
                    </a:ext>
                  </a:extLst>
                </a:gridCol>
                <a:gridCol w="163068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1851239">
                <a:tc>
                  <a:txBody>
                    <a:bodyPr/>
                    <a:lstStyle/>
                    <a:p>
                      <a:pPr algn="ctr"/>
                      <a:r>
                        <a:rPr lang="en-US" dirty="0"/>
                        <a:t>S.NO</a:t>
                      </a:r>
                    </a:p>
                  </a:txBody>
                  <a:tcPr anchor="ctr"/>
                </a:tc>
                <a:tc>
                  <a:txBody>
                    <a:bodyPr/>
                    <a:lstStyle/>
                    <a:p>
                      <a:pPr algn="ctr"/>
                      <a:r>
                        <a:rPr lang="en-US" dirty="0"/>
                        <a:t>VELOCITY</a:t>
                      </a:r>
                    </a:p>
                  </a:txBody>
                  <a:tcPr anchor="ctr"/>
                </a:tc>
                <a:tc>
                  <a:txBody>
                    <a:bodyPr/>
                    <a:lstStyle/>
                    <a:p>
                      <a:pPr algn="ctr"/>
                      <a:r>
                        <a:rPr lang="en-US" dirty="0"/>
                        <a:t>TOTAL DEFORMATION</a:t>
                      </a:r>
                    </a:p>
                  </a:txBody>
                  <a:tcPr anchor="ctr"/>
                </a:tc>
                <a:tc>
                  <a:txBody>
                    <a:bodyPr/>
                    <a:lstStyle/>
                    <a:p>
                      <a:pPr algn="ctr"/>
                      <a:r>
                        <a:rPr lang="en-US" dirty="0"/>
                        <a:t>STRAIN</a:t>
                      </a:r>
                    </a:p>
                  </a:txBody>
                  <a:tcPr anchor="ctr"/>
                </a:tc>
                <a:tc>
                  <a:txBody>
                    <a:bodyPr/>
                    <a:lstStyle/>
                    <a:p>
                      <a:pPr algn="ctr"/>
                      <a:r>
                        <a:rPr lang="en-US" dirty="0"/>
                        <a:t>STRESS</a:t>
                      </a:r>
                    </a:p>
                  </a:txBody>
                  <a:tcPr anchor="ctr"/>
                </a:tc>
                <a:extLst>
                  <a:ext uri="{0D108BD9-81ED-4DB2-BD59-A6C34878D82A}">
                    <a16:rowId xmlns="" xmlns:a16="http://schemas.microsoft.com/office/drawing/2014/main" val="10000"/>
                  </a:ext>
                </a:extLst>
              </a:tr>
              <a:tr h="750780">
                <a:tc>
                  <a:txBody>
                    <a:bodyPr/>
                    <a:lstStyle/>
                    <a:p>
                      <a:pPr algn="ctr"/>
                      <a:r>
                        <a:rPr lang="en-US" dirty="0"/>
                        <a:t>11</a:t>
                      </a:r>
                    </a:p>
                  </a:txBody>
                  <a:tcPr/>
                </a:tc>
                <a:tc>
                  <a:txBody>
                    <a:bodyPr/>
                    <a:lstStyle/>
                    <a:p>
                      <a:pPr algn="ctr"/>
                      <a:r>
                        <a:rPr lang="en-US" dirty="0"/>
                        <a:t>55m/s</a:t>
                      </a:r>
                    </a:p>
                  </a:txBody>
                  <a:tcPr/>
                </a:tc>
                <a:tc>
                  <a:txBody>
                    <a:bodyPr/>
                    <a:lstStyle/>
                    <a:p>
                      <a:pPr algn="ctr"/>
                      <a:r>
                        <a:rPr lang="en-US" dirty="0"/>
                        <a:t>550.16mm</a:t>
                      </a:r>
                    </a:p>
                  </a:txBody>
                  <a:tcPr/>
                </a:tc>
                <a:tc>
                  <a:txBody>
                    <a:bodyPr/>
                    <a:lstStyle/>
                    <a:p>
                      <a:pPr algn="ctr"/>
                      <a:r>
                        <a:rPr lang="en-US" dirty="0"/>
                        <a:t>0.030022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1121.9N/</a:t>
                      </a:r>
                      <a:r>
                        <a:rPr kumimoji="0" lang="en-US" sz="1800" kern="1200" dirty="0">
                          <a:solidFill>
                            <a:schemeClr val="dk1"/>
                          </a:solidFill>
                          <a:latin typeface="+mn-lt"/>
                          <a:ea typeface="+mn-ea"/>
                          <a:cs typeface="+mn-cs"/>
                        </a:rPr>
                        <a:t>mm</a:t>
                      </a:r>
                      <a:r>
                        <a:rPr kumimoji="0" lang="en-US" sz="1800" kern="1200" baseline="30000" dirty="0">
                          <a:solidFill>
                            <a:schemeClr val="dk1"/>
                          </a:solidFill>
                          <a:latin typeface="+mn-lt"/>
                          <a:ea typeface="+mn-ea"/>
                          <a:cs typeface="+mn-cs"/>
                        </a:rPr>
                        <a:t>2</a:t>
                      </a:r>
                      <a:endParaRPr kumimoji="0" lang="en-US" sz="1800" kern="1200" dirty="0">
                        <a:solidFill>
                          <a:schemeClr val="dk1"/>
                        </a:solidFill>
                        <a:latin typeface="+mn-lt"/>
                        <a:ea typeface="+mn-ea"/>
                        <a:cs typeface="+mn-cs"/>
                      </a:endParaRPr>
                    </a:p>
                    <a:p>
                      <a:pPr algn="ctr"/>
                      <a:endParaRPr lang="en-US" dirty="0"/>
                    </a:p>
                  </a:txBody>
                  <a:tcPr/>
                </a:tc>
                <a:extLst>
                  <a:ext uri="{0D108BD9-81ED-4DB2-BD59-A6C34878D82A}">
                    <a16:rowId xmlns="" xmlns:a16="http://schemas.microsoft.com/office/drawing/2014/main" val="10001"/>
                  </a:ext>
                </a:extLst>
              </a:tr>
              <a:tr h="750780">
                <a:tc>
                  <a:txBody>
                    <a:bodyPr/>
                    <a:lstStyle/>
                    <a:p>
                      <a:pPr algn="ctr"/>
                      <a:r>
                        <a:rPr lang="en-US" dirty="0"/>
                        <a:t>12</a:t>
                      </a:r>
                    </a:p>
                  </a:txBody>
                  <a:tcPr/>
                </a:tc>
                <a:tc>
                  <a:txBody>
                    <a:bodyPr/>
                    <a:lstStyle/>
                    <a:p>
                      <a:pPr algn="ctr"/>
                      <a:r>
                        <a:rPr lang="en-US" dirty="0"/>
                        <a:t>60m/s</a:t>
                      </a:r>
                    </a:p>
                  </a:txBody>
                  <a:tcPr/>
                </a:tc>
                <a:tc>
                  <a:txBody>
                    <a:bodyPr/>
                    <a:lstStyle/>
                    <a:p>
                      <a:pPr algn="ctr"/>
                      <a:r>
                        <a:rPr lang="en-US" dirty="0"/>
                        <a:t>600.26mm</a:t>
                      </a:r>
                    </a:p>
                  </a:txBody>
                  <a:tcPr/>
                </a:tc>
                <a:tc>
                  <a:txBody>
                    <a:bodyPr/>
                    <a:lstStyle/>
                    <a:p>
                      <a:pPr algn="ctr"/>
                      <a:r>
                        <a:rPr lang="en-US" dirty="0"/>
                        <a:t>0.0095194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422.79N/</a:t>
                      </a:r>
                      <a:r>
                        <a:rPr kumimoji="0" lang="en-US" sz="1800" kern="1200" dirty="0">
                          <a:solidFill>
                            <a:schemeClr val="dk1"/>
                          </a:solidFill>
                          <a:latin typeface="+mn-lt"/>
                          <a:ea typeface="+mn-ea"/>
                          <a:cs typeface="+mn-cs"/>
                        </a:rPr>
                        <a:t>mm</a:t>
                      </a:r>
                      <a:r>
                        <a:rPr kumimoji="0" lang="en-US" sz="1800" kern="1200" baseline="30000" dirty="0">
                          <a:solidFill>
                            <a:schemeClr val="dk1"/>
                          </a:solidFill>
                          <a:latin typeface="+mn-lt"/>
                          <a:ea typeface="+mn-ea"/>
                          <a:cs typeface="+mn-cs"/>
                        </a:rPr>
                        <a:t>2</a:t>
                      </a:r>
                      <a:endParaRPr kumimoji="0" lang="en-US" sz="1800" kern="1200" dirty="0">
                        <a:solidFill>
                          <a:schemeClr val="dk1"/>
                        </a:solidFill>
                        <a:latin typeface="+mn-lt"/>
                        <a:ea typeface="+mn-ea"/>
                        <a:cs typeface="+mn-cs"/>
                      </a:endParaRPr>
                    </a:p>
                    <a:p>
                      <a:pPr algn="ctr"/>
                      <a:endParaRPr lang="en-US" dirty="0"/>
                    </a:p>
                  </a:txBody>
                  <a:tcPr anchor="ct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GRAPHS, </a:t>
            </a:r>
            <a:r>
              <a:rPr lang="en-US" dirty="0" smtClean="0">
                <a:solidFill>
                  <a:schemeClr val="tx1"/>
                </a:solidFill>
              </a:rPr>
              <a:t>car Vs. obstacle </a:t>
            </a:r>
            <a:endParaRPr lang="en-IN" dirty="0">
              <a:solidFill>
                <a:schemeClr val="tx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3347720"/>
              </p:ext>
            </p:extLst>
          </p:nvPr>
        </p:nvGraphicFramePr>
        <p:xfrm>
          <a:off x="609600" y="2514600"/>
          <a:ext cx="76200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10740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car Vs. obstacle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10861592"/>
              </p:ext>
            </p:extLst>
          </p:nvPr>
        </p:nvGraphicFramePr>
        <p:xfrm>
          <a:off x="457200" y="2249488"/>
          <a:ext cx="8229600" cy="4324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257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Car Vs. obstacle </a:t>
            </a:r>
            <a:endParaRPr lang="en-IN" dirty="0">
              <a:solidFill>
                <a:srgbClr val="FF0000"/>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57135414"/>
              </p:ext>
            </p:extLst>
          </p:nvPr>
        </p:nvGraphicFramePr>
        <p:xfrm>
          <a:off x="457200" y="2249488"/>
          <a:ext cx="7924800" cy="3922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6268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rPr>
              <a:t>CONTENTS</a:t>
            </a:r>
          </a:p>
        </p:txBody>
      </p:sp>
      <p:sp>
        <p:nvSpPr>
          <p:cNvPr id="3" name="Content Placeholder 2"/>
          <p:cNvSpPr>
            <a:spLocks noGrp="1"/>
          </p:cNvSpPr>
          <p:nvPr>
            <p:ph idx="1"/>
          </p:nvPr>
        </p:nvSpPr>
        <p:spPr/>
        <p:txBody>
          <a:bodyPr>
            <a:normAutofit/>
          </a:bodyPr>
          <a:lstStyle/>
          <a:p>
            <a:pPr marL="624078" indent="-514350">
              <a:buFont typeface="+mj-lt"/>
              <a:buAutoNum type="arabicParenR"/>
            </a:pPr>
            <a:r>
              <a:rPr lang="en-US" dirty="0">
                <a:latin typeface="Times New Roman" pitchFamily="18" charset="0"/>
                <a:cs typeface="Times New Roman" pitchFamily="18" charset="0"/>
              </a:rPr>
              <a:t>Introduction</a:t>
            </a:r>
          </a:p>
          <a:p>
            <a:pPr marL="624078" indent="-514350">
              <a:buFont typeface="+mj-lt"/>
              <a:buAutoNum type="arabicParenR"/>
            </a:pPr>
            <a:r>
              <a:rPr lang="en-US" dirty="0">
                <a:latin typeface="Times New Roman" pitchFamily="18" charset="0"/>
                <a:cs typeface="Times New Roman" pitchFamily="18" charset="0"/>
              </a:rPr>
              <a:t>Abstract</a:t>
            </a:r>
          </a:p>
          <a:p>
            <a:pPr marL="624078" indent="-514350">
              <a:buFont typeface="+mj-lt"/>
              <a:buAutoNum type="arabicParenR"/>
            </a:pPr>
            <a:r>
              <a:rPr lang="en-US" dirty="0">
                <a:latin typeface="Times New Roman" pitchFamily="18" charset="0"/>
                <a:cs typeface="Times New Roman" pitchFamily="18" charset="0"/>
              </a:rPr>
              <a:t>Present Work</a:t>
            </a:r>
          </a:p>
          <a:p>
            <a:pPr marL="624078" indent="-514350">
              <a:buFont typeface="+mj-lt"/>
              <a:buAutoNum type="arabicParenR"/>
            </a:pPr>
            <a:r>
              <a:rPr lang="en-US" dirty="0">
                <a:latin typeface="Times New Roman" pitchFamily="18" charset="0"/>
                <a:cs typeface="Times New Roman" pitchFamily="18" charset="0"/>
              </a:rPr>
              <a:t>Velocity Combinations With Materials</a:t>
            </a:r>
          </a:p>
          <a:p>
            <a:pPr marL="624078" indent="-514350">
              <a:buFont typeface="+mj-lt"/>
              <a:buAutoNum type="arabicParenR"/>
            </a:pPr>
            <a:r>
              <a:rPr lang="en-US" dirty="0">
                <a:latin typeface="Times New Roman" pitchFamily="18" charset="0"/>
                <a:cs typeface="Times New Roman" pitchFamily="18" charset="0"/>
              </a:rPr>
              <a:t>Car Designs In Catia</a:t>
            </a:r>
          </a:p>
          <a:p>
            <a:pPr marL="624078" indent="-514350">
              <a:buFont typeface="+mj-lt"/>
              <a:buAutoNum type="arabicParenR"/>
            </a:pPr>
            <a:r>
              <a:rPr lang="en-US" dirty="0" smtClean="0">
                <a:latin typeface="Times New Roman" pitchFamily="18" charset="0"/>
                <a:cs typeface="Times New Roman" pitchFamily="18" charset="0"/>
              </a:rPr>
              <a:t>Results </a:t>
            </a:r>
            <a:r>
              <a:rPr lang="en-US" dirty="0" smtClean="0">
                <a:latin typeface="Times New Roman" pitchFamily="18" charset="0"/>
                <a:cs typeface="Times New Roman" pitchFamily="18" charset="0"/>
              </a:rPr>
              <a:t>and comparative graphs</a:t>
            </a:r>
            <a:endParaRPr lang="en-US" dirty="0">
              <a:latin typeface="Times New Roman" pitchFamily="18" charset="0"/>
              <a:cs typeface="Times New Roman" pitchFamily="18" charset="0"/>
            </a:endParaRPr>
          </a:p>
          <a:p>
            <a:pPr marL="624078" indent="-514350">
              <a:buFont typeface="+mj-lt"/>
              <a:buAutoNum type="arabicParenR"/>
            </a:pPr>
            <a:r>
              <a:rPr lang="en-US" dirty="0" smtClean="0">
                <a:latin typeface="Times New Roman" pitchFamily="18" charset="0"/>
                <a:cs typeface="Times New Roman" pitchFamily="18" charset="0"/>
              </a:rPr>
              <a:t>Conclusion</a:t>
            </a:r>
          </a:p>
          <a:p>
            <a:pPr marL="624078" indent="-514350">
              <a:buFont typeface="+mj-lt"/>
              <a:buAutoNum type="arabicParenR"/>
            </a:pPr>
            <a:r>
              <a:rPr lang="en-US" dirty="0" smtClean="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866192"/>
          </a:xfrm>
        </p:spPr>
        <p:txBody>
          <a:bodyPr/>
          <a:lstStyle/>
          <a:p>
            <a:pPr algn="ctr"/>
            <a:r>
              <a:rPr lang="en-US" u="sng" dirty="0">
                <a:solidFill>
                  <a:srgbClr val="FF0000"/>
                </a:solidFill>
              </a:rPr>
              <a:t>RESULTS FOLDERS</a:t>
            </a:r>
          </a:p>
        </p:txBody>
      </p:sp>
      <p:sp>
        <p:nvSpPr>
          <p:cNvPr id="6" name="Rectangle 5">
            <a:hlinkClick r:id="rId2" action="ppaction://hlinkfile"/>
            <a:extLst>
              <a:ext uri="{FF2B5EF4-FFF2-40B4-BE49-F238E27FC236}">
                <a16:creationId xmlns="" xmlns:a16="http://schemas.microsoft.com/office/drawing/2014/main" id="{B2A6E485-292C-4248-9067-3E8B382762F3}"/>
              </a:ext>
            </a:extLst>
          </p:cNvPr>
          <p:cNvSpPr/>
          <p:nvPr/>
        </p:nvSpPr>
        <p:spPr>
          <a:xfrm>
            <a:off x="762000" y="2009192"/>
            <a:ext cx="2895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FRONTAL IMPACT IMAGES</a:t>
            </a:r>
          </a:p>
        </p:txBody>
      </p:sp>
      <p:sp>
        <p:nvSpPr>
          <p:cNvPr id="7" name="Rectangle 6">
            <a:hlinkClick r:id="rId3" action="ppaction://hlinkfile"/>
            <a:extLst>
              <a:ext uri="{FF2B5EF4-FFF2-40B4-BE49-F238E27FC236}">
                <a16:creationId xmlns="" xmlns:a16="http://schemas.microsoft.com/office/drawing/2014/main" id="{BC6E7755-D1BC-43A1-AC94-F0FC3ABA6B3A}"/>
              </a:ext>
            </a:extLst>
          </p:cNvPr>
          <p:cNvSpPr/>
          <p:nvPr/>
        </p:nvSpPr>
        <p:spPr>
          <a:xfrm>
            <a:off x="5638800" y="2047292"/>
            <a:ext cx="2819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SIDE IMPACT IMAGES</a:t>
            </a:r>
          </a:p>
        </p:txBody>
      </p:sp>
      <p:sp>
        <p:nvSpPr>
          <p:cNvPr id="8" name="Rectangle 7">
            <a:hlinkClick r:id="rId4" action="ppaction://hlinkfile"/>
            <a:extLst>
              <a:ext uri="{FF2B5EF4-FFF2-40B4-BE49-F238E27FC236}">
                <a16:creationId xmlns="" xmlns:a16="http://schemas.microsoft.com/office/drawing/2014/main" id="{2771FF05-1085-4C4C-AFF3-0F4A6CBFCBBF}"/>
              </a:ext>
            </a:extLst>
          </p:cNvPr>
          <p:cNvSpPr/>
          <p:nvPr/>
        </p:nvSpPr>
        <p:spPr>
          <a:xfrm>
            <a:off x="786882" y="3963955"/>
            <a:ext cx="2895600"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IGS FILES</a:t>
            </a:r>
          </a:p>
        </p:txBody>
      </p:sp>
      <p:sp>
        <p:nvSpPr>
          <p:cNvPr id="9" name="Rectangle 8">
            <a:hlinkClick r:id="rId5" action="ppaction://hlinkfile"/>
            <a:extLst>
              <a:ext uri="{FF2B5EF4-FFF2-40B4-BE49-F238E27FC236}">
                <a16:creationId xmlns="" xmlns:a16="http://schemas.microsoft.com/office/drawing/2014/main" id="{3B8C4F35-DD89-4626-9B41-18B421272E02}"/>
              </a:ext>
            </a:extLst>
          </p:cNvPr>
          <p:cNvSpPr/>
          <p:nvPr/>
        </p:nvSpPr>
        <p:spPr>
          <a:xfrm>
            <a:off x="5638800" y="3963955"/>
            <a:ext cx="2819400"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CATIA SKETCHES</a:t>
            </a:r>
          </a:p>
        </p:txBody>
      </p:sp>
      <p:sp>
        <p:nvSpPr>
          <p:cNvPr id="11" name="Oval 10">
            <a:hlinkClick r:id="rId6" action="ppaction://hlinkfile"/>
            <a:extLst>
              <a:ext uri="{FF2B5EF4-FFF2-40B4-BE49-F238E27FC236}">
                <a16:creationId xmlns="" xmlns:a16="http://schemas.microsoft.com/office/drawing/2014/main" id="{4439D8FC-C107-4BBE-9AE9-FF7F91CC4DC6}"/>
              </a:ext>
            </a:extLst>
          </p:cNvPr>
          <p:cNvSpPr/>
          <p:nvPr/>
        </p:nvSpPr>
        <p:spPr>
          <a:xfrm>
            <a:off x="2048847" y="5181600"/>
            <a:ext cx="5001208"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CRASH REPORT FINAL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a:t>
            </a:r>
            <a:endParaRPr lang="en-IN" dirty="0">
              <a:solidFill>
                <a:srgbClr val="FF0000"/>
              </a:solidFill>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It was seen that at low velocity majority of the impact force was absorbed by the front part of the car with slight deformation. But at high velocity, impact resulted in permanent deformation of the car model. The extent of plastic deformation of the car increased with increase in velocity with front part of the car absorbing the major part of the impact energy, Bumper, bonnet, A </a:t>
            </a:r>
            <a:r>
              <a:rPr lang="en-US" sz="2000" dirty="0" smtClean="0">
                <a:latin typeface="Times New Roman" pitchFamily="18" charset="0"/>
                <a:cs typeface="Times New Roman" pitchFamily="18" charset="0"/>
              </a:rPr>
              <a:t>Pillar(obstacle) and </a:t>
            </a:r>
            <a:r>
              <a:rPr lang="en-US" sz="2000" dirty="0">
                <a:latin typeface="Times New Roman" pitchFamily="18" charset="0"/>
                <a:cs typeface="Times New Roman" pitchFamily="18" charset="0"/>
              </a:rPr>
              <a:t>wind shield were the major parts to undergo plastic deformation. </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Finally, </a:t>
            </a:r>
            <a:r>
              <a:rPr lang="en-US" sz="2000" dirty="0">
                <a:latin typeface="Times New Roman" pitchFamily="18" charset="0"/>
                <a:cs typeface="Times New Roman" pitchFamily="18" charset="0"/>
              </a:rPr>
              <a:t>Aluminium</a:t>
            </a:r>
            <a:r>
              <a:rPr lang="en-US" sz="2000" dirty="0">
                <a:latin typeface="Times New Roman" pitchFamily="18" charset="0"/>
                <a:cs typeface="Times New Roman" pitchFamily="18" charset="0"/>
              </a:rPr>
              <a:t> Alloy car body material is much better than Magnesium Alloy car body material.</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62680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REFERENCES</a:t>
            </a:r>
            <a:br>
              <a:rPr lang="en-US" dirty="0" smtClean="0">
                <a:solidFill>
                  <a:srgbClr val="FF0000"/>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1. </a:t>
            </a:r>
            <a:r>
              <a:rPr lang="en-US" sz="2700" dirty="0" smtClean="0">
                <a:latin typeface="Times New Roman" pitchFamily="18" charset="0"/>
                <a:cs typeface="Times New Roman" pitchFamily="18" charset="0"/>
              </a:rPr>
              <a:t>G </a:t>
            </a:r>
            <a:r>
              <a:rPr lang="en-US" sz="2700" dirty="0">
                <a:latin typeface="Times New Roman" pitchFamily="18" charset="0"/>
                <a:cs typeface="Times New Roman" pitchFamily="18" charset="0"/>
              </a:rPr>
              <a:t>D </a:t>
            </a:r>
            <a:r>
              <a:rPr lang="en-US" sz="2700" dirty="0">
                <a:latin typeface="Times New Roman" pitchFamily="18" charset="0"/>
                <a:cs typeface="Times New Roman" pitchFamily="18" charset="0"/>
              </a:rPr>
              <a:t>Lohith</a:t>
            </a:r>
            <a:r>
              <a:rPr lang="en-US" sz="2700" dirty="0">
                <a:latin typeface="Times New Roman" pitchFamily="18" charset="0"/>
                <a:cs typeface="Times New Roman" pitchFamily="18" charset="0"/>
              </a:rPr>
              <a:t> Kumar, H S </a:t>
            </a:r>
            <a:r>
              <a:rPr lang="en-US" sz="2700" dirty="0">
                <a:latin typeface="Times New Roman" pitchFamily="18" charset="0"/>
                <a:cs typeface="Times New Roman" pitchFamily="18" charset="0"/>
              </a:rPr>
              <a:t>Manjunath</a:t>
            </a:r>
            <a:r>
              <a:rPr lang="en-US" sz="2700" dirty="0">
                <a:latin typeface="Times New Roman" pitchFamily="18" charset="0"/>
                <a:cs typeface="Times New Roman" pitchFamily="18" charset="0"/>
              </a:rPr>
              <a:t>, N </a:t>
            </a:r>
            <a:r>
              <a:rPr lang="en-US" sz="2700" dirty="0">
                <a:latin typeface="Times New Roman" pitchFamily="18" charset="0"/>
                <a:cs typeface="Times New Roman" pitchFamily="18" charset="0"/>
              </a:rPr>
              <a:t>Shashikanth</a:t>
            </a:r>
            <a:r>
              <a:rPr lang="en-US" sz="2700" dirty="0">
                <a:latin typeface="Times New Roman" pitchFamily="18" charset="0"/>
                <a:cs typeface="Times New Roman" pitchFamily="18" charset="0"/>
              </a:rPr>
              <a:t>, </a:t>
            </a:r>
            <a:r>
              <a:rPr lang="en-US" sz="2700" dirty="0">
                <a:latin typeface="Times New Roman" pitchFamily="18" charset="0"/>
                <a:cs typeface="Times New Roman" pitchFamily="18" charset="0"/>
              </a:rPr>
              <a:t>Venkatesh</a:t>
            </a:r>
            <a:r>
              <a:rPr lang="en-US" sz="2700" dirty="0">
                <a:latin typeface="Times New Roman" pitchFamily="18" charset="0"/>
                <a:cs typeface="Times New Roman" pitchFamily="18" charset="0"/>
              </a:rPr>
              <a:t> Reddy are done crash analysis of a four-wheel vehicle with different velocities. (2018 August).</a:t>
            </a:r>
            <a:r>
              <a:rPr lang="en-US" sz="2700" dirty="0" smtClean="0">
                <a:solidFill>
                  <a:srgbClr val="FF0000"/>
                </a:solidFill>
                <a:latin typeface="Times New Roman" pitchFamily="18" charset="0"/>
                <a:cs typeface="Times New Roman" pitchFamily="18" charset="0"/>
              </a:rPr>
              <a:t> </a:t>
            </a:r>
            <a:r>
              <a:rPr lang="en-IN" sz="2400" dirty="0">
                <a:hlinkClick r:id="rId2"/>
              </a:rPr>
              <a:t>https://</a:t>
            </a:r>
            <a:r>
              <a:rPr lang="en-IN" sz="2400" dirty="0" smtClean="0">
                <a:hlinkClick r:id="rId2"/>
              </a:rPr>
              <a:t>en.wikipedia.org/wiki/Aluminium_alloy</a:t>
            </a:r>
            <a:r>
              <a:rPr lang="en-IN" sz="2400" dirty="0" smtClean="0"/>
              <a:t/>
            </a:r>
            <a:br>
              <a:rPr lang="en-IN" sz="2400" dirty="0" smtClean="0"/>
            </a:br>
            <a:r>
              <a:rPr lang="en-IN" sz="2400" dirty="0">
                <a:hlinkClick r:id="rId3"/>
              </a:rPr>
              <a:t>https://</a:t>
            </a:r>
            <a:r>
              <a:rPr lang="en-IN" sz="2400" dirty="0" smtClean="0">
                <a:hlinkClick r:id="rId3"/>
              </a:rPr>
              <a:t>en.wikipedia.org/wiki/Magnesium_alloy</a:t>
            </a:r>
            <a:r>
              <a:rPr lang="en-IN" sz="2400" dirty="0" smtClean="0"/>
              <a:t/>
            </a:r>
            <a:br>
              <a:rPr lang="en-IN" sz="2400" dirty="0" smtClean="0"/>
            </a:br>
            <a:endParaRPr lang="en-IN" sz="2700" dirty="0">
              <a:solidFill>
                <a:srgbClr val="FF0000"/>
              </a:solidFill>
              <a:latin typeface="Times New Roman" pitchFamily="18" charset="0"/>
              <a:cs typeface="Times New Roman" pitchFamily="18" charset="0"/>
            </a:endParaRPr>
          </a:p>
        </p:txBody>
      </p:sp>
      <p:sp>
        <p:nvSpPr>
          <p:cNvPr id="4" name="Content Placeholder 3">
            <a:hlinkClick r:id="rId4" action="ppaction://hlinkfile"/>
            <a:extLst>
              <a:ext uri="{FF2B5EF4-FFF2-40B4-BE49-F238E27FC236}">
                <a16:creationId xmlns="" xmlns:a16="http://schemas.microsoft.com/office/drawing/2014/main" id="{45E30E19-DF1E-4688-BBB5-1ADE2B45263A}"/>
              </a:ext>
            </a:extLst>
          </p:cNvPr>
          <p:cNvSpPr>
            <a:spLocks noGrp="1"/>
          </p:cNvSpPr>
          <p:nvPr>
            <p:ph idx="1"/>
          </p:nvPr>
        </p:nvSpPr>
        <p:spPr>
          <a:xfrm>
            <a:off x="914400" y="3295650"/>
            <a:ext cx="2267712" cy="1181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a:t>RJ</a:t>
            </a:r>
          </a:p>
        </p:txBody>
      </p:sp>
      <p:sp>
        <p:nvSpPr>
          <p:cNvPr id="5" name="Oval 4">
            <a:hlinkClick r:id="rId5" action="ppaction://hlinkfile"/>
            <a:extLst>
              <a:ext uri="{FF2B5EF4-FFF2-40B4-BE49-F238E27FC236}">
                <a16:creationId xmlns="" xmlns:a16="http://schemas.microsoft.com/office/drawing/2014/main" id="{03A2570E-FB06-4138-96B0-1A61487855B8}"/>
              </a:ext>
            </a:extLst>
          </p:cNvPr>
          <p:cNvSpPr/>
          <p:nvPr/>
        </p:nvSpPr>
        <p:spPr>
          <a:xfrm>
            <a:off x="6477000" y="4724400"/>
            <a:ext cx="17526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v</a:t>
            </a:r>
          </a:p>
        </p:txBody>
      </p:sp>
      <p:sp>
        <p:nvSpPr>
          <p:cNvPr id="6" name="Oval 5">
            <a:hlinkClick r:id="rId6" action="ppaction://hlinkfile"/>
            <a:extLst>
              <a:ext uri="{FF2B5EF4-FFF2-40B4-BE49-F238E27FC236}">
                <a16:creationId xmlns="" xmlns:a16="http://schemas.microsoft.com/office/drawing/2014/main" id="{7444ABB9-FD2D-409B-B18C-BA69A79BDE9A}"/>
              </a:ext>
            </a:extLst>
          </p:cNvPr>
          <p:cNvSpPr/>
          <p:nvPr/>
        </p:nvSpPr>
        <p:spPr>
          <a:xfrm>
            <a:off x="6504432" y="3200400"/>
            <a:ext cx="17907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t>
            </a:r>
          </a:p>
        </p:txBody>
      </p:sp>
    </p:spTree>
    <p:extLst>
      <p:ext uri="{BB962C8B-B14F-4D97-AF65-F5344CB8AC3E}">
        <p14:creationId xmlns:p14="http://schemas.microsoft.com/office/powerpoint/2010/main" val="3410157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690528">
            <a:off x="719054" y="1898796"/>
            <a:ext cx="8155688" cy="3346327"/>
          </a:xfrm>
        </p:spPr>
        <p:txBody>
          <a:bodyPr>
            <a:normAutofit/>
          </a:bodyPr>
          <a:lstStyle/>
          <a:p>
            <a:pPr algn="ctr"/>
            <a:r>
              <a:rPr lang="en-US" sz="5400" dirty="0">
                <a:solidFill>
                  <a:srgbClr val="FF0000"/>
                </a:solidFill>
                <a:latin typeface="Times New Roman" pitchFamily="18" charset="0"/>
                <a:cs typeface="Times New Roman" pitchFamily="18" charset="0"/>
              </a:rPr>
              <a:t>ANY QUERIES &amp; SUGGESTIONS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119278">
            <a:off x="506472" y="1070032"/>
            <a:ext cx="8000711" cy="4800600"/>
          </a:xfrm>
        </p:spPr>
        <p:txBody>
          <a:bodyPr>
            <a:normAutofit/>
          </a:bodyPr>
          <a:lstStyle/>
          <a:p>
            <a:pPr algn="ctr"/>
            <a:r>
              <a:rPr lang="en-US" sz="6000" dirty="0">
                <a:solidFill>
                  <a:srgbClr val="FF0000"/>
                </a:solidFill>
                <a:latin typeface="Times New Roman" pitchFamily="18" charset="0"/>
                <a:cs typeface="Times New Roman"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FF0000"/>
                </a:solidFill>
              </a:rPr>
              <a:t>INTRODUCTION</a:t>
            </a:r>
          </a:p>
        </p:txBody>
      </p:sp>
      <p:sp>
        <p:nvSpPr>
          <p:cNvPr id="3" name="Content Placeholder 2"/>
          <p:cNvSpPr>
            <a:spLocks noGrp="1"/>
          </p:cNvSpPr>
          <p:nvPr>
            <p:ph idx="1"/>
          </p:nvPr>
        </p:nvSpPr>
        <p:spPr/>
        <p:txBody>
          <a:bodyPr/>
          <a:lstStyle/>
          <a:p>
            <a:pPr marL="109728" indent="0" algn="just">
              <a:buNone/>
            </a:pPr>
            <a:r>
              <a:rPr lang="en-US" dirty="0" smtClean="0">
                <a:latin typeface="Times New Roman" pitchFamily="18" charset="0"/>
                <a:cs typeface="Times New Roman" panose="02020603050405020304" pitchFamily="18" charset="0"/>
              </a:rPr>
              <a:t>	With </a:t>
            </a:r>
            <a:r>
              <a:rPr lang="en-US" dirty="0">
                <a:latin typeface="Times New Roman" pitchFamily="18" charset="0"/>
                <a:cs typeface="Times New Roman" panose="02020603050405020304" pitchFamily="18" charset="0"/>
              </a:rPr>
              <a:t>increase in fuel price and need for safer vehicle, it is important to analyse the crashworthiness of automobile structure. Crashworthiness can be defined as the capability of  a  structure  to  safeguard  its  passengers  during  an impact.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295400"/>
            <a:ext cx="8153400" cy="4876800"/>
          </a:xfrm>
        </p:spPr>
        <p:txBody>
          <a:bodyPr lIns="0" tIns="0" rIns="0" bIns="0" anchor="t" anchorCtr="0">
            <a:noAutofit/>
          </a:bodyPr>
          <a:lstStyle/>
          <a:p>
            <a:pPr indent="111125" algn="just"/>
            <a:r>
              <a:rPr lang="en-US" sz="2800" b="1" u="sng" dirty="0">
                <a:solidFill>
                  <a:srgbClr val="FF0000"/>
                </a:solidFill>
              </a:rPr>
              <a:t>ABSTRACT</a:t>
            </a:r>
            <a:r>
              <a:rPr lang="en-US" sz="2400" b="1" dirty="0">
                <a:solidFill>
                  <a:srgbClr val="FF0000"/>
                </a:solidFill>
              </a:rPr>
              <a:t/>
            </a:r>
            <a:br>
              <a:rPr lang="en-US" sz="2400" b="1" dirty="0">
                <a:solidFill>
                  <a:srgbClr val="FF0000"/>
                </a:solidFill>
              </a:rPr>
            </a:br>
            <a:r>
              <a:rPr lang="en-US" sz="2400" b="1" dirty="0">
                <a:solidFill>
                  <a:srgbClr val="FF0000"/>
                </a:solidFill>
              </a:rPr>
              <a:t>                         </a:t>
            </a:r>
            <a:r>
              <a:rPr lang="en-US" sz="2400" b="1"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With the improvements in roadways and implementation of new design technologies to automobiles, vehicle safety has found a tremendous turn in these days. Even automobile community is making its continuous effort to improve automobile safety to reduce injury and death drastically. In the present work one such effort is showcased by carrying out crash analysis of car at different velocities using ANSYS Explicit Dynamics approach. Structural Steel and other some more materials as wall(obstacle) are used and aluminum alloy, magnesium alloys are taken as the body material for car model.</a:t>
            </a:r>
            <a:br>
              <a:rPr lang="en-US" sz="2400" dirty="0">
                <a:latin typeface="Times New Roman" pitchFamily="18" charset="0"/>
                <a:cs typeface="Times New Roman" pitchFamily="18" charset="0"/>
              </a:rPr>
            </a:br>
            <a:r>
              <a:rPr lang="en-US" sz="2400" dirty="0"/>
              <a:t/>
            </a:r>
            <a:br>
              <a:rPr lang="en-US" sz="2400" dirty="0"/>
            </a:b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rPr>
              <a:t>PRESENT WORK</a:t>
            </a:r>
          </a:p>
        </p:txBody>
      </p:sp>
      <p:sp>
        <p:nvSpPr>
          <p:cNvPr id="3" name="Content Placeholder 2"/>
          <p:cNvSpPr>
            <a:spLocks noGrp="1"/>
          </p:cNvSpPr>
          <p:nvPr>
            <p:ph idx="1"/>
          </p:nvPr>
        </p:nvSpPr>
        <p:spPr/>
        <p:txBody>
          <a:bodyPr/>
          <a:lstStyle/>
          <a:p>
            <a:pPr>
              <a:buNone/>
            </a:pPr>
            <a:r>
              <a:rPr lang="en-US" dirty="0">
                <a:latin typeface="Times New Roman" pitchFamily="18" charset="0"/>
                <a:cs typeface="Times New Roman" pitchFamily="18" charset="0"/>
              </a:rPr>
              <a:t>**With respect to velocity</a:t>
            </a:r>
          </a:p>
          <a:p>
            <a:pPr>
              <a:buNone/>
            </a:pPr>
            <a:r>
              <a:rPr lang="en-US" dirty="0">
                <a:latin typeface="Times New Roman" pitchFamily="18" charset="0"/>
                <a:cs typeface="Times New Roman" pitchFamily="18" charset="0"/>
              </a:rPr>
              <a:t>1.At 35 m/s (126 km/hr)</a:t>
            </a:r>
          </a:p>
          <a:p>
            <a:pPr>
              <a:buNone/>
            </a:pPr>
            <a:r>
              <a:rPr lang="en-US" dirty="0">
                <a:latin typeface="Times New Roman" pitchFamily="18" charset="0"/>
                <a:cs typeface="Times New Roman" pitchFamily="18" charset="0"/>
              </a:rPr>
              <a:t>2.At 45 m/s (162 km/hr)</a:t>
            </a:r>
          </a:p>
          <a:p>
            <a:pPr>
              <a:buNone/>
            </a:pPr>
            <a:r>
              <a:rPr lang="en-US" dirty="0">
                <a:latin typeface="Times New Roman" pitchFamily="18" charset="0"/>
                <a:cs typeface="Times New Roman" pitchFamily="18" charset="0"/>
              </a:rPr>
              <a:t>3.At 55 m/s (198 km/hr)</a:t>
            </a:r>
          </a:p>
          <a:p>
            <a:pPr>
              <a:buNone/>
            </a:pPr>
            <a:r>
              <a:rPr lang="en-US" dirty="0">
                <a:latin typeface="Times New Roman" pitchFamily="18" charset="0"/>
                <a:cs typeface="Times New Roman" pitchFamily="18" charset="0"/>
              </a:rPr>
              <a:t>4.At 65 m/s (234 km/hr)</a:t>
            </a:r>
          </a:p>
          <a:p>
            <a:pPr>
              <a:buNone/>
            </a:pPr>
            <a:r>
              <a:rPr lang="en-US" dirty="0">
                <a:latin typeface="Times New Roman" pitchFamily="18" charset="0"/>
                <a:cs typeface="Times New Roman" pitchFamily="18" charset="0"/>
              </a:rPr>
              <a:t>**Materials assigned are </a:t>
            </a:r>
            <a:r>
              <a:rPr lang="en-US" dirty="0" smtClean="0">
                <a:latin typeface="Times New Roman" pitchFamily="18" charset="0"/>
                <a:cs typeface="Times New Roman" pitchFamily="18" charset="0"/>
              </a:rPr>
              <a:t>Structural </a:t>
            </a:r>
            <a:r>
              <a:rPr lang="en-US" dirty="0" smtClean="0">
                <a:latin typeface="Times New Roman" pitchFamily="18" charset="0"/>
                <a:cs typeface="Times New Roman" pitchFamily="18" charset="0"/>
              </a:rPr>
              <a:t>Steel,Aluminium</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lloy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Magnesium </a:t>
            </a:r>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lloys</a:t>
            </a: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
        <p:nvSpPr>
          <p:cNvPr id="4" name="Oval 3">
            <a:hlinkClick r:id="rId2" action="ppaction://hlinkfile"/>
            <a:extLst>
              <a:ext uri="{FF2B5EF4-FFF2-40B4-BE49-F238E27FC236}">
                <a16:creationId xmlns="" xmlns:a16="http://schemas.microsoft.com/office/drawing/2014/main" id="{AB82710D-68AD-40B2-B77D-A1131569C4D4}"/>
              </a:ext>
            </a:extLst>
          </p:cNvPr>
          <p:cNvSpPr/>
          <p:nvPr/>
        </p:nvSpPr>
        <p:spPr>
          <a:xfrm>
            <a:off x="685800" y="5562600"/>
            <a:ext cx="2514599" cy="1051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2" action="ppaction://hlinkfile">
                  <a:extLst>
                    <a:ext uri="{A12FA001-AC4F-418D-AE19-62706E023703}">
                      <ahyp:hlinkClr xmlns="" xmlns:ahyp="http://schemas.microsoft.com/office/drawing/2018/hyperlinkcolor" val="tx"/>
                    </a:ext>
                  </a:extLst>
                </a:hlinkClick>
              </a:rPr>
              <a:t>Structural Steel.png</a:t>
            </a:r>
            <a:r>
              <a:rPr lang="en-US" dirty="0">
                <a:solidFill>
                  <a:schemeClr val="bg1"/>
                </a:solidFill>
              </a:rPr>
              <a:t> properties </a:t>
            </a:r>
          </a:p>
          <a:p>
            <a:pPr algn="ctr"/>
            <a:endParaRPr lang="en-US" dirty="0"/>
          </a:p>
        </p:txBody>
      </p:sp>
      <p:sp>
        <p:nvSpPr>
          <p:cNvPr id="5" name="Oval 4">
            <a:extLst>
              <a:ext uri="{FF2B5EF4-FFF2-40B4-BE49-F238E27FC236}">
                <a16:creationId xmlns="" xmlns:a16="http://schemas.microsoft.com/office/drawing/2014/main" id="{5D0F75D7-DD65-4590-B498-39E88434DACA}"/>
              </a:ext>
            </a:extLst>
          </p:cNvPr>
          <p:cNvSpPr/>
          <p:nvPr/>
        </p:nvSpPr>
        <p:spPr>
          <a:xfrm>
            <a:off x="3657600" y="5660136"/>
            <a:ext cx="251459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3" action="ppaction://hlinkfile">
                  <a:extLst>
                    <a:ext uri="{A12FA001-AC4F-418D-AE19-62706E023703}">
                      <ahyp:hlinkClr xmlns="" xmlns:ahyp="http://schemas.microsoft.com/office/drawing/2018/hyperlinkcolor" val="tx"/>
                    </a:ext>
                  </a:extLst>
                </a:hlinkClick>
              </a:rPr>
              <a:t>Al ALLOY.png</a:t>
            </a:r>
            <a:endParaRPr lang="en-US" dirty="0">
              <a:solidFill>
                <a:schemeClr val="bg1"/>
              </a:solidFill>
            </a:endParaRPr>
          </a:p>
          <a:p>
            <a:pPr algn="ctr"/>
            <a:r>
              <a:rPr lang="en-US" dirty="0"/>
              <a:t>properties</a:t>
            </a:r>
          </a:p>
        </p:txBody>
      </p:sp>
      <p:sp>
        <p:nvSpPr>
          <p:cNvPr id="6" name="Oval 5">
            <a:extLst>
              <a:ext uri="{FF2B5EF4-FFF2-40B4-BE49-F238E27FC236}">
                <a16:creationId xmlns="" xmlns:a16="http://schemas.microsoft.com/office/drawing/2014/main" id="{FA05E437-FD7E-4FC3-9DD3-24D20B3CE659}"/>
              </a:ext>
            </a:extLst>
          </p:cNvPr>
          <p:cNvSpPr/>
          <p:nvPr/>
        </p:nvSpPr>
        <p:spPr>
          <a:xfrm>
            <a:off x="6629400" y="5646140"/>
            <a:ext cx="22860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4" action="ppaction://hlinkfile">
                  <a:extLst>
                    <a:ext uri="{A12FA001-AC4F-418D-AE19-62706E023703}">
                      <ahyp:hlinkClr xmlns="" xmlns:ahyp="http://schemas.microsoft.com/office/drawing/2018/hyperlinkcolor" val="tx"/>
                    </a:ext>
                  </a:extLst>
                </a:hlinkClick>
              </a:rPr>
              <a:t>Mg ALLOY.png</a:t>
            </a:r>
            <a:r>
              <a:rPr lang="en-US" dirty="0">
                <a:solidFill>
                  <a:schemeClr val="bg1"/>
                </a:solidFill>
              </a:rPr>
              <a:t> </a:t>
            </a:r>
            <a:r>
              <a:rPr lang="en-US" dirty="0"/>
              <a:t>properties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solidFill>
                  <a:srgbClr val="FF0000"/>
                </a:solidFill>
              </a:rPr>
              <a:t>Velocity combinations with materials</a:t>
            </a:r>
          </a:p>
        </p:txBody>
      </p:sp>
      <p:sp>
        <p:nvSpPr>
          <p:cNvPr id="3" name="Content Placeholder 2"/>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a:bodyPr>
          <a:lstStyle/>
          <a:p>
            <a:pPr>
              <a:buNone/>
            </a:pPr>
            <a:r>
              <a:rPr lang="en-US" u="sng" dirty="0"/>
              <a:t>***Frontal impact combinations</a:t>
            </a:r>
          </a:p>
          <a:p>
            <a:pPr>
              <a:buFont typeface="Wingdings" pitchFamily="2" charset="2"/>
              <a:buChar char="Ø"/>
            </a:pPr>
            <a:r>
              <a:rPr lang="en-US" dirty="0">
                <a:latin typeface="Times New Roman" pitchFamily="18" charset="0"/>
                <a:cs typeface="Times New Roman" pitchFamily="18" charset="0"/>
              </a:rPr>
              <a:t>35+AL+SS+F</a:t>
            </a:r>
          </a:p>
          <a:p>
            <a:pPr>
              <a:buFont typeface="Wingdings" pitchFamily="2" charset="2"/>
              <a:buChar char="Ø"/>
            </a:pPr>
            <a:r>
              <a:rPr lang="en-US" dirty="0">
                <a:latin typeface="Times New Roman" pitchFamily="18" charset="0"/>
                <a:cs typeface="Times New Roman" pitchFamily="18" charset="0"/>
              </a:rPr>
              <a:t>45+AL+SS+F</a:t>
            </a:r>
          </a:p>
          <a:p>
            <a:pPr>
              <a:buFont typeface="Wingdings" pitchFamily="2" charset="2"/>
              <a:buChar char="Ø"/>
            </a:pPr>
            <a:r>
              <a:rPr lang="en-US" dirty="0">
                <a:latin typeface="Times New Roman" pitchFamily="18" charset="0"/>
                <a:cs typeface="Times New Roman" pitchFamily="18" charset="0"/>
              </a:rPr>
              <a:t>55+AL+SS+F</a:t>
            </a:r>
          </a:p>
          <a:p>
            <a:pPr>
              <a:buFont typeface="Wingdings" pitchFamily="2" charset="2"/>
              <a:buChar char="Ø"/>
            </a:pPr>
            <a:r>
              <a:rPr lang="en-US" dirty="0">
                <a:latin typeface="Times New Roman" pitchFamily="18" charset="0"/>
                <a:cs typeface="Times New Roman" pitchFamily="18" charset="0"/>
              </a:rPr>
              <a:t>35+MG+SS+F</a:t>
            </a:r>
          </a:p>
          <a:p>
            <a:pPr>
              <a:buFont typeface="Wingdings" pitchFamily="2" charset="2"/>
              <a:buChar char="Ø"/>
            </a:pPr>
            <a:r>
              <a:rPr lang="en-US" dirty="0">
                <a:latin typeface="Times New Roman" pitchFamily="18" charset="0"/>
                <a:cs typeface="Times New Roman" pitchFamily="18" charset="0"/>
              </a:rPr>
              <a:t>45+MG+SS+F       </a:t>
            </a:r>
          </a:p>
          <a:p>
            <a:pPr>
              <a:buFont typeface="Wingdings" pitchFamily="2" charset="2"/>
              <a:buChar char="Ø"/>
            </a:pPr>
            <a:r>
              <a:rPr lang="en-US" dirty="0">
                <a:latin typeface="Times New Roman" pitchFamily="18" charset="0"/>
                <a:cs typeface="Times New Roman" pitchFamily="18" charset="0"/>
              </a:rPr>
              <a:t>55+MG+SS+F</a:t>
            </a:r>
          </a:p>
          <a:p>
            <a:pPr>
              <a:buFont typeface="Wingdings" pitchFamily="2" charset="2"/>
              <a:buChar char="Ø"/>
            </a:pPr>
            <a:r>
              <a:rPr lang="en-US" dirty="0">
                <a:latin typeface="Times New Roman" pitchFamily="18" charset="0"/>
                <a:cs typeface="Times New Roman" pitchFamily="18" charset="0"/>
              </a:rPr>
              <a:t>45+AL+AL+F</a:t>
            </a:r>
          </a:p>
          <a:p>
            <a:pPr>
              <a:buFont typeface="Wingdings" pitchFamily="2" charset="2"/>
              <a:buChar char="Ø"/>
            </a:pPr>
            <a:r>
              <a:rPr lang="en-US" dirty="0">
                <a:latin typeface="Times New Roman" pitchFamily="18" charset="0"/>
                <a:cs typeface="Times New Roman" pitchFamily="18" charset="0"/>
              </a:rPr>
              <a:t>45+MG+MG+F</a:t>
            </a:r>
          </a:p>
          <a:p>
            <a:pPr>
              <a:buNone/>
            </a:pPr>
            <a:endParaRPr lang="en-US" dirty="0"/>
          </a:p>
        </p:txBody>
      </p:sp>
      <p:sp>
        <p:nvSpPr>
          <p:cNvPr id="5" name="Right Brace 4"/>
          <p:cNvSpPr/>
          <p:nvPr/>
        </p:nvSpPr>
        <p:spPr>
          <a:xfrm>
            <a:off x="3048000" y="2895600"/>
            <a:ext cx="460248" cy="990600"/>
          </a:xfrm>
          <a:prstGeom prst="rightBrace">
            <a:avLst/>
          </a:prstGeom>
        </p:spPr>
        <p:style>
          <a:lnRef idx="3">
            <a:schemeClr val="dk1"/>
          </a:lnRef>
          <a:fillRef idx="0">
            <a:schemeClr val="dk1"/>
          </a:fillRef>
          <a:effectRef idx="2">
            <a:schemeClr val="dk1"/>
          </a:effectRef>
          <a:fontRef idx="minor">
            <a:schemeClr val="tx1"/>
          </a:fontRef>
        </p:style>
        <p:txBody>
          <a:bodyPr rtlCol="0"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7" name="Right Brace 6"/>
          <p:cNvSpPr/>
          <p:nvPr/>
        </p:nvSpPr>
        <p:spPr>
          <a:xfrm>
            <a:off x="3124200" y="4267200"/>
            <a:ext cx="307848" cy="114300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8" name="Right Brace 7"/>
          <p:cNvSpPr/>
          <p:nvPr/>
        </p:nvSpPr>
        <p:spPr>
          <a:xfrm>
            <a:off x="3276600" y="5715000"/>
            <a:ext cx="381000" cy="609600"/>
          </a:xfrm>
          <a:prstGeom prst="rightBrace">
            <a:avLst>
              <a:gd name="adj1" fmla="val 8333"/>
              <a:gd name="adj2" fmla="val 4754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0" name="Right Brace 9"/>
          <p:cNvSpPr/>
          <p:nvPr/>
        </p:nvSpPr>
        <p:spPr>
          <a:xfrm>
            <a:off x="3429000" y="3352800"/>
            <a:ext cx="533400" cy="1524000"/>
          </a:xfrm>
          <a:prstGeom prst="rightBrace">
            <a:avLst>
              <a:gd name="adj1" fmla="val 65047"/>
              <a:gd name="adj2" fmla="val 5207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11" name="Rectangle 10"/>
          <p:cNvSpPr/>
          <p:nvPr/>
        </p:nvSpPr>
        <p:spPr>
          <a:xfrm>
            <a:off x="4038600" y="3657600"/>
            <a:ext cx="36576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itchFamily="18" charset="0"/>
                <a:cs typeface="Times New Roman" pitchFamily="18" charset="0"/>
              </a:rPr>
              <a:t>frontal impact, car  </a:t>
            </a:r>
            <a:r>
              <a:rPr lang="en-US" sz="2400" b="1" dirty="0">
                <a:latin typeface="Times New Roman" pitchFamily="18" charset="0"/>
                <a:cs typeface="Times New Roman" pitchFamily="18" charset="0"/>
              </a:rPr>
              <a:t>vs</a:t>
            </a:r>
            <a:r>
              <a:rPr lang="en-US" sz="2400" dirty="0">
                <a:latin typeface="Times New Roman" pitchFamily="18" charset="0"/>
                <a:cs typeface="Times New Roman" pitchFamily="18" charset="0"/>
              </a:rPr>
              <a:t>. obstacle</a:t>
            </a:r>
            <a:endParaRPr lang="en-US" sz="2400" dirty="0"/>
          </a:p>
        </p:txBody>
      </p:sp>
      <p:sp>
        <p:nvSpPr>
          <p:cNvPr id="12" name="Rectangle 11"/>
          <p:cNvSpPr/>
          <p:nvPr/>
        </p:nvSpPr>
        <p:spPr>
          <a:xfrm>
            <a:off x="3962400" y="5638800"/>
            <a:ext cx="38100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Times New Roman" pitchFamily="18" charset="0"/>
                <a:cs typeface="Times New Roman" pitchFamily="18" charset="0"/>
              </a:rPr>
              <a:t>frontal impact, car  </a:t>
            </a:r>
            <a:r>
              <a:rPr lang="en-US" sz="2400" b="1" dirty="0">
                <a:latin typeface="Times New Roman" pitchFamily="18" charset="0"/>
                <a:cs typeface="Times New Roman" pitchFamily="18" charset="0"/>
              </a:rPr>
              <a:t>vs.</a:t>
            </a:r>
            <a:r>
              <a:rPr lang="en-US" sz="2400" dirty="0">
                <a:latin typeface="Times New Roman" pitchFamily="18" charset="0"/>
                <a:cs typeface="Times New Roman" pitchFamily="18" charset="0"/>
              </a:rPr>
              <a:t> car</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solidFill>
                  <a:srgbClr val="FF0000"/>
                </a:solidFill>
              </a:rPr>
              <a:t>Velocity combinations with materials</a:t>
            </a:r>
            <a:endParaRPr lang="en-US" dirty="0"/>
          </a:p>
        </p:txBody>
      </p:sp>
      <p:sp>
        <p:nvSpPr>
          <p:cNvPr id="3" name="Content Placeholder 2"/>
          <p:cNvSpPr>
            <a:spLocks noGrp="1"/>
          </p:cNvSpPr>
          <p:nvPr>
            <p:ph idx="1"/>
          </p:nvPr>
        </p:nvSpPr>
        <p:spPr/>
        <p:txBody>
          <a:bodyPr/>
          <a:lstStyle/>
          <a:p>
            <a:pPr>
              <a:buNone/>
            </a:pPr>
            <a:endParaRPr lang="en-US" u="sng" dirty="0"/>
          </a:p>
          <a:p>
            <a:pPr>
              <a:buNone/>
            </a:pPr>
            <a:r>
              <a:rPr lang="en-US" u="sng" dirty="0"/>
              <a:t>***Side impact combinations</a:t>
            </a:r>
          </a:p>
          <a:p>
            <a:pPr>
              <a:buFont typeface="Wingdings" pitchFamily="2" charset="2"/>
              <a:buChar char="Ø"/>
            </a:pPr>
            <a:r>
              <a:rPr lang="en-US" dirty="0">
                <a:latin typeface="Times New Roman" pitchFamily="18" charset="0"/>
                <a:cs typeface="Times New Roman" pitchFamily="18" charset="0"/>
              </a:rPr>
              <a:t>55+AL+AL+S      </a:t>
            </a:r>
          </a:p>
          <a:p>
            <a:pPr>
              <a:buFont typeface="Wingdings" pitchFamily="2" charset="2"/>
              <a:buChar char="Ø"/>
            </a:pPr>
            <a:r>
              <a:rPr lang="en-US" dirty="0">
                <a:latin typeface="Times New Roman" pitchFamily="18" charset="0"/>
                <a:cs typeface="Times New Roman" pitchFamily="18" charset="0"/>
              </a:rPr>
              <a:t>55+MG+MG+S</a:t>
            </a:r>
          </a:p>
          <a:p>
            <a:pPr>
              <a:buFont typeface="Wingdings" pitchFamily="2" charset="2"/>
              <a:buChar char="Ø"/>
            </a:pPr>
            <a:r>
              <a:rPr lang="en-US" dirty="0">
                <a:latin typeface="Times New Roman" pitchFamily="18" charset="0"/>
                <a:cs typeface="Times New Roman" pitchFamily="18" charset="0"/>
              </a:rPr>
              <a:t>60+AL+AL+S</a:t>
            </a:r>
          </a:p>
          <a:p>
            <a:pPr>
              <a:buFont typeface="Wingdings" pitchFamily="2" charset="2"/>
              <a:buChar char="Ø"/>
            </a:pPr>
            <a:r>
              <a:rPr lang="en-US" dirty="0">
                <a:latin typeface="Times New Roman" pitchFamily="18" charset="0"/>
                <a:cs typeface="Times New Roman" pitchFamily="18" charset="0"/>
              </a:rPr>
              <a:t>60+MG+MG+S</a:t>
            </a:r>
          </a:p>
          <a:p>
            <a:pPr>
              <a:buNone/>
            </a:pPr>
            <a:endParaRPr lang="en-US" dirty="0"/>
          </a:p>
          <a:p>
            <a:endParaRPr lang="en-US" dirty="0"/>
          </a:p>
        </p:txBody>
      </p:sp>
      <p:sp>
        <p:nvSpPr>
          <p:cNvPr id="6" name="Right Brace 5"/>
          <p:cNvSpPr/>
          <p:nvPr/>
        </p:nvSpPr>
        <p:spPr>
          <a:xfrm>
            <a:off x="3276600" y="3352800"/>
            <a:ext cx="384048" cy="152400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sp>
        <p:nvSpPr>
          <p:cNvPr id="7" name="Rectangle 6"/>
          <p:cNvSpPr/>
          <p:nvPr/>
        </p:nvSpPr>
        <p:spPr>
          <a:xfrm>
            <a:off x="3962400" y="3657600"/>
            <a:ext cx="3962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Times New Roman" pitchFamily="18" charset="0"/>
                <a:cs typeface="Times New Roman" pitchFamily="18" charset="0"/>
              </a:rPr>
              <a:t>side  impact, car  </a:t>
            </a:r>
            <a:r>
              <a:rPr lang="en-US" sz="2800" b="1" dirty="0">
                <a:latin typeface="Times New Roman" pitchFamily="18" charset="0"/>
                <a:cs typeface="Times New Roman" pitchFamily="18" charset="0"/>
              </a:rPr>
              <a:t>vs</a:t>
            </a:r>
            <a:r>
              <a:rPr lang="en-US" sz="2800" dirty="0">
                <a:latin typeface="Times New Roman" pitchFamily="18" charset="0"/>
                <a:cs typeface="Times New Roman" pitchFamily="18" charset="0"/>
              </a:rPr>
              <a:t>. car</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a:solidFill>
                  <a:srgbClr val="FF0000"/>
                </a:solidFill>
              </a:rPr>
              <a:t>CAR SKETCHES IN CATIA</a:t>
            </a:r>
            <a:br>
              <a:rPr lang="en-US" u="sng" dirty="0">
                <a:solidFill>
                  <a:srgbClr val="FF0000"/>
                </a:solidFill>
              </a:rPr>
            </a:br>
            <a:r>
              <a:rPr lang="en-US" u="sng" dirty="0">
                <a:solidFill>
                  <a:srgbClr val="FF0000"/>
                </a:solidFill>
              </a:rPr>
              <a:t>SKETCH VIEW</a:t>
            </a:r>
          </a:p>
        </p:txBody>
      </p:sp>
      <p:pic>
        <p:nvPicPr>
          <p:cNvPr id="4" name="Content Placeholder 3"/>
          <p:cNvPicPr>
            <a:picLocks noGrp="1"/>
          </p:cNvPicPr>
          <p:nvPr>
            <p:ph idx="1"/>
          </p:nvPr>
        </p:nvPicPr>
        <p:blipFill>
          <a:blip r:embed="rId2"/>
          <a:srcRect/>
          <a:stretch>
            <a:fillRect/>
          </a:stretch>
        </p:blipFill>
        <p:spPr bwMode="auto">
          <a:xfrm>
            <a:off x="152400" y="2286000"/>
            <a:ext cx="4191000" cy="432435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572000" y="2286000"/>
            <a:ext cx="42672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FF0000"/>
                </a:solidFill>
              </a:rPr>
              <a:t>CAR IGS FORMAT SKETCHES</a:t>
            </a:r>
          </a:p>
        </p:txBody>
      </p:sp>
      <p:pic>
        <p:nvPicPr>
          <p:cNvPr id="4" name="Content Placeholder 3"/>
          <p:cNvPicPr>
            <a:picLocks noGrp="1"/>
          </p:cNvPicPr>
          <p:nvPr>
            <p:ph idx="1"/>
          </p:nvPr>
        </p:nvPicPr>
        <p:blipFill>
          <a:blip r:embed="rId2"/>
          <a:srcRect/>
          <a:stretch>
            <a:fillRect/>
          </a:stretch>
        </p:blipFill>
        <p:spPr bwMode="auto">
          <a:xfrm>
            <a:off x="609600" y="2209800"/>
            <a:ext cx="75438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Flow</Template>
  <TotalTime>357</TotalTime>
  <Words>497</Words>
  <Application>Microsoft Office PowerPoint</Application>
  <PresentationFormat>On-screen Show (4:3)</PresentationFormat>
  <Paragraphs>171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                  CRASH  ANALYSIS OF A FOUR WHEEL VEHICLE PRESENTED BY RISE KRISHNA SAI PRAKASAM GROUP OF INSTITUTIONS  </vt:lpstr>
      <vt:lpstr>CONTENTS</vt:lpstr>
      <vt:lpstr>INTRODUCTION</vt:lpstr>
      <vt:lpstr>ABSTRACT                           With the improvements in roadways and implementation of new design technologies to automobiles, vehicle safety has found a tremendous turn in these days. Even automobile community is making its continuous effort to improve automobile safety to reduce injury and death drastically. In the present work one such effort is showcased by carrying out crash analysis of car at different velocities using ANSYS Explicit Dynamics approach. Structural Steel and other some more materials as wall(obstacle) are used and aluminum alloy, magnesium alloys are taken as the body material for car model.  </vt:lpstr>
      <vt:lpstr>PRESENT WORK</vt:lpstr>
      <vt:lpstr>Velocity combinations with materials</vt:lpstr>
      <vt:lpstr>Velocity combinations with materials</vt:lpstr>
      <vt:lpstr>CAR SKETCHES IN CATIA SKETCH VIEW</vt:lpstr>
      <vt:lpstr>CAR IGS FORMAT SKETCHES</vt:lpstr>
      <vt:lpstr>CAR VS. CAR,FRONTAL IMPACT</vt:lpstr>
      <vt:lpstr>CAR VS. CAR,SIDE IMPACT</vt:lpstr>
      <vt:lpstr>FRONTAL IMPACT, CAR VS. OBSTACLE CAR MATERIAL-ALUMINIUM ALLOY,OBSTACLE-STRUCTURAL STEEL</vt:lpstr>
      <vt:lpstr>FRONTAL IMPACT, CAR VS. OBSTACLE CAR MATERIAL-MAGNESIUM ALLOY,OBSTACLE-STRUCTURAL STEEL</vt:lpstr>
      <vt:lpstr>FRONTAL IMPACT, CAR VS. CAR CAR MATERIALS-(7)ALUMINIUM ALLOY,(8)MAGNESIUM ALLOY</vt:lpstr>
      <vt:lpstr>SIDE IMPACT, CAR VS. CAR CAR MATERIALS-ALUMINIUM ALLOY</vt:lpstr>
      <vt:lpstr>SIDE IMPACT, CAR VS. CAR CAR MATERIALS-MAGNESIUM ALLOY</vt:lpstr>
      <vt:lpstr>GRAPHS, car Vs. obstacle </vt:lpstr>
      <vt:lpstr>car Vs. obstacle</vt:lpstr>
      <vt:lpstr>Car Vs. obstacle </vt:lpstr>
      <vt:lpstr>RESULTS FOLDERS</vt:lpstr>
      <vt:lpstr>CONCLUSION</vt:lpstr>
      <vt:lpstr> REFERENCES 1. G D Lohith Kumar, H S Manjunath, N Shashikanth, Venkatesh Reddy are done crash analysis of a four-wheel vehicle with different velocities. (2018 August). https://en.wikipedia.org/wiki/Aluminium_alloy https://en.wikipedia.org/wiki/Magnesium_alloy </vt:lpstr>
      <vt:lpstr>ANY QUERIES &amp; SUGGESTIONS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CRASH ANALYSIS OF FOUR WHEEL VEHICLE </dc:title>
  <dc:creator>mech</dc:creator>
  <cp:lastModifiedBy>Windows User</cp:lastModifiedBy>
  <cp:revision>75</cp:revision>
  <dcterms:created xsi:type="dcterms:W3CDTF">2006-08-16T00:00:00Z</dcterms:created>
  <dcterms:modified xsi:type="dcterms:W3CDTF">2019-04-03T15:36:00Z</dcterms:modified>
</cp:coreProperties>
</file>