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8" r:id="rId3"/>
    <p:sldId id="281" r:id="rId4"/>
    <p:sldId id="273" r:id="rId5"/>
    <p:sldId id="282" r:id="rId6"/>
    <p:sldId id="272" r:id="rId7"/>
    <p:sldId id="274" r:id="rId8"/>
    <p:sldId id="271" r:id="rId9"/>
    <p:sldId id="283" r:id="rId10"/>
    <p:sldId id="269" r:id="rId11"/>
    <p:sldId id="284" r:id="rId12"/>
    <p:sldId id="285" r:id="rId13"/>
    <p:sldId id="276" r:id="rId14"/>
    <p:sldId id="270" r:id="rId15"/>
    <p:sldId id="260" r:id="rId16"/>
    <p:sldId id="286" r:id="rId17"/>
    <p:sldId id="275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803"/>
    <a:srgbClr val="FF66FF"/>
    <a:srgbClr val="138F28"/>
    <a:srgbClr val="E95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81" d="100"/>
          <a:sy n="81" d="100"/>
        </p:scale>
        <p:origin x="156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8C4F-6BD1-466C-AAFD-08BBE63FEC7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756D-20AF-4225-ADD2-C985F25C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7756D-20AF-4225-ADD2-C985F25CE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F934-4600-475C-A2B6-2C3644C26F52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2E6-31AE-4689-B798-A9B8817AEBC4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EA0B-B3D8-4BB1-817F-8DDE2956C8A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6A17-C10F-49AE-85BE-B51BD223AF84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F6DE-DAFF-4DA4-9A53-2B7BF31DB9AC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8BD1-C1C0-4E5D-A981-A979DE7AA7F9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D415-A3C4-4074-806E-26FF47753EB0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78A-4052-4EDB-A31E-465371C4FECD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335-6574-4667-9F32-18040FC69CE6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4E-C72E-4634-B459-8A3843C9145C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6BC-8FE2-4EAA-83A4-35531A15DB2F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9D26-158C-4A04-BC94-4C95B74A7C4A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-sigma.com/muphoria/" TargetMode="External"/><Relationship Id="rId2" Type="http://schemas.openxmlformats.org/officeDocument/2006/relationships/hyperlink" Target="http://en.wikipedia.org/wiki/Genetic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2160" y="4571999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gency FB" pitchFamily="34" charset="0"/>
              </a:rPr>
              <a:t>BY ----</a:t>
            </a:r>
          </a:p>
          <a:p>
            <a:r>
              <a:rPr lang="en-US" sz="2800" dirty="0">
                <a:latin typeface="Agency FB" pitchFamily="34" charset="0"/>
              </a:rPr>
              <a:t>Deepank Kartikey</a:t>
            </a:r>
            <a:endParaRPr lang="en-IN" sz="2800" dirty="0">
              <a:latin typeface="Agency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365104"/>
            <a:ext cx="19006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61722" y="692696"/>
            <a:ext cx="842057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Transportation service </a:t>
            </a: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 </a:t>
            </a: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grocery kart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Grocery kart is responsible for supplying fresh vegetables to all the retail stores in Delhi. A fleet of old matador vans are used to haul the goods from the central warehouse in Rajouri Garden.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There are about 600 stores in their network.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Constraints on each van :</a:t>
            </a:r>
          </a:p>
          <a:p>
            <a:pPr marL="0" indent="0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500042"/>
            <a:ext cx="7358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Problem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All the deliveries are to be made between 5AM to 8AM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Maximum number of stops  are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Travelling distance not more than 65 km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Maximum load capacity is 1000 kg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At the end of the trip, each truck returns back to the central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Each stop at the store takes 5 min to download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Every km travelled takes 90 sec on an average</a:t>
            </a:r>
          </a:p>
          <a:p>
            <a:pPr>
              <a:buNone/>
            </a:pP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A new fleet of Mahindra vans are bought replacing the old matador vans in an effort to reduce costs and minimize green house emissions.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Maintaining each van costs Rs. 20000/month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The variable cost/km  of travel is around Rs.30 for the first 3 years.</a:t>
            </a:r>
          </a:p>
          <a:p>
            <a:pPr>
              <a:buNone/>
            </a:pP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9154" y="978370"/>
            <a:ext cx="34728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                   </a:t>
            </a:r>
            <a:r>
              <a:rPr lang="en-US" sz="2400" dirty="0"/>
              <a:t>Store locations</a:t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400" dirty="0"/>
              <a:t>Central Warehouse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4290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932222">
            <a:off x="3903854" y="2975290"/>
            <a:ext cx="1981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TOS</a:t>
            </a:r>
          </a:p>
          <a:p>
            <a:pPr algn="ctr"/>
            <a:r>
              <a:rPr lang="en-US" dirty="0"/>
              <a:t>Using GA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9154" y="1549870"/>
            <a:ext cx="990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DEPOT</a:t>
            </a:r>
          </a:p>
        </p:txBody>
      </p:sp>
      <p:sp>
        <p:nvSpPr>
          <p:cNvPr id="8" name="Oval 7"/>
          <p:cNvSpPr/>
          <p:nvPr/>
        </p:nvSpPr>
        <p:spPr>
          <a:xfrm>
            <a:off x="4818254" y="1295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83" y="5791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 OPTIMUM ROUTES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454" y="59758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933056"/>
            <a:ext cx="2933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4040188" cy="395128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The distance between each store and the warehouse.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Daily demand for each store.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14876" y="1412776"/>
            <a:ext cx="4041775" cy="496855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The number of trucks needed.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Routing of each truck.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Total miles travelled each day.     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Total cost incurred.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008" y="428604"/>
            <a:ext cx="4248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OUTPUT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839" y="428604"/>
            <a:ext cx="47245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MODULE</a:t>
            </a:r>
          </a:p>
        </p:txBody>
      </p:sp>
    </p:spTree>
    <p:extLst>
      <p:ext uri="{BB962C8B-B14F-4D97-AF65-F5344CB8AC3E}">
        <p14:creationId xmlns:p14="http://schemas.microsoft.com/office/powerpoint/2010/main" val="6071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ngsanaUPC" pitchFamily="18" charset="-34"/>
                <a:cs typeface="AngsanaUPC" pitchFamily="18" charset="-34"/>
              </a:rPr>
              <a:t>Processing input data.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Compute the routing map on the basis of various factors given in the problem statement.</a:t>
            </a:r>
          </a:p>
          <a:p>
            <a:pPr lvl="0"/>
            <a:r>
              <a:rPr lang="en-US" sz="4400" dirty="0">
                <a:latin typeface="AngsanaUPC" pitchFamily="18" charset="-34"/>
                <a:cs typeface="AngsanaUPC" pitchFamily="18" charset="-34"/>
              </a:rPr>
              <a:t>Profit, Cost and Efficiency analysis .</a:t>
            </a: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endParaRPr lang="en-IN" sz="4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538" y="428604"/>
            <a:ext cx="6643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Overall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731837"/>
            <a:ext cx="8229600" cy="5361459"/>
          </a:xfrm>
        </p:spPr>
        <p:txBody>
          <a:bodyPr>
            <a:noAutofit/>
          </a:bodyPr>
          <a:lstStyle/>
          <a:p>
            <a:pPr lvl="0"/>
            <a:r>
              <a:rPr lang="en-US" sz="4800" dirty="0">
                <a:latin typeface="AngsanaUPC" pitchFamily="18" charset="-34"/>
                <a:cs typeface="AngsanaUPC" pitchFamily="18" charset="-34"/>
              </a:rPr>
              <a:t>Generation of reports through comparative study of various cities and user data.</a:t>
            </a:r>
          </a:p>
          <a:p>
            <a:pPr lvl="0"/>
            <a:r>
              <a:rPr lang="en-US" sz="4800" dirty="0">
                <a:latin typeface="AngsanaUPC" pitchFamily="18" charset="-34"/>
                <a:cs typeface="AngsanaUPC" pitchFamily="18" charset="-34"/>
              </a:rPr>
              <a:t>Comparative study of best solutions from evolved generations.</a:t>
            </a:r>
          </a:p>
          <a:p>
            <a:pPr>
              <a:buNone/>
            </a:pPr>
            <a:endParaRPr lang="en-IN" sz="4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36504"/>
          </a:xfrm>
        </p:spPr>
        <p:txBody>
          <a:bodyPr>
            <a:noAutofit/>
          </a:bodyPr>
          <a:lstStyle/>
          <a:p>
            <a:pPr lvl="0"/>
            <a:r>
              <a:rPr lang="en-US" sz="4000" u="sng" dirty="0">
                <a:latin typeface="AngsanaUPC" pitchFamily="18" charset="-34"/>
                <a:cs typeface="AngsanaUPC" pitchFamily="18" charset="-34"/>
                <a:hlinkClick r:id="rId2"/>
              </a:rPr>
              <a:t>http://en.wikipedia.org/wiki/Genetic_algorithm</a:t>
            </a:r>
            <a:endParaRPr lang="en-US" sz="4000" u="sng" dirty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US" sz="4000" dirty="0">
                <a:latin typeface="AngsanaUPC" pitchFamily="18" charset="-34"/>
                <a:cs typeface="AngsanaUPC" pitchFamily="18" charset="-34"/>
                <a:hlinkClick r:id="rId3"/>
              </a:rPr>
              <a:t>http://www.mu-sigma.com/muphoria/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476672"/>
            <a:ext cx="69847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63284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YOU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4400" dirty="0">
                <a:latin typeface="AngsanaUPC" pitchFamily="18" charset="-34"/>
                <a:cs typeface="AngsanaUPC" pitchFamily="18" charset="-34"/>
              </a:rPr>
              <a:t>Transportation is a major problem domain in logistics, and so it represents a substantial task in the activities of many companies.</a:t>
            </a:r>
          </a:p>
          <a:p>
            <a:pPr marL="0" indent="0">
              <a:spcBef>
                <a:spcPts val="0"/>
              </a:spcBef>
              <a:buNone/>
            </a:pP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pPr>
              <a:spcBef>
                <a:spcPts val="0"/>
              </a:spcBef>
            </a:pPr>
            <a:r>
              <a:rPr lang="en-IN" sz="4400" dirty="0">
                <a:latin typeface="AngsanaUPC" pitchFamily="18" charset="-34"/>
                <a:cs typeface="AngsanaUPC" pitchFamily="18" charset="-34"/>
              </a:rPr>
              <a:t>In some market sectors, transportation means a high percentage of the value added to goods. </a:t>
            </a:r>
          </a:p>
          <a:p>
            <a:pPr>
              <a:buNone/>
            </a:pP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en-IN" dirty="0">
                <a:latin typeface="AngsanaUPC" pitchFamily="18" charset="-34"/>
                <a:cs typeface="AngsanaUPC" pitchFamily="18" charset="-34"/>
              </a:rPr>
              <a:t>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179" y="116632"/>
            <a:ext cx="677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Motivation of topic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ngsanaUPC" pitchFamily="18" charset="-34"/>
                <a:cs typeface="AngsanaUPC" pitchFamily="18" charset="-34"/>
              </a:rPr>
              <a:t> Therefore, the utilization of computerized methods for transportation often results in significant savings ranging from 5% to 20% in the total costs. </a:t>
            </a:r>
          </a:p>
          <a:p>
            <a:pPr marL="0" indent="0">
              <a:buNone/>
            </a:pPr>
            <a:endParaRPr lang="en-IN" sz="2800" dirty="0">
              <a:latin typeface="AngsanaUPC" pitchFamily="18" charset="-34"/>
              <a:cs typeface="AngsanaUPC" pitchFamily="18" charset="-34"/>
            </a:endParaRPr>
          </a:p>
          <a:p>
            <a:r>
              <a:rPr lang="en-IN" sz="4400" dirty="0">
                <a:latin typeface="AngsanaUPC" pitchFamily="18" charset="-34"/>
                <a:cs typeface="AngsanaUPC" pitchFamily="18" charset="-34"/>
              </a:rPr>
              <a:t>I am interested in providing optimum solutions to the above problem using GENETIC ALGORITHM.</a:t>
            </a: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Genetic Algorithm is based on the Darwin’s theory of</a:t>
            </a:r>
          </a:p>
          <a:p>
            <a:pPr marL="0" indent="0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             “SURVIVAL OF THE FITTEST!!!”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Genetic algorithms tend to thrive in an environment in which there is a very large set of candidate solutions and where the search space is uneven and has many hills and valleys.</a:t>
            </a:r>
          </a:p>
          <a:p>
            <a:pPr marL="0" indent="0">
              <a:buNone/>
            </a:pPr>
            <a:endParaRPr lang="en-US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357166"/>
            <a:ext cx="8439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genetic algorithm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Genetic algorithm (GA)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 is a search heuristic that mimics the process of natural evolution.</a:t>
            </a:r>
          </a:p>
          <a:p>
            <a:pPr marL="0" indent="0">
              <a:buNone/>
            </a:pPr>
            <a:endParaRPr lang="en-US" sz="2000" dirty="0">
              <a:latin typeface="AngsanaUPC" pitchFamily="18" charset="-34"/>
              <a:cs typeface="AngsanaUPC" pitchFamily="18" charset="-34"/>
            </a:endParaRP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Genetic algorithms belong to the larger class of evolutionary algorithm (EA), which generate solutions to optimization problems using techniques inspired by natural evolution, such as selection, crossover and mutation.</a:t>
            </a:r>
          </a:p>
          <a:p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1461"/>
            <a:ext cx="37623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65564"/>
            <a:ext cx="24765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43400" y="12192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1981200"/>
            <a:ext cx="1905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971800"/>
            <a:ext cx="1981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4724400"/>
            <a:ext cx="2362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3438" y="3643314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3372" y="2428868"/>
            <a:ext cx="1928826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14488"/>
            <a:ext cx="8229600" cy="4525963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Alternate solutions are too slow or overly complicated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Need an exploratory tool to examine new approaches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Problem is similar to one that has already been successfully solved by using a GA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Want to hybridize with an existing solution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Benefits of the GA technology meet key problem requirements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604" y="428604"/>
            <a:ext cx="5765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When to use Ga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8058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From the varied scope of GA applications, one of the applications is  “TOS” (Transportation Optimum Solutions).</a:t>
            </a:r>
          </a:p>
          <a:p>
            <a:r>
              <a:rPr lang="en-IN" sz="4400" dirty="0">
                <a:latin typeface="AngsanaUPC" pitchFamily="18" charset="-34"/>
                <a:cs typeface="AngsanaUPC" pitchFamily="18" charset="-34"/>
              </a:rPr>
              <a:t>The general scenario in the field of transportation presents many chances for several concrete definitions of subclasses of problems: determining the optimal number of vehicles, finding the shortest routes, etc. 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500042"/>
            <a:ext cx="6572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  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  tos..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IN" sz="4400" dirty="0">
                <a:latin typeface="AngsanaUPC" pitchFamily="18" charset="-34"/>
                <a:cs typeface="AngsanaUPC" pitchFamily="18" charset="-34"/>
              </a:rPr>
              <a:t>     All this subject to many restrictions like vehicle capacity, time windows for deliveries etc. </a:t>
            </a:r>
          </a:p>
          <a:p>
            <a:pPr marL="0" indent="0">
              <a:buNone/>
            </a:pPr>
            <a:endParaRPr lang="en-IN" sz="3600" dirty="0">
              <a:latin typeface="AngsanaUPC" pitchFamily="18" charset="-34"/>
              <a:cs typeface="AngsanaUPC" pitchFamily="18" charset="-34"/>
            </a:endParaRPr>
          </a:p>
          <a:p>
            <a:r>
              <a:rPr lang="en-IN" sz="4400" dirty="0">
                <a:latin typeface="AngsanaUPC" pitchFamily="18" charset="-34"/>
                <a:cs typeface="AngsanaUPC" pitchFamily="18" charset="-34"/>
              </a:rPr>
              <a:t>     The basic problem we are discussing here consists in delivering goods to a set of customers with known demands through minimum-cost vehicle routes originating and terminating at the depot.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628</Words>
  <Application>Microsoft Office PowerPoint</Application>
  <PresentationFormat>On-screen Show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Agency FB</vt:lpstr>
      <vt:lpstr>AngsanaUPC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Store locations                   Central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kriti</dc:creator>
  <cp:lastModifiedBy>Deepank Kartikey</cp:lastModifiedBy>
  <cp:revision>120</cp:revision>
  <dcterms:created xsi:type="dcterms:W3CDTF">2006-08-16T00:00:00Z</dcterms:created>
  <dcterms:modified xsi:type="dcterms:W3CDTF">2018-01-21T16:22:21Z</dcterms:modified>
</cp:coreProperties>
</file>