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147483616" r:id="rId2"/>
    <p:sldId id="2147483617" r:id="rId3"/>
    <p:sldId id="2147483618" r:id="rId4"/>
    <p:sldId id="2147483619" r:id="rId5"/>
    <p:sldId id="214748362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300B05-CA2D-40D1-AAC6-B7E3121E574A}" v="5" dt="2024-01-15T09:56:15.8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pra Awasthi" userId="edb2d5f5-4059-4715-b39f-38aa537010dc" providerId="ADAL" clId="{59300B05-CA2D-40D1-AAC6-B7E3121E574A}"/>
    <pc:docChg chg="custSel addSld modSld">
      <pc:chgData name="Shipra Awasthi" userId="edb2d5f5-4059-4715-b39f-38aa537010dc" providerId="ADAL" clId="{59300B05-CA2D-40D1-AAC6-B7E3121E574A}" dt="2024-01-15T10:08:17.262" v="127" actId="729"/>
      <pc:docMkLst>
        <pc:docMk/>
      </pc:docMkLst>
      <pc:sldChg chg="delSp modSp add mod">
        <pc:chgData name="Shipra Awasthi" userId="edb2d5f5-4059-4715-b39f-38aa537010dc" providerId="ADAL" clId="{59300B05-CA2D-40D1-AAC6-B7E3121E574A}" dt="2024-01-15T09:55:25.483" v="101" actId="478"/>
        <pc:sldMkLst>
          <pc:docMk/>
          <pc:sldMk cId="386468148" sldId="2147483616"/>
        </pc:sldMkLst>
        <pc:spChg chg="mod">
          <ac:chgData name="Shipra Awasthi" userId="edb2d5f5-4059-4715-b39f-38aa537010dc" providerId="ADAL" clId="{59300B05-CA2D-40D1-AAC6-B7E3121E574A}" dt="2024-01-15T08:29:20.612" v="12" actId="20577"/>
          <ac:spMkLst>
            <pc:docMk/>
            <pc:sldMk cId="386468148" sldId="2147483616"/>
            <ac:spMk id="8" creationId="{1C5F39A8-D00E-AB88-26C5-717F9FD59C84}"/>
          </ac:spMkLst>
        </pc:spChg>
        <pc:spChg chg="mod">
          <ac:chgData name="Shipra Awasthi" userId="edb2d5f5-4059-4715-b39f-38aa537010dc" providerId="ADAL" clId="{59300B05-CA2D-40D1-AAC6-B7E3121E574A}" dt="2024-01-15T09:55:18.407" v="99" actId="20577"/>
          <ac:spMkLst>
            <pc:docMk/>
            <pc:sldMk cId="386468148" sldId="2147483616"/>
            <ac:spMk id="123" creationId="{26559D0E-FE8B-D93B-04AE-211F52CC3454}"/>
          </ac:spMkLst>
        </pc:spChg>
        <pc:spChg chg="del">
          <ac:chgData name="Shipra Awasthi" userId="edb2d5f5-4059-4715-b39f-38aa537010dc" providerId="ADAL" clId="{59300B05-CA2D-40D1-AAC6-B7E3121E574A}" dt="2024-01-15T09:55:25.483" v="101" actId="478"/>
          <ac:spMkLst>
            <pc:docMk/>
            <pc:sldMk cId="386468148" sldId="2147483616"/>
            <ac:spMk id="124" creationId="{B8D1A271-2510-A35B-77E6-8AE5BF64D305}"/>
          </ac:spMkLst>
        </pc:spChg>
        <pc:spChg chg="del">
          <ac:chgData name="Shipra Awasthi" userId="edb2d5f5-4059-4715-b39f-38aa537010dc" providerId="ADAL" clId="{59300B05-CA2D-40D1-AAC6-B7E3121E574A}" dt="2024-01-15T09:55:25.483" v="101" actId="478"/>
          <ac:spMkLst>
            <pc:docMk/>
            <pc:sldMk cId="386468148" sldId="2147483616"/>
            <ac:spMk id="125" creationId="{2CAAE67A-35C8-ADDD-89C4-E3518A0740BE}"/>
          </ac:spMkLst>
        </pc:spChg>
        <pc:spChg chg="del">
          <ac:chgData name="Shipra Awasthi" userId="edb2d5f5-4059-4715-b39f-38aa537010dc" providerId="ADAL" clId="{59300B05-CA2D-40D1-AAC6-B7E3121E574A}" dt="2024-01-15T09:55:25.483" v="101" actId="478"/>
          <ac:spMkLst>
            <pc:docMk/>
            <pc:sldMk cId="386468148" sldId="2147483616"/>
            <ac:spMk id="126" creationId="{E3500EE3-D57D-4CFF-1A3B-A4141B0DAF4E}"/>
          </ac:spMkLst>
        </pc:spChg>
        <pc:spChg chg="mod">
          <ac:chgData name="Shipra Awasthi" userId="edb2d5f5-4059-4715-b39f-38aa537010dc" providerId="ADAL" clId="{59300B05-CA2D-40D1-AAC6-B7E3121E574A}" dt="2024-01-15T09:55:20.970" v="100" actId="20577"/>
          <ac:spMkLst>
            <pc:docMk/>
            <pc:sldMk cId="386468148" sldId="2147483616"/>
            <ac:spMk id="133" creationId="{C082E9D6-6564-ADA8-5616-6AD0152FA2ED}"/>
          </ac:spMkLst>
        </pc:spChg>
      </pc:sldChg>
      <pc:sldChg chg="delSp modSp add mod">
        <pc:chgData name="Shipra Awasthi" userId="edb2d5f5-4059-4715-b39f-38aa537010dc" providerId="ADAL" clId="{59300B05-CA2D-40D1-AAC6-B7E3121E574A}" dt="2024-01-15T09:54:49.751" v="98" actId="478"/>
        <pc:sldMkLst>
          <pc:docMk/>
          <pc:sldMk cId="1508665566" sldId="2147483617"/>
        </pc:sldMkLst>
        <pc:spChg chg="mod">
          <ac:chgData name="Shipra Awasthi" userId="edb2d5f5-4059-4715-b39f-38aa537010dc" providerId="ADAL" clId="{59300B05-CA2D-40D1-AAC6-B7E3121E574A}" dt="2024-01-15T08:29:28.240" v="19" actId="20577"/>
          <ac:spMkLst>
            <pc:docMk/>
            <pc:sldMk cId="1508665566" sldId="2147483617"/>
            <ac:spMk id="8" creationId="{1C5F39A8-D00E-AB88-26C5-717F9FD59C84}"/>
          </ac:spMkLst>
        </pc:spChg>
        <pc:spChg chg="mod">
          <ac:chgData name="Shipra Awasthi" userId="edb2d5f5-4059-4715-b39f-38aa537010dc" providerId="ADAL" clId="{59300B05-CA2D-40D1-AAC6-B7E3121E574A}" dt="2024-01-15T09:53:44.605" v="80" actId="20577"/>
          <ac:spMkLst>
            <pc:docMk/>
            <pc:sldMk cId="1508665566" sldId="2147483617"/>
            <ac:spMk id="120" creationId="{5D3D57E4-0C69-F0BA-2D0B-0B52BBC120D4}"/>
          </ac:spMkLst>
        </pc:spChg>
        <pc:spChg chg="mod">
          <ac:chgData name="Shipra Awasthi" userId="edb2d5f5-4059-4715-b39f-38aa537010dc" providerId="ADAL" clId="{59300B05-CA2D-40D1-AAC6-B7E3121E574A}" dt="2024-01-15T09:54:02.146" v="93" actId="20577"/>
          <ac:spMkLst>
            <pc:docMk/>
            <pc:sldMk cId="1508665566" sldId="2147483617"/>
            <ac:spMk id="121" creationId="{25E7BA15-90E3-AFBD-997B-B56807078FA5}"/>
          </ac:spMkLst>
        </pc:spChg>
        <pc:spChg chg="mod">
          <ac:chgData name="Shipra Awasthi" userId="edb2d5f5-4059-4715-b39f-38aa537010dc" providerId="ADAL" clId="{59300B05-CA2D-40D1-AAC6-B7E3121E574A}" dt="2024-01-15T09:54:38.532" v="96" actId="20577"/>
          <ac:spMkLst>
            <pc:docMk/>
            <pc:sldMk cId="1508665566" sldId="2147483617"/>
            <ac:spMk id="123" creationId="{26559D0E-FE8B-D93B-04AE-211F52CC3454}"/>
          </ac:spMkLst>
        </pc:spChg>
        <pc:spChg chg="del">
          <ac:chgData name="Shipra Awasthi" userId="edb2d5f5-4059-4715-b39f-38aa537010dc" providerId="ADAL" clId="{59300B05-CA2D-40D1-AAC6-B7E3121E574A}" dt="2024-01-15T09:54:49.751" v="98" actId="478"/>
          <ac:spMkLst>
            <pc:docMk/>
            <pc:sldMk cId="1508665566" sldId="2147483617"/>
            <ac:spMk id="124" creationId="{B8D1A271-2510-A35B-77E6-8AE5BF64D305}"/>
          </ac:spMkLst>
        </pc:spChg>
        <pc:spChg chg="del">
          <ac:chgData name="Shipra Awasthi" userId="edb2d5f5-4059-4715-b39f-38aa537010dc" providerId="ADAL" clId="{59300B05-CA2D-40D1-AAC6-B7E3121E574A}" dt="2024-01-15T09:54:49.751" v="98" actId="478"/>
          <ac:spMkLst>
            <pc:docMk/>
            <pc:sldMk cId="1508665566" sldId="2147483617"/>
            <ac:spMk id="125" creationId="{2CAAE67A-35C8-ADDD-89C4-E3518A0740BE}"/>
          </ac:spMkLst>
        </pc:spChg>
        <pc:spChg chg="del">
          <ac:chgData name="Shipra Awasthi" userId="edb2d5f5-4059-4715-b39f-38aa537010dc" providerId="ADAL" clId="{59300B05-CA2D-40D1-AAC6-B7E3121E574A}" dt="2024-01-15T09:54:49.751" v="98" actId="478"/>
          <ac:spMkLst>
            <pc:docMk/>
            <pc:sldMk cId="1508665566" sldId="2147483617"/>
            <ac:spMk id="126" creationId="{E3500EE3-D57D-4CFF-1A3B-A4141B0DAF4E}"/>
          </ac:spMkLst>
        </pc:spChg>
        <pc:spChg chg="mod">
          <ac:chgData name="Shipra Awasthi" userId="edb2d5f5-4059-4715-b39f-38aa537010dc" providerId="ADAL" clId="{59300B05-CA2D-40D1-AAC6-B7E3121E574A}" dt="2024-01-15T09:53:49.728" v="82" actId="20577"/>
          <ac:spMkLst>
            <pc:docMk/>
            <pc:sldMk cId="1508665566" sldId="2147483617"/>
            <ac:spMk id="128" creationId="{8D251865-5E21-30DC-47A1-951327DAB24C}"/>
          </ac:spMkLst>
        </pc:spChg>
        <pc:spChg chg="mod">
          <ac:chgData name="Shipra Awasthi" userId="edb2d5f5-4059-4715-b39f-38aa537010dc" providerId="ADAL" clId="{59300B05-CA2D-40D1-AAC6-B7E3121E574A}" dt="2024-01-15T09:54:32.782" v="95" actId="14100"/>
          <ac:spMkLst>
            <pc:docMk/>
            <pc:sldMk cId="1508665566" sldId="2147483617"/>
            <ac:spMk id="130" creationId="{6DA85E2E-82B9-16B0-EECA-B90A11BB9721}"/>
          </ac:spMkLst>
        </pc:spChg>
        <pc:spChg chg="del">
          <ac:chgData name="Shipra Awasthi" userId="edb2d5f5-4059-4715-b39f-38aa537010dc" providerId="ADAL" clId="{59300B05-CA2D-40D1-AAC6-B7E3121E574A}" dt="2024-01-15T09:54:21.845" v="94" actId="478"/>
          <ac:spMkLst>
            <pc:docMk/>
            <pc:sldMk cId="1508665566" sldId="2147483617"/>
            <ac:spMk id="131" creationId="{27E39FC7-64D2-5494-2D27-77ED24911200}"/>
          </ac:spMkLst>
        </pc:spChg>
        <pc:spChg chg="mod">
          <ac:chgData name="Shipra Awasthi" userId="edb2d5f5-4059-4715-b39f-38aa537010dc" providerId="ADAL" clId="{59300B05-CA2D-40D1-AAC6-B7E3121E574A}" dt="2024-01-15T09:54:43.259" v="97" actId="20577"/>
          <ac:spMkLst>
            <pc:docMk/>
            <pc:sldMk cId="1508665566" sldId="2147483617"/>
            <ac:spMk id="133" creationId="{C082E9D6-6564-ADA8-5616-6AD0152FA2ED}"/>
          </ac:spMkLst>
        </pc:spChg>
      </pc:sldChg>
      <pc:sldChg chg="delSp modSp add mod">
        <pc:chgData name="Shipra Awasthi" userId="edb2d5f5-4059-4715-b39f-38aa537010dc" providerId="ADAL" clId="{59300B05-CA2D-40D1-AAC6-B7E3121E574A}" dt="2024-01-15T09:51:26.949" v="67" actId="478"/>
        <pc:sldMkLst>
          <pc:docMk/>
          <pc:sldMk cId="4147849380" sldId="2147483618"/>
        </pc:sldMkLst>
        <pc:spChg chg="mod">
          <ac:chgData name="Shipra Awasthi" userId="edb2d5f5-4059-4715-b39f-38aa537010dc" providerId="ADAL" clId="{59300B05-CA2D-40D1-AAC6-B7E3121E574A}" dt="2024-01-15T08:30:17.884" v="40" actId="20577"/>
          <ac:spMkLst>
            <pc:docMk/>
            <pc:sldMk cId="4147849380" sldId="2147483618"/>
            <ac:spMk id="8" creationId="{1C5F39A8-D00E-AB88-26C5-717F9FD59C84}"/>
          </ac:spMkLst>
        </pc:spChg>
        <pc:spChg chg="mod">
          <ac:chgData name="Shipra Awasthi" userId="edb2d5f5-4059-4715-b39f-38aa537010dc" providerId="ADAL" clId="{59300B05-CA2D-40D1-AAC6-B7E3121E574A}" dt="2024-01-15T09:51:09.695" v="64" actId="20577"/>
          <ac:spMkLst>
            <pc:docMk/>
            <pc:sldMk cId="4147849380" sldId="2147483618"/>
            <ac:spMk id="121" creationId="{25E7BA15-90E3-AFBD-997B-B56807078FA5}"/>
          </ac:spMkLst>
        </pc:spChg>
        <pc:spChg chg="mod">
          <ac:chgData name="Shipra Awasthi" userId="edb2d5f5-4059-4715-b39f-38aa537010dc" providerId="ADAL" clId="{59300B05-CA2D-40D1-AAC6-B7E3121E574A}" dt="2024-01-15T09:51:16.262" v="65" actId="20577"/>
          <ac:spMkLst>
            <pc:docMk/>
            <pc:sldMk cId="4147849380" sldId="2147483618"/>
            <ac:spMk id="123" creationId="{26559D0E-FE8B-D93B-04AE-211F52CC3454}"/>
          </ac:spMkLst>
        </pc:spChg>
        <pc:spChg chg="del">
          <ac:chgData name="Shipra Awasthi" userId="edb2d5f5-4059-4715-b39f-38aa537010dc" providerId="ADAL" clId="{59300B05-CA2D-40D1-AAC6-B7E3121E574A}" dt="2024-01-15T09:51:26.949" v="67" actId="478"/>
          <ac:spMkLst>
            <pc:docMk/>
            <pc:sldMk cId="4147849380" sldId="2147483618"/>
            <ac:spMk id="124" creationId="{B8D1A271-2510-A35B-77E6-8AE5BF64D305}"/>
          </ac:spMkLst>
        </pc:spChg>
        <pc:spChg chg="del">
          <ac:chgData name="Shipra Awasthi" userId="edb2d5f5-4059-4715-b39f-38aa537010dc" providerId="ADAL" clId="{59300B05-CA2D-40D1-AAC6-B7E3121E574A}" dt="2024-01-15T09:51:26.949" v="67" actId="478"/>
          <ac:spMkLst>
            <pc:docMk/>
            <pc:sldMk cId="4147849380" sldId="2147483618"/>
            <ac:spMk id="125" creationId="{2CAAE67A-35C8-ADDD-89C4-E3518A0740BE}"/>
          </ac:spMkLst>
        </pc:spChg>
        <pc:spChg chg="del">
          <ac:chgData name="Shipra Awasthi" userId="edb2d5f5-4059-4715-b39f-38aa537010dc" providerId="ADAL" clId="{59300B05-CA2D-40D1-AAC6-B7E3121E574A}" dt="2024-01-15T09:51:26.949" v="67" actId="478"/>
          <ac:spMkLst>
            <pc:docMk/>
            <pc:sldMk cId="4147849380" sldId="2147483618"/>
            <ac:spMk id="126" creationId="{E3500EE3-D57D-4CFF-1A3B-A4141B0DAF4E}"/>
          </ac:spMkLst>
        </pc:spChg>
        <pc:spChg chg="del">
          <ac:chgData name="Shipra Awasthi" userId="edb2d5f5-4059-4715-b39f-38aa537010dc" providerId="ADAL" clId="{59300B05-CA2D-40D1-AAC6-B7E3121E574A}" dt="2024-01-15T09:50:59.284" v="63" actId="478"/>
          <ac:spMkLst>
            <pc:docMk/>
            <pc:sldMk cId="4147849380" sldId="2147483618"/>
            <ac:spMk id="128" creationId="{8D251865-5E21-30DC-47A1-951327DAB24C}"/>
          </ac:spMkLst>
        </pc:spChg>
        <pc:spChg chg="mod">
          <ac:chgData name="Shipra Awasthi" userId="edb2d5f5-4059-4715-b39f-38aa537010dc" providerId="ADAL" clId="{59300B05-CA2D-40D1-AAC6-B7E3121E574A}" dt="2024-01-15T09:51:20.682" v="66" actId="20577"/>
          <ac:spMkLst>
            <pc:docMk/>
            <pc:sldMk cId="4147849380" sldId="2147483618"/>
            <ac:spMk id="133" creationId="{C082E9D6-6564-ADA8-5616-6AD0152FA2ED}"/>
          </ac:spMkLst>
        </pc:spChg>
      </pc:sldChg>
      <pc:sldChg chg="delSp modSp add mod">
        <pc:chgData name="Shipra Awasthi" userId="edb2d5f5-4059-4715-b39f-38aa537010dc" providerId="ADAL" clId="{59300B05-CA2D-40D1-AAC6-B7E3121E574A}" dt="2024-01-15T10:07:54.649" v="126" actId="478"/>
        <pc:sldMkLst>
          <pc:docMk/>
          <pc:sldMk cId="3474802913" sldId="2147483619"/>
        </pc:sldMkLst>
        <pc:spChg chg="del">
          <ac:chgData name="Shipra Awasthi" userId="edb2d5f5-4059-4715-b39f-38aa537010dc" providerId="ADAL" clId="{59300B05-CA2D-40D1-AAC6-B7E3121E574A}" dt="2024-01-15T10:07:51.413" v="125" actId="478"/>
          <ac:spMkLst>
            <pc:docMk/>
            <pc:sldMk cId="3474802913" sldId="2147483619"/>
            <ac:spMk id="5" creationId="{E197E23F-FF39-FDF6-E1A3-0F1B171E70FA}"/>
          </ac:spMkLst>
        </pc:spChg>
        <pc:spChg chg="mod">
          <ac:chgData name="Shipra Awasthi" userId="edb2d5f5-4059-4715-b39f-38aa537010dc" providerId="ADAL" clId="{59300B05-CA2D-40D1-AAC6-B7E3121E574A}" dt="2024-01-15T08:32:16.739" v="62" actId="20577"/>
          <ac:spMkLst>
            <pc:docMk/>
            <pc:sldMk cId="3474802913" sldId="2147483619"/>
            <ac:spMk id="8" creationId="{1C5F39A8-D00E-AB88-26C5-717F9FD59C84}"/>
          </ac:spMkLst>
        </pc:spChg>
        <pc:spChg chg="del">
          <ac:chgData name="Shipra Awasthi" userId="edb2d5f5-4059-4715-b39f-38aa537010dc" providerId="ADAL" clId="{59300B05-CA2D-40D1-AAC6-B7E3121E574A}" dt="2024-01-15T09:52:55.398" v="69" actId="478"/>
          <ac:spMkLst>
            <pc:docMk/>
            <pc:sldMk cId="3474802913" sldId="2147483619"/>
            <ac:spMk id="121" creationId="{25E7BA15-90E3-AFBD-997B-B56807078FA5}"/>
          </ac:spMkLst>
        </pc:spChg>
        <pc:spChg chg="mod">
          <ac:chgData name="Shipra Awasthi" userId="edb2d5f5-4059-4715-b39f-38aa537010dc" providerId="ADAL" clId="{59300B05-CA2D-40D1-AAC6-B7E3121E574A}" dt="2024-01-15T09:53:03.504" v="70" actId="20577"/>
          <ac:spMkLst>
            <pc:docMk/>
            <pc:sldMk cId="3474802913" sldId="2147483619"/>
            <ac:spMk id="123" creationId="{26559D0E-FE8B-D93B-04AE-211F52CC3454}"/>
          </ac:spMkLst>
        </pc:spChg>
        <pc:spChg chg="del">
          <ac:chgData name="Shipra Awasthi" userId="edb2d5f5-4059-4715-b39f-38aa537010dc" providerId="ADAL" clId="{59300B05-CA2D-40D1-AAC6-B7E3121E574A}" dt="2024-01-15T09:53:14.229" v="72" actId="478"/>
          <ac:spMkLst>
            <pc:docMk/>
            <pc:sldMk cId="3474802913" sldId="2147483619"/>
            <ac:spMk id="124" creationId="{B8D1A271-2510-A35B-77E6-8AE5BF64D305}"/>
          </ac:spMkLst>
        </pc:spChg>
        <pc:spChg chg="del">
          <ac:chgData name="Shipra Awasthi" userId="edb2d5f5-4059-4715-b39f-38aa537010dc" providerId="ADAL" clId="{59300B05-CA2D-40D1-AAC6-B7E3121E574A}" dt="2024-01-15T09:53:14.229" v="72" actId="478"/>
          <ac:spMkLst>
            <pc:docMk/>
            <pc:sldMk cId="3474802913" sldId="2147483619"/>
            <ac:spMk id="125" creationId="{2CAAE67A-35C8-ADDD-89C4-E3518A0740BE}"/>
          </ac:spMkLst>
        </pc:spChg>
        <pc:spChg chg="del">
          <ac:chgData name="Shipra Awasthi" userId="edb2d5f5-4059-4715-b39f-38aa537010dc" providerId="ADAL" clId="{59300B05-CA2D-40D1-AAC6-B7E3121E574A}" dt="2024-01-15T09:53:14.229" v="72" actId="478"/>
          <ac:spMkLst>
            <pc:docMk/>
            <pc:sldMk cId="3474802913" sldId="2147483619"/>
            <ac:spMk id="126" creationId="{E3500EE3-D57D-4CFF-1A3B-A4141B0DAF4E}"/>
          </ac:spMkLst>
        </pc:spChg>
        <pc:spChg chg="del">
          <ac:chgData name="Shipra Awasthi" userId="edb2d5f5-4059-4715-b39f-38aa537010dc" providerId="ADAL" clId="{59300B05-CA2D-40D1-AAC6-B7E3121E574A}" dt="2024-01-15T09:52:51.408" v="68" actId="478"/>
          <ac:spMkLst>
            <pc:docMk/>
            <pc:sldMk cId="3474802913" sldId="2147483619"/>
            <ac:spMk id="128" creationId="{8D251865-5E21-30DC-47A1-951327DAB24C}"/>
          </ac:spMkLst>
        </pc:spChg>
        <pc:spChg chg="mod">
          <ac:chgData name="Shipra Awasthi" userId="edb2d5f5-4059-4715-b39f-38aa537010dc" providerId="ADAL" clId="{59300B05-CA2D-40D1-AAC6-B7E3121E574A}" dt="2024-01-15T09:53:06.094" v="71" actId="20577"/>
          <ac:spMkLst>
            <pc:docMk/>
            <pc:sldMk cId="3474802913" sldId="2147483619"/>
            <ac:spMk id="133" creationId="{C082E9D6-6564-ADA8-5616-6AD0152FA2ED}"/>
          </ac:spMkLst>
        </pc:spChg>
        <pc:spChg chg="del">
          <ac:chgData name="Shipra Awasthi" userId="edb2d5f5-4059-4715-b39f-38aa537010dc" providerId="ADAL" clId="{59300B05-CA2D-40D1-AAC6-B7E3121E574A}" dt="2024-01-15T10:07:54.649" v="126" actId="478"/>
          <ac:spMkLst>
            <pc:docMk/>
            <pc:sldMk cId="3474802913" sldId="2147483619"/>
            <ac:spMk id="137" creationId="{F949C42B-984A-0D19-8636-ECC728932FDF}"/>
          </ac:spMkLst>
        </pc:spChg>
      </pc:sldChg>
      <pc:sldChg chg="modSp add mod modShow">
        <pc:chgData name="Shipra Awasthi" userId="edb2d5f5-4059-4715-b39f-38aa537010dc" providerId="ADAL" clId="{59300B05-CA2D-40D1-AAC6-B7E3121E574A}" dt="2024-01-15T10:08:17.262" v="127" actId="729"/>
        <pc:sldMkLst>
          <pc:docMk/>
          <pc:sldMk cId="2289151296" sldId="2147483620"/>
        </pc:sldMkLst>
        <pc:spChg chg="mod">
          <ac:chgData name="Shipra Awasthi" userId="edb2d5f5-4059-4715-b39f-38aa537010dc" providerId="ADAL" clId="{59300B05-CA2D-40D1-AAC6-B7E3121E574A}" dt="2024-01-15T09:56:24.346" v="114" actId="20577"/>
          <ac:spMkLst>
            <pc:docMk/>
            <pc:sldMk cId="2289151296" sldId="2147483620"/>
            <ac:spMk id="8" creationId="{1C5F39A8-D00E-AB88-26C5-717F9FD59C84}"/>
          </ac:spMkLst>
        </pc:spChg>
        <pc:spChg chg="mod">
          <ac:chgData name="Shipra Awasthi" userId="edb2d5f5-4059-4715-b39f-38aa537010dc" providerId="ADAL" clId="{59300B05-CA2D-40D1-AAC6-B7E3121E574A}" dt="2024-01-15T09:57:08.861" v="118" actId="20577"/>
          <ac:spMkLst>
            <pc:docMk/>
            <pc:sldMk cId="2289151296" sldId="2147483620"/>
            <ac:spMk id="120" creationId="{5D3D57E4-0C69-F0BA-2D0B-0B52BBC120D4}"/>
          </ac:spMkLst>
        </pc:spChg>
        <pc:graphicFrameChg chg="modGraphic">
          <ac:chgData name="Shipra Awasthi" userId="edb2d5f5-4059-4715-b39f-38aa537010dc" providerId="ADAL" clId="{59300B05-CA2D-40D1-AAC6-B7E3121E574A}" dt="2024-01-15T09:57:23.268" v="119" actId="6549"/>
          <ac:graphicFrameMkLst>
            <pc:docMk/>
            <pc:sldMk cId="2289151296" sldId="2147483620"/>
            <ac:graphicFrameMk id="138" creationId="{374E52D4-2A98-5692-5078-4595FF5F1E32}"/>
          </ac:graphicFrameMkLst>
        </pc:graphicFrameChg>
        <pc:graphicFrameChg chg="modGraphic">
          <ac:chgData name="Shipra Awasthi" userId="edb2d5f5-4059-4715-b39f-38aa537010dc" providerId="ADAL" clId="{59300B05-CA2D-40D1-AAC6-B7E3121E574A}" dt="2024-01-15T09:57:27.962" v="120" actId="20577"/>
          <ac:graphicFrameMkLst>
            <pc:docMk/>
            <pc:sldMk cId="2289151296" sldId="2147483620"/>
            <ac:graphicFrameMk id="139" creationId="{BBCB2893-963D-B9D5-F444-8059B5F60928}"/>
          </ac:graphicFrameMkLst>
        </pc:graphicFrameChg>
        <pc:graphicFrameChg chg="modGraphic">
          <ac:chgData name="Shipra Awasthi" userId="edb2d5f5-4059-4715-b39f-38aa537010dc" providerId="ADAL" clId="{59300B05-CA2D-40D1-AAC6-B7E3121E574A}" dt="2024-01-15T09:57:35.060" v="122" actId="20577"/>
          <ac:graphicFrameMkLst>
            <pc:docMk/>
            <pc:sldMk cId="2289151296" sldId="2147483620"/>
            <ac:graphicFrameMk id="141" creationId="{4FFB305F-6BCE-0E27-587E-DB286BAF1D39}"/>
          </ac:graphicFrameMkLst>
        </pc:graphicFrameChg>
        <pc:graphicFrameChg chg="modGraphic">
          <ac:chgData name="Shipra Awasthi" userId="edb2d5f5-4059-4715-b39f-38aa537010dc" providerId="ADAL" clId="{59300B05-CA2D-40D1-AAC6-B7E3121E574A}" dt="2024-01-15T09:57:43.003" v="124" actId="20577"/>
          <ac:graphicFrameMkLst>
            <pc:docMk/>
            <pc:sldMk cId="2289151296" sldId="2147483620"/>
            <ac:graphicFrameMk id="144" creationId="{B1A2C0F1-787A-D63A-1D8F-B0A5A7447220}"/>
          </ac:graphicFrameMkLst>
        </pc:graphicFrameChg>
        <pc:graphicFrameChg chg="modGraphic">
          <ac:chgData name="Shipra Awasthi" userId="edb2d5f5-4059-4715-b39f-38aa537010dc" providerId="ADAL" clId="{59300B05-CA2D-40D1-AAC6-B7E3121E574A}" dt="2024-01-15T09:57:38.303" v="123" actId="20577"/>
          <ac:graphicFrameMkLst>
            <pc:docMk/>
            <pc:sldMk cId="2289151296" sldId="2147483620"/>
            <ac:graphicFrameMk id="145" creationId="{17980E69-314D-0065-0B8D-5DB3E6CECD6C}"/>
          </ac:graphicFrameMkLst>
        </pc:graphicFrameChg>
        <pc:graphicFrameChg chg="modGraphic">
          <ac:chgData name="Shipra Awasthi" userId="edb2d5f5-4059-4715-b39f-38aa537010dc" providerId="ADAL" clId="{59300B05-CA2D-40D1-AAC6-B7E3121E574A}" dt="2024-01-15T09:57:31.615" v="121" actId="20577"/>
          <ac:graphicFrameMkLst>
            <pc:docMk/>
            <pc:sldMk cId="2289151296" sldId="2147483620"/>
            <ac:graphicFrameMk id="146" creationId="{AEE411AC-AD5C-9726-740B-2B075F70649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028BC-3C38-44CF-8847-EE6D5F266C27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23160-093E-4D05-868E-0D37DCAD70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17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11936-8B26-4846-9C2E-CA4179C51C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698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11936-8B26-4846-9C2E-CA4179C51C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698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11936-8B26-4846-9C2E-CA4179C51C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698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11936-8B26-4846-9C2E-CA4179C51C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698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11936-8B26-4846-9C2E-CA4179C51C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74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6B227-DD67-559B-FBB1-3FDFE0992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938704-9303-433E-AC91-6D5005C80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600C9-CF72-E60F-2DFA-E4E6F0017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C2FA-06B3-44E9-8363-AABA2C0D9CF0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E8FC0-3BB8-D6AD-E776-529DDFC37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EA720-BEA9-E18E-80C9-AA9115ED3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14D0-6E40-427F-B2D0-9D80A959A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63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62ABA-DDA2-CBAB-699A-70C967CA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F5EAED-168D-88D7-2569-CB30F908A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D13C2-FBA0-9E88-4467-7DA8BAD74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C2FA-06B3-44E9-8363-AABA2C0D9CF0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2EE5A-3E69-42E0-D0B8-1ACBC04DE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2C288-CBBC-A243-65D0-D3A516F10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14D0-6E40-427F-B2D0-9D80A959A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897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C6DE0B-2247-784C-5D5F-619AFA0761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046ADA-0D14-E281-A3FF-D62A2F390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0D409-DDE5-5A3D-B6C3-1852190B9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C2FA-06B3-44E9-8363-AABA2C0D9CF0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DE224-0C39-C31B-556C-44E2ECEA0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1A1D4-0431-BF1F-DA12-DB46B3775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14D0-6E40-427F-B2D0-9D80A959A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550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367AA7-DCD6-286C-D493-7560B462D5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9A6891-2A9E-504B-7735-B2A8C0177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237" y="683486"/>
            <a:ext cx="11665527" cy="337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600" kern="1200" dirty="0">
                <a:solidFill>
                  <a:srgbClr val="00A79D"/>
                </a:solidFill>
                <a:latin typeface="Equip Extended Light" panose="02000503000000020004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D8763BD-E11B-B8F1-3F39-4787CC4C3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3237" y="6356350"/>
            <a:ext cx="4802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kern="1200" smtClean="0">
                <a:solidFill>
                  <a:srgbClr val="002060"/>
                </a:solidFill>
                <a:latin typeface="Equip ExtraBold" panose="02000503000000020004" pitchFamily="2" charset="0"/>
                <a:ea typeface="+mn-ea"/>
                <a:cs typeface="+mn-cs"/>
              </a:defRPr>
            </a:lvl1pPr>
          </a:lstStyle>
          <a:p>
            <a:fld id="{191D4817-5ADC-7042-99E9-9E2B71D8527D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05D719-1A9C-EFAE-390D-EBCA331861AA}"/>
              </a:ext>
            </a:extLst>
          </p:cNvPr>
          <p:cNvGrpSpPr/>
          <p:nvPr userDrawn="1"/>
        </p:nvGrpSpPr>
        <p:grpSpPr>
          <a:xfrm>
            <a:off x="803334" y="6251410"/>
            <a:ext cx="1543411" cy="566303"/>
            <a:chOff x="803334" y="6251410"/>
            <a:chExt cx="1543411" cy="566303"/>
          </a:xfrm>
        </p:grpSpPr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2F4334DA-1831-32F4-CF08-20CBB54B3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55199" y="6478167"/>
              <a:ext cx="591546" cy="112788"/>
            </a:xfrm>
            <a:prstGeom prst="rect">
              <a:avLst/>
            </a:prstGeom>
          </p:spPr>
        </p:pic>
        <p:pic>
          <p:nvPicPr>
            <p:cNvPr id="7" name="Picture 6" descr="A logo with a black background&#10;&#10;Description automatically generated">
              <a:extLst>
                <a:ext uri="{FF2B5EF4-FFF2-40B4-BE49-F238E27FC236}">
                  <a16:creationId xmlns:a16="http://schemas.microsoft.com/office/drawing/2014/main" id="{DD438D81-B53E-AC38-902C-875F8F7C5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3334" y="6251410"/>
              <a:ext cx="755071" cy="56630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3C06D66-1378-959E-7D22-46E25B289A94}"/>
                </a:ext>
              </a:extLst>
            </p:cNvPr>
            <p:cNvCxnSpPr>
              <a:cxnSpLocks/>
            </p:cNvCxnSpPr>
            <p:nvPr/>
          </p:nvCxnSpPr>
          <p:spPr>
            <a:xfrm>
              <a:off x="1627284" y="6437535"/>
              <a:ext cx="0" cy="194053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73AE2B5-9BB8-AA70-C624-2E17EB17A9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3525" y="184291"/>
            <a:ext cx="11664950" cy="566738"/>
          </a:xfrm>
        </p:spPr>
        <p:txBody>
          <a:bodyPr tIns="0" bIns="0" anchor="ctr">
            <a:normAutofit/>
          </a:bodyPr>
          <a:lstStyle>
            <a:lvl1pPr marL="0" indent="0">
              <a:buNone/>
              <a:defRPr kumimoji="0" lang="en-US" sz="3200" b="1" u="none" strike="noStrike" kern="1200" cap="none" spc="0" normalizeH="0" baseline="0" dirty="0" smtClean="0">
                <a:ln>
                  <a:noFill/>
                </a:ln>
                <a:solidFill>
                  <a:srgbClr val="06041F"/>
                </a:solidFill>
                <a:effectLst/>
                <a:uLnTx/>
                <a:uFillTx/>
                <a:latin typeface="Equip Extended ExtraBold" panose="02000603000000020004" pitchFamily="2" charset="77"/>
                <a:ea typeface="+mn-ea"/>
                <a:cs typeface="+mn-cs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6043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EDF77-8D54-D022-E0C4-A1CF25B33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DA77F-0768-1331-1019-70A5E4F0E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17C06-783F-92CB-076D-890ACC3D2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C2FA-06B3-44E9-8363-AABA2C0D9CF0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AB02E-AEA9-D970-7A24-6F10BE2E2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D0A6C-5D48-0209-32BE-9B22AD4DA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14D0-6E40-427F-B2D0-9D80A959A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122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B7F02-A0AF-968D-9115-98BEDF0D0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B2640-8467-1B2D-6C4A-04C5F6CB7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39C6E-17A4-659C-2469-3E8DDDCE2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C2FA-06B3-44E9-8363-AABA2C0D9CF0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F96EE-F7A3-5091-6B46-D672A4AE1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99B1A-4C66-D586-B2EF-227E67D58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14D0-6E40-427F-B2D0-9D80A959A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385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57674-42D0-F7F3-F4D6-26CAE51C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E446C-6A27-22C3-E169-E5DA52FC3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44EAF0-5793-8D6B-1994-E3A3359FC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493FA-143B-4D54-2C6F-D007DB76D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C2FA-06B3-44E9-8363-AABA2C0D9CF0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5B14A6-153A-E1EE-D767-4267A628D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381D14-909D-B009-5483-7ADAE7E3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14D0-6E40-427F-B2D0-9D80A959A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346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CEF60-BF52-F23C-A0BD-A5F7D10AC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C75EE-CC5B-9673-2B29-3872514DB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B5CC0B-C8FD-7868-6D90-EE13E43EF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1A4C83-1D83-FE05-040B-FC7CB7DA58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F9748A-1A89-5C52-D3DC-18564587E3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A832D4-E397-E79B-7071-F85459277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C2FA-06B3-44E9-8363-AABA2C0D9CF0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071790-8AFA-14CA-3129-BC28D9D9F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BAC99E-C680-0042-3F0B-76DBFDEBD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14D0-6E40-427F-B2D0-9D80A959A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719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58BAA-98A3-1E8D-4254-9BA13455E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C85459-9CB9-235F-7B9B-8B36C2F4A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C2FA-06B3-44E9-8363-AABA2C0D9CF0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D75911-1860-C566-C124-08CCBDE25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F381A6-6911-B22A-5665-20C970B8D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14D0-6E40-427F-B2D0-9D80A959A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99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7F3BED-8885-32B7-7A80-BF1EA95D2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C2FA-06B3-44E9-8363-AABA2C0D9CF0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8F33C0-61CC-AC91-1DBE-CA2D9B864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0381E-4C50-2AA8-2146-E9673376B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14D0-6E40-427F-B2D0-9D80A959A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672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87342-990A-5930-5CE6-6880853D9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366F8-398C-84CB-6050-51019A474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DEB530-F708-2ADD-DA52-D57D359B6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85E3A5-64AF-E978-A027-8DB144D70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C2FA-06B3-44E9-8363-AABA2C0D9CF0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4F880-2A09-A74A-E249-6207E18CD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1179A-F50D-CD0E-EDF3-27D393B30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14D0-6E40-427F-B2D0-9D80A959A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928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329B2-F5BE-D595-FA19-4B6C0A951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D97848-36EF-261C-1648-B1357138D6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930DD-0282-3741-B15B-30502B845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714C5-E39D-97AB-C159-F04C15BB4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C2FA-06B3-44E9-8363-AABA2C0D9CF0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B57AC-5D68-86D6-944E-FB6822B55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7817C8-ADB3-F49E-F85A-CE69BBAC0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14D0-6E40-427F-B2D0-9D80A959A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005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A33B06-6521-2177-D241-198877B53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EF30E-4800-0281-EFFA-6C05CC696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1F8D2-BCD1-FE28-6CB8-F24084E218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8C2FA-06B3-44E9-8363-AABA2C0D9CF0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64CA0-3311-3779-28E2-8E13ABD541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45070-7310-936F-EA8D-0F2729A1E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514D0-6E40-427F-B2D0-9D80A959A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7004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84E08FF-FC31-796B-95E4-2394A52F8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237" y="683486"/>
            <a:ext cx="11665527" cy="337647"/>
          </a:xfrm>
        </p:spPr>
        <p:txBody>
          <a:bodyPr>
            <a:normAutofit/>
          </a:bodyPr>
          <a:lstStyle/>
          <a:p>
            <a:r>
              <a:rPr lang="en-US"/>
              <a:t>Our understanding of detailed functional requirements, integration systems, and key user personas</a:t>
            </a:r>
            <a:endParaRPr lang="en-IN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60040F8-4D0A-AE92-4EC5-318C75BAC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3237" y="6356350"/>
            <a:ext cx="480291" cy="365125"/>
          </a:xfrm>
        </p:spPr>
        <p:txBody>
          <a:bodyPr/>
          <a:lstStyle/>
          <a:p>
            <a:fld id="{191D4817-5ADC-7042-99E9-9E2B71D8527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5F39A8-D00E-AB88-26C5-717F9FD59C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3525" y="184291"/>
            <a:ext cx="11664950" cy="566738"/>
          </a:xfrm>
        </p:spPr>
        <p:txBody>
          <a:bodyPr/>
          <a:lstStyle/>
          <a:p>
            <a:r>
              <a:rPr lang="en-IN" dirty="0"/>
              <a:t>Doc Repo - Requirement summary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5037907-83F8-65A5-E4D5-FF99618CE0DB}"/>
              </a:ext>
            </a:extLst>
          </p:cNvPr>
          <p:cNvSpPr/>
          <p:nvPr/>
        </p:nvSpPr>
        <p:spPr>
          <a:xfrm>
            <a:off x="1011176" y="1980032"/>
            <a:ext cx="6930307" cy="3274356"/>
          </a:xfrm>
          <a:prstGeom prst="rect">
            <a:avLst/>
          </a:prstGeom>
          <a:solidFill>
            <a:srgbClr val="FFFFFF">
              <a:lumMod val="95000"/>
              <a:alpha val="53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srgbClr val="060320"/>
              </a:solidFill>
              <a:effectLst/>
              <a:uLnTx/>
              <a:uFillTx/>
              <a:latin typeface="Equip Light"/>
              <a:ea typeface="+mn-ea"/>
              <a:cs typeface="+mn-cs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256A337C-8C1C-9B0E-C30B-DB2768BBC07C}"/>
              </a:ext>
            </a:extLst>
          </p:cNvPr>
          <p:cNvSpPr/>
          <p:nvPr/>
        </p:nvSpPr>
        <p:spPr>
          <a:xfrm>
            <a:off x="546218" y="1073116"/>
            <a:ext cx="10854626" cy="702642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144000" tIns="36000" rIns="36000" bIns="36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060320"/>
                </a:solidFill>
                <a:effectLst/>
                <a:uLnTx/>
                <a:uFillTx/>
                <a:latin typeface="Equip Extended" panose="02000503030000020004" pitchFamily="2" charset="77"/>
                <a:ea typeface="+mn-ea"/>
                <a:cs typeface="+mn-cs"/>
              </a:rPr>
              <a:t>Key User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060320"/>
                </a:solidFill>
                <a:effectLst/>
                <a:uLnTx/>
                <a:uFillTx/>
                <a:latin typeface="Equip Extended" panose="02000503030000020004" pitchFamily="2" charset="77"/>
                <a:ea typeface="+mn-ea"/>
                <a:cs typeface="+mn-cs"/>
              </a:rPr>
              <a:t>Roles 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86934E2-23C9-F190-8F98-B2698A6E7FEC}"/>
              </a:ext>
            </a:extLst>
          </p:cNvPr>
          <p:cNvSpPr/>
          <p:nvPr/>
        </p:nvSpPr>
        <p:spPr>
          <a:xfrm>
            <a:off x="2247045" y="1198126"/>
            <a:ext cx="1572471" cy="458609"/>
          </a:xfrm>
          <a:prstGeom prst="rect">
            <a:avLst/>
          </a:prstGeom>
          <a:solidFill>
            <a:srgbClr val="00DAA9">
              <a:lumMod val="20000"/>
              <a:lumOff val="80000"/>
              <a:alpha val="43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60320"/>
                </a:solidFill>
                <a:effectLst/>
                <a:uLnTx/>
                <a:uFillTx/>
                <a:latin typeface="Equip Light"/>
                <a:ea typeface="+mn-ea"/>
                <a:cs typeface="+mn-cs"/>
              </a:rPr>
              <a:t>Admin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D3D57E4-0C69-F0BA-2D0B-0B52BBC120D4}"/>
              </a:ext>
            </a:extLst>
          </p:cNvPr>
          <p:cNvSpPr/>
          <p:nvPr/>
        </p:nvSpPr>
        <p:spPr>
          <a:xfrm>
            <a:off x="4537626" y="1198126"/>
            <a:ext cx="2152969" cy="458609"/>
          </a:xfrm>
          <a:prstGeom prst="rect">
            <a:avLst/>
          </a:prstGeom>
          <a:solidFill>
            <a:srgbClr val="00DAA9">
              <a:lumMod val="20000"/>
              <a:lumOff val="80000"/>
              <a:alpha val="43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60320"/>
                </a:solidFill>
                <a:effectLst/>
                <a:uLnTx/>
                <a:uFillTx/>
                <a:latin typeface="Equip Light"/>
                <a:ea typeface="+mn-ea"/>
                <a:cs typeface="+mn-cs"/>
              </a:rPr>
              <a:t>Users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5E7BA15-90E3-AFBD-997B-B56807078FA5}"/>
              </a:ext>
            </a:extLst>
          </p:cNvPr>
          <p:cNvSpPr/>
          <p:nvPr/>
        </p:nvSpPr>
        <p:spPr>
          <a:xfrm>
            <a:off x="9677402" y="1198126"/>
            <a:ext cx="1460426" cy="458609"/>
          </a:xfrm>
          <a:prstGeom prst="rect">
            <a:avLst/>
          </a:prstGeom>
          <a:solidFill>
            <a:srgbClr val="00DAA9">
              <a:lumMod val="20000"/>
              <a:lumOff val="80000"/>
              <a:alpha val="43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060320"/>
              </a:solidFill>
              <a:effectLst/>
              <a:uLnTx/>
              <a:uFillTx/>
              <a:latin typeface="Equip Light"/>
              <a:ea typeface="+mn-ea"/>
              <a:cs typeface="+mn-cs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E19ACFB-FA1F-7764-66A6-17B3B3741E17}"/>
              </a:ext>
            </a:extLst>
          </p:cNvPr>
          <p:cNvSpPr/>
          <p:nvPr/>
        </p:nvSpPr>
        <p:spPr>
          <a:xfrm>
            <a:off x="546218" y="5441493"/>
            <a:ext cx="10854625" cy="702642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144000" tIns="36000" rIns="36000" bIns="36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060320"/>
                </a:solidFill>
                <a:effectLst/>
                <a:uLnTx/>
                <a:uFillTx/>
                <a:latin typeface="Equip Extended" panose="02000503030000020004" pitchFamily="2" charset="77"/>
                <a:ea typeface="+mn-ea"/>
                <a:cs typeface="+mn-cs"/>
              </a:rPr>
              <a:t>Integrations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6559D0E-FE8B-D93B-04AE-211F52CC3454}"/>
              </a:ext>
            </a:extLst>
          </p:cNvPr>
          <p:cNvSpPr/>
          <p:nvPr/>
        </p:nvSpPr>
        <p:spPr>
          <a:xfrm>
            <a:off x="2247045" y="5527908"/>
            <a:ext cx="1824212" cy="554917"/>
          </a:xfrm>
          <a:prstGeom prst="rect">
            <a:avLst/>
          </a:prstGeom>
          <a:solidFill>
            <a:srgbClr val="00DAA9">
              <a:lumMod val="20000"/>
              <a:lumOff val="80000"/>
              <a:alpha val="43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060320"/>
              </a:solidFill>
              <a:effectLst/>
              <a:uLnTx/>
              <a:uFillTx/>
              <a:latin typeface="Equip Light"/>
              <a:ea typeface="+mn-ea"/>
              <a:cs typeface="+mn-cs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14B46EB-0FA9-6AE4-21BA-2B09410E493B}"/>
              </a:ext>
            </a:extLst>
          </p:cNvPr>
          <p:cNvSpPr/>
          <p:nvPr/>
        </p:nvSpPr>
        <p:spPr>
          <a:xfrm>
            <a:off x="551189" y="1824102"/>
            <a:ext cx="10849654" cy="3575044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vert270" lIns="144000" tIns="36000" rIns="36000" bIns="36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>
              <a:ln>
                <a:noFill/>
              </a:ln>
              <a:solidFill>
                <a:srgbClr val="060320"/>
              </a:solidFill>
              <a:effectLst/>
              <a:uLnTx/>
              <a:uFillTx/>
              <a:latin typeface="Equip Extended" panose="02000503030000020004" pitchFamily="2" charset="77"/>
              <a:ea typeface="+mn-ea"/>
              <a:cs typeface="+mn-cs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D251865-5E21-30DC-47A1-951327DAB24C}"/>
              </a:ext>
            </a:extLst>
          </p:cNvPr>
          <p:cNvSpPr/>
          <p:nvPr/>
        </p:nvSpPr>
        <p:spPr>
          <a:xfrm>
            <a:off x="7381597" y="1198126"/>
            <a:ext cx="1556428" cy="458609"/>
          </a:xfrm>
          <a:prstGeom prst="rect">
            <a:avLst/>
          </a:prstGeom>
          <a:solidFill>
            <a:srgbClr val="00DAA9">
              <a:lumMod val="20000"/>
              <a:lumOff val="80000"/>
              <a:alpha val="43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tIns="36000" rIns="36000" bIns="36000" rtlCol="0" anchor="ctr"/>
          <a:lstStyle/>
          <a:p>
            <a:pPr marL="0" marR="0" lvl="1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060320"/>
              </a:solidFill>
              <a:effectLst/>
              <a:uLnTx/>
              <a:uFillTx/>
              <a:latin typeface="Equip Light"/>
              <a:ea typeface="+mn-ea"/>
              <a:cs typeface="+mn-cs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6DA85E2E-82B9-16B0-EECA-B90A11BB9721}"/>
              </a:ext>
            </a:extLst>
          </p:cNvPr>
          <p:cNvSpPr/>
          <p:nvPr/>
        </p:nvSpPr>
        <p:spPr>
          <a:xfrm>
            <a:off x="2192973" y="1130771"/>
            <a:ext cx="7280510" cy="579556"/>
          </a:xfrm>
          <a:prstGeom prst="rect">
            <a:avLst/>
          </a:prstGeom>
          <a:noFill/>
          <a:ln w="19050" cap="flat" cmpd="sng" algn="ctr">
            <a:solidFill>
              <a:srgbClr val="09294D">
                <a:lumMod val="50000"/>
                <a:lumOff val="50000"/>
              </a:srgb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srgbClr val="060320"/>
              </a:solidFill>
              <a:effectLst/>
              <a:uLnTx/>
              <a:uFillTx/>
              <a:latin typeface="Equip Light"/>
              <a:ea typeface="+mn-ea"/>
              <a:cs typeface="+mn-cs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7E39FC7-64D2-5494-2D27-77ED24911200}"/>
              </a:ext>
            </a:extLst>
          </p:cNvPr>
          <p:cNvSpPr/>
          <p:nvPr/>
        </p:nvSpPr>
        <p:spPr>
          <a:xfrm>
            <a:off x="9543684" y="1130771"/>
            <a:ext cx="1721643" cy="579556"/>
          </a:xfrm>
          <a:prstGeom prst="rect">
            <a:avLst/>
          </a:prstGeom>
          <a:noFill/>
          <a:ln w="19050" cap="flat" cmpd="sng" algn="ctr">
            <a:solidFill>
              <a:srgbClr val="FBD871">
                <a:lumMod val="75000"/>
              </a:srgb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srgbClr val="060320"/>
              </a:solidFill>
              <a:effectLst/>
              <a:uLnTx/>
              <a:uFillTx/>
              <a:latin typeface="Equip Light"/>
              <a:ea typeface="+mn-ea"/>
              <a:cs typeface="+mn-cs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082E9D6-6564-ADA8-5616-6AD0152FA2ED}"/>
              </a:ext>
            </a:extLst>
          </p:cNvPr>
          <p:cNvSpPr/>
          <p:nvPr/>
        </p:nvSpPr>
        <p:spPr>
          <a:xfrm>
            <a:off x="4657228" y="5527908"/>
            <a:ext cx="1069199" cy="554917"/>
          </a:xfrm>
          <a:prstGeom prst="rect">
            <a:avLst/>
          </a:prstGeom>
          <a:solidFill>
            <a:srgbClr val="00DAA9">
              <a:lumMod val="20000"/>
              <a:lumOff val="80000"/>
              <a:alpha val="43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060320"/>
              </a:solidFill>
              <a:effectLst/>
              <a:uLnTx/>
              <a:uFillTx/>
              <a:latin typeface="Equip Light"/>
              <a:ea typeface="+mn-ea"/>
              <a:cs typeface="+mn-cs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1CA074D-E086-ACE5-B48A-F1F9B7D50CA7}"/>
              </a:ext>
            </a:extLst>
          </p:cNvPr>
          <p:cNvSpPr/>
          <p:nvPr/>
        </p:nvSpPr>
        <p:spPr>
          <a:xfrm>
            <a:off x="546218" y="1827741"/>
            <a:ext cx="8247204" cy="3554930"/>
          </a:xfrm>
          <a:prstGeom prst="rect">
            <a:avLst/>
          </a:prstGeom>
          <a:solidFill>
            <a:srgbClr val="FFFFFF">
              <a:lumMod val="95000"/>
              <a:alpha val="68028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1" b="0" i="0" u="none" strike="noStrike" kern="0" cap="none" spc="0" normalizeH="0" baseline="0" noProof="0">
              <a:ln>
                <a:noFill/>
              </a:ln>
              <a:solidFill>
                <a:srgbClr val="060320"/>
              </a:solidFill>
              <a:effectLst/>
              <a:uLnTx/>
              <a:uFillTx/>
              <a:latin typeface="Equip Light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A97540A-CBF0-AAF1-A448-2251B19E6506}"/>
              </a:ext>
            </a:extLst>
          </p:cNvPr>
          <p:cNvSpPr txBox="1"/>
          <p:nvPr/>
        </p:nvSpPr>
        <p:spPr>
          <a:xfrm rot="16200000">
            <a:off x="-433826" y="3441261"/>
            <a:ext cx="23565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900"/>
              </a:spcAft>
            </a:pPr>
            <a:r>
              <a:rPr lang="en-US" sz="1400" b="1">
                <a:solidFill>
                  <a:srgbClr val="060320"/>
                </a:solidFill>
                <a:latin typeface="Equip Light"/>
              </a:rPr>
              <a:t>KEY FUNCTIONALITIES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B8A9A4F5-801B-F23C-DFF2-6103094CB3B9}"/>
              </a:ext>
            </a:extLst>
          </p:cNvPr>
          <p:cNvSpPr/>
          <p:nvPr/>
        </p:nvSpPr>
        <p:spPr>
          <a:xfrm>
            <a:off x="8867878" y="1825794"/>
            <a:ext cx="2492827" cy="3554930"/>
          </a:xfrm>
          <a:prstGeom prst="rect">
            <a:avLst/>
          </a:prstGeom>
          <a:solidFill>
            <a:srgbClr val="FFFFFF">
              <a:lumMod val="95000"/>
              <a:alpha val="68028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1" b="0" i="0" u="none" strike="noStrike" kern="0" cap="none" spc="0" normalizeH="0" baseline="0" noProof="0">
              <a:ln>
                <a:noFill/>
              </a:ln>
              <a:solidFill>
                <a:srgbClr val="060320"/>
              </a:solidFill>
              <a:effectLst/>
              <a:uLnTx/>
              <a:uFillTx/>
              <a:latin typeface="Equip Light"/>
            </a:endParaRPr>
          </a:p>
        </p:txBody>
      </p:sp>
      <p:graphicFrame>
        <p:nvGraphicFramePr>
          <p:cNvPr id="138" name="Table 137">
            <a:extLst>
              <a:ext uri="{FF2B5EF4-FFF2-40B4-BE49-F238E27FC236}">
                <a16:creationId xmlns:a16="http://schemas.microsoft.com/office/drawing/2014/main" id="{374E52D4-2A98-5692-5078-4595FF5F1E32}"/>
              </a:ext>
            </a:extLst>
          </p:cNvPr>
          <p:cNvGraphicFramePr>
            <a:graphicFrameLocks noGrp="1"/>
          </p:cNvGraphicFramePr>
          <p:nvPr/>
        </p:nvGraphicFramePr>
        <p:xfrm>
          <a:off x="939986" y="1872555"/>
          <a:ext cx="2515201" cy="2465070"/>
        </p:xfrm>
        <a:graphic>
          <a:graphicData uri="http://schemas.openxmlformats.org/drawingml/2006/table">
            <a:tbl>
              <a:tblPr/>
              <a:tblGrid>
                <a:gridCol w="906602">
                  <a:extLst>
                    <a:ext uri="{9D8B030D-6E8A-4147-A177-3AD203B41FA5}">
                      <a16:colId xmlns:a16="http://schemas.microsoft.com/office/drawing/2014/main" val="531526685"/>
                    </a:ext>
                  </a:extLst>
                </a:gridCol>
                <a:gridCol w="1608599">
                  <a:extLst>
                    <a:ext uri="{9D8B030D-6E8A-4147-A177-3AD203B41FA5}">
                      <a16:colId xmlns:a16="http://schemas.microsoft.com/office/drawing/2014/main" val="4238408441"/>
                    </a:ext>
                  </a:extLst>
                </a:gridCol>
              </a:tblGrid>
              <a:tr h="85753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9pPr>
                    </a:lstStyle>
                    <a:p>
                      <a:pPr marL="72000" algn="l" fontAlgn="b"/>
                      <a:r>
                        <a:rPr lang="en-IN" sz="9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Document Capture &amp; Storage</a:t>
                      </a:r>
                      <a:endParaRPr lang="en-IN" sz="9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35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DAA9">
                        <a:lumMod val="20000"/>
                        <a:lumOff val="80000"/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9pPr>
                    </a:lstStyle>
                    <a:p>
                      <a:pPr marL="144000" indent="-144000" defTabSz="401638"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900" kern="0" dirty="0"/>
                        <a:t>Ability to create the file/directory in the system</a:t>
                      </a:r>
                    </a:p>
                    <a:p>
                      <a:pPr marL="144000" indent="-144000" defTabSz="401638"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900" kern="0" dirty="0"/>
                        <a:t>Upload the document to the desired directory/folder</a:t>
                      </a:r>
                    </a:p>
                    <a:p>
                      <a:pPr marL="144000" indent="-144000" defTabSz="401638"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900" kern="0" dirty="0"/>
                        <a:t>Stores documents in centralized location/repository</a:t>
                      </a:r>
                    </a:p>
                    <a:p>
                      <a:pPr marL="144000" indent="-144000" defTabSz="401638"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900" kern="0" dirty="0"/>
                        <a:t>Support metadata</a:t>
                      </a:r>
                    </a:p>
                    <a:p>
                      <a:pPr marL="144000" indent="-144000" defTabSz="401638"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900" dirty="0"/>
                        <a:t>Document upload through rest API (can integrate with other application and receive the document through Rest API)</a:t>
                      </a:r>
                    </a:p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endParaRPr lang="en-US" sz="900" u="none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9200" marR="6985" marT="635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DAA9">
                        <a:lumMod val="20000"/>
                        <a:lumOff val="80000"/>
                        <a:alpha val="4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066062"/>
                  </a:ext>
                </a:extLst>
              </a:tr>
            </a:tbl>
          </a:graphicData>
        </a:graphic>
      </p:graphicFrame>
      <p:graphicFrame>
        <p:nvGraphicFramePr>
          <p:cNvPr id="143" name="Table 142">
            <a:extLst>
              <a:ext uri="{FF2B5EF4-FFF2-40B4-BE49-F238E27FC236}">
                <a16:creationId xmlns:a16="http://schemas.microsoft.com/office/drawing/2014/main" id="{C3CC3F49-7464-8A44-1F58-68A8F995FD9B}"/>
              </a:ext>
            </a:extLst>
          </p:cNvPr>
          <p:cNvGraphicFramePr>
            <a:graphicFrameLocks noGrp="1"/>
          </p:cNvGraphicFramePr>
          <p:nvPr/>
        </p:nvGraphicFramePr>
        <p:xfrm>
          <a:off x="3580799" y="3581292"/>
          <a:ext cx="5084825" cy="728616"/>
        </p:xfrm>
        <a:graphic>
          <a:graphicData uri="http://schemas.openxmlformats.org/drawingml/2006/table">
            <a:tbl>
              <a:tblPr/>
              <a:tblGrid>
                <a:gridCol w="1163921">
                  <a:extLst>
                    <a:ext uri="{9D8B030D-6E8A-4147-A177-3AD203B41FA5}">
                      <a16:colId xmlns:a16="http://schemas.microsoft.com/office/drawing/2014/main" val="531526685"/>
                    </a:ext>
                  </a:extLst>
                </a:gridCol>
                <a:gridCol w="3920904">
                  <a:extLst>
                    <a:ext uri="{9D8B030D-6E8A-4147-A177-3AD203B41FA5}">
                      <a16:colId xmlns:a16="http://schemas.microsoft.com/office/drawing/2014/main" val="4238408441"/>
                    </a:ext>
                  </a:extLst>
                </a:gridCol>
              </a:tblGrid>
              <a:tr h="7286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9pPr>
                    </a:lstStyle>
                    <a:p>
                      <a:pPr marL="72000" algn="l" defTabSz="914400" rtl="0" eaLnBrk="1" fontAlgn="b" latinLnBrk="0" hangingPunct="1"/>
                      <a:r>
                        <a:rPr lang="en-IN" sz="9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Equip Light"/>
                          <a:ea typeface="+mn-ea"/>
                          <a:cs typeface="+mn-cs"/>
                        </a:rPr>
                        <a:t>Versioning</a:t>
                      </a:r>
                    </a:p>
                  </a:txBody>
                  <a:tcPr marL="6985" marR="6985" marT="635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A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9pPr>
                    </a:lstStyle>
                    <a:p>
                      <a:pPr marL="144000" indent="-144000" defTabSz="401638"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900" kern="0" dirty="0"/>
                        <a:t>Track and manage multiple versions of a document</a:t>
                      </a:r>
                    </a:p>
                    <a:p>
                      <a:pPr marL="144000" indent="-144000" defTabSz="401638"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900" kern="0" dirty="0"/>
                        <a:t>Latest version is always available in the folder</a:t>
                      </a:r>
                    </a:p>
                    <a:p>
                      <a:pPr marL="144000" indent="-144000" defTabSz="401638"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900" kern="0" dirty="0"/>
                        <a:t>Maintain the history of updates/version of document</a:t>
                      </a:r>
                    </a:p>
                    <a:p>
                      <a:pPr marL="144000" indent="-144000" defTabSz="401638"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900" kern="0" dirty="0"/>
                        <a:t>Historical versions are also available to the users</a:t>
                      </a:r>
                    </a:p>
                  </a:txBody>
                  <a:tcPr marL="79200" marR="6985" marT="635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066062"/>
                  </a:ext>
                </a:extLst>
              </a:tr>
            </a:tbl>
          </a:graphicData>
        </a:graphic>
      </p:graphicFrame>
      <p:graphicFrame>
        <p:nvGraphicFramePr>
          <p:cNvPr id="146" name="Table 145">
            <a:extLst>
              <a:ext uri="{FF2B5EF4-FFF2-40B4-BE49-F238E27FC236}">
                <a16:creationId xmlns:a16="http://schemas.microsoft.com/office/drawing/2014/main" id="{AEE411AC-AD5C-9726-740B-2B075F706498}"/>
              </a:ext>
            </a:extLst>
          </p:cNvPr>
          <p:cNvGraphicFramePr>
            <a:graphicFrameLocks noGrp="1"/>
          </p:cNvGraphicFramePr>
          <p:nvPr/>
        </p:nvGraphicFramePr>
        <p:xfrm>
          <a:off x="3577445" y="1872553"/>
          <a:ext cx="5088179" cy="1656755"/>
        </p:xfrm>
        <a:graphic>
          <a:graphicData uri="http://schemas.openxmlformats.org/drawingml/2006/table">
            <a:tbl>
              <a:tblPr/>
              <a:tblGrid>
                <a:gridCol w="1177435">
                  <a:extLst>
                    <a:ext uri="{9D8B030D-6E8A-4147-A177-3AD203B41FA5}">
                      <a16:colId xmlns:a16="http://schemas.microsoft.com/office/drawing/2014/main" val="531526685"/>
                    </a:ext>
                  </a:extLst>
                </a:gridCol>
                <a:gridCol w="3910744">
                  <a:extLst>
                    <a:ext uri="{9D8B030D-6E8A-4147-A177-3AD203B41FA5}">
                      <a16:colId xmlns:a16="http://schemas.microsoft.com/office/drawing/2014/main" val="4238408441"/>
                    </a:ext>
                  </a:extLst>
                </a:gridCol>
              </a:tblGrid>
              <a:tr h="16567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9pPr>
                    </a:lstStyle>
                    <a:p>
                      <a:pPr marL="72000" algn="l" fontAlgn="b"/>
                      <a:r>
                        <a:rPr lang="en-IN" sz="9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 Document Retrieval</a:t>
                      </a:r>
                    </a:p>
                  </a:txBody>
                  <a:tcPr marL="6985" marR="6985" marT="635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DAA9">
                        <a:lumMod val="20000"/>
                        <a:lumOff val="80000"/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9pPr>
                    </a:lstStyle>
                    <a:p>
                      <a:pPr marL="144000" indent="-144000" defTabSz="401638"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900" kern="0" dirty="0"/>
                        <a:t>View directories in tree view format</a:t>
                      </a:r>
                    </a:p>
                    <a:p>
                      <a:pPr marL="144000" indent="-144000" defTabSz="401638"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900" kern="0" dirty="0"/>
                        <a:t>Ability to view the list of documents uploaded in the folder/directory</a:t>
                      </a:r>
                    </a:p>
                    <a:p>
                      <a:pPr marL="144000" indent="-144000" defTabSz="401638"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900" kern="0" dirty="0"/>
                        <a:t>Ability to download the documents</a:t>
                      </a:r>
                    </a:p>
                    <a:p>
                      <a:pPr marL="144000" indent="-144000" defTabSz="401638"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900" kern="0" dirty="0"/>
                        <a:t>Provide quick and convenient search to find documents</a:t>
                      </a:r>
                    </a:p>
                    <a:p>
                      <a:pPr marL="144000" indent="-144000" defTabSz="401638"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900" kern="0" dirty="0"/>
                        <a:t>Mark file as favorite so that it can be retrieve easily at anytime</a:t>
                      </a:r>
                    </a:p>
                    <a:p>
                      <a:pPr marL="144000" indent="-144000" defTabSz="401638"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900" kern="0" dirty="0"/>
                        <a:t>Ability to delete the document – deleted document to be sent to recycle bin and can be restored from there</a:t>
                      </a:r>
                    </a:p>
                    <a:p>
                      <a:pPr marL="144000" indent="-144000" defTabSz="401638"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900" kern="0" dirty="0"/>
                        <a:t>User can configure the number of days a document can reside in recycle bin before getting deleted permanently</a:t>
                      </a:r>
                    </a:p>
                  </a:txBody>
                  <a:tcPr marL="79200" marR="6985" marT="635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DAA9">
                        <a:lumMod val="20000"/>
                        <a:lumOff val="80000"/>
                        <a:alpha val="4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066062"/>
                  </a:ext>
                </a:extLst>
              </a:tr>
            </a:tbl>
          </a:graphicData>
        </a:graphic>
      </p:graphicFrame>
      <p:sp>
        <p:nvSpPr>
          <p:cNvPr id="149" name="Rectangle 148">
            <a:extLst>
              <a:ext uri="{FF2B5EF4-FFF2-40B4-BE49-F238E27FC236}">
                <a16:creationId xmlns:a16="http://schemas.microsoft.com/office/drawing/2014/main" id="{38E71A39-9C9B-E978-C04C-E05A4CA75D26}"/>
              </a:ext>
            </a:extLst>
          </p:cNvPr>
          <p:cNvSpPr/>
          <p:nvPr/>
        </p:nvSpPr>
        <p:spPr>
          <a:xfrm>
            <a:off x="4611316" y="6422385"/>
            <a:ext cx="6804337" cy="2654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sx="99000" sy="99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262A2DCC-6D16-A4B7-CE51-0D9066E0DF97}"/>
              </a:ext>
            </a:extLst>
          </p:cNvPr>
          <p:cNvSpPr/>
          <p:nvPr/>
        </p:nvSpPr>
        <p:spPr>
          <a:xfrm>
            <a:off x="5439953" y="6455140"/>
            <a:ext cx="1405246" cy="199981"/>
          </a:xfrm>
          <a:prstGeom prst="rect">
            <a:avLst/>
          </a:prstGeom>
          <a:solidFill>
            <a:srgbClr val="00DAA9">
              <a:lumMod val="20000"/>
              <a:lumOff val="80000"/>
              <a:alpha val="43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tIns="36000" rIns="36000" bIns="36000" rtlCol="0" anchor="ctr"/>
          <a:lstStyle/>
          <a:p>
            <a:pPr algn="ctr">
              <a:spcAft>
                <a:spcPts val="900"/>
              </a:spcAft>
            </a:pPr>
            <a:r>
              <a:rPr lang="en-US" sz="900" b="1" kern="0">
                <a:solidFill>
                  <a:srgbClr val="060320"/>
                </a:solidFill>
                <a:latin typeface="Equip Light"/>
              </a:rPr>
              <a:t>Current scope</a:t>
            </a:r>
            <a:endParaRPr lang="en-IN" sz="900" b="1" kern="0">
              <a:solidFill>
                <a:srgbClr val="060320"/>
              </a:solidFill>
              <a:latin typeface="Equip Light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6C8EC00-B77F-7AB0-E64D-D6A971D3ED14}"/>
              </a:ext>
            </a:extLst>
          </p:cNvPr>
          <p:cNvSpPr txBox="1"/>
          <p:nvPr/>
        </p:nvSpPr>
        <p:spPr>
          <a:xfrm>
            <a:off x="4747135" y="6444686"/>
            <a:ext cx="692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+mj-lt"/>
              </a:rPr>
              <a:t>Legends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91A92CE7-39E7-6AD1-3431-D085F7404BBC}"/>
              </a:ext>
            </a:extLst>
          </p:cNvPr>
          <p:cNvSpPr/>
          <p:nvPr/>
        </p:nvSpPr>
        <p:spPr>
          <a:xfrm>
            <a:off x="8402412" y="6455140"/>
            <a:ext cx="1405246" cy="199981"/>
          </a:xfrm>
          <a:prstGeom prst="rect">
            <a:avLst/>
          </a:prstGeom>
          <a:noFill/>
          <a:ln w="19050">
            <a:solidFill>
              <a:schemeClr val="accent4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>
                <a:solidFill>
                  <a:schemeClr val="tx1"/>
                </a:solidFill>
              </a:rPr>
              <a:t>External users</a:t>
            </a:r>
            <a:endParaRPr lang="en-IN" sz="900" b="1">
              <a:solidFill>
                <a:schemeClr val="tx1"/>
              </a:solidFill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48B9593E-4606-B69D-EF37-745F88D9994E}"/>
              </a:ext>
            </a:extLst>
          </p:cNvPr>
          <p:cNvSpPr/>
          <p:nvPr/>
        </p:nvSpPr>
        <p:spPr>
          <a:xfrm>
            <a:off x="9881325" y="6455140"/>
            <a:ext cx="1405246" cy="199981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>
                <a:solidFill>
                  <a:schemeClr val="tx1"/>
                </a:solidFill>
              </a:rPr>
              <a:t>Internal users</a:t>
            </a:r>
            <a:endParaRPr lang="en-IN" sz="900" b="1">
              <a:solidFill>
                <a:schemeClr val="tx1"/>
              </a:solidFill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2919ACF7-4B00-7CB4-19A8-E33AD9505C8B}"/>
              </a:ext>
            </a:extLst>
          </p:cNvPr>
          <p:cNvSpPr/>
          <p:nvPr/>
        </p:nvSpPr>
        <p:spPr>
          <a:xfrm>
            <a:off x="6904453" y="6455140"/>
            <a:ext cx="1405246" cy="199981"/>
          </a:xfrm>
          <a:prstGeom prst="rect">
            <a:avLst/>
          </a:prstGeom>
          <a:solidFill>
            <a:srgbClr val="FBD871">
              <a:lumMod val="20000"/>
              <a:lumOff val="80000"/>
              <a:alpha val="43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srgbClr val="060320"/>
                </a:solidFill>
                <a:effectLst/>
                <a:uLnTx/>
                <a:uFillTx/>
                <a:latin typeface="Equip Light"/>
                <a:ea typeface="+mn-ea"/>
                <a:cs typeface="+mn-cs"/>
              </a:rPr>
              <a:t>Future scope</a:t>
            </a:r>
            <a:endParaRPr kumimoji="0" lang="en-IN" sz="900" b="1" i="0" u="none" strike="noStrike" kern="0" cap="none" spc="0" normalizeH="0" baseline="0" noProof="0">
              <a:ln>
                <a:noFill/>
              </a:ln>
              <a:solidFill>
                <a:srgbClr val="060320"/>
              </a:solidFill>
              <a:effectLst/>
              <a:uLnTx/>
              <a:uFillTx/>
              <a:latin typeface="Equip Light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B626A8-760B-F4A4-A6F3-44859609D7A9}"/>
              </a:ext>
            </a:extLst>
          </p:cNvPr>
          <p:cNvGraphicFramePr>
            <a:graphicFrameLocks noGrp="1"/>
          </p:cNvGraphicFramePr>
          <p:nvPr/>
        </p:nvGraphicFramePr>
        <p:xfrm>
          <a:off x="922263" y="4417386"/>
          <a:ext cx="3405897" cy="745858"/>
        </p:xfrm>
        <a:graphic>
          <a:graphicData uri="http://schemas.openxmlformats.org/drawingml/2006/table">
            <a:tbl>
              <a:tblPr/>
              <a:tblGrid>
                <a:gridCol w="1363737">
                  <a:extLst>
                    <a:ext uri="{9D8B030D-6E8A-4147-A177-3AD203B41FA5}">
                      <a16:colId xmlns:a16="http://schemas.microsoft.com/office/drawing/2014/main" val="531526685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4238408441"/>
                    </a:ext>
                  </a:extLst>
                </a:gridCol>
              </a:tblGrid>
              <a:tr h="7458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9pPr>
                    </a:lstStyle>
                    <a:p>
                      <a:pPr marL="72000" algn="l" fontAlgn="b"/>
                      <a:r>
                        <a:rPr lang="en-IN" sz="9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Collaboration &amp; Sharing</a:t>
                      </a:r>
                    </a:p>
                  </a:txBody>
                  <a:tcPr marL="6985" marR="6985" marT="635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DAA9">
                        <a:lumMod val="20000"/>
                        <a:lumOff val="80000"/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9pPr>
                    </a:lstStyle>
                    <a:p>
                      <a:pPr marL="144000" indent="-144000" defTabSz="401638"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000" kern="0" dirty="0"/>
                        <a:t>Ability to share the document</a:t>
                      </a:r>
                    </a:p>
                    <a:p>
                      <a:pPr marL="601200" lvl="1" indent="-144000" defTabSz="401638"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000" kern="0" dirty="0"/>
                        <a:t>By Link</a:t>
                      </a:r>
                    </a:p>
                    <a:p>
                      <a:pPr marL="601200" lvl="1" indent="-144000" defTabSz="401638"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000" kern="0" dirty="0"/>
                        <a:t>By mail</a:t>
                      </a:r>
                    </a:p>
                  </a:txBody>
                  <a:tcPr marL="79200" marR="6985" marT="635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DAA9">
                        <a:lumMod val="20000"/>
                        <a:lumOff val="80000"/>
                        <a:alpha val="4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066062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C4AD066-F133-3DF3-AC7E-2ADAC64D810A}"/>
              </a:ext>
            </a:extLst>
          </p:cNvPr>
          <p:cNvGraphicFramePr>
            <a:graphicFrameLocks noGrp="1"/>
          </p:cNvGraphicFramePr>
          <p:nvPr/>
        </p:nvGraphicFramePr>
        <p:xfrm>
          <a:off x="4440991" y="4396322"/>
          <a:ext cx="4295824" cy="766921"/>
        </p:xfrm>
        <a:graphic>
          <a:graphicData uri="http://schemas.openxmlformats.org/drawingml/2006/table">
            <a:tbl>
              <a:tblPr/>
              <a:tblGrid>
                <a:gridCol w="1055569">
                  <a:extLst>
                    <a:ext uri="{9D8B030D-6E8A-4147-A177-3AD203B41FA5}">
                      <a16:colId xmlns:a16="http://schemas.microsoft.com/office/drawing/2014/main" val="531526685"/>
                    </a:ext>
                  </a:extLst>
                </a:gridCol>
                <a:gridCol w="3240255">
                  <a:extLst>
                    <a:ext uri="{9D8B030D-6E8A-4147-A177-3AD203B41FA5}">
                      <a16:colId xmlns:a16="http://schemas.microsoft.com/office/drawing/2014/main" val="4238408441"/>
                    </a:ext>
                  </a:extLst>
                </a:gridCol>
              </a:tblGrid>
              <a:tr h="76692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9pPr>
                    </a:lstStyle>
                    <a:p>
                      <a:pPr marL="72000" algn="l" fontAlgn="b"/>
                      <a:r>
                        <a:rPr lang="en-IN" sz="9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Access Control</a:t>
                      </a:r>
                      <a:endParaRPr lang="en-IN" sz="9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35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DAA9">
                        <a:lumMod val="20000"/>
                        <a:lumOff val="80000"/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9pPr>
                    </a:lstStyle>
                    <a:p>
                      <a:pPr marL="144000" indent="-144000" defTabSz="401638"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900" kern="0" dirty="0"/>
                        <a:t>Role base access control to restrict access to sensitive documents, ensuring data security and compliance</a:t>
                      </a:r>
                    </a:p>
                    <a:p>
                      <a:pPr marL="144000" indent="-144000" defTabSz="401638"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900" kern="0" dirty="0"/>
                        <a:t>Ability to provide the directory level access to the users</a:t>
                      </a:r>
                    </a:p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endParaRPr lang="en-US" sz="900" u="none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9200" marR="6985" marT="635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DAA9">
                        <a:lumMod val="20000"/>
                        <a:lumOff val="80000"/>
                        <a:alpha val="4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066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468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84E08FF-FC31-796B-95E4-2394A52F8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237" y="683486"/>
            <a:ext cx="11665527" cy="337647"/>
          </a:xfrm>
        </p:spPr>
        <p:txBody>
          <a:bodyPr>
            <a:normAutofit/>
          </a:bodyPr>
          <a:lstStyle/>
          <a:p>
            <a:r>
              <a:rPr lang="en-US"/>
              <a:t>Our understanding of detailed functional requirements, integration systems, and key user personas</a:t>
            </a:r>
            <a:endParaRPr lang="en-IN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60040F8-4D0A-AE92-4EC5-318C75BAC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3237" y="6356350"/>
            <a:ext cx="480291" cy="365125"/>
          </a:xfrm>
        </p:spPr>
        <p:txBody>
          <a:bodyPr/>
          <a:lstStyle/>
          <a:p>
            <a:fld id="{191D4817-5ADC-7042-99E9-9E2B71D8527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5F39A8-D00E-AB88-26C5-717F9FD59C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3525" y="184291"/>
            <a:ext cx="11664950" cy="566738"/>
          </a:xfrm>
        </p:spPr>
        <p:txBody>
          <a:bodyPr/>
          <a:lstStyle/>
          <a:p>
            <a:r>
              <a:rPr lang="en-IN" dirty="0"/>
              <a:t>HRMS - Requirement summary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5037907-83F8-65A5-E4D5-FF99618CE0DB}"/>
              </a:ext>
            </a:extLst>
          </p:cNvPr>
          <p:cNvSpPr/>
          <p:nvPr/>
        </p:nvSpPr>
        <p:spPr>
          <a:xfrm>
            <a:off x="1011176" y="1980032"/>
            <a:ext cx="6930307" cy="3274356"/>
          </a:xfrm>
          <a:prstGeom prst="rect">
            <a:avLst/>
          </a:prstGeom>
          <a:solidFill>
            <a:srgbClr val="FFFFFF">
              <a:lumMod val="95000"/>
              <a:alpha val="53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srgbClr val="060320"/>
              </a:solidFill>
              <a:effectLst/>
              <a:uLnTx/>
              <a:uFillTx/>
              <a:latin typeface="Equip Light"/>
              <a:ea typeface="+mn-ea"/>
              <a:cs typeface="+mn-cs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256A337C-8C1C-9B0E-C30B-DB2768BBC07C}"/>
              </a:ext>
            </a:extLst>
          </p:cNvPr>
          <p:cNvSpPr/>
          <p:nvPr/>
        </p:nvSpPr>
        <p:spPr>
          <a:xfrm>
            <a:off x="546218" y="1073116"/>
            <a:ext cx="10854626" cy="702642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144000" tIns="36000" rIns="36000" bIns="36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60320"/>
                </a:solidFill>
                <a:effectLst/>
                <a:uLnTx/>
                <a:uFillTx/>
                <a:latin typeface="Equip Extended" panose="02000503030000020004" pitchFamily="2" charset="77"/>
                <a:ea typeface="+mn-ea"/>
                <a:cs typeface="+mn-cs"/>
              </a:rPr>
              <a:t>Key User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60320"/>
                </a:solidFill>
                <a:effectLst/>
                <a:uLnTx/>
                <a:uFillTx/>
                <a:latin typeface="Equip Extended" panose="02000503030000020004" pitchFamily="2" charset="77"/>
                <a:ea typeface="+mn-ea"/>
                <a:cs typeface="+mn-cs"/>
              </a:rPr>
              <a:t>Roles 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86934E2-23C9-F190-8F98-B2698A6E7FEC}"/>
              </a:ext>
            </a:extLst>
          </p:cNvPr>
          <p:cNvSpPr/>
          <p:nvPr/>
        </p:nvSpPr>
        <p:spPr>
          <a:xfrm>
            <a:off x="2247045" y="1198126"/>
            <a:ext cx="1572471" cy="458609"/>
          </a:xfrm>
          <a:prstGeom prst="rect">
            <a:avLst/>
          </a:prstGeom>
          <a:solidFill>
            <a:srgbClr val="00DAA9">
              <a:lumMod val="20000"/>
              <a:lumOff val="80000"/>
              <a:alpha val="43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60320"/>
                </a:solidFill>
                <a:effectLst/>
                <a:uLnTx/>
                <a:uFillTx/>
                <a:latin typeface="Equip Light"/>
                <a:ea typeface="+mn-ea"/>
                <a:cs typeface="+mn-cs"/>
              </a:rPr>
              <a:t>Admin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D3D57E4-0C69-F0BA-2D0B-0B52BBC120D4}"/>
              </a:ext>
            </a:extLst>
          </p:cNvPr>
          <p:cNvSpPr/>
          <p:nvPr/>
        </p:nvSpPr>
        <p:spPr>
          <a:xfrm>
            <a:off x="4537626" y="1198126"/>
            <a:ext cx="2152969" cy="458609"/>
          </a:xfrm>
          <a:prstGeom prst="rect">
            <a:avLst/>
          </a:prstGeom>
          <a:solidFill>
            <a:srgbClr val="00DAA9">
              <a:lumMod val="20000"/>
              <a:lumOff val="80000"/>
              <a:alpha val="43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lang="en-US" sz="1100" kern="0" dirty="0">
                <a:solidFill>
                  <a:srgbClr val="060320"/>
                </a:solidFill>
                <a:latin typeface="Equip Light"/>
              </a:rPr>
              <a:t>Employee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060320"/>
              </a:solidFill>
              <a:effectLst/>
              <a:uLnTx/>
              <a:uFillTx/>
              <a:latin typeface="Equip Light"/>
              <a:ea typeface="+mn-ea"/>
              <a:cs typeface="+mn-cs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5E7BA15-90E3-AFBD-997B-B56807078FA5}"/>
              </a:ext>
            </a:extLst>
          </p:cNvPr>
          <p:cNvSpPr/>
          <p:nvPr/>
        </p:nvSpPr>
        <p:spPr>
          <a:xfrm>
            <a:off x="9677402" y="1198126"/>
            <a:ext cx="1460426" cy="458609"/>
          </a:xfrm>
          <a:prstGeom prst="rect">
            <a:avLst/>
          </a:prstGeom>
          <a:solidFill>
            <a:srgbClr val="00DAA9">
              <a:lumMod val="20000"/>
              <a:lumOff val="80000"/>
              <a:alpha val="43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60320"/>
                </a:solidFill>
                <a:effectLst/>
                <a:uLnTx/>
                <a:uFillTx/>
                <a:latin typeface="Equip Light"/>
                <a:ea typeface="+mn-ea"/>
                <a:cs typeface="+mn-cs"/>
              </a:rPr>
              <a:t>Manager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E19ACFB-FA1F-7764-66A6-17B3B3741E17}"/>
              </a:ext>
            </a:extLst>
          </p:cNvPr>
          <p:cNvSpPr/>
          <p:nvPr/>
        </p:nvSpPr>
        <p:spPr>
          <a:xfrm>
            <a:off x="546218" y="5441493"/>
            <a:ext cx="10854625" cy="702642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144000" tIns="36000" rIns="36000" bIns="36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060320"/>
                </a:solidFill>
                <a:effectLst/>
                <a:uLnTx/>
                <a:uFillTx/>
                <a:latin typeface="Equip Extended" panose="02000503030000020004" pitchFamily="2" charset="77"/>
                <a:ea typeface="+mn-ea"/>
                <a:cs typeface="+mn-cs"/>
              </a:rPr>
              <a:t>Integrations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6559D0E-FE8B-D93B-04AE-211F52CC3454}"/>
              </a:ext>
            </a:extLst>
          </p:cNvPr>
          <p:cNvSpPr/>
          <p:nvPr/>
        </p:nvSpPr>
        <p:spPr>
          <a:xfrm>
            <a:off x="2247045" y="5527908"/>
            <a:ext cx="1824212" cy="554917"/>
          </a:xfrm>
          <a:prstGeom prst="rect">
            <a:avLst/>
          </a:prstGeom>
          <a:solidFill>
            <a:srgbClr val="00DAA9">
              <a:lumMod val="20000"/>
              <a:lumOff val="80000"/>
              <a:alpha val="43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060320"/>
              </a:solidFill>
              <a:effectLst/>
              <a:uLnTx/>
              <a:uFillTx/>
              <a:latin typeface="Equip Light"/>
              <a:ea typeface="+mn-ea"/>
              <a:cs typeface="+mn-cs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14B46EB-0FA9-6AE4-21BA-2B09410E493B}"/>
              </a:ext>
            </a:extLst>
          </p:cNvPr>
          <p:cNvSpPr/>
          <p:nvPr/>
        </p:nvSpPr>
        <p:spPr>
          <a:xfrm>
            <a:off x="551189" y="1824102"/>
            <a:ext cx="10849654" cy="3575044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vert270" lIns="144000" tIns="36000" rIns="36000" bIns="36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>
              <a:ln>
                <a:noFill/>
              </a:ln>
              <a:solidFill>
                <a:srgbClr val="060320"/>
              </a:solidFill>
              <a:effectLst/>
              <a:uLnTx/>
              <a:uFillTx/>
              <a:latin typeface="Equip Extended" panose="02000503030000020004" pitchFamily="2" charset="77"/>
              <a:ea typeface="+mn-ea"/>
              <a:cs typeface="+mn-cs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D251865-5E21-30DC-47A1-951327DAB24C}"/>
              </a:ext>
            </a:extLst>
          </p:cNvPr>
          <p:cNvSpPr/>
          <p:nvPr/>
        </p:nvSpPr>
        <p:spPr>
          <a:xfrm>
            <a:off x="7381597" y="1198126"/>
            <a:ext cx="1556428" cy="458609"/>
          </a:xfrm>
          <a:prstGeom prst="rect">
            <a:avLst/>
          </a:prstGeom>
          <a:solidFill>
            <a:srgbClr val="00DAA9">
              <a:lumMod val="20000"/>
              <a:lumOff val="80000"/>
              <a:alpha val="43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tIns="36000" rIns="36000" bIns="36000" rtlCol="0" anchor="ctr"/>
          <a:lstStyle/>
          <a:p>
            <a:pPr marL="0" marR="0" lvl="1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60320"/>
                </a:solidFill>
                <a:effectLst/>
                <a:uLnTx/>
                <a:uFillTx/>
                <a:latin typeface="Equip Light"/>
                <a:ea typeface="+mn-ea"/>
                <a:cs typeface="+mn-cs"/>
              </a:rPr>
              <a:t>HR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6DA85E2E-82B9-16B0-EECA-B90A11BB9721}"/>
              </a:ext>
            </a:extLst>
          </p:cNvPr>
          <p:cNvSpPr/>
          <p:nvPr/>
        </p:nvSpPr>
        <p:spPr>
          <a:xfrm>
            <a:off x="2192973" y="1130771"/>
            <a:ext cx="9093598" cy="579556"/>
          </a:xfrm>
          <a:prstGeom prst="rect">
            <a:avLst/>
          </a:prstGeom>
          <a:noFill/>
          <a:ln w="19050" cap="flat" cmpd="sng" algn="ctr">
            <a:solidFill>
              <a:srgbClr val="09294D">
                <a:lumMod val="50000"/>
                <a:lumOff val="50000"/>
              </a:srgb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srgbClr val="060320"/>
              </a:solidFill>
              <a:effectLst/>
              <a:uLnTx/>
              <a:uFillTx/>
              <a:latin typeface="Equip Light"/>
              <a:ea typeface="+mn-ea"/>
              <a:cs typeface="+mn-cs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082E9D6-6564-ADA8-5616-6AD0152FA2ED}"/>
              </a:ext>
            </a:extLst>
          </p:cNvPr>
          <p:cNvSpPr/>
          <p:nvPr/>
        </p:nvSpPr>
        <p:spPr>
          <a:xfrm>
            <a:off x="4657228" y="5527908"/>
            <a:ext cx="1069199" cy="554917"/>
          </a:xfrm>
          <a:prstGeom prst="rect">
            <a:avLst/>
          </a:prstGeom>
          <a:solidFill>
            <a:srgbClr val="00DAA9">
              <a:lumMod val="20000"/>
              <a:lumOff val="80000"/>
              <a:alpha val="43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060320"/>
              </a:solidFill>
              <a:effectLst/>
              <a:uLnTx/>
              <a:uFillTx/>
              <a:latin typeface="Equip Light"/>
              <a:ea typeface="+mn-ea"/>
              <a:cs typeface="+mn-cs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1CA074D-E086-ACE5-B48A-F1F9B7D50CA7}"/>
              </a:ext>
            </a:extLst>
          </p:cNvPr>
          <p:cNvSpPr/>
          <p:nvPr/>
        </p:nvSpPr>
        <p:spPr>
          <a:xfrm>
            <a:off x="546218" y="1827741"/>
            <a:ext cx="8247204" cy="3554930"/>
          </a:xfrm>
          <a:prstGeom prst="rect">
            <a:avLst/>
          </a:prstGeom>
          <a:solidFill>
            <a:srgbClr val="FFFFFF">
              <a:lumMod val="95000"/>
              <a:alpha val="68028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1" b="0" i="0" u="none" strike="noStrike" kern="0" cap="none" spc="0" normalizeH="0" baseline="0" noProof="0">
              <a:ln>
                <a:noFill/>
              </a:ln>
              <a:solidFill>
                <a:srgbClr val="060320"/>
              </a:solidFill>
              <a:effectLst/>
              <a:uLnTx/>
              <a:uFillTx/>
              <a:latin typeface="Equip Light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A97540A-CBF0-AAF1-A448-2251B19E6506}"/>
              </a:ext>
            </a:extLst>
          </p:cNvPr>
          <p:cNvSpPr txBox="1"/>
          <p:nvPr/>
        </p:nvSpPr>
        <p:spPr>
          <a:xfrm rot="16200000">
            <a:off x="-433826" y="3441261"/>
            <a:ext cx="23565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900"/>
              </a:spcAft>
            </a:pPr>
            <a:r>
              <a:rPr lang="en-US" sz="1400" b="1">
                <a:solidFill>
                  <a:srgbClr val="060320"/>
                </a:solidFill>
                <a:latin typeface="Equip Light"/>
              </a:rPr>
              <a:t>KEY FUNCTIONALITIES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B8A9A4F5-801B-F23C-DFF2-6103094CB3B9}"/>
              </a:ext>
            </a:extLst>
          </p:cNvPr>
          <p:cNvSpPr/>
          <p:nvPr/>
        </p:nvSpPr>
        <p:spPr>
          <a:xfrm>
            <a:off x="8867878" y="1825794"/>
            <a:ext cx="2492827" cy="3554930"/>
          </a:xfrm>
          <a:prstGeom prst="rect">
            <a:avLst/>
          </a:prstGeom>
          <a:solidFill>
            <a:srgbClr val="FFFFFF">
              <a:lumMod val="95000"/>
              <a:alpha val="68028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1" b="0" i="0" u="none" strike="noStrike" kern="0" cap="none" spc="0" normalizeH="0" baseline="0" noProof="0">
              <a:ln>
                <a:noFill/>
              </a:ln>
              <a:solidFill>
                <a:srgbClr val="060320"/>
              </a:solidFill>
              <a:effectLst/>
              <a:uLnTx/>
              <a:uFillTx/>
              <a:latin typeface="Equip Light"/>
            </a:endParaRPr>
          </a:p>
        </p:txBody>
      </p:sp>
      <p:graphicFrame>
        <p:nvGraphicFramePr>
          <p:cNvPr id="138" name="Table 137">
            <a:extLst>
              <a:ext uri="{FF2B5EF4-FFF2-40B4-BE49-F238E27FC236}">
                <a16:creationId xmlns:a16="http://schemas.microsoft.com/office/drawing/2014/main" id="{374E52D4-2A98-5692-5078-4595FF5F1E32}"/>
              </a:ext>
            </a:extLst>
          </p:cNvPr>
          <p:cNvGraphicFramePr>
            <a:graphicFrameLocks noGrp="1"/>
          </p:cNvGraphicFramePr>
          <p:nvPr/>
        </p:nvGraphicFramePr>
        <p:xfrm>
          <a:off x="939986" y="1872555"/>
          <a:ext cx="2515201" cy="966470"/>
        </p:xfrm>
        <a:graphic>
          <a:graphicData uri="http://schemas.openxmlformats.org/drawingml/2006/table">
            <a:tbl>
              <a:tblPr/>
              <a:tblGrid>
                <a:gridCol w="777054">
                  <a:extLst>
                    <a:ext uri="{9D8B030D-6E8A-4147-A177-3AD203B41FA5}">
                      <a16:colId xmlns:a16="http://schemas.microsoft.com/office/drawing/2014/main" val="531526685"/>
                    </a:ext>
                  </a:extLst>
                </a:gridCol>
                <a:gridCol w="1738147">
                  <a:extLst>
                    <a:ext uri="{9D8B030D-6E8A-4147-A177-3AD203B41FA5}">
                      <a16:colId xmlns:a16="http://schemas.microsoft.com/office/drawing/2014/main" val="4238408441"/>
                    </a:ext>
                  </a:extLst>
                </a:gridCol>
              </a:tblGrid>
              <a:tr h="85753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9pPr>
                    </a:lstStyle>
                    <a:p>
                      <a:r>
                        <a:rPr lang="en-US" sz="900" b="1" dirty="0"/>
                        <a:t>Employee information management</a:t>
                      </a:r>
                    </a:p>
                  </a:txBody>
                  <a:tcPr marL="6985" marR="6985" marT="635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DAA9">
                        <a:lumMod val="20000"/>
                        <a:lumOff val="80000"/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9pPr>
                    </a:lstStyle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Onboard candidates &amp; update his/her information</a:t>
                      </a: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Employee information field update through schedular</a:t>
                      </a: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Extension or shortening of probation period</a:t>
                      </a: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Offboard candidates</a:t>
                      </a:r>
                    </a:p>
                  </a:txBody>
                  <a:tcPr marL="79200" marR="6985" marT="635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DAA9">
                        <a:lumMod val="20000"/>
                        <a:lumOff val="80000"/>
                        <a:alpha val="4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066062"/>
                  </a:ext>
                </a:extLst>
              </a:tr>
            </a:tbl>
          </a:graphicData>
        </a:graphic>
      </p:graphicFrame>
      <p:graphicFrame>
        <p:nvGraphicFramePr>
          <p:cNvPr id="139" name="Table 138">
            <a:extLst>
              <a:ext uri="{FF2B5EF4-FFF2-40B4-BE49-F238E27FC236}">
                <a16:creationId xmlns:a16="http://schemas.microsoft.com/office/drawing/2014/main" id="{BBCB2893-963D-B9D5-F444-8059B5F60928}"/>
              </a:ext>
            </a:extLst>
          </p:cNvPr>
          <p:cNvGraphicFramePr>
            <a:graphicFrameLocks noGrp="1"/>
          </p:cNvGraphicFramePr>
          <p:nvPr/>
        </p:nvGraphicFramePr>
        <p:xfrm>
          <a:off x="939986" y="2881372"/>
          <a:ext cx="2515201" cy="1103630"/>
        </p:xfrm>
        <a:graphic>
          <a:graphicData uri="http://schemas.openxmlformats.org/drawingml/2006/table">
            <a:tbl>
              <a:tblPr/>
              <a:tblGrid>
                <a:gridCol w="787214">
                  <a:extLst>
                    <a:ext uri="{9D8B030D-6E8A-4147-A177-3AD203B41FA5}">
                      <a16:colId xmlns:a16="http://schemas.microsoft.com/office/drawing/2014/main" val="531526685"/>
                    </a:ext>
                  </a:extLst>
                </a:gridCol>
                <a:gridCol w="1727987">
                  <a:extLst>
                    <a:ext uri="{9D8B030D-6E8A-4147-A177-3AD203B41FA5}">
                      <a16:colId xmlns:a16="http://schemas.microsoft.com/office/drawing/2014/main" val="4238408441"/>
                    </a:ext>
                  </a:extLst>
                </a:gridCol>
              </a:tblGrid>
              <a:tr h="78678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9pPr>
                    </a:lstStyle>
                    <a:p>
                      <a:pPr defTabSz="401638">
                        <a:spcAft>
                          <a:spcPts val="300"/>
                        </a:spcAft>
                        <a:defRPr/>
                      </a:pPr>
                      <a:r>
                        <a:rPr lang="en-US" sz="900" b="1" kern="0" dirty="0"/>
                        <a:t>Employee self services</a:t>
                      </a:r>
                      <a:endParaRPr lang="en-US" sz="900" b="1" u="none" strike="noStrike" kern="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</a:txBody>
                  <a:tcPr marL="6985" marR="6985" marT="635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DAA9">
                        <a:lumMod val="20000"/>
                        <a:lumOff val="80000"/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9pPr>
                    </a:lstStyle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Raise a service request for different categories</a:t>
                      </a: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Assign a service request for further processing</a:t>
                      </a: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Service request status and priority update</a:t>
                      </a: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Add comments on the existing service request</a:t>
                      </a:r>
                    </a:p>
                  </a:txBody>
                  <a:tcPr marL="79200" marR="6985" marT="635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DAA9">
                        <a:lumMod val="20000"/>
                        <a:lumOff val="80000"/>
                        <a:alpha val="4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066062"/>
                  </a:ext>
                </a:extLst>
              </a:tr>
            </a:tbl>
          </a:graphicData>
        </a:graphic>
      </p:graphicFrame>
      <p:graphicFrame>
        <p:nvGraphicFramePr>
          <p:cNvPr id="143" name="Table 142">
            <a:extLst>
              <a:ext uri="{FF2B5EF4-FFF2-40B4-BE49-F238E27FC236}">
                <a16:creationId xmlns:a16="http://schemas.microsoft.com/office/drawing/2014/main" id="{C3CC3F49-7464-8A44-1F58-68A8F995FD9B}"/>
              </a:ext>
            </a:extLst>
          </p:cNvPr>
          <p:cNvGraphicFramePr>
            <a:graphicFrameLocks noGrp="1"/>
          </p:cNvGraphicFramePr>
          <p:nvPr/>
        </p:nvGraphicFramePr>
        <p:xfrm>
          <a:off x="3569853" y="3566160"/>
          <a:ext cx="5166962" cy="904482"/>
        </p:xfrm>
        <a:graphic>
          <a:graphicData uri="http://schemas.openxmlformats.org/drawingml/2006/table">
            <a:tbl>
              <a:tblPr/>
              <a:tblGrid>
                <a:gridCol w="1317107">
                  <a:extLst>
                    <a:ext uri="{9D8B030D-6E8A-4147-A177-3AD203B41FA5}">
                      <a16:colId xmlns:a16="http://schemas.microsoft.com/office/drawing/2014/main" val="531526685"/>
                    </a:ext>
                  </a:extLst>
                </a:gridCol>
                <a:gridCol w="3849855">
                  <a:extLst>
                    <a:ext uri="{9D8B030D-6E8A-4147-A177-3AD203B41FA5}">
                      <a16:colId xmlns:a16="http://schemas.microsoft.com/office/drawing/2014/main" val="4238408441"/>
                    </a:ext>
                  </a:extLst>
                </a:gridCol>
              </a:tblGrid>
              <a:tr h="90448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9pPr>
                    </a:lstStyle>
                    <a:p>
                      <a:r>
                        <a:rPr lang="en-US" sz="900" b="1" dirty="0"/>
                        <a:t>Project and timesheet  management</a:t>
                      </a:r>
                    </a:p>
                  </a:txBody>
                  <a:tcPr marL="6985" marR="6985" marT="635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A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9pPr>
                    </a:lstStyle>
                    <a:p>
                      <a:pPr marL="171450" indent="-171450" algn="l" defTabSz="914400" rtl="0" eaLnBrk="1" fontAlgn="b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Equip Light"/>
                          <a:ea typeface="+mn-ea"/>
                          <a:cs typeface="+mn-cs"/>
                        </a:rPr>
                        <a:t>Manager can add project and assign those projects to employee/team</a:t>
                      </a:r>
                    </a:p>
                    <a:p>
                      <a:pPr marL="171450" indent="-171450" algn="l" defTabSz="914400" rtl="0" eaLnBrk="1" fontAlgn="b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Equip Light"/>
                          <a:ea typeface="+mn-ea"/>
                          <a:cs typeface="+mn-cs"/>
                        </a:rPr>
                        <a:t>Assign multiple projects to an employee</a:t>
                      </a:r>
                    </a:p>
                    <a:p>
                      <a:pPr marL="171450" indent="-171450" algn="l" defTabSz="914400" rtl="0" eaLnBrk="1" fontAlgn="b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Equip Light"/>
                          <a:ea typeface="+mn-ea"/>
                          <a:cs typeface="+mn-cs"/>
                        </a:rPr>
                        <a:t>User can fill his/her timesheet on daily basis</a:t>
                      </a:r>
                    </a:p>
                    <a:p>
                      <a:pPr marL="171450" indent="-171450" algn="l" defTabSz="914400" rtl="0" eaLnBrk="1" fontAlgn="b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Equip Light"/>
                          <a:ea typeface="+mn-ea"/>
                          <a:cs typeface="+mn-cs"/>
                        </a:rPr>
                        <a:t>Manager can analyze the daily attendance of a particular employee</a:t>
                      </a:r>
                    </a:p>
                    <a:p>
                      <a:pPr marL="171450" indent="-171450" algn="l" defTabSz="914400" rtl="0" eaLnBrk="1" fontAlgn="b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Equip Light"/>
                          <a:ea typeface="+mn-ea"/>
                          <a:cs typeface="+mn-cs"/>
                        </a:rPr>
                        <a:t>Employee can modify timesheet post submission</a:t>
                      </a:r>
                    </a:p>
                  </a:txBody>
                  <a:tcPr marL="79200" marR="6985" marT="635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066062"/>
                  </a:ext>
                </a:extLst>
              </a:tr>
            </a:tbl>
          </a:graphicData>
        </a:graphic>
      </p:graphicFrame>
      <p:graphicFrame>
        <p:nvGraphicFramePr>
          <p:cNvPr id="146" name="Table 145">
            <a:extLst>
              <a:ext uri="{FF2B5EF4-FFF2-40B4-BE49-F238E27FC236}">
                <a16:creationId xmlns:a16="http://schemas.microsoft.com/office/drawing/2014/main" id="{AEE411AC-AD5C-9726-740B-2B075F706498}"/>
              </a:ext>
            </a:extLst>
          </p:cNvPr>
          <p:cNvGraphicFramePr>
            <a:graphicFrameLocks noGrp="1"/>
          </p:cNvGraphicFramePr>
          <p:nvPr/>
        </p:nvGraphicFramePr>
        <p:xfrm>
          <a:off x="3568018" y="1872554"/>
          <a:ext cx="5097606" cy="1652270"/>
        </p:xfrm>
        <a:graphic>
          <a:graphicData uri="http://schemas.openxmlformats.org/drawingml/2006/table">
            <a:tbl>
              <a:tblPr/>
              <a:tblGrid>
                <a:gridCol w="1318942">
                  <a:extLst>
                    <a:ext uri="{9D8B030D-6E8A-4147-A177-3AD203B41FA5}">
                      <a16:colId xmlns:a16="http://schemas.microsoft.com/office/drawing/2014/main" val="531526685"/>
                    </a:ext>
                  </a:extLst>
                </a:gridCol>
                <a:gridCol w="3778664">
                  <a:extLst>
                    <a:ext uri="{9D8B030D-6E8A-4147-A177-3AD203B41FA5}">
                      <a16:colId xmlns:a16="http://schemas.microsoft.com/office/drawing/2014/main" val="4238408441"/>
                    </a:ext>
                  </a:extLst>
                </a:gridCol>
              </a:tblGrid>
              <a:tr h="104629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9pPr>
                    </a:lstStyle>
                    <a:p>
                      <a:pPr defTabSz="401638">
                        <a:spcAft>
                          <a:spcPts val="300"/>
                        </a:spcAft>
                        <a:defRPr/>
                      </a:pPr>
                      <a:r>
                        <a:rPr lang="en-US" sz="900" b="1" kern="0" dirty="0"/>
                        <a:t>Leave Management</a:t>
                      </a:r>
                      <a:endParaRPr lang="en-US" sz="900" b="1" u="none" strike="noStrike" kern="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</a:txBody>
                  <a:tcPr marL="6985" marR="6985" marT="635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DAA9">
                        <a:lumMod val="20000"/>
                        <a:lumOff val="80000"/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9pPr>
                    </a:lstStyle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Configure different leave types &amp; number of days  for each leave type</a:t>
                      </a: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Credit leave for an employee (Monthly/Quarterly/Yearly) through schedular</a:t>
                      </a: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Leave approval configuration for manager approval workflow (else the leave will be auto approved)</a:t>
                      </a: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Configure weekend as needed</a:t>
                      </a: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Leave cancellation and reflection of the same in leave balance</a:t>
                      </a: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Pending approval/rejection of a leave by manager and reflection of the same in leave balance</a:t>
                      </a: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View total leaves and available PL , CL and floating  lave balance under leave summary</a:t>
                      </a:r>
                    </a:p>
                  </a:txBody>
                  <a:tcPr marL="79200" marR="6985" marT="635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DAA9">
                        <a:lumMod val="20000"/>
                        <a:lumOff val="80000"/>
                        <a:alpha val="4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066062"/>
                  </a:ext>
                </a:extLst>
              </a:tr>
            </a:tbl>
          </a:graphicData>
        </a:graphic>
      </p:graphicFrame>
      <p:sp>
        <p:nvSpPr>
          <p:cNvPr id="149" name="Rectangle 148">
            <a:extLst>
              <a:ext uri="{FF2B5EF4-FFF2-40B4-BE49-F238E27FC236}">
                <a16:creationId xmlns:a16="http://schemas.microsoft.com/office/drawing/2014/main" id="{38E71A39-9C9B-E978-C04C-E05A4CA75D26}"/>
              </a:ext>
            </a:extLst>
          </p:cNvPr>
          <p:cNvSpPr/>
          <p:nvPr/>
        </p:nvSpPr>
        <p:spPr>
          <a:xfrm>
            <a:off x="4611316" y="6422385"/>
            <a:ext cx="6804337" cy="2654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sx="99000" sy="99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262A2DCC-6D16-A4B7-CE51-0D9066E0DF97}"/>
              </a:ext>
            </a:extLst>
          </p:cNvPr>
          <p:cNvSpPr/>
          <p:nvPr/>
        </p:nvSpPr>
        <p:spPr>
          <a:xfrm>
            <a:off x="5439953" y="6455140"/>
            <a:ext cx="1405246" cy="199981"/>
          </a:xfrm>
          <a:prstGeom prst="rect">
            <a:avLst/>
          </a:prstGeom>
          <a:solidFill>
            <a:srgbClr val="00DAA9">
              <a:lumMod val="20000"/>
              <a:lumOff val="80000"/>
              <a:alpha val="43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tIns="36000" rIns="36000" bIns="36000" rtlCol="0" anchor="ctr"/>
          <a:lstStyle/>
          <a:p>
            <a:pPr algn="ctr">
              <a:spcAft>
                <a:spcPts val="900"/>
              </a:spcAft>
            </a:pPr>
            <a:r>
              <a:rPr lang="en-US" sz="900" b="1" kern="0">
                <a:solidFill>
                  <a:srgbClr val="060320"/>
                </a:solidFill>
                <a:latin typeface="Equip Light"/>
              </a:rPr>
              <a:t>Current scope</a:t>
            </a:r>
            <a:endParaRPr lang="en-IN" sz="900" b="1" kern="0">
              <a:solidFill>
                <a:srgbClr val="060320"/>
              </a:solidFill>
              <a:latin typeface="Equip Light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6C8EC00-B77F-7AB0-E64D-D6A971D3ED14}"/>
              </a:ext>
            </a:extLst>
          </p:cNvPr>
          <p:cNvSpPr txBox="1"/>
          <p:nvPr/>
        </p:nvSpPr>
        <p:spPr>
          <a:xfrm>
            <a:off x="4747135" y="6444686"/>
            <a:ext cx="692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+mj-lt"/>
              </a:rPr>
              <a:t>Legends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91A92CE7-39E7-6AD1-3431-D085F7404BBC}"/>
              </a:ext>
            </a:extLst>
          </p:cNvPr>
          <p:cNvSpPr/>
          <p:nvPr/>
        </p:nvSpPr>
        <p:spPr>
          <a:xfrm>
            <a:off x="8402412" y="6455140"/>
            <a:ext cx="1405246" cy="199981"/>
          </a:xfrm>
          <a:prstGeom prst="rect">
            <a:avLst/>
          </a:prstGeom>
          <a:noFill/>
          <a:ln w="19050">
            <a:solidFill>
              <a:schemeClr val="accent4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>
                <a:solidFill>
                  <a:schemeClr val="tx1"/>
                </a:solidFill>
              </a:rPr>
              <a:t>External users</a:t>
            </a:r>
            <a:endParaRPr lang="en-IN" sz="900" b="1">
              <a:solidFill>
                <a:schemeClr val="tx1"/>
              </a:solidFill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48B9593E-4606-B69D-EF37-745F88D9994E}"/>
              </a:ext>
            </a:extLst>
          </p:cNvPr>
          <p:cNvSpPr/>
          <p:nvPr/>
        </p:nvSpPr>
        <p:spPr>
          <a:xfrm>
            <a:off x="9881325" y="6455140"/>
            <a:ext cx="1405246" cy="199981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>
                <a:solidFill>
                  <a:schemeClr val="tx1"/>
                </a:solidFill>
              </a:rPr>
              <a:t>Internal users</a:t>
            </a:r>
            <a:endParaRPr lang="en-IN" sz="900" b="1">
              <a:solidFill>
                <a:schemeClr val="tx1"/>
              </a:solidFill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2919ACF7-4B00-7CB4-19A8-E33AD9505C8B}"/>
              </a:ext>
            </a:extLst>
          </p:cNvPr>
          <p:cNvSpPr/>
          <p:nvPr/>
        </p:nvSpPr>
        <p:spPr>
          <a:xfrm>
            <a:off x="6904453" y="6455140"/>
            <a:ext cx="1405246" cy="199981"/>
          </a:xfrm>
          <a:prstGeom prst="rect">
            <a:avLst/>
          </a:prstGeom>
          <a:solidFill>
            <a:srgbClr val="FBD871">
              <a:lumMod val="20000"/>
              <a:lumOff val="80000"/>
              <a:alpha val="43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srgbClr val="060320"/>
                </a:solidFill>
                <a:effectLst/>
                <a:uLnTx/>
                <a:uFillTx/>
                <a:latin typeface="Equip Light"/>
                <a:ea typeface="+mn-ea"/>
                <a:cs typeface="+mn-cs"/>
              </a:rPr>
              <a:t>Future scope</a:t>
            </a:r>
            <a:endParaRPr kumimoji="0" lang="en-IN" sz="900" b="1" i="0" u="none" strike="noStrike" kern="0" cap="none" spc="0" normalizeH="0" baseline="0" noProof="0">
              <a:ln>
                <a:noFill/>
              </a:ln>
              <a:solidFill>
                <a:srgbClr val="060320"/>
              </a:solidFill>
              <a:effectLst/>
              <a:uLnTx/>
              <a:uFillTx/>
              <a:latin typeface="Equip Light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B626A8-760B-F4A4-A6F3-44859609D7A9}"/>
              </a:ext>
            </a:extLst>
          </p:cNvPr>
          <p:cNvGraphicFramePr>
            <a:graphicFrameLocks noGrp="1"/>
          </p:cNvGraphicFramePr>
          <p:nvPr/>
        </p:nvGraphicFramePr>
        <p:xfrm>
          <a:off x="922263" y="4015149"/>
          <a:ext cx="2492827" cy="966470"/>
        </p:xfrm>
        <a:graphic>
          <a:graphicData uri="http://schemas.openxmlformats.org/drawingml/2006/table">
            <a:tbl>
              <a:tblPr/>
              <a:tblGrid>
                <a:gridCol w="804937">
                  <a:extLst>
                    <a:ext uri="{9D8B030D-6E8A-4147-A177-3AD203B41FA5}">
                      <a16:colId xmlns:a16="http://schemas.microsoft.com/office/drawing/2014/main" val="531526685"/>
                    </a:ext>
                  </a:extLst>
                </a:gridCol>
                <a:gridCol w="1687890">
                  <a:extLst>
                    <a:ext uri="{9D8B030D-6E8A-4147-A177-3AD203B41FA5}">
                      <a16:colId xmlns:a16="http://schemas.microsoft.com/office/drawing/2014/main" val="4238408441"/>
                    </a:ext>
                  </a:extLst>
                </a:gridCol>
              </a:tblGrid>
              <a:tr h="9641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9pPr>
                    </a:lstStyle>
                    <a:p>
                      <a:pPr marL="0" marR="0" lvl="0" indent="0" algn="l" defTabSz="4016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0" dirty="0"/>
                        <a:t>Skills and Certifications</a:t>
                      </a:r>
                      <a:endParaRPr lang="en-US" sz="900" b="1" dirty="0"/>
                    </a:p>
                    <a:p>
                      <a:pPr defTabSz="401638">
                        <a:spcAft>
                          <a:spcPts val="300"/>
                        </a:spcAft>
                        <a:defRPr/>
                      </a:pPr>
                      <a:endParaRPr lang="en-US" sz="900" b="1" u="none" strike="noStrike" kern="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</a:txBody>
                  <a:tcPr marL="6985" marR="6985" marT="635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DAA9">
                        <a:lumMod val="20000"/>
                        <a:lumOff val="80000"/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9pPr>
                    </a:lstStyle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Configure skill category, skill name and experience through master data</a:t>
                      </a: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Add different skills for an employee</a:t>
                      </a: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Add different certifications for a skill</a:t>
                      </a:r>
                    </a:p>
                  </a:txBody>
                  <a:tcPr marL="79200" marR="6985" marT="635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DAA9">
                        <a:lumMod val="20000"/>
                        <a:lumOff val="80000"/>
                        <a:alpha val="4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066062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C4AD066-F133-3DF3-AC7E-2ADAC64D810A}"/>
              </a:ext>
            </a:extLst>
          </p:cNvPr>
          <p:cNvGraphicFramePr>
            <a:graphicFrameLocks noGrp="1"/>
          </p:cNvGraphicFramePr>
          <p:nvPr/>
        </p:nvGraphicFramePr>
        <p:xfrm>
          <a:off x="3569853" y="4518292"/>
          <a:ext cx="5159370" cy="692150"/>
        </p:xfrm>
        <a:graphic>
          <a:graphicData uri="http://schemas.openxmlformats.org/drawingml/2006/table">
            <a:tbl>
              <a:tblPr/>
              <a:tblGrid>
                <a:gridCol w="1306947">
                  <a:extLst>
                    <a:ext uri="{9D8B030D-6E8A-4147-A177-3AD203B41FA5}">
                      <a16:colId xmlns:a16="http://schemas.microsoft.com/office/drawing/2014/main" val="531526685"/>
                    </a:ext>
                  </a:extLst>
                </a:gridCol>
                <a:gridCol w="3852423">
                  <a:extLst>
                    <a:ext uri="{9D8B030D-6E8A-4147-A177-3AD203B41FA5}">
                      <a16:colId xmlns:a16="http://schemas.microsoft.com/office/drawing/2014/main" val="4238408441"/>
                    </a:ext>
                  </a:extLst>
                </a:gridCol>
              </a:tblGrid>
              <a:tr h="69145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9pPr>
                    </a:lstStyle>
                    <a:p>
                      <a:pPr defTabSz="401638">
                        <a:spcAft>
                          <a:spcPts val="300"/>
                        </a:spcAft>
                      </a:pPr>
                      <a:r>
                        <a:rPr lang="en-US" sz="900" b="1" kern="0" dirty="0"/>
                        <a:t>Email notifications</a:t>
                      </a:r>
                      <a:endParaRPr lang="en-US" sz="900" b="1" dirty="0"/>
                    </a:p>
                  </a:txBody>
                  <a:tcPr marL="6985" marR="6985" marT="635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DAA9">
                        <a:lumMod val="20000"/>
                        <a:lumOff val="80000"/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9pPr>
                    </a:lstStyle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Email notifications on below triggers  (but not limited to)​</a:t>
                      </a: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employee account creation​</a:t>
                      </a: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when employee submits a service request​</a:t>
                      </a: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when employee submits a leave request​</a:t>
                      </a: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employee confirmation</a:t>
                      </a:r>
                    </a:p>
                  </a:txBody>
                  <a:tcPr marL="79200" marR="6985" marT="635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DAA9">
                        <a:lumMod val="20000"/>
                        <a:lumOff val="80000"/>
                        <a:alpha val="4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06606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56D8C4F-B45D-6E5D-5B9E-EB44B402F4EC}"/>
              </a:ext>
            </a:extLst>
          </p:cNvPr>
          <p:cNvGraphicFramePr>
            <a:graphicFrameLocks noGrp="1"/>
          </p:cNvGraphicFramePr>
          <p:nvPr/>
        </p:nvGraphicFramePr>
        <p:xfrm>
          <a:off x="8887947" y="1872554"/>
          <a:ext cx="2492827" cy="829310"/>
        </p:xfrm>
        <a:graphic>
          <a:graphicData uri="http://schemas.openxmlformats.org/drawingml/2006/table">
            <a:tbl>
              <a:tblPr/>
              <a:tblGrid>
                <a:gridCol w="804937">
                  <a:extLst>
                    <a:ext uri="{9D8B030D-6E8A-4147-A177-3AD203B41FA5}">
                      <a16:colId xmlns:a16="http://schemas.microsoft.com/office/drawing/2014/main" val="531526685"/>
                    </a:ext>
                  </a:extLst>
                </a:gridCol>
                <a:gridCol w="1687890">
                  <a:extLst>
                    <a:ext uri="{9D8B030D-6E8A-4147-A177-3AD203B41FA5}">
                      <a16:colId xmlns:a16="http://schemas.microsoft.com/office/drawing/2014/main" val="4238408441"/>
                    </a:ext>
                  </a:extLst>
                </a:gridCol>
              </a:tblGrid>
              <a:tr h="8074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9pPr>
                    </a:lstStyle>
                    <a:p>
                      <a:pPr defTabSz="401638">
                        <a:spcAft>
                          <a:spcPts val="300"/>
                        </a:spcAft>
                        <a:defRPr/>
                      </a:pPr>
                      <a:r>
                        <a:rPr lang="en-US" sz="900" b="1" kern="0" dirty="0"/>
                        <a:t>Chatbot</a:t>
                      </a:r>
                      <a:endParaRPr lang="en-US" sz="900" b="1" u="none" strike="noStrike" kern="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</a:txBody>
                  <a:tcPr marL="6985" marR="6985" marT="635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DAA9">
                        <a:lumMod val="20000"/>
                        <a:lumOff val="80000"/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9pPr>
                    </a:lstStyle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 web interface to mimic different HRMS modules through text interaction.</a:t>
                      </a: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Able to get following employee and leave information via queries</a:t>
                      </a:r>
                    </a:p>
                  </a:txBody>
                  <a:tcPr marL="79200" marR="6985" marT="635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DAA9">
                        <a:lumMod val="20000"/>
                        <a:lumOff val="80000"/>
                        <a:alpha val="4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06606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345C346-ABD0-66F7-2AA3-EBCDFE4FE347}"/>
              </a:ext>
            </a:extLst>
          </p:cNvPr>
          <p:cNvGraphicFramePr>
            <a:graphicFrameLocks noGrp="1"/>
          </p:cNvGraphicFramePr>
          <p:nvPr/>
        </p:nvGraphicFramePr>
        <p:xfrm>
          <a:off x="8887947" y="2746314"/>
          <a:ext cx="2492827" cy="829310"/>
        </p:xfrm>
        <a:graphic>
          <a:graphicData uri="http://schemas.openxmlformats.org/drawingml/2006/table">
            <a:tbl>
              <a:tblPr/>
              <a:tblGrid>
                <a:gridCol w="804937">
                  <a:extLst>
                    <a:ext uri="{9D8B030D-6E8A-4147-A177-3AD203B41FA5}">
                      <a16:colId xmlns:a16="http://schemas.microsoft.com/office/drawing/2014/main" val="531526685"/>
                    </a:ext>
                  </a:extLst>
                </a:gridCol>
                <a:gridCol w="1687890">
                  <a:extLst>
                    <a:ext uri="{9D8B030D-6E8A-4147-A177-3AD203B41FA5}">
                      <a16:colId xmlns:a16="http://schemas.microsoft.com/office/drawing/2014/main" val="4238408441"/>
                    </a:ext>
                  </a:extLst>
                </a:gridCol>
              </a:tblGrid>
              <a:tr h="8074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9pPr>
                    </a:lstStyle>
                    <a:p>
                      <a:pPr defTabSz="401638">
                        <a:spcAft>
                          <a:spcPts val="300"/>
                        </a:spcAft>
                      </a:pPr>
                      <a:r>
                        <a:rPr lang="en-US" sz="900" b="1" kern="0" dirty="0"/>
                        <a:t>Master Data management</a:t>
                      </a:r>
                      <a:endParaRPr lang="en-US" sz="900" b="1" dirty="0"/>
                    </a:p>
                  </a:txBody>
                  <a:tcPr marL="6985" marR="6985" marT="635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DAA9">
                        <a:lumMod val="20000"/>
                        <a:lumOff val="80000"/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9pPr>
                    </a:lstStyle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Employee information master data configuration</a:t>
                      </a: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Leave management master data configuration </a:t>
                      </a: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Skills and Certifications master data configuration</a:t>
                      </a:r>
                    </a:p>
                  </a:txBody>
                  <a:tcPr marL="79200" marR="6985" marT="635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DAA9">
                        <a:lumMod val="20000"/>
                        <a:lumOff val="80000"/>
                        <a:alpha val="4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06606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4CBAFEF-B4BA-2164-2CFF-AB8023566267}"/>
              </a:ext>
            </a:extLst>
          </p:cNvPr>
          <p:cNvGraphicFramePr>
            <a:graphicFrameLocks noGrp="1"/>
          </p:cNvGraphicFramePr>
          <p:nvPr/>
        </p:nvGraphicFramePr>
        <p:xfrm>
          <a:off x="8867627" y="3670874"/>
          <a:ext cx="2492827" cy="638361"/>
        </p:xfrm>
        <a:graphic>
          <a:graphicData uri="http://schemas.openxmlformats.org/drawingml/2006/table">
            <a:tbl>
              <a:tblPr/>
              <a:tblGrid>
                <a:gridCol w="804937">
                  <a:extLst>
                    <a:ext uri="{9D8B030D-6E8A-4147-A177-3AD203B41FA5}">
                      <a16:colId xmlns:a16="http://schemas.microsoft.com/office/drawing/2014/main" val="531526685"/>
                    </a:ext>
                  </a:extLst>
                </a:gridCol>
                <a:gridCol w="1687890">
                  <a:extLst>
                    <a:ext uri="{9D8B030D-6E8A-4147-A177-3AD203B41FA5}">
                      <a16:colId xmlns:a16="http://schemas.microsoft.com/office/drawing/2014/main" val="4238408441"/>
                    </a:ext>
                  </a:extLst>
                </a:gridCol>
              </a:tblGrid>
              <a:tr h="63836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9pPr>
                    </a:lstStyle>
                    <a:p>
                      <a:pPr defTabSz="401638">
                        <a:spcAft>
                          <a:spcPts val="300"/>
                        </a:spcAft>
                      </a:pPr>
                      <a:r>
                        <a:rPr lang="en-US" sz="900" b="1" kern="0" dirty="0"/>
                        <a:t>Company Branding</a:t>
                      </a:r>
                      <a:endParaRPr lang="en-US" sz="900" b="1" dirty="0"/>
                    </a:p>
                  </a:txBody>
                  <a:tcPr marL="6985" marR="6985" marT="635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DAA9">
                        <a:lumMod val="20000"/>
                        <a:lumOff val="80000"/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kern="0" dirty="0"/>
                        <a:t>Option to add company branding dynamically for login page image and company logo.</a:t>
                      </a:r>
                      <a:endParaRPr lang="en-US" sz="900" dirty="0"/>
                    </a:p>
                  </a:txBody>
                  <a:tcPr marL="79200" marR="6985" marT="635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DAA9">
                        <a:lumMod val="20000"/>
                        <a:lumOff val="80000"/>
                        <a:alpha val="4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06606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0EC0E41-E689-ED54-A1BC-46A76560A9B0}"/>
              </a:ext>
            </a:extLst>
          </p:cNvPr>
          <p:cNvGraphicFramePr>
            <a:graphicFrameLocks noGrp="1"/>
          </p:cNvGraphicFramePr>
          <p:nvPr/>
        </p:nvGraphicFramePr>
        <p:xfrm>
          <a:off x="8867627" y="4417334"/>
          <a:ext cx="2492827" cy="528425"/>
        </p:xfrm>
        <a:graphic>
          <a:graphicData uri="http://schemas.openxmlformats.org/drawingml/2006/table">
            <a:tbl>
              <a:tblPr/>
              <a:tblGrid>
                <a:gridCol w="804937">
                  <a:extLst>
                    <a:ext uri="{9D8B030D-6E8A-4147-A177-3AD203B41FA5}">
                      <a16:colId xmlns:a16="http://schemas.microsoft.com/office/drawing/2014/main" val="531526685"/>
                    </a:ext>
                  </a:extLst>
                </a:gridCol>
                <a:gridCol w="1687890">
                  <a:extLst>
                    <a:ext uri="{9D8B030D-6E8A-4147-A177-3AD203B41FA5}">
                      <a16:colId xmlns:a16="http://schemas.microsoft.com/office/drawing/2014/main" val="4238408441"/>
                    </a:ext>
                  </a:extLst>
                </a:gridCol>
              </a:tblGrid>
              <a:tr h="5284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9pPr>
                    </a:lstStyle>
                    <a:p>
                      <a:pPr defTabSz="401638">
                        <a:spcAft>
                          <a:spcPts val="300"/>
                        </a:spcAft>
                      </a:pPr>
                      <a:r>
                        <a:rPr lang="en-US" sz="900" b="1" kern="0" dirty="0"/>
                        <a:t>Audit Trail</a:t>
                      </a:r>
                      <a:endParaRPr lang="en-US" sz="900" b="1" dirty="0"/>
                    </a:p>
                  </a:txBody>
                  <a:tcPr marL="6985" marR="6985" marT="635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DAA9">
                        <a:lumMod val="20000"/>
                        <a:lumOff val="80000"/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kern="0" dirty="0"/>
                        <a:t>Feature to log employee action as history for audit</a:t>
                      </a:r>
                      <a:endParaRPr lang="en-US" sz="900" dirty="0"/>
                    </a:p>
                  </a:txBody>
                  <a:tcPr marL="79200" marR="6985" marT="635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DAA9">
                        <a:lumMod val="20000"/>
                        <a:lumOff val="80000"/>
                        <a:alpha val="4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066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8665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84E08FF-FC31-796B-95E4-2394A52F8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237" y="683486"/>
            <a:ext cx="11665527" cy="337647"/>
          </a:xfrm>
        </p:spPr>
        <p:txBody>
          <a:bodyPr>
            <a:normAutofit/>
          </a:bodyPr>
          <a:lstStyle/>
          <a:p>
            <a:r>
              <a:rPr lang="en-US"/>
              <a:t>Our understanding of detailed functional requirements, integration systems, and key user personas</a:t>
            </a:r>
            <a:endParaRPr lang="en-IN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60040F8-4D0A-AE92-4EC5-318C75BAC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3237" y="6356350"/>
            <a:ext cx="480291" cy="365125"/>
          </a:xfrm>
        </p:spPr>
        <p:txBody>
          <a:bodyPr/>
          <a:lstStyle/>
          <a:p>
            <a:fld id="{191D4817-5ADC-7042-99E9-9E2B71D8527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5F39A8-D00E-AB88-26C5-717F9FD59C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3525" y="184291"/>
            <a:ext cx="11664950" cy="566738"/>
          </a:xfrm>
        </p:spPr>
        <p:txBody>
          <a:bodyPr/>
          <a:lstStyle/>
          <a:p>
            <a:r>
              <a:rPr lang="en-IN" dirty="0"/>
              <a:t>Vendor Management - Requirement summary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5037907-83F8-65A5-E4D5-FF99618CE0DB}"/>
              </a:ext>
            </a:extLst>
          </p:cNvPr>
          <p:cNvSpPr/>
          <p:nvPr/>
        </p:nvSpPr>
        <p:spPr>
          <a:xfrm>
            <a:off x="1011176" y="1980032"/>
            <a:ext cx="6930307" cy="3274356"/>
          </a:xfrm>
          <a:prstGeom prst="rect">
            <a:avLst/>
          </a:prstGeom>
          <a:solidFill>
            <a:srgbClr val="FFFFFF">
              <a:lumMod val="95000"/>
              <a:alpha val="53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srgbClr val="060320"/>
              </a:solidFill>
              <a:effectLst/>
              <a:uLnTx/>
              <a:uFillTx/>
              <a:latin typeface="Equip Light"/>
              <a:ea typeface="+mn-ea"/>
              <a:cs typeface="+mn-cs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256A337C-8C1C-9B0E-C30B-DB2768BBC07C}"/>
              </a:ext>
            </a:extLst>
          </p:cNvPr>
          <p:cNvSpPr/>
          <p:nvPr/>
        </p:nvSpPr>
        <p:spPr>
          <a:xfrm>
            <a:off x="546218" y="1073116"/>
            <a:ext cx="10854626" cy="702642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144000" tIns="36000" rIns="36000" bIns="36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060320"/>
                </a:solidFill>
                <a:effectLst/>
                <a:uLnTx/>
                <a:uFillTx/>
                <a:latin typeface="Equip Extended" panose="02000503030000020004" pitchFamily="2" charset="77"/>
                <a:ea typeface="+mn-ea"/>
                <a:cs typeface="+mn-cs"/>
              </a:rPr>
              <a:t>Key User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060320"/>
                </a:solidFill>
                <a:effectLst/>
                <a:uLnTx/>
                <a:uFillTx/>
                <a:latin typeface="Equip Extended" panose="02000503030000020004" pitchFamily="2" charset="77"/>
                <a:ea typeface="+mn-ea"/>
                <a:cs typeface="+mn-cs"/>
              </a:rPr>
              <a:t>Roles 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86934E2-23C9-F190-8F98-B2698A6E7FEC}"/>
              </a:ext>
            </a:extLst>
          </p:cNvPr>
          <p:cNvSpPr/>
          <p:nvPr/>
        </p:nvSpPr>
        <p:spPr>
          <a:xfrm>
            <a:off x="2247045" y="1198126"/>
            <a:ext cx="1572471" cy="458609"/>
          </a:xfrm>
          <a:prstGeom prst="rect">
            <a:avLst/>
          </a:prstGeom>
          <a:solidFill>
            <a:srgbClr val="00DAA9">
              <a:lumMod val="20000"/>
              <a:lumOff val="80000"/>
              <a:alpha val="43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60320"/>
                </a:solidFill>
                <a:effectLst/>
                <a:uLnTx/>
                <a:uFillTx/>
                <a:latin typeface="Equip Light"/>
                <a:ea typeface="+mn-ea"/>
                <a:cs typeface="+mn-cs"/>
              </a:rPr>
              <a:t>Admin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D3D57E4-0C69-F0BA-2D0B-0B52BBC120D4}"/>
              </a:ext>
            </a:extLst>
          </p:cNvPr>
          <p:cNvSpPr/>
          <p:nvPr/>
        </p:nvSpPr>
        <p:spPr>
          <a:xfrm>
            <a:off x="4537626" y="1198126"/>
            <a:ext cx="2152969" cy="458609"/>
          </a:xfrm>
          <a:prstGeom prst="rect">
            <a:avLst/>
          </a:prstGeom>
          <a:solidFill>
            <a:srgbClr val="00DAA9">
              <a:lumMod val="20000"/>
              <a:lumOff val="80000"/>
              <a:alpha val="43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60320"/>
                </a:solidFill>
                <a:effectLst/>
                <a:uLnTx/>
                <a:uFillTx/>
                <a:latin typeface="Equip Light"/>
                <a:ea typeface="+mn-ea"/>
                <a:cs typeface="+mn-cs"/>
              </a:rPr>
              <a:t>Approver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5E7BA15-90E3-AFBD-997B-B56807078FA5}"/>
              </a:ext>
            </a:extLst>
          </p:cNvPr>
          <p:cNvSpPr/>
          <p:nvPr/>
        </p:nvSpPr>
        <p:spPr>
          <a:xfrm>
            <a:off x="9677402" y="1198126"/>
            <a:ext cx="1460426" cy="458609"/>
          </a:xfrm>
          <a:prstGeom prst="rect">
            <a:avLst/>
          </a:prstGeom>
          <a:solidFill>
            <a:srgbClr val="00DAA9">
              <a:lumMod val="20000"/>
              <a:lumOff val="80000"/>
              <a:alpha val="43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60320"/>
                </a:solidFill>
                <a:effectLst/>
                <a:uLnTx/>
                <a:uFillTx/>
                <a:latin typeface="Equip Light"/>
                <a:ea typeface="+mn-ea"/>
                <a:cs typeface="+mn-cs"/>
              </a:rPr>
              <a:t>Vendor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E19ACFB-FA1F-7764-66A6-17B3B3741E17}"/>
              </a:ext>
            </a:extLst>
          </p:cNvPr>
          <p:cNvSpPr/>
          <p:nvPr/>
        </p:nvSpPr>
        <p:spPr>
          <a:xfrm>
            <a:off x="546218" y="5441493"/>
            <a:ext cx="10854625" cy="702642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144000" tIns="36000" rIns="36000" bIns="36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060320"/>
                </a:solidFill>
                <a:effectLst/>
                <a:uLnTx/>
                <a:uFillTx/>
                <a:latin typeface="Equip Extended" panose="02000503030000020004" pitchFamily="2" charset="77"/>
                <a:ea typeface="+mn-ea"/>
                <a:cs typeface="+mn-cs"/>
              </a:rPr>
              <a:t>Integrations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6559D0E-FE8B-D93B-04AE-211F52CC3454}"/>
              </a:ext>
            </a:extLst>
          </p:cNvPr>
          <p:cNvSpPr/>
          <p:nvPr/>
        </p:nvSpPr>
        <p:spPr>
          <a:xfrm>
            <a:off x="2247045" y="5527908"/>
            <a:ext cx="1824212" cy="554917"/>
          </a:xfrm>
          <a:prstGeom prst="rect">
            <a:avLst/>
          </a:prstGeom>
          <a:solidFill>
            <a:srgbClr val="00DAA9">
              <a:lumMod val="20000"/>
              <a:lumOff val="80000"/>
              <a:alpha val="43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060320"/>
              </a:solidFill>
              <a:effectLst/>
              <a:uLnTx/>
              <a:uFillTx/>
              <a:latin typeface="Equip Light"/>
              <a:ea typeface="+mn-ea"/>
              <a:cs typeface="+mn-cs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14B46EB-0FA9-6AE4-21BA-2B09410E493B}"/>
              </a:ext>
            </a:extLst>
          </p:cNvPr>
          <p:cNvSpPr/>
          <p:nvPr/>
        </p:nvSpPr>
        <p:spPr>
          <a:xfrm>
            <a:off x="551189" y="1824102"/>
            <a:ext cx="10849654" cy="3575044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vert270" lIns="144000" tIns="36000" rIns="36000" bIns="36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>
              <a:ln>
                <a:noFill/>
              </a:ln>
              <a:solidFill>
                <a:srgbClr val="060320"/>
              </a:solidFill>
              <a:effectLst/>
              <a:uLnTx/>
              <a:uFillTx/>
              <a:latin typeface="Equip Extended" panose="02000503030000020004" pitchFamily="2" charset="77"/>
              <a:ea typeface="+mn-ea"/>
              <a:cs typeface="+mn-cs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6DA85E2E-82B9-16B0-EECA-B90A11BB9721}"/>
              </a:ext>
            </a:extLst>
          </p:cNvPr>
          <p:cNvSpPr/>
          <p:nvPr/>
        </p:nvSpPr>
        <p:spPr>
          <a:xfrm>
            <a:off x="2192973" y="1130771"/>
            <a:ext cx="7280510" cy="579556"/>
          </a:xfrm>
          <a:prstGeom prst="rect">
            <a:avLst/>
          </a:prstGeom>
          <a:noFill/>
          <a:ln w="19050" cap="flat" cmpd="sng" algn="ctr">
            <a:solidFill>
              <a:srgbClr val="09294D">
                <a:lumMod val="50000"/>
                <a:lumOff val="50000"/>
              </a:srgb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srgbClr val="060320"/>
              </a:solidFill>
              <a:effectLst/>
              <a:uLnTx/>
              <a:uFillTx/>
              <a:latin typeface="Equip Light"/>
              <a:ea typeface="+mn-ea"/>
              <a:cs typeface="+mn-cs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7E39FC7-64D2-5494-2D27-77ED24911200}"/>
              </a:ext>
            </a:extLst>
          </p:cNvPr>
          <p:cNvSpPr/>
          <p:nvPr/>
        </p:nvSpPr>
        <p:spPr>
          <a:xfrm>
            <a:off x="9543684" y="1130771"/>
            <a:ext cx="1721643" cy="579556"/>
          </a:xfrm>
          <a:prstGeom prst="rect">
            <a:avLst/>
          </a:prstGeom>
          <a:noFill/>
          <a:ln w="19050" cap="flat" cmpd="sng" algn="ctr">
            <a:solidFill>
              <a:srgbClr val="FBD871">
                <a:lumMod val="75000"/>
              </a:srgb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srgbClr val="060320"/>
              </a:solidFill>
              <a:effectLst/>
              <a:uLnTx/>
              <a:uFillTx/>
              <a:latin typeface="Equip Light"/>
              <a:ea typeface="+mn-ea"/>
              <a:cs typeface="+mn-cs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082E9D6-6564-ADA8-5616-6AD0152FA2ED}"/>
              </a:ext>
            </a:extLst>
          </p:cNvPr>
          <p:cNvSpPr/>
          <p:nvPr/>
        </p:nvSpPr>
        <p:spPr>
          <a:xfrm>
            <a:off x="4657228" y="5527908"/>
            <a:ext cx="1069199" cy="554917"/>
          </a:xfrm>
          <a:prstGeom prst="rect">
            <a:avLst/>
          </a:prstGeom>
          <a:solidFill>
            <a:srgbClr val="00DAA9">
              <a:lumMod val="20000"/>
              <a:lumOff val="80000"/>
              <a:alpha val="43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060320"/>
              </a:solidFill>
              <a:effectLst/>
              <a:uLnTx/>
              <a:uFillTx/>
              <a:latin typeface="Equip Light"/>
              <a:ea typeface="+mn-ea"/>
              <a:cs typeface="+mn-cs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1CA074D-E086-ACE5-B48A-F1F9B7D50CA7}"/>
              </a:ext>
            </a:extLst>
          </p:cNvPr>
          <p:cNvSpPr/>
          <p:nvPr/>
        </p:nvSpPr>
        <p:spPr>
          <a:xfrm>
            <a:off x="546218" y="1827741"/>
            <a:ext cx="8247204" cy="3554930"/>
          </a:xfrm>
          <a:prstGeom prst="rect">
            <a:avLst/>
          </a:prstGeom>
          <a:solidFill>
            <a:srgbClr val="FFFFFF">
              <a:lumMod val="95000"/>
              <a:alpha val="68028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1" b="0" i="0" u="none" strike="noStrike" kern="0" cap="none" spc="0" normalizeH="0" baseline="0" noProof="0">
              <a:ln>
                <a:noFill/>
              </a:ln>
              <a:solidFill>
                <a:srgbClr val="060320"/>
              </a:solidFill>
              <a:effectLst/>
              <a:uLnTx/>
              <a:uFillTx/>
              <a:latin typeface="Equip Light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A97540A-CBF0-AAF1-A448-2251B19E6506}"/>
              </a:ext>
            </a:extLst>
          </p:cNvPr>
          <p:cNvSpPr txBox="1"/>
          <p:nvPr/>
        </p:nvSpPr>
        <p:spPr>
          <a:xfrm rot="16200000">
            <a:off x="-433826" y="3441261"/>
            <a:ext cx="23565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900"/>
              </a:spcAft>
            </a:pPr>
            <a:r>
              <a:rPr lang="en-US" sz="1400" b="1">
                <a:solidFill>
                  <a:srgbClr val="060320"/>
                </a:solidFill>
                <a:latin typeface="Equip Light"/>
              </a:rPr>
              <a:t>KEY FUNCTIONALITIES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B8A9A4F5-801B-F23C-DFF2-6103094CB3B9}"/>
              </a:ext>
            </a:extLst>
          </p:cNvPr>
          <p:cNvSpPr/>
          <p:nvPr/>
        </p:nvSpPr>
        <p:spPr>
          <a:xfrm>
            <a:off x="8867878" y="1825794"/>
            <a:ext cx="2492827" cy="3554930"/>
          </a:xfrm>
          <a:prstGeom prst="rect">
            <a:avLst/>
          </a:prstGeom>
          <a:solidFill>
            <a:srgbClr val="FFFFFF">
              <a:lumMod val="95000"/>
              <a:alpha val="68028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1" b="0" i="0" u="none" strike="noStrike" kern="0" cap="none" spc="0" normalizeH="0" baseline="0" noProof="0">
              <a:ln>
                <a:noFill/>
              </a:ln>
              <a:solidFill>
                <a:srgbClr val="060320"/>
              </a:solidFill>
              <a:effectLst/>
              <a:uLnTx/>
              <a:uFillTx/>
              <a:latin typeface="Equip Light"/>
            </a:endParaRPr>
          </a:p>
        </p:txBody>
      </p:sp>
      <p:graphicFrame>
        <p:nvGraphicFramePr>
          <p:cNvPr id="138" name="Table 137">
            <a:extLst>
              <a:ext uri="{FF2B5EF4-FFF2-40B4-BE49-F238E27FC236}">
                <a16:creationId xmlns:a16="http://schemas.microsoft.com/office/drawing/2014/main" id="{374E52D4-2A98-5692-5078-4595FF5F1E32}"/>
              </a:ext>
            </a:extLst>
          </p:cNvPr>
          <p:cNvGraphicFramePr>
            <a:graphicFrameLocks noGrp="1"/>
          </p:cNvGraphicFramePr>
          <p:nvPr/>
        </p:nvGraphicFramePr>
        <p:xfrm>
          <a:off x="939986" y="1872554"/>
          <a:ext cx="2615686" cy="1929203"/>
        </p:xfrm>
        <a:graphic>
          <a:graphicData uri="http://schemas.openxmlformats.org/drawingml/2006/table">
            <a:tbl>
              <a:tblPr/>
              <a:tblGrid>
                <a:gridCol w="779957">
                  <a:extLst>
                    <a:ext uri="{9D8B030D-6E8A-4147-A177-3AD203B41FA5}">
                      <a16:colId xmlns:a16="http://schemas.microsoft.com/office/drawing/2014/main" val="531526685"/>
                    </a:ext>
                  </a:extLst>
                </a:gridCol>
                <a:gridCol w="1835729">
                  <a:extLst>
                    <a:ext uri="{9D8B030D-6E8A-4147-A177-3AD203B41FA5}">
                      <a16:colId xmlns:a16="http://schemas.microsoft.com/office/drawing/2014/main" val="4238408441"/>
                    </a:ext>
                  </a:extLst>
                </a:gridCol>
              </a:tblGrid>
              <a:tr h="192920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9pPr>
                    </a:lstStyle>
                    <a:p>
                      <a:pPr defTabSz="401638">
                        <a:spcAft>
                          <a:spcPts val="300"/>
                        </a:spcAft>
                        <a:defRPr/>
                      </a:pPr>
                      <a:r>
                        <a:rPr lang="en-US" sz="900" b="1" kern="0" dirty="0"/>
                        <a:t>Vendor registration initiation</a:t>
                      </a:r>
                      <a:endParaRPr kumimoji="0" lang="en-US" sz="900" b="1" u="none" strike="noStrike" kern="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</a:txBody>
                  <a:tcPr marL="6985" marR="6985" marT="635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DAA9">
                        <a:lumMod val="20000"/>
                        <a:lumOff val="80000"/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9pPr>
                    </a:lstStyle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Authorized user to initiate the vendor registration</a:t>
                      </a: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Capture basic info of vendor like email id, contact info</a:t>
                      </a: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Duplicate check while initiating the vendor registration</a:t>
                      </a: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Set the end date for registration at the time of initiation</a:t>
                      </a: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Temporary account creation for vendor </a:t>
                      </a: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Email notification to vendor </a:t>
                      </a:r>
                    </a:p>
                  </a:txBody>
                  <a:tcPr marL="79200" marR="6985" marT="635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DAA9">
                        <a:lumMod val="20000"/>
                        <a:lumOff val="80000"/>
                        <a:alpha val="4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066062"/>
                  </a:ext>
                </a:extLst>
              </a:tr>
            </a:tbl>
          </a:graphicData>
        </a:graphic>
      </p:graphicFrame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4FFB305F-6BCE-0E27-587E-DB286BAF1D39}"/>
              </a:ext>
            </a:extLst>
          </p:cNvPr>
          <p:cNvGraphicFramePr>
            <a:graphicFrameLocks noGrp="1"/>
          </p:cNvGraphicFramePr>
          <p:nvPr/>
        </p:nvGraphicFramePr>
        <p:xfrm>
          <a:off x="3577444" y="3330821"/>
          <a:ext cx="2515201" cy="936824"/>
        </p:xfrm>
        <a:graphic>
          <a:graphicData uri="http://schemas.openxmlformats.org/drawingml/2006/table">
            <a:tbl>
              <a:tblPr/>
              <a:tblGrid>
                <a:gridCol w="941584">
                  <a:extLst>
                    <a:ext uri="{9D8B030D-6E8A-4147-A177-3AD203B41FA5}">
                      <a16:colId xmlns:a16="http://schemas.microsoft.com/office/drawing/2014/main" val="531526685"/>
                    </a:ext>
                  </a:extLst>
                </a:gridCol>
                <a:gridCol w="1573617">
                  <a:extLst>
                    <a:ext uri="{9D8B030D-6E8A-4147-A177-3AD203B41FA5}">
                      <a16:colId xmlns:a16="http://schemas.microsoft.com/office/drawing/2014/main" val="4238408441"/>
                    </a:ext>
                  </a:extLst>
                </a:gridCol>
              </a:tblGrid>
              <a:tr h="93682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9pPr>
                    </a:lstStyle>
                    <a:p>
                      <a:pPr marL="72000" algn="l" fontAlgn="b"/>
                      <a:r>
                        <a:rPr lang="en-IN" sz="9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Email Notifications</a:t>
                      </a:r>
                    </a:p>
                  </a:txBody>
                  <a:tcPr marL="6985" marR="6985" marT="635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DAA9">
                        <a:lumMod val="20000"/>
                        <a:lumOff val="80000"/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9pPr>
                    </a:lstStyle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Email notifications on below triggers  (but not limited to)</a:t>
                      </a: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to vendor on registration initiation</a:t>
                      </a: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to approvers on registration submission</a:t>
                      </a:r>
                    </a:p>
                  </a:txBody>
                  <a:tcPr marL="79200" marR="6985" marT="635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DAA9">
                        <a:lumMod val="20000"/>
                        <a:lumOff val="80000"/>
                        <a:alpha val="4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066062"/>
                  </a:ext>
                </a:extLst>
              </a:tr>
            </a:tbl>
          </a:graphicData>
        </a:graphic>
      </p:graphicFrame>
      <p:graphicFrame>
        <p:nvGraphicFramePr>
          <p:cNvPr id="144" name="Table 143">
            <a:extLst>
              <a:ext uri="{FF2B5EF4-FFF2-40B4-BE49-F238E27FC236}">
                <a16:creationId xmlns:a16="http://schemas.microsoft.com/office/drawing/2014/main" id="{B1A2C0F1-787A-D63A-1D8F-B0A5A7447220}"/>
              </a:ext>
            </a:extLst>
          </p:cNvPr>
          <p:cNvGraphicFramePr>
            <a:graphicFrameLocks noGrp="1"/>
          </p:cNvGraphicFramePr>
          <p:nvPr/>
        </p:nvGraphicFramePr>
        <p:xfrm>
          <a:off x="6214905" y="1872552"/>
          <a:ext cx="2578517" cy="2439955"/>
        </p:xfrm>
        <a:graphic>
          <a:graphicData uri="http://schemas.openxmlformats.org/drawingml/2006/table">
            <a:tbl>
              <a:tblPr/>
              <a:tblGrid>
                <a:gridCol w="839038">
                  <a:extLst>
                    <a:ext uri="{9D8B030D-6E8A-4147-A177-3AD203B41FA5}">
                      <a16:colId xmlns:a16="http://schemas.microsoft.com/office/drawing/2014/main" val="531526685"/>
                    </a:ext>
                  </a:extLst>
                </a:gridCol>
                <a:gridCol w="1739479">
                  <a:extLst>
                    <a:ext uri="{9D8B030D-6E8A-4147-A177-3AD203B41FA5}">
                      <a16:colId xmlns:a16="http://schemas.microsoft.com/office/drawing/2014/main" val="4238408441"/>
                    </a:ext>
                  </a:extLst>
                </a:gridCol>
              </a:tblGrid>
              <a:tr h="24399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9pPr>
                    </a:lstStyle>
                    <a:p>
                      <a:pPr marL="72000" algn="l" fontAlgn="b"/>
                      <a:r>
                        <a:rPr lang="en-IN" sz="9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Workflow Automation</a:t>
                      </a:r>
                      <a:endParaRPr lang="en-IN" sz="9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35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A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9pPr>
                    </a:lstStyle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Configure the levels of approval for vendor registration</a:t>
                      </a: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Set the user roles for each level of approval</a:t>
                      </a: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Approve/Reject options to the approver</a:t>
                      </a: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approver can choose “Vendor to provide details” in case more information is required from Vendor</a:t>
                      </a: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Vendor to get an email notification with the comments provided by approver</a:t>
                      </a: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Vendor to update the form and resubmit it</a:t>
                      </a:r>
                    </a:p>
                  </a:txBody>
                  <a:tcPr marL="79200" marR="6985" marT="635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066062"/>
                  </a:ext>
                </a:extLst>
              </a:tr>
            </a:tbl>
          </a:graphicData>
        </a:graphic>
      </p:graphicFrame>
      <p:graphicFrame>
        <p:nvGraphicFramePr>
          <p:cNvPr id="146" name="Table 145">
            <a:extLst>
              <a:ext uri="{FF2B5EF4-FFF2-40B4-BE49-F238E27FC236}">
                <a16:creationId xmlns:a16="http://schemas.microsoft.com/office/drawing/2014/main" id="{AEE411AC-AD5C-9726-740B-2B075F706498}"/>
              </a:ext>
            </a:extLst>
          </p:cNvPr>
          <p:cNvGraphicFramePr>
            <a:graphicFrameLocks noGrp="1"/>
          </p:cNvGraphicFramePr>
          <p:nvPr/>
        </p:nvGraphicFramePr>
        <p:xfrm>
          <a:off x="3577445" y="1872554"/>
          <a:ext cx="2515201" cy="1371851"/>
        </p:xfrm>
        <a:graphic>
          <a:graphicData uri="http://schemas.openxmlformats.org/drawingml/2006/table">
            <a:tbl>
              <a:tblPr/>
              <a:tblGrid>
                <a:gridCol w="952471">
                  <a:extLst>
                    <a:ext uri="{9D8B030D-6E8A-4147-A177-3AD203B41FA5}">
                      <a16:colId xmlns:a16="http://schemas.microsoft.com/office/drawing/2014/main" val="531526685"/>
                    </a:ext>
                  </a:extLst>
                </a:gridCol>
                <a:gridCol w="1562730">
                  <a:extLst>
                    <a:ext uri="{9D8B030D-6E8A-4147-A177-3AD203B41FA5}">
                      <a16:colId xmlns:a16="http://schemas.microsoft.com/office/drawing/2014/main" val="4238408441"/>
                    </a:ext>
                  </a:extLst>
                </a:gridCol>
              </a:tblGrid>
              <a:tr h="137185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9pPr>
                    </a:lstStyle>
                    <a:p>
                      <a:pPr marL="7200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9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900" b="1" kern="0" dirty="0"/>
                        <a:t>Document Management</a:t>
                      </a:r>
                      <a:endParaRPr kumimoji="0" lang="en-US" sz="900" b="1" u="none" strike="noStrike" kern="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72000" algn="l" fontAlgn="b"/>
                      <a:endParaRPr lang="en-IN" sz="900" b="1" u="none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985" marR="6985" marT="635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DAA9">
                        <a:lumMod val="20000"/>
                        <a:lumOff val="80000"/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9pPr>
                    </a:lstStyle>
                    <a:p>
                      <a:pPr marL="0" indent="0" defTabSz="401638"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000" kern="0" dirty="0"/>
                        <a:t>Vendor can upload and manage various documents which includes:</a:t>
                      </a:r>
                    </a:p>
                    <a:p>
                      <a:pPr marL="601200" lvl="1" indent="-144000" defTabSz="401638"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000" kern="0" dirty="0"/>
                        <a:t>PAN</a:t>
                      </a:r>
                    </a:p>
                    <a:p>
                      <a:pPr marL="601200" lvl="1" indent="-144000" defTabSz="401638"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000" kern="0" dirty="0"/>
                        <a:t>GST</a:t>
                      </a:r>
                    </a:p>
                    <a:p>
                      <a:pPr marL="601200" lvl="1" indent="-144000" defTabSz="401638"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000" kern="0" dirty="0"/>
                        <a:t>Licenses</a:t>
                      </a:r>
                    </a:p>
                    <a:p>
                      <a:pPr marL="601200" lvl="1" indent="-144000" defTabSz="401638"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000" kern="0" dirty="0"/>
                        <a:t>Certificates</a:t>
                      </a:r>
                    </a:p>
                  </a:txBody>
                  <a:tcPr marL="79200" marR="6985" marT="635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DAA9">
                        <a:lumMod val="20000"/>
                        <a:lumOff val="80000"/>
                        <a:alpha val="4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066062"/>
                  </a:ext>
                </a:extLst>
              </a:tr>
            </a:tbl>
          </a:graphicData>
        </a:graphic>
      </p:graphicFrame>
      <p:sp>
        <p:nvSpPr>
          <p:cNvPr id="149" name="Rectangle 148">
            <a:extLst>
              <a:ext uri="{FF2B5EF4-FFF2-40B4-BE49-F238E27FC236}">
                <a16:creationId xmlns:a16="http://schemas.microsoft.com/office/drawing/2014/main" id="{38E71A39-9C9B-E978-C04C-E05A4CA75D26}"/>
              </a:ext>
            </a:extLst>
          </p:cNvPr>
          <p:cNvSpPr/>
          <p:nvPr/>
        </p:nvSpPr>
        <p:spPr>
          <a:xfrm>
            <a:off x="4611316" y="6422385"/>
            <a:ext cx="6804337" cy="2654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sx="99000" sy="99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262A2DCC-6D16-A4B7-CE51-0D9066E0DF97}"/>
              </a:ext>
            </a:extLst>
          </p:cNvPr>
          <p:cNvSpPr/>
          <p:nvPr/>
        </p:nvSpPr>
        <p:spPr>
          <a:xfrm>
            <a:off x="5439953" y="6455140"/>
            <a:ext cx="1405246" cy="199981"/>
          </a:xfrm>
          <a:prstGeom prst="rect">
            <a:avLst/>
          </a:prstGeom>
          <a:solidFill>
            <a:srgbClr val="00DAA9">
              <a:lumMod val="20000"/>
              <a:lumOff val="80000"/>
              <a:alpha val="43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tIns="36000" rIns="36000" bIns="36000" rtlCol="0" anchor="ctr"/>
          <a:lstStyle/>
          <a:p>
            <a:pPr algn="ctr">
              <a:spcAft>
                <a:spcPts val="900"/>
              </a:spcAft>
            </a:pPr>
            <a:r>
              <a:rPr lang="en-US" sz="900" b="1" kern="0">
                <a:solidFill>
                  <a:srgbClr val="060320"/>
                </a:solidFill>
                <a:latin typeface="Equip Light"/>
              </a:rPr>
              <a:t>Current scope</a:t>
            </a:r>
            <a:endParaRPr lang="en-IN" sz="900" b="1" kern="0">
              <a:solidFill>
                <a:srgbClr val="060320"/>
              </a:solidFill>
              <a:latin typeface="Equip Light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6C8EC00-B77F-7AB0-E64D-D6A971D3ED14}"/>
              </a:ext>
            </a:extLst>
          </p:cNvPr>
          <p:cNvSpPr txBox="1"/>
          <p:nvPr/>
        </p:nvSpPr>
        <p:spPr>
          <a:xfrm>
            <a:off x="4747135" y="6444686"/>
            <a:ext cx="692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+mj-lt"/>
              </a:rPr>
              <a:t>Legends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91A92CE7-39E7-6AD1-3431-D085F7404BBC}"/>
              </a:ext>
            </a:extLst>
          </p:cNvPr>
          <p:cNvSpPr/>
          <p:nvPr/>
        </p:nvSpPr>
        <p:spPr>
          <a:xfrm>
            <a:off x="8402412" y="6455140"/>
            <a:ext cx="1405246" cy="199981"/>
          </a:xfrm>
          <a:prstGeom prst="rect">
            <a:avLst/>
          </a:prstGeom>
          <a:noFill/>
          <a:ln w="19050">
            <a:solidFill>
              <a:schemeClr val="accent4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>
                <a:solidFill>
                  <a:schemeClr val="tx1"/>
                </a:solidFill>
              </a:rPr>
              <a:t>External users</a:t>
            </a:r>
            <a:endParaRPr lang="en-IN" sz="900" b="1">
              <a:solidFill>
                <a:schemeClr val="tx1"/>
              </a:solidFill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48B9593E-4606-B69D-EF37-745F88D9994E}"/>
              </a:ext>
            </a:extLst>
          </p:cNvPr>
          <p:cNvSpPr/>
          <p:nvPr/>
        </p:nvSpPr>
        <p:spPr>
          <a:xfrm>
            <a:off x="9881325" y="6455140"/>
            <a:ext cx="1405246" cy="199981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>
                <a:solidFill>
                  <a:schemeClr val="tx1"/>
                </a:solidFill>
              </a:rPr>
              <a:t>Internal users</a:t>
            </a:r>
            <a:endParaRPr lang="en-IN" sz="900" b="1">
              <a:solidFill>
                <a:schemeClr val="tx1"/>
              </a:solidFill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2919ACF7-4B00-7CB4-19A8-E33AD9505C8B}"/>
              </a:ext>
            </a:extLst>
          </p:cNvPr>
          <p:cNvSpPr/>
          <p:nvPr/>
        </p:nvSpPr>
        <p:spPr>
          <a:xfrm>
            <a:off x="6904453" y="6455140"/>
            <a:ext cx="1405246" cy="199981"/>
          </a:xfrm>
          <a:prstGeom prst="rect">
            <a:avLst/>
          </a:prstGeom>
          <a:solidFill>
            <a:srgbClr val="FBD871">
              <a:lumMod val="20000"/>
              <a:lumOff val="80000"/>
              <a:alpha val="43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srgbClr val="060320"/>
                </a:solidFill>
                <a:effectLst/>
                <a:uLnTx/>
                <a:uFillTx/>
                <a:latin typeface="Equip Light"/>
                <a:ea typeface="+mn-ea"/>
                <a:cs typeface="+mn-cs"/>
              </a:rPr>
              <a:t>Future scope</a:t>
            </a:r>
            <a:endParaRPr kumimoji="0" lang="en-IN" sz="900" b="1" i="0" u="none" strike="noStrike" kern="0" cap="none" spc="0" normalizeH="0" baseline="0" noProof="0">
              <a:ln>
                <a:noFill/>
              </a:ln>
              <a:solidFill>
                <a:srgbClr val="060320"/>
              </a:solidFill>
              <a:effectLst/>
              <a:uLnTx/>
              <a:uFillTx/>
              <a:latin typeface="Equip Light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B626A8-760B-F4A4-A6F3-44859609D7A9}"/>
              </a:ext>
            </a:extLst>
          </p:cNvPr>
          <p:cNvGraphicFramePr>
            <a:graphicFrameLocks noGrp="1"/>
          </p:cNvGraphicFramePr>
          <p:nvPr/>
        </p:nvGraphicFramePr>
        <p:xfrm>
          <a:off x="922262" y="4898807"/>
          <a:ext cx="7871160" cy="473710"/>
        </p:xfrm>
        <a:graphic>
          <a:graphicData uri="http://schemas.openxmlformats.org/drawingml/2006/table">
            <a:tbl>
              <a:tblPr/>
              <a:tblGrid>
                <a:gridCol w="1642572">
                  <a:extLst>
                    <a:ext uri="{9D8B030D-6E8A-4147-A177-3AD203B41FA5}">
                      <a16:colId xmlns:a16="http://schemas.microsoft.com/office/drawing/2014/main" val="531526685"/>
                    </a:ext>
                  </a:extLst>
                </a:gridCol>
                <a:gridCol w="6228588">
                  <a:extLst>
                    <a:ext uri="{9D8B030D-6E8A-4147-A177-3AD203B41FA5}">
                      <a16:colId xmlns:a16="http://schemas.microsoft.com/office/drawing/2014/main" val="4238408441"/>
                    </a:ext>
                  </a:extLst>
                </a:gridCol>
              </a:tblGrid>
              <a:tr h="39792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9pPr>
                    </a:lstStyle>
                    <a:p>
                      <a:pPr defTabSz="401638">
                        <a:spcAft>
                          <a:spcPts val="300"/>
                        </a:spcAft>
                        <a:defRPr/>
                      </a:pPr>
                      <a:r>
                        <a:rPr kumimoji="0" lang="en-US" sz="900" b="1" u="none" strike="noStrike" kern="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Vendor registration tracking</a:t>
                      </a:r>
                    </a:p>
                  </a:txBody>
                  <a:tcPr marL="6985" marR="6985" marT="635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DAA9">
                        <a:lumMod val="20000"/>
                        <a:lumOff val="80000"/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9pPr>
                    </a:lstStyle>
                    <a:p>
                      <a:pPr marL="0" indent="0" defTabSz="401638"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0" lang="en-US" sz="1000" u="none" strike="noStrike" kern="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Vendor should be able to track the application status by login in with the user id created during registration – Submitted / In Review / Request for information / Approved</a:t>
                      </a:r>
                    </a:p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endParaRPr lang="en-US" sz="900" u="none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9200" marR="6985" marT="635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DAA9">
                        <a:lumMod val="20000"/>
                        <a:lumOff val="80000"/>
                        <a:alpha val="4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066062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C4AD066-F133-3DF3-AC7E-2ADAC64D810A}"/>
              </a:ext>
            </a:extLst>
          </p:cNvPr>
          <p:cNvGraphicFramePr>
            <a:graphicFrameLocks noGrp="1"/>
          </p:cNvGraphicFramePr>
          <p:nvPr/>
        </p:nvGraphicFramePr>
        <p:xfrm>
          <a:off x="3524917" y="4275848"/>
          <a:ext cx="2515201" cy="601878"/>
        </p:xfrm>
        <a:graphic>
          <a:graphicData uri="http://schemas.openxmlformats.org/drawingml/2006/table">
            <a:tbl>
              <a:tblPr/>
              <a:tblGrid>
                <a:gridCol w="894683">
                  <a:extLst>
                    <a:ext uri="{9D8B030D-6E8A-4147-A177-3AD203B41FA5}">
                      <a16:colId xmlns:a16="http://schemas.microsoft.com/office/drawing/2014/main" val="531526685"/>
                    </a:ext>
                  </a:extLst>
                </a:gridCol>
                <a:gridCol w="1620518">
                  <a:extLst>
                    <a:ext uri="{9D8B030D-6E8A-4147-A177-3AD203B41FA5}">
                      <a16:colId xmlns:a16="http://schemas.microsoft.com/office/drawing/2014/main" val="4238408441"/>
                    </a:ext>
                  </a:extLst>
                </a:gridCol>
              </a:tblGrid>
              <a:tr h="6018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9pPr>
                    </a:lstStyle>
                    <a:p>
                      <a:pPr marL="72000" algn="l" fontAlgn="b"/>
                      <a:r>
                        <a:rPr lang="en-IN" sz="9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Audit Trail</a:t>
                      </a:r>
                      <a:endParaRPr lang="en-IN" sz="9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35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DAA9">
                        <a:lumMod val="20000"/>
                        <a:lumOff val="80000"/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9pPr>
                    </a:lstStyle>
                    <a:p>
                      <a:pPr marL="144000" indent="-144000" defTabSz="401638"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kumimoji="0" lang="en-US" sz="900" u="none" strike="noStrike" kern="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Keep a track of the changes done in the data</a:t>
                      </a:r>
                    </a:p>
                    <a:p>
                      <a:pPr marL="144000" indent="-144000" defTabSz="401638"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900" kern="0" dirty="0"/>
                        <a:t>OOTB feature of Mendix to be used</a:t>
                      </a:r>
                      <a:endParaRPr kumimoji="0" lang="en-US" sz="900" u="none" strike="noStrike" kern="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</a:txBody>
                  <a:tcPr marL="79200" marR="6985" marT="635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DAA9">
                        <a:lumMod val="20000"/>
                        <a:lumOff val="80000"/>
                        <a:alpha val="4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06606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FA7402B-3D3D-2FC6-7F81-0D52437909E3}"/>
              </a:ext>
            </a:extLst>
          </p:cNvPr>
          <p:cNvGraphicFramePr>
            <a:graphicFrameLocks noGrp="1"/>
          </p:cNvGraphicFramePr>
          <p:nvPr/>
        </p:nvGraphicFramePr>
        <p:xfrm>
          <a:off x="898346" y="3860579"/>
          <a:ext cx="2515201" cy="1022350"/>
        </p:xfrm>
        <a:graphic>
          <a:graphicData uri="http://schemas.openxmlformats.org/drawingml/2006/table">
            <a:tbl>
              <a:tblPr/>
              <a:tblGrid>
                <a:gridCol w="821597">
                  <a:extLst>
                    <a:ext uri="{9D8B030D-6E8A-4147-A177-3AD203B41FA5}">
                      <a16:colId xmlns:a16="http://schemas.microsoft.com/office/drawing/2014/main" val="531526685"/>
                    </a:ext>
                  </a:extLst>
                </a:gridCol>
                <a:gridCol w="1693604">
                  <a:extLst>
                    <a:ext uri="{9D8B030D-6E8A-4147-A177-3AD203B41FA5}">
                      <a16:colId xmlns:a16="http://schemas.microsoft.com/office/drawing/2014/main" val="4238408441"/>
                    </a:ext>
                  </a:extLst>
                </a:gridCol>
              </a:tblGrid>
              <a:tr h="6018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9pPr>
                    </a:lstStyle>
                    <a:p>
                      <a:pPr marL="72000" algn="l" fontAlgn="b"/>
                      <a:r>
                        <a:rPr lang="en-IN" sz="9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Multilingual Support</a:t>
                      </a:r>
                      <a:endParaRPr lang="en-IN" sz="9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35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DAA9">
                        <a:lumMod val="20000"/>
                        <a:lumOff val="80000"/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9pPr>
                    </a:lstStyle>
                    <a:p>
                      <a:pPr marL="144000" indent="-144000" defTabSz="401638"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000" kern="0" dirty="0"/>
                        <a:t>Application can support below languages:</a:t>
                      </a:r>
                    </a:p>
                    <a:p>
                      <a:pPr marL="601200" lvl="1" indent="-144000" defTabSz="401638"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000" kern="0" dirty="0"/>
                        <a:t>English</a:t>
                      </a:r>
                    </a:p>
                    <a:p>
                      <a:pPr marL="601200" lvl="1" indent="-144000" defTabSz="401638"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000" kern="0" dirty="0"/>
                        <a:t>German</a:t>
                      </a:r>
                    </a:p>
                    <a:p>
                      <a:pPr marL="601200" lvl="1" indent="-144000" defTabSz="401638"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000" kern="0" dirty="0"/>
                        <a:t>French</a:t>
                      </a:r>
                    </a:p>
                    <a:p>
                      <a:pPr marL="601200" lvl="1" indent="-144000" defTabSz="401638"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000" kern="0" dirty="0"/>
                        <a:t>Hindi</a:t>
                      </a:r>
                    </a:p>
                  </a:txBody>
                  <a:tcPr marL="79200" marR="6985" marT="635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DAA9">
                        <a:lumMod val="20000"/>
                        <a:lumOff val="80000"/>
                        <a:alpha val="4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06606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A02A834-2AC0-A7CA-5CEE-ED7B191512D2}"/>
              </a:ext>
            </a:extLst>
          </p:cNvPr>
          <p:cNvGraphicFramePr>
            <a:graphicFrameLocks noGrp="1"/>
          </p:cNvGraphicFramePr>
          <p:nvPr/>
        </p:nvGraphicFramePr>
        <p:xfrm>
          <a:off x="8835241" y="1829009"/>
          <a:ext cx="2515201" cy="2089150"/>
        </p:xfrm>
        <a:graphic>
          <a:graphicData uri="http://schemas.openxmlformats.org/drawingml/2006/table">
            <a:tbl>
              <a:tblPr/>
              <a:tblGrid>
                <a:gridCol w="952471">
                  <a:extLst>
                    <a:ext uri="{9D8B030D-6E8A-4147-A177-3AD203B41FA5}">
                      <a16:colId xmlns:a16="http://schemas.microsoft.com/office/drawing/2014/main" val="531526685"/>
                    </a:ext>
                  </a:extLst>
                </a:gridCol>
                <a:gridCol w="1562730">
                  <a:extLst>
                    <a:ext uri="{9D8B030D-6E8A-4147-A177-3AD203B41FA5}">
                      <a16:colId xmlns:a16="http://schemas.microsoft.com/office/drawing/2014/main" val="4238408441"/>
                    </a:ext>
                  </a:extLst>
                </a:gridCol>
              </a:tblGrid>
              <a:tr h="137185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9pPr>
                    </a:lstStyle>
                    <a:p>
                      <a:pPr marL="7200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9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900" b="1" kern="0" dirty="0"/>
                        <a:t>Compliance Check</a:t>
                      </a:r>
                      <a:endParaRPr kumimoji="0" lang="en-US" sz="900" b="1" u="none" strike="noStrike" kern="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72000" algn="l" fontAlgn="b"/>
                      <a:endParaRPr lang="en-IN" sz="900" b="1" u="none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985" marR="6985" marT="635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DAA9">
                        <a:lumMod val="20000"/>
                        <a:lumOff val="80000"/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9pPr>
                    </a:lstStyle>
                    <a:p>
                      <a:pPr marL="144000" indent="-144000" defTabSz="401638"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000" kern="0" dirty="0"/>
                        <a:t>Integration with government portals to check/validate below:</a:t>
                      </a:r>
                    </a:p>
                    <a:p>
                      <a:pPr marL="628650" lvl="1" indent="-171450" defTabSz="401638">
                        <a:spcAft>
                          <a:spcPts val="200"/>
                        </a:spcAft>
                        <a:buFont typeface="Courier New" panose="02070309020205020404" pitchFamily="49" charset="0"/>
                        <a:buChar char="o"/>
                        <a:defRPr/>
                      </a:pPr>
                      <a:r>
                        <a:rPr lang="en-US" sz="1000" kern="0" dirty="0"/>
                        <a:t>GST details</a:t>
                      </a:r>
                    </a:p>
                    <a:p>
                      <a:pPr marL="628650" lvl="1" indent="-171450" defTabSz="401638">
                        <a:spcAft>
                          <a:spcPts val="200"/>
                        </a:spcAft>
                        <a:buFont typeface="Courier New" panose="02070309020205020404" pitchFamily="49" charset="0"/>
                        <a:buChar char="o"/>
                        <a:defRPr/>
                      </a:pPr>
                      <a:r>
                        <a:rPr lang="en-US" sz="1000" kern="0" dirty="0"/>
                        <a:t>PAN details</a:t>
                      </a:r>
                    </a:p>
                    <a:p>
                      <a:pPr marL="628650" lvl="1" indent="-171450" defTabSz="401638">
                        <a:spcAft>
                          <a:spcPts val="200"/>
                        </a:spcAft>
                        <a:buFont typeface="Courier New" panose="02070309020205020404" pitchFamily="49" charset="0"/>
                        <a:buChar char="o"/>
                        <a:defRPr/>
                      </a:pPr>
                      <a:r>
                        <a:rPr lang="en-US" sz="1000" kern="0" dirty="0"/>
                        <a:t>CIN details (Corporate Identification Number)</a:t>
                      </a:r>
                    </a:p>
                    <a:p>
                      <a:pPr marL="628650" lvl="1" indent="-171450" defTabSz="401638">
                        <a:spcAft>
                          <a:spcPts val="200"/>
                        </a:spcAft>
                        <a:buFont typeface="Courier New" panose="02070309020205020404" pitchFamily="49" charset="0"/>
                        <a:buChar char="o"/>
                        <a:defRPr/>
                      </a:pPr>
                      <a:r>
                        <a:rPr lang="en-US" sz="1000" kern="0" dirty="0"/>
                        <a:t>URN details (Udyam Registration Number)</a:t>
                      </a:r>
                    </a:p>
                  </a:txBody>
                  <a:tcPr marL="79200" marR="6985" marT="635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DAA9">
                        <a:lumMod val="20000"/>
                        <a:lumOff val="80000"/>
                        <a:alpha val="4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06606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5ED5C12-E48E-070C-91BB-9297F5EF644A}"/>
              </a:ext>
            </a:extLst>
          </p:cNvPr>
          <p:cNvGraphicFramePr>
            <a:graphicFrameLocks noGrp="1"/>
          </p:cNvGraphicFramePr>
          <p:nvPr/>
        </p:nvGraphicFramePr>
        <p:xfrm>
          <a:off x="6213685" y="4373818"/>
          <a:ext cx="2515201" cy="482642"/>
        </p:xfrm>
        <a:graphic>
          <a:graphicData uri="http://schemas.openxmlformats.org/drawingml/2006/table">
            <a:tbl>
              <a:tblPr/>
              <a:tblGrid>
                <a:gridCol w="894683">
                  <a:extLst>
                    <a:ext uri="{9D8B030D-6E8A-4147-A177-3AD203B41FA5}">
                      <a16:colId xmlns:a16="http://schemas.microsoft.com/office/drawing/2014/main" val="531526685"/>
                    </a:ext>
                  </a:extLst>
                </a:gridCol>
                <a:gridCol w="1620518">
                  <a:extLst>
                    <a:ext uri="{9D8B030D-6E8A-4147-A177-3AD203B41FA5}">
                      <a16:colId xmlns:a16="http://schemas.microsoft.com/office/drawing/2014/main" val="4238408441"/>
                    </a:ext>
                  </a:extLst>
                </a:gridCol>
              </a:tblGrid>
              <a:tr h="48264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9pPr>
                    </a:lstStyle>
                    <a:p>
                      <a:pPr defTabSz="401638">
                        <a:spcAft>
                          <a:spcPts val="300"/>
                        </a:spcAft>
                      </a:pPr>
                      <a:r>
                        <a:rPr lang="en-US" sz="900" b="1" kern="0" dirty="0"/>
                        <a:t>Blacklist &amp; disable</a:t>
                      </a:r>
                      <a:endParaRPr lang="en-US" sz="900" b="1" dirty="0"/>
                    </a:p>
                  </a:txBody>
                  <a:tcPr marL="6985" marR="6985" marT="635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DAA9">
                        <a:lumMod val="20000"/>
                        <a:lumOff val="80000"/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9pPr>
                    </a:lstStyle>
                    <a:p>
                      <a:pPr marL="0" marR="0" lvl="0" indent="0" algn="l" defTabSz="4016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kern="0" dirty="0"/>
                        <a:t>Approvers and initiators are allowed to disable and blacklist Vendors</a:t>
                      </a:r>
                      <a:endParaRPr lang="en-US" sz="900" dirty="0"/>
                    </a:p>
                  </a:txBody>
                  <a:tcPr marL="79200" marR="6985" marT="635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DAA9">
                        <a:lumMod val="20000"/>
                        <a:lumOff val="80000"/>
                        <a:alpha val="4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06606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97E6CEF-04AE-00A8-C56A-5E422211E319}"/>
              </a:ext>
            </a:extLst>
          </p:cNvPr>
          <p:cNvGraphicFramePr>
            <a:graphicFrameLocks noGrp="1"/>
          </p:cNvGraphicFramePr>
          <p:nvPr/>
        </p:nvGraphicFramePr>
        <p:xfrm>
          <a:off x="8880685" y="3971044"/>
          <a:ext cx="2515201" cy="482642"/>
        </p:xfrm>
        <a:graphic>
          <a:graphicData uri="http://schemas.openxmlformats.org/drawingml/2006/table">
            <a:tbl>
              <a:tblPr/>
              <a:tblGrid>
                <a:gridCol w="894683">
                  <a:extLst>
                    <a:ext uri="{9D8B030D-6E8A-4147-A177-3AD203B41FA5}">
                      <a16:colId xmlns:a16="http://schemas.microsoft.com/office/drawing/2014/main" val="531526685"/>
                    </a:ext>
                  </a:extLst>
                </a:gridCol>
                <a:gridCol w="1620518">
                  <a:extLst>
                    <a:ext uri="{9D8B030D-6E8A-4147-A177-3AD203B41FA5}">
                      <a16:colId xmlns:a16="http://schemas.microsoft.com/office/drawing/2014/main" val="4238408441"/>
                    </a:ext>
                  </a:extLst>
                </a:gridCol>
              </a:tblGrid>
              <a:tr h="48264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9pPr>
                    </a:lstStyle>
                    <a:p>
                      <a:pPr defTabSz="401638">
                        <a:spcAft>
                          <a:spcPts val="300"/>
                        </a:spcAft>
                      </a:pPr>
                      <a:r>
                        <a:rPr lang="en-US" sz="900" b="1" kern="0" dirty="0"/>
                        <a:t>Delegation</a:t>
                      </a:r>
                      <a:endParaRPr lang="en-US" sz="900" b="1" dirty="0"/>
                    </a:p>
                  </a:txBody>
                  <a:tcPr marL="6985" marR="6985" marT="635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DAA9">
                        <a:lumMod val="20000"/>
                        <a:lumOff val="80000"/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9pPr>
                    </a:lstStyle>
                    <a:p>
                      <a:pPr marL="0" marR="0" lvl="0" indent="0" algn="l" defTabSz="4016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kern="0" dirty="0"/>
                        <a:t>Approvers can Delegate their access  in their absence or due to any other reason</a:t>
                      </a:r>
                      <a:endParaRPr lang="en-US" sz="900" dirty="0"/>
                    </a:p>
                  </a:txBody>
                  <a:tcPr marL="79200" marR="6985" marT="635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DAA9">
                        <a:lumMod val="20000"/>
                        <a:lumOff val="80000"/>
                        <a:alpha val="4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066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7849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84E08FF-FC31-796B-95E4-2394A52F8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237" y="683486"/>
            <a:ext cx="11665527" cy="337647"/>
          </a:xfrm>
        </p:spPr>
        <p:txBody>
          <a:bodyPr>
            <a:normAutofit/>
          </a:bodyPr>
          <a:lstStyle/>
          <a:p>
            <a:r>
              <a:rPr lang="en-US"/>
              <a:t>Our understanding of detailed functional requirements, integration systems, and key user personas</a:t>
            </a:r>
            <a:endParaRPr lang="en-IN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60040F8-4D0A-AE92-4EC5-318C75BAC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3237" y="6356350"/>
            <a:ext cx="480291" cy="365125"/>
          </a:xfrm>
        </p:spPr>
        <p:txBody>
          <a:bodyPr/>
          <a:lstStyle/>
          <a:p>
            <a:fld id="{191D4817-5ADC-7042-99E9-9E2B71D8527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5F39A8-D00E-AB88-26C5-717F9FD59C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3525" y="184291"/>
            <a:ext cx="11664950" cy="566738"/>
          </a:xfrm>
        </p:spPr>
        <p:txBody>
          <a:bodyPr/>
          <a:lstStyle/>
          <a:p>
            <a:r>
              <a:rPr lang="en-IN"/>
              <a:t>Visitor Management - Requirement </a:t>
            </a:r>
            <a:r>
              <a:rPr lang="en-IN" dirty="0"/>
              <a:t>summary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5037907-83F8-65A5-E4D5-FF99618CE0DB}"/>
              </a:ext>
            </a:extLst>
          </p:cNvPr>
          <p:cNvSpPr/>
          <p:nvPr/>
        </p:nvSpPr>
        <p:spPr>
          <a:xfrm>
            <a:off x="1011176" y="1980032"/>
            <a:ext cx="6930307" cy="3274356"/>
          </a:xfrm>
          <a:prstGeom prst="rect">
            <a:avLst/>
          </a:prstGeom>
          <a:solidFill>
            <a:srgbClr val="FFFFFF">
              <a:lumMod val="95000"/>
              <a:alpha val="53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srgbClr val="060320"/>
              </a:solidFill>
              <a:effectLst/>
              <a:uLnTx/>
              <a:uFillTx/>
              <a:latin typeface="Equip Light"/>
              <a:ea typeface="+mn-ea"/>
              <a:cs typeface="+mn-cs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256A337C-8C1C-9B0E-C30B-DB2768BBC07C}"/>
              </a:ext>
            </a:extLst>
          </p:cNvPr>
          <p:cNvSpPr/>
          <p:nvPr/>
        </p:nvSpPr>
        <p:spPr>
          <a:xfrm>
            <a:off x="546218" y="1073116"/>
            <a:ext cx="10854626" cy="702642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144000" tIns="36000" rIns="36000" bIns="36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060320"/>
                </a:solidFill>
                <a:effectLst/>
                <a:uLnTx/>
                <a:uFillTx/>
                <a:latin typeface="Equip Extended" panose="02000503030000020004" pitchFamily="2" charset="77"/>
                <a:ea typeface="+mn-ea"/>
                <a:cs typeface="+mn-cs"/>
              </a:rPr>
              <a:t>Key User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060320"/>
                </a:solidFill>
                <a:effectLst/>
                <a:uLnTx/>
                <a:uFillTx/>
                <a:latin typeface="Equip Extended" panose="02000503030000020004" pitchFamily="2" charset="77"/>
                <a:ea typeface="+mn-ea"/>
                <a:cs typeface="+mn-cs"/>
              </a:rPr>
              <a:t>Roles 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86934E2-23C9-F190-8F98-B2698A6E7FEC}"/>
              </a:ext>
            </a:extLst>
          </p:cNvPr>
          <p:cNvSpPr/>
          <p:nvPr/>
        </p:nvSpPr>
        <p:spPr>
          <a:xfrm>
            <a:off x="2247045" y="1198126"/>
            <a:ext cx="1572471" cy="458609"/>
          </a:xfrm>
          <a:prstGeom prst="rect">
            <a:avLst/>
          </a:prstGeom>
          <a:solidFill>
            <a:srgbClr val="00DAA9">
              <a:lumMod val="20000"/>
              <a:lumOff val="80000"/>
              <a:alpha val="43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60320"/>
                </a:solidFill>
                <a:effectLst/>
                <a:uLnTx/>
                <a:uFillTx/>
                <a:latin typeface="Equip Light"/>
                <a:ea typeface="+mn-ea"/>
                <a:cs typeface="+mn-cs"/>
              </a:rPr>
              <a:t>Admin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D3D57E4-0C69-F0BA-2D0B-0B52BBC120D4}"/>
              </a:ext>
            </a:extLst>
          </p:cNvPr>
          <p:cNvSpPr/>
          <p:nvPr/>
        </p:nvSpPr>
        <p:spPr>
          <a:xfrm>
            <a:off x="4537626" y="1198126"/>
            <a:ext cx="2152969" cy="458609"/>
          </a:xfrm>
          <a:prstGeom prst="rect">
            <a:avLst/>
          </a:prstGeom>
          <a:solidFill>
            <a:srgbClr val="00DAA9">
              <a:lumMod val="20000"/>
              <a:lumOff val="80000"/>
              <a:alpha val="43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lang="en-US" sz="1100" kern="0" dirty="0">
                <a:solidFill>
                  <a:srgbClr val="060320"/>
                </a:solidFill>
                <a:latin typeface="Equip Light"/>
              </a:rPr>
              <a:t>Front Desk Executive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060320"/>
              </a:solidFill>
              <a:effectLst/>
              <a:uLnTx/>
              <a:uFillTx/>
              <a:latin typeface="Equip Light"/>
              <a:ea typeface="+mn-ea"/>
              <a:cs typeface="+mn-cs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E19ACFB-FA1F-7764-66A6-17B3B3741E17}"/>
              </a:ext>
            </a:extLst>
          </p:cNvPr>
          <p:cNvSpPr/>
          <p:nvPr/>
        </p:nvSpPr>
        <p:spPr>
          <a:xfrm>
            <a:off x="546218" y="5441493"/>
            <a:ext cx="10854625" cy="702642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144000" tIns="36000" rIns="36000" bIns="36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060320"/>
                </a:solidFill>
                <a:effectLst/>
                <a:uLnTx/>
                <a:uFillTx/>
                <a:latin typeface="Equip Extended" panose="02000503030000020004" pitchFamily="2" charset="77"/>
                <a:ea typeface="+mn-ea"/>
                <a:cs typeface="+mn-cs"/>
              </a:rPr>
              <a:t>Integrations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6559D0E-FE8B-D93B-04AE-211F52CC3454}"/>
              </a:ext>
            </a:extLst>
          </p:cNvPr>
          <p:cNvSpPr/>
          <p:nvPr/>
        </p:nvSpPr>
        <p:spPr>
          <a:xfrm>
            <a:off x="2247045" y="5527908"/>
            <a:ext cx="1824212" cy="554917"/>
          </a:xfrm>
          <a:prstGeom prst="rect">
            <a:avLst/>
          </a:prstGeom>
          <a:solidFill>
            <a:srgbClr val="00DAA9">
              <a:lumMod val="20000"/>
              <a:lumOff val="80000"/>
              <a:alpha val="43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060320"/>
              </a:solidFill>
              <a:effectLst/>
              <a:uLnTx/>
              <a:uFillTx/>
              <a:latin typeface="Equip Light"/>
              <a:ea typeface="+mn-ea"/>
              <a:cs typeface="+mn-cs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14B46EB-0FA9-6AE4-21BA-2B09410E493B}"/>
              </a:ext>
            </a:extLst>
          </p:cNvPr>
          <p:cNvSpPr/>
          <p:nvPr/>
        </p:nvSpPr>
        <p:spPr>
          <a:xfrm>
            <a:off x="551189" y="1824102"/>
            <a:ext cx="10849654" cy="3575044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vert270" lIns="144000" tIns="36000" rIns="36000" bIns="36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>
              <a:ln>
                <a:noFill/>
              </a:ln>
              <a:solidFill>
                <a:srgbClr val="060320"/>
              </a:solidFill>
              <a:effectLst/>
              <a:uLnTx/>
              <a:uFillTx/>
              <a:latin typeface="Equip Extended" panose="02000503030000020004" pitchFamily="2" charset="77"/>
              <a:ea typeface="+mn-ea"/>
              <a:cs typeface="+mn-cs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6DA85E2E-82B9-16B0-EECA-B90A11BB9721}"/>
              </a:ext>
            </a:extLst>
          </p:cNvPr>
          <p:cNvSpPr/>
          <p:nvPr/>
        </p:nvSpPr>
        <p:spPr>
          <a:xfrm>
            <a:off x="2192973" y="1130771"/>
            <a:ext cx="7280510" cy="579556"/>
          </a:xfrm>
          <a:prstGeom prst="rect">
            <a:avLst/>
          </a:prstGeom>
          <a:noFill/>
          <a:ln w="19050" cap="flat" cmpd="sng" algn="ctr">
            <a:solidFill>
              <a:srgbClr val="09294D">
                <a:lumMod val="50000"/>
                <a:lumOff val="50000"/>
              </a:srgb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srgbClr val="060320"/>
              </a:solidFill>
              <a:effectLst/>
              <a:uLnTx/>
              <a:uFillTx/>
              <a:latin typeface="Equip Light"/>
              <a:ea typeface="+mn-ea"/>
              <a:cs typeface="+mn-cs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7E39FC7-64D2-5494-2D27-77ED24911200}"/>
              </a:ext>
            </a:extLst>
          </p:cNvPr>
          <p:cNvSpPr/>
          <p:nvPr/>
        </p:nvSpPr>
        <p:spPr>
          <a:xfrm>
            <a:off x="9543684" y="1130771"/>
            <a:ext cx="1721643" cy="579556"/>
          </a:xfrm>
          <a:prstGeom prst="rect">
            <a:avLst/>
          </a:prstGeom>
          <a:noFill/>
          <a:ln w="19050" cap="flat" cmpd="sng" algn="ctr">
            <a:solidFill>
              <a:srgbClr val="FBD871">
                <a:lumMod val="75000"/>
              </a:srgb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srgbClr val="060320"/>
              </a:solidFill>
              <a:effectLst/>
              <a:uLnTx/>
              <a:uFillTx/>
              <a:latin typeface="Equip Light"/>
              <a:ea typeface="+mn-ea"/>
              <a:cs typeface="+mn-cs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082E9D6-6564-ADA8-5616-6AD0152FA2ED}"/>
              </a:ext>
            </a:extLst>
          </p:cNvPr>
          <p:cNvSpPr/>
          <p:nvPr/>
        </p:nvSpPr>
        <p:spPr>
          <a:xfrm>
            <a:off x="4657228" y="5527908"/>
            <a:ext cx="1069199" cy="554917"/>
          </a:xfrm>
          <a:prstGeom prst="rect">
            <a:avLst/>
          </a:prstGeom>
          <a:solidFill>
            <a:srgbClr val="00DAA9">
              <a:lumMod val="20000"/>
              <a:lumOff val="80000"/>
              <a:alpha val="43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060320"/>
              </a:solidFill>
              <a:effectLst/>
              <a:uLnTx/>
              <a:uFillTx/>
              <a:latin typeface="Equip Light"/>
              <a:ea typeface="+mn-ea"/>
              <a:cs typeface="+mn-cs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1CA074D-E086-ACE5-B48A-F1F9B7D50CA7}"/>
              </a:ext>
            </a:extLst>
          </p:cNvPr>
          <p:cNvSpPr/>
          <p:nvPr/>
        </p:nvSpPr>
        <p:spPr>
          <a:xfrm>
            <a:off x="546218" y="1827741"/>
            <a:ext cx="8247204" cy="3554930"/>
          </a:xfrm>
          <a:prstGeom prst="rect">
            <a:avLst/>
          </a:prstGeom>
          <a:solidFill>
            <a:srgbClr val="FFFFFF">
              <a:lumMod val="95000"/>
              <a:alpha val="68028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1" b="0" i="0" u="none" strike="noStrike" kern="0" cap="none" spc="0" normalizeH="0" baseline="0" noProof="0">
              <a:ln>
                <a:noFill/>
              </a:ln>
              <a:solidFill>
                <a:srgbClr val="060320"/>
              </a:solidFill>
              <a:effectLst/>
              <a:uLnTx/>
              <a:uFillTx/>
              <a:latin typeface="Equip Light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A97540A-CBF0-AAF1-A448-2251B19E6506}"/>
              </a:ext>
            </a:extLst>
          </p:cNvPr>
          <p:cNvSpPr txBox="1"/>
          <p:nvPr/>
        </p:nvSpPr>
        <p:spPr>
          <a:xfrm rot="16200000">
            <a:off x="-433826" y="3441261"/>
            <a:ext cx="23565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900"/>
              </a:spcAft>
            </a:pPr>
            <a:r>
              <a:rPr lang="en-US" sz="1400" b="1">
                <a:solidFill>
                  <a:srgbClr val="060320"/>
                </a:solidFill>
                <a:latin typeface="Equip Light"/>
              </a:rPr>
              <a:t>KEY FUNCTIONALITIES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B8A9A4F5-801B-F23C-DFF2-6103094CB3B9}"/>
              </a:ext>
            </a:extLst>
          </p:cNvPr>
          <p:cNvSpPr/>
          <p:nvPr/>
        </p:nvSpPr>
        <p:spPr>
          <a:xfrm>
            <a:off x="8867878" y="1825794"/>
            <a:ext cx="2492827" cy="3554930"/>
          </a:xfrm>
          <a:prstGeom prst="rect">
            <a:avLst/>
          </a:prstGeom>
          <a:solidFill>
            <a:srgbClr val="FFFFFF">
              <a:lumMod val="95000"/>
              <a:alpha val="68028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1" b="0" i="0" u="none" strike="noStrike" kern="0" cap="none" spc="0" normalizeH="0" baseline="0" noProof="0">
              <a:ln>
                <a:noFill/>
              </a:ln>
              <a:solidFill>
                <a:srgbClr val="060320"/>
              </a:solidFill>
              <a:effectLst/>
              <a:uLnTx/>
              <a:uFillTx/>
              <a:latin typeface="Equip Light"/>
            </a:endParaRPr>
          </a:p>
        </p:txBody>
      </p:sp>
      <p:graphicFrame>
        <p:nvGraphicFramePr>
          <p:cNvPr id="138" name="Table 137">
            <a:extLst>
              <a:ext uri="{FF2B5EF4-FFF2-40B4-BE49-F238E27FC236}">
                <a16:creationId xmlns:a16="http://schemas.microsoft.com/office/drawing/2014/main" id="{374E52D4-2A98-5692-5078-4595FF5F1E32}"/>
              </a:ext>
            </a:extLst>
          </p:cNvPr>
          <p:cNvGraphicFramePr>
            <a:graphicFrameLocks noGrp="1"/>
          </p:cNvGraphicFramePr>
          <p:nvPr/>
        </p:nvGraphicFramePr>
        <p:xfrm>
          <a:off x="939986" y="1872555"/>
          <a:ext cx="2515201" cy="1377950"/>
        </p:xfrm>
        <a:graphic>
          <a:graphicData uri="http://schemas.openxmlformats.org/drawingml/2006/table">
            <a:tbl>
              <a:tblPr/>
              <a:tblGrid>
                <a:gridCol w="906602">
                  <a:extLst>
                    <a:ext uri="{9D8B030D-6E8A-4147-A177-3AD203B41FA5}">
                      <a16:colId xmlns:a16="http://schemas.microsoft.com/office/drawing/2014/main" val="531526685"/>
                    </a:ext>
                  </a:extLst>
                </a:gridCol>
                <a:gridCol w="1608599">
                  <a:extLst>
                    <a:ext uri="{9D8B030D-6E8A-4147-A177-3AD203B41FA5}">
                      <a16:colId xmlns:a16="http://schemas.microsoft.com/office/drawing/2014/main" val="4238408441"/>
                    </a:ext>
                  </a:extLst>
                </a:gridCol>
              </a:tblGrid>
              <a:tr h="85753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9pPr>
                    </a:lstStyle>
                    <a:p>
                      <a:pPr defTabSz="401638">
                        <a:spcAft>
                          <a:spcPts val="300"/>
                        </a:spcAft>
                        <a:defRPr/>
                      </a:pPr>
                      <a:r>
                        <a:rPr lang="en-US" sz="900" b="1" kern="0" dirty="0"/>
                        <a:t>Visitor request</a:t>
                      </a:r>
                      <a:endParaRPr kumimoji="0" lang="en-US" sz="900" b="1" u="none" strike="noStrike" kern="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</a:txBody>
                  <a:tcPr marL="6985" marR="6985" marT="635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DAA9">
                        <a:lumMod val="20000"/>
                        <a:lumOff val="80000"/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9pPr>
                    </a:lstStyle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Option to raise request for multiple visitors at once</a:t>
                      </a: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Front desk executive to have a list view to see the visitor request for a given date</a:t>
                      </a: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Front desk executive to get the email notification about the request</a:t>
                      </a:r>
                    </a:p>
                  </a:txBody>
                  <a:tcPr marL="79200" marR="6985" marT="635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DAA9">
                        <a:lumMod val="20000"/>
                        <a:lumOff val="80000"/>
                        <a:alpha val="4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066062"/>
                  </a:ext>
                </a:extLst>
              </a:tr>
            </a:tbl>
          </a:graphicData>
        </a:graphic>
      </p:graphicFrame>
      <p:graphicFrame>
        <p:nvGraphicFramePr>
          <p:cNvPr id="139" name="Table 138">
            <a:extLst>
              <a:ext uri="{FF2B5EF4-FFF2-40B4-BE49-F238E27FC236}">
                <a16:creationId xmlns:a16="http://schemas.microsoft.com/office/drawing/2014/main" id="{BBCB2893-963D-B9D5-F444-8059B5F60928}"/>
              </a:ext>
            </a:extLst>
          </p:cNvPr>
          <p:cNvGraphicFramePr>
            <a:graphicFrameLocks noGrp="1"/>
          </p:cNvGraphicFramePr>
          <p:nvPr/>
        </p:nvGraphicFramePr>
        <p:xfrm>
          <a:off x="939986" y="3309327"/>
          <a:ext cx="2515201" cy="1335971"/>
        </p:xfrm>
        <a:graphic>
          <a:graphicData uri="http://schemas.openxmlformats.org/drawingml/2006/table">
            <a:tbl>
              <a:tblPr/>
              <a:tblGrid>
                <a:gridCol w="917489">
                  <a:extLst>
                    <a:ext uri="{9D8B030D-6E8A-4147-A177-3AD203B41FA5}">
                      <a16:colId xmlns:a16="http://schemas.microsoft.com/office/drawing/2014/main" val="531526685"/>
                    </a:ext>
                  </a:extLst>
                </a:gridCol>
                <a:gridCol w="1597712">
                  <a:extLst>
                    <a:ext uri="{9D8B030D-6E8A-4147-A177-3AD203B41FA5}">
                      <a16:colId xmlns:a16="http://schemas.microsoft.com/office/drawing/2014/main" val="4238408441"/>
                    </a:ext>
                  </a:extLst>
                </a:gridCol>
              </a:tblGrid>
              <a:tr h="13359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9pPr>
                    </a:lstStyle>
                    <a:p>
                      <a:pPr defTabSz="401638">
                        <a:spcAft>
                          <a:spcPts val="300"/>
                        </a:spcAft>
                        <a:defRPr/>
                      </a:pPr>
                      <a:r>
                        <a:rPr lang="en-US" sz="900" b="1" kern="0" dirty="0"/>
                        <a:t>Email notifications</a:t>
                      </a:r>
                      <a:endParaRPr kumimoji="0" lang="en-US" sz="900" b="1" u="none" strike="noStrike" kern="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</a:txBody>
                  <a:tcPr marL="6985" marR="6985" marT="635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DAA9">
                        <a:lumMod val="20000"/>
                        <a:lumOff val="80000"/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9pPr>
                    </a:lstStyle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Email notifications on below triggers  (but not limited to)</a:t>
                      </a: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to initiator when check in is done for the visitor</a:t>
                      </a: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to initiator if the checkout is not done after the expected visit duration is ended</a:t>
                      </a:r>
                    </a:p>
                  </a:txBody>
                  <a:tcPr marL="79200" marR="6985" marT="635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DAA9">
                        <a:lumMod val="20000"/>
                        <a:lumOff val="80000"/>
                        <a:alpha val="4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066062"/>
                  </a:ext>
                </a:extLst>
              </a:tr>
            </a:tbl>
          </a:graphicData>
        </a:graphic>
      </p:graphicFrame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4FFB305F-6BCE-0E27-587E-DB286BAF1D39}"/>
              </a:ext>
            </a:extLst>
          </p:cNvPr>
          <p:cNvGraphicFramePr>
            <a:graphicFrameLocks noGrp="1"/>
          </p:cNvGraphicFramePr>
          <p:nvPr/>
        </p:nvGraphicFramePr>
        <p:xfrm>
          <a:off x="3577444" y="3309327"/>
          <a:ext cx="2515201" cy="1335972"/>
        </p:xfrm>
        <a:graphic>
          <a:graphicData uri="http://schemas.openxmlformats.org/drawingml/2006/table">
            <a:tbl>
              <a:tblPr/>
              <a:tblGrid>
                <a:gridCol w="941584">
                  <a:extLst>
                    <a:ext uri="{9D8B030D-6E8A-4147-A177-3AD203B41FA5}">
                      <a16:colId xmlns:a16="http://schemas.microsoft.com/office/drawing/2014/main" val="531526685"/>
                    </a:ext>
                  </a:extLst>
                </a:gridCol>
                <a:gridCol w="1573617">
                  <a:extLst>
                    <a:ext uri="{9D8B030D-6E8A-4147-A177-3AD203B41FA5}">
                      <a16:colId xmlns:a16="http://schemas.microsoft.com/office/drawing/2014/main" val="4238408441"/>
                    </a:ext>
                  </a:extLst>
                </a:gridCol>
              </a:tblGrid>
              <a:tr h="13359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9pPr>
                    </a:lstStyle>
                    <a:p>
                      <a:pPr defTabSz="401638">
                        <a:spcAft>
                          <a:spcPts val="300"/>
                        </a:spcAft>
                      </a:pPr>
                      <a:r>
                        <a:rPr lang="en-US" sz="900" b="1" kern="0" dirty="0"/>
                        <a:t>Multilingual support</a:t>
                      </a:r>
                    </a:p>
                  </a:txBody>
                  <a:tcPr marL="6985" marR="6985" marT="635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DAA9">
                        <a:lumMod val="20000"/>
                        <a:lumOff val="80000"/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9pPr>
                    </a:lstStyle>
                    <a:p>
                      <a:pPr marL="0" indent="0" defTabSz="401638"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000" kern="0" dirty="0"/>
                        <a:t>Application can support below languages:</a:t>
                      </a:r>
                    </a:p>
                    <a:p>
                      <a:pPr marL="601200" lvl="1" indent="-144000" defTabSz="401638"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000" kern="0" dirty="0"/>
                        <a:t>English</a:t>
                      </a:r>
                    </a:p>
                    <a:p>
                      <a:pPr marL="601200" lvl="1" indent="-144000" defTabSz="401638"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000" kern="0" dirty="0"/>
                        <a:t>German</a:t>
                      </a:r>
                    </a:p>
                    <a:p>
                      <a:pPr marL="601200" lvl="1" indent="-144000" defTabSz="401638"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000" kern="0" dirty="0"/>
                        <a:t>French</a:t>
                      </a:r>
                    </a:p>
                    <a:p>
                      <a:pPr marL="601200" lvl="1" indent="-144000" defTabSz="401638"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000" kern="0" dirty="0"/>
                        <a:t>Hindi</a:t>
                      </a:r>
                    </a:p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endParaRPr lang="en-US" sz="900" u="none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9200" marR="6985" marT="635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DAA9">
                        <a:lumMod val="20000"/>
                        <a:lumOff val="80000"/>
                        <a:alpha val="4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066062"/>
                  </a:ext>
                </a:extLst>
              </a:tr>
            </a:tbl>
          </a:graphicData>
        </a:graphic>
      </p:graphicFrame>
      <p:graphicFrame>
        <p:nvGraphicFramePr>
          <p:cNvPr id="144" name="Table 143">
            <a:extLst>
              <a:ext uri="{FF2B5EF4-FFF2-40B4-BE49-F238E27FC236}">
                <a16:creationId xmlns:a16="http://schemas.microsoft.com/office/drawing/2014/main" id="{B1A2C0F1-787A-D63A-1D8F-B0A5A7447220}"/>
              </a:ext>
            </a:extLst>
          </p:cNvPr>
          <p:cNvGraphicFramePr>
            <a:graphicFrameLocks noGrp="1"/>
          </p:cNvGraphicFramePr>
          <p:nvPr/>
        </p:nvGraphicFramePr>
        <p:xfrm>
          <a:off x="6214905" y="1872553"/>
          <a:ext cx="2515201" cy="1377950"/>
        </p:xfrm>
        <a:graphic>
          <a:graphicData uri="http://schemas.openxmlformats.org/drawingml/2006/table">
            <a:tbl>
              <a:tblPr/>
              <a:tblGrid>
                <a:gridCol w="933024">
                  <a:extLst>
                    <a:ext uri="{9D8B030D-6E8A-4147-A177-3AD203B41FA5}">
                      <a16:colId xmlns:a16="http://schemas.microsoft.com/office/drawing/2014/main" val="531526685"/>
                    </a:ext>
                  </a:extLst>
                </a:gridCol>
                <a:gridCol w="1582177">
                  <a:extLst>
                    <a:ext uri="{9D8B030D-6E8A-4147-A177-3AD203B41FA5}">
                      <a16:colId xmlns:a16="http://schemas.microsoft.com/office/drawing/2014/main" val="4238408441"/>
                    </a:ext>
                  </a:extLst>
                </a:gridCol>
              </a:tblGrid>
              <a:tr h="104629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9pPr>
                    </a:lstStyle>
                    <a:p>
                      <a:pPr marL="72000" algn="l" fontAlgn="b"/>
                      <a:r>
                        <a:rPr lang="en-US" sz="900" b="1" dirty="0"/>
                        <a:t>Visitor Check-in and Check-out </a:t>
                      </a:r>
                      <a:endParaRPr lang="en-IN" sz="9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35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A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9pPr>
                    </a:lstStyle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Front desk executive can-</a:t>
                      </a: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capture the entry time of visitor</a:t>
                      </a: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capture the exit time of the visitor</a:t>
                      </a: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check out and mark exit multiple visitor at once</a:t>
                      </a: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add comment while marking the check-out of visitor</a:t>
                      </a:r>
                    </a:p>
                  </a:txBody>
                  <a:tcPr marL="79200" marR="6985" marT="635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066062"/>
                  </a:ext>
                </a:extLst>
              </a:tr>
            </a:tbl>
          </a:graphicData>
        </a:graphic>
      </p:graphicFrame>
      <p:graphicFrame>
        <p:nvGraphicFramePr>
          <p:cNvPr id="145" name="Table 144">
            <a:extLst>
              <a:ext uri="{FF2B5EF4-FFF2-40B4-BE49-F238E27FC236}">
                <a16:creationId xmlns:a16="http://schemas.microsoft.com/office/drawing/2014/main" id="{17980E69-314D-0065-0B8D-5DB3E6CECD6C}"/>
              </a:ext>
            </a:extLst>
          </p:cNvPr>
          <p:cNvGraphicFramePr>
            <a:graphicFrameLocks noGrp="1"/>
          </p:cNvGraphicFramePr>
          <p:nvPr/>
        </p:nvGraphicFramePr>
        <p:xfrm>
          <a:off x="6226315" y="3302075"/>
          <a:ext cx="2515201" cy="1523785"/>
        </p:xfrm>
        <a:graphic>
          <a:graphicData uri="http://schemas.openxmlformats.org/drawingml/2006/table">
            <a:tbl>
              <a:tblPr/>
              <a:tblGrid>
                <a:gridCol w="927575">
                  <a:extLst>
                    <a:ext uri="{9D8B030D-6E8A-4147-A177-3AD203B41FA5}">
                      <a16:colId xmlns:a16="http://schemas.microsoft.com/office/drawing/2014/main" val="531526685"/>
                    </a:ext>
                  </a:extLst>
                </a:gridCol>
                <a:gridCol w="1587626">
                  <a:extLst>
                    <a:ext uri="{9D8B030D-6E8A-4147-A177-3AD203B41FA5}">
                      <a16:colId xmlns:a16="http://schemas.microsoft.com/office/drawing/2014/main" val="4238408441"/>
                    </a:ext>
                  </a:extLst>
                </a:gridCol>
              </a:tblGrid>
              <a:tr h="15237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9pPr>
                    </a:lstStyle>
                    <a:p>
                      <a:pPr defTabSz="401638">
                        <a:spcAft>
                          <a:spcPts val="300"/>
                        </a:spcAft>
                      </a:pPr>
                      <a:r>
                        <a:rPr lang="en-US" sz="900" b="1" kern="0" dirty="0"/>
                        <a:t>Data Import/Export</a:t>
                      </a:r>
                    </a:p>
                  </a:txBody>
                  <a:tcPr marL="6985" marR="6985" marT="635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A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9pPr>
                    </a:lstStyle>
                    <a:p>
                      <a:pPr marL="143510" indent="-143510" defTabSz="401638"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0" dirty="0"/>
                        <a:t>Visitor reports over email, Downloadable</a:t>
                      </a:r>
                      <a:endParaRPr lang="en-US" dirty="0"/>
                    </a:p>
                    <a:p>
                      <a:pPr marL="143510" indent="-143510" defTabSz="401638"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0" dirty="0"/>
                        <a:t>Old visitor data can be imported</a:t>
                      </a:r>
                    </a:p>
                    <a:p>
                      <a:pPr marL="143510" indent="-143510" defTabSz="401638"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0" dirty="0"/>
                        <a:t>Export Data visitors request in excel</a:t>
                      </a:r>
                    </a:p>
                    <a:p>
                      <a:pPr marL="143510" indent="-143510" defTabSz="401638"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0" dirty="0"/>
                        <a:t>Admin can be mailed with list of visitors of month or all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60320"/>
                        </a:solidFill>
                        <a:effectLst/>
                        <a:uLnTx/>
                        <a:uFillTx/>
                        <a:latin typeface="Equip Light"/>
                      </a:endParaRPr>
                    </a:p>
                  </a:txBody>
                  <a:tcPr marL="79200" marR="6985" marT="635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066062"/>
                  </a:ext>
                </a:extLst>
              </a:tr>
            </a:tbl>
          </a:graphicData>
        </a:graphic>
      </p:graphicFrame>
      <p:graphicFrame>
        <p:nvGraphicFramePr>
          <p:cNvPr id="146" name="Table 145">
            <a:extLst>
              <a:ext uri="{FF2B5EF4-FFF2-40B4-BE49-F238E27FC236}">
                <a16:creationId xmlns:a16="http://schemas.microsoft.com/office/drawing/2014/main" id="{AEE411AC-AD5C-9726-740B-2B075F706498}"/>
              </a:ext>
            </a:extLst>
          </p:cNvPr>
          <p:cNvGraphicFramePr>
            <a:graphicFrameLocks noGrp="1"/>
          </p:cNvGraphicFramePr>
          <p:nvPr/>
        </p:nvGraphicFramePr>
        <p:xfrm>
          <a:off x="3577445" y="1872554"/>
          <a:ext cx="2515201" cy="1377950"/>
        </p:xfrm>
        <a:graphic>
          <a:graphicData uri="http://schemas.openxmlformats.org/drawingml/2006/table">
            <a:tbl>
              <a:tblPr/>
              <a:tblGrid>
                <a:gridCol w="952471">
                  <a:extLst>
                    <a:ext uri="{9D8B030D-6E8A-4147-A177-3AD203B41FA5}">
                      <a16:colId xmlns:a16="http://schemas.microsoft.com/office/drawing/2014/main" val="531526685"/>
                    </a:ext>
                  </a:extLst>
                </a:gridCol>
                <a:gridCol w="1562730">
                  <a:extLst>
                    <a:ext uri="{9D8B030D-6E8A-4147-A177-3AD203B41FA5}">
                      <a16:colId xmlns:a16="http://schemas.microsoft.com/office/drawing/2014/main" val="4238408441"/>
                    </a:ext>
                  </a:extLst>
                </a:gridCol>
              </a:tblGrid>
              <a:tr h="104629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9pPr>
                    </a:lstStyle>
                    <a:p>
                      <a:pPr marL="7200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u="none" strike="noStrike" kern="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Visitor’s </a:t>
                      </a:r>
                      <a:r>
                        <a:rPr lang="en-US" sz="900" b="1" kern="0" dirty="0"/>
                        <a:t>entry process</a:t>
                      </a:r>
                      <a:endParaRPr kumimoji="0" lang="en-US" sz="900" b="1" u="none" strike="noStrike" kern="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72000" algn="l" fontAlgn="b"/>
                      <a:endParaRPr lang="en-IN" sz="900" b="1" u="none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985" marR="6985" marT="635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DAA9">
                        <a:lumMod val="20000"/>
                        <a:lumOff val="80000"/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9pPr>
                    </a:lstStyle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Front desk executive can-</a:t>
                      </a: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access all the requests</a:t>
                      </a: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edit the details of visitor if needed</a:t>
                      </a: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take picture of visitor from webcam</a:t>
                      </a: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validate the identity of visitor</a:t>
                      </a: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upload identity document</a:t>
                      </a:r>
                    </a:p>
                  </a:txBody>
                  <a:tcPr marL="79200" marR="6985" marT="635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DAA9">
                        <a:lumMod val="20000"/>
                        <a:lumOff val="80000"/>
                        <a:alpha val="4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066062"/>
                  </a:ext>
                </a:extLst>
              </a:tr>
            </a:tbl>
          </a:graphicData>
        </a:graphic>
      </p:graphicFrame>
      <p:sp>
        <p:nvSpPr>
          <p:cNvPr id="149" name="Rectangle 148">
            <a:extLst>
              <a:ext uri="{FF2B5EF4-FFF2-40B4-BE49-F238E27FC236}">
                <a16:creationId xmlns:a16="http://schemas.microsoft.com/office/drawing/2014/main" id="{38E71A39-9C9B-E978-C04C-E05A4CA75D26}"/>
              </a:ext>
            </a:extLst>
          </p:cNvPr>
          <p:cNvSpPr/>
          <p:nvPr/>
        </p:nvSpPr>
        <p:spPr>
          <a:xfrm>
            <a:off x="4611316" y="6422385"/>
            <a:ext cx="6804337" cy="2654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sx="99000" sy="99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262A2DCC-6D16-A4B7-CE51-0D9066E0DF97}"/>
              </a:ext>
            </a:extLst>
          </p:cNvPr>
          <p:cNvSpPr/>
          <p:nvPr/>
        </p:nvSpPr>
        <p:spPr>
          <a:xfrm>
            <a:off x="5439953" y="6455140"/>
            <a:ext cx="1405246" cy="199981"/>
          </a:xfrm>
          <a:prstGeom prst="rect">
            <a:avLst/>
          </a:prstGeom>
          <a:solidFill>
            <a:srgbClr val="00DAA9">
              <a:lumMod val="20000"/>
              <a:lumOff val="80000"/>
              <a:alpha val="43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tIns="36000" rIns="36000" bIns="36000" rtlCol="0" anchor="ctr"/>
          <a:lstStyle/>
          <a:p>
            <a:pPr algn="ctr">
              <a:spcAft>
                <a:spcPts val="900"/>
              </a:spcAft>
            </a:pPr>
            <a:r>
              <a:rPr lang="en-US" sz="900" b="1" kern="0">
                <a:solidFill>
                  <a:srgbClr val="060320"/>
                </a:solidFill>
                <a:latin typeface="Equip Light"/>
              </a:rPr>
              <a:t>Current scope</a:t>
            </a:r>
            <a:endParaRPr lang="en-IN" sz="900" b="1" kern="0">
              <a:solidFill>
                <a:srgbClr val="060320"/>
              </a:solidFill>
              <a:latin typeface="Equip Light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6C8EC00-B77F-7AB0-E64D-D6A971D3ED14}"/>
              </a:ext>
            </a:extLst>
          </p:cNvPr>
          <p:cNvSpPr txBox="1"/>
          <p:nvPr/>
        </p:nvSpPr>
        <p:spPr>
          <a:xfrm>
            <a:off x="4747135" y="6444686"/>
            <a:ext cx="692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+mj-lt"/>
              </a:rPr>
              <a:t>Legends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91A92CE7-39E7-6AD1-3431-D085F7404BBC}"/>
              </a:ext>
            </a:extLst>
          </p:cNvPr>
          <p:cNvSpPr/>
          <p:nvPr/>
        </p:nvSpPr>
        <p:spPr>
          <a:xfrm>
            <a:off x="8402412" y="6455140"/>
            <a:ext cx="1405246" cy="199981"/>
          </a:xfrm>
          <a:prstGeom prst="rect">
            <a:avLst/>
          </a:prstGeom>
          <a:noFill/>
          <a:ln w="19050">
            <a:solidFill>
              <a:schemeClr val="accent4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>
                <a:solidFill>
                  <a:schemeClr val="tx1"/>
                </a:solidFill>
              </a:rPr>
              <a:t>External users</a:t>
            </a:r>
            <a:endParaRPr lang="en-IN" sz="900" b="1">
              <a:solidFill>
                <a:schemeClr val="tx1"/>
              </a:solidFill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48B9593E-4606-B69D-EF37-745F88D9994E}"/>
              </a:ext>
            </a:extLst>
          </p:cNvPr>
          <p:cNvSpPr/>
          <p:nvPr/>
        </p:nvSpPr>
        <p:spPr>
          <a:xfrm>
            <a:off x="9881325" y="6455140"/>
            <a:ext cx="1405246" cy="199981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>
                <a:solidFill>
                  <a:schemeClr val="tx1"/>
                </a:solidFill>
              </a:rPr>
              <a:t>Internal users</a:t>
            </a:r>
            <a:endParaRPr lang="en-IN" sz="900" b="1">
              <a:solidFill>
                <a:schemeClr val="tx1"/>
              </a:solidFill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2919ACF7-4B00-7CB4-19A8-E33AD9505C8B}"/>
              </a:ext>
            </a:extLst>
          </p:cNvPr>
          <p:cNvSpPr/>
          <p:nvPr/>
        </p:nvSpPr>
        <p:spPr>
          <a:xfrm>
            <a:off x="6904453" y="6455140"/>
            <a:ext cx="1405246" cy="199981"/>
          </a:xfrm>
          <a:prstGeom prst="rect">
            <a:avLst/>
          </a:prstGeom>
          <a:solidFill>
            <a:srgbClr val="FBD871">
              <a:lumMod val="20000"/>
              <a:lumOff val="80000"/>
              <a:alpha val="43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srgbClr val="060320"/>
                </a:solidFill>
                <a:effectLst/>
                <a:uLnTx/>
                <a:uFillTx/>
                <a:latin typeface="Equip Light"/>
                <a:ea typeface="+mn-ea"/>
                <a:cs typeface="+mn-cs"/>
              </a:rPr>
              <a:t>Future scope</a:t>
            </a:r>
            <a:endParaRPr kumimoji="0" lang="en-IN" sz="900" b="1" i="0" u="none" strike="noStrike" kern="0" cap="none" spc="0" normalizeH="0" baseline="0" noProof="0">
              <a:ln>
                <a:noFill/>
              </a:ln>
              <a:solidFill>
                <a:srgbClr val="060320"/>
              </a:solidFill>
              <a:effectLst/>
              <a:uLnTx/>
              <a:uFillTx/>
              <a:latin typeface="Equip Light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B626A8-760B-F4A4-A6F3-44859609D7A9}"/>
              </a:ext>
            </a:extLst>
          </p:cNvPr>
          <p:cNvGraphicFramePr>
            <a:graphicFrameLocks noGrp="1"/>
          </p:cNvGraphicFramePr>
          <p:nvPr/>
        </p:nvGraphicFramePr>
        <p:xfrm>
          <a:off x="922263" y="4711332"/>
          <a:ext cx="3615363" cy="605305"/>
        </p:xfrm>
        <a:graphic>
          <a:graphicData uri="http://schemas.openxmlformats.org/drawingml/2006/table">
            <a:tbl>
              <a:tblPr/>
              <a:tblGrid>
                <a:gridCol w="636072">
                  <a:extLst>
                    <a:ext uri="{9D8B030D-6E8A-4147-A177-3AD203B41FA5}">
                      <a16:colId xmlns:a16="http://schemas.microsoft.com/office/drawing/2014/main" val="531526685"/>
                    </a:ext>
                  </a:extLst>
                </a:gridCol>
                <a:gridCol w="2979291">
                  <a:extLst>
                    <a:ext uri="{9D8B030D-6E8A-4147-A177-3AD203B41FA5}">
                      <a16:colId xmlns:a16="http://schemas.microsoft.com/office/drawing/2014/main" val="4238408441"/>
                    </a:ext>
                  </a:extLst>
                </a:gridCol>
              </a:tblGrid>
              <a:tr h="6053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9pPr>
                    </a:lstStyle>
                    <a:p>
                      <a:pPr defTabSz="401638">
                        <a:spcAft>
                          <a:spcPts val="300"/>
                        </a:spcAft>
                        <a:defRPr/>
                      </a:pPr>
                      <a:r>
                        <a:rPr kumimoji="0" lang="en-US" sz="900" b="1" u="none" strike="noStrike" kern="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Access control</a:t>
                      </a:r>
                    </a:p>
                  </a:txBody>
                  <a:tcPr marL="6985" marR="6985" marT="635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  <a:alpha val="43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900" u="none" strike="noStrike" kern="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Integration with access control system to grant temporary permissions to visitors as needed</a:t>
                      </a:r>
                    </a:p>
                  </a:txBody>
                  <a:tcPr marL="79200" marR="6985" marT="635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  <a:alpha val="4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066062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C4AD066-F133-3DF3-AC7E-2ADAC64D810A}"/>
              </a:ext>
            </a:extLst>
          </p:cNvPr>
          <p:cNvGraphicFramePr>
            <a:graphicFrameLocks noGrp="1"/>
          </p:cNvGraphicFramePr>
          <p:nvPr/>
        </p:nvGraphicFramePr>
        <p:xfrm>
          <a:off x="4657229" y="4888845"/>
          <a:ext cx="4079586" cy="473020"/>
        </p:xfrm>
        <a:graphic>
          <a:graphicData uri="http://schemas.openxmlformats.org/drawingml/2006/table">
            <a:tbl>
              <a:tblPr/>
              <a:tblGrid>
                <a:gridCol w="1470483">
                  <a:extLst>
                    <a:ext uri="{9D8B030D-6E8A-4147-A177-3AD203B41FA5}">
                      <a16:colId xmlns:a16="http://schemas.microsoft.com/office/drawing/2014/main" val="531526685"/>
                    </a:ext>
                  </a:extLst>
                </a:gridCol>
                <a:gridCol w="2609103">
                  <a:extLst>
                    <a:ext uri="{9D8B030D-6E8A-4147-A177-3AD203B41FA5}">
                      <a16:colId xmlns:a16="http://schemas.microsoft.com/office/drawing/2014/main" val="4238408441"/>
                    </a:ext>
                  </a:extLst>
                </a:gridCol>
              </a:tblGrid>
              <a:tr h="4730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9pPr>
                    </a:lstStyle>
                    <a:p>
                      <a:pPr marL="7200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0" dirty="0"/>
                        <a:t>ID badge printing</a:t>
                      </a:r>
                      <a:endParaRPr kumimoji="0" lang="en-US" sz="900" b="1" u="none" strike="noStrike" kern="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</a:txBody>
                  <a:tcPr marL="6985" marR="6985" marT="635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  <a:alpha val="43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kern="0" dirty="0"/>
                        <a:t>Generate visitor badges with relevant information and photo for easy identification</a:t>
                      </a:r>
                    </a:p>
                  </a:txBody>
                  <a:tcPr marL="79200" marR="6985" marT="635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  <a:alpha val="4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066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802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84E08FF-FC31-796B-95E4-2394A52F8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237" y="683486"/>
            <a:ext cx="11665527" cy="337647"/>
          </a:xfrm>
        </p:spPr>
        <p:txBody>
          <a:bodyPr>
            <a:normAutofit/>
          </a:bodyPr>
          <a:lstStyle/>
          <a:p>
            <a:r>
              <a:rPr lang="en-US"/>
              <a:t>Our understanding of detailed functional requirements, integration systems, and key user personas</a:t>
            </a:r>
            <a:endParaRPr lang="en-IN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60040F8-4D0A-AE92-4EC5-318C75BAC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3237" y="6356350"/>
            <a:ext cx="480291" cy="365125"/>
          </a:xfrm>
        </p:spPr>
        <p:txBody>
          <a:bodyPr/>
          <a:lstStyle/>
          <a:p>
            <a:fld id="{191D4817-5ADC-7042-99E9-9E2B71D8527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5F39A8-D00E-AB88-26C5-717F9FD59C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3525" y="184291"/>
            <a:ext cx="11664950" cy="566738"/>
          </a:xfrm>
        </p:spPr>
        <p:txBody>
          <a:bodyPr/>
          <a:lstStyle/>
          <a:p>
            <a:r>
              <a:rPr lang="en-IN" dirty="0"/>
              <a:t>Scanner App - Requirement summary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5037907-83F8-65A5-E4D5-FF99618CE0DB}"/>
              </a:ext>
            </a:extLst>
          </p:cNvPr>
          <p:cNvSpPr/>
          <p:nvPr/>
        </p:nvSpPr>
        <p:spPr>
          <a:xfrm>
            <a:off x="1011176" y="1980032"/>
            <a:ext cx="6930307" cy="3274356"/>
          </a:xfrm>
          <a:prstGeom prst="rect">
            <a:avLst/>
          </a:prstGeom>
          <a:solidFill>
            <a:srgbClr val="FFFFFF">
              <a:lumMod val="95000"/>
              <a:alpha val="53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srgbClr val="060320"/>
              </a:solidFill>
              <a:effectLst/>
              <a:uLnTx/>
              <a:uFillTx/>
              <a:latin typeface="Equip Light"/>
              <a:ea typeface="+mn-ea"/>
              <a:cs typeface="+mn-cs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256A337C-8C1C-9B0E-C30B-DB2768BBC07C}"/>
              </a:ext>
            </a:extLst>
          </p:cNvPr>
          <p:cNvSpPr/>
          <p:nvPr/>
        </p:nvSpPr>
        <p:spPr>
          <a:xfrm>
            <a:off x="546218" y="1073116"/>
            <a:ext cx="10854626" cy="702642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144000" tIns="36000" rIns="36000" bIns="36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060320"/>
                </a:solidFill>
                <a:effectLst/>
                <a:uLnTx/>
                <a:uFillTx/>
                <a:latin typeface="Equip Extended" panose="02000503030000020004" pitchFamily="2" charset="77"/>
                <a:ea typeface="+mn-ea"/>
                <a:cs typeface="+mn-cs"/>
              </a:rPr>
              <a:t>Key User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060320"/>
                </a:solidFill>
                <a:effectLst/>
                <a:uLnTx/>
                <a:uFillTx/>
                <a:latin typeface="Equip Extended" panose="02000503030000020004" pitchFamily="2" charset="77"/>
                <a:ea typeface="+mn-ea"/>
                <a:cs typeface="+mn-cs"/>
              </a:rPr>
              <a:t>Roles 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86934E2-23C9-F190-8F98-B2698A6E7FEC}"/>
              </a:ext>
            </a:extLst>
          </p:cNvPr>
          <p:cNvSpPr/>
          <p:nvPr/>
        </p:nvSpPr>
        <p:spPr>
          <a:xfrm>
            <a:off x="2247045" y="1198126"/>
            <a:ext cx="1572471" cy="458609"/>
          </a:xfrm>
          <a:prstGeom prst="rect">
            <a:avLst/>
          </a:prstGeom>
          <a:solidFill>
            <a:srgbClr val="00DAA9">
              <a:lumMod val="20000"/>
              <a:lumOff val="80000"/>
              <a:alpha val="43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60320"/>
                </a:solidFill>
                <a:effectLst/>
                <a:uLnTx/>
                <a:uFillTx/>
                <a:latin typeface="Equip Light"/>
                <a:ea typeface="+mn-ea"/>
                <a:cs typeface="+mn-cs"/>
              </a:rPr>
              <a:t>Admin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D3D57E4-0C69-F0BA-2D0B-0B52BBC120D4}"/>
              </a:ext>
            </a:extLst>
          </p:cNvPr>
          <p:cNvSpPr/>
          <p:nvPr/>
        </p:nvSpPr>
        <p:spPr>
          <a:xfrm>
            <a:off x="4537626" y="1198126"/>
            <a:ext cx="2152969" cy="458609"/>
          </a:xfrm>
          <a:prstGeom prst="rect">
            <a:avLst/>
          </a:prstGeom>
          <a:solidFill>
            <a:srgbClr val="00DAA9">
              <a:lumMod val="20000"/>
              <a:lumOff val="80000"/>
              <a:alpha val="43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lang="en-US" sz="1100" kern="0" dirty="0">
                <a:solidFill>
                  <a:srgbClr val="060320"/>
                </a:solidFill>
                <a:latin typeface="Equip Light"/>
              </a:rPr>
              <a:t>User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060320"/>
              </a:solidFill>
              <a:effectLst/>
              <a:uLnTx/>
              <a:uFillTx/>
              <a:latin typeface="Equip Light"/>
              <a:ea typeface="+mn-ea"/>
              <a:cs typeface="+mn-cs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E19ACFB-FA1F-7764-66A6-17B3B3741E17}"/>
              </a:ext>
            </a:extLst>
          </p:cNvPr>
          <p:cNvSpPr/>
          <p:nvPr/>
        </p:nvSpPr>
        <p:spPr>
          <a:xfrm>
            <a:off x="546218" y="5441493"/>
            <a:ext cx="10854625" cy="702642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144000" tIns="36000" rIns="36000" bIns="36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060320"/>
                </a:solidFill>
                <a:effectLst/>
                <a:uLnTx/>
                <a:uFillTx/>
                <a:latin typeface="Equip Extended" panose="02000503030000020004" pitchFamily="2" charset="77"/>
                <a:ea typeface="+mn-ea"/>
                <a:cs typeface="+mn-cs"/>
              </a:rPr>
              <a:t>Integrations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6559D0E-FE8B-D93B-04AE-211F52CC3454}"/>
              </a:ext>
            </a:extLst>
          </p:cNvPr>
          <p:cNvSpPr/>
          <p:nvPr/>
        </p:nvSpPr>
        <p:spPr>
          <a:xfrm>
            <a:off x="2247045" y="5527908"/>
            <a:ext cx="1824212" cy="554917"/>
          </a:xfrm>
          <a:prstGeom prst="rect">
            <a:avLst/>
          </a:prstGeom>
          <a:solidFill>
            <a:srgbClr val="00DAA9">
              <a:lumMod val="20000"/>
              <a:lumOff val="80000"/>
              <a:alpha val="43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060320"/>
              </a:solidFill>
              <a:effectLst/>
              <a:uLnTx/>
              <a:uFillTx/>
              <a:latin typeface="Equip Light"/>
              <a:ea typeface="+mn-ea"/>
              <a:cs typeface="+mn-cs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14B46EB-0FA9-6AE4-21BA-2B09410E493B}"/>
              </a:ext>
            </a:extLst>
          </p:cNvPr>
          <p:cNvSpPr/>
          <p:nvPr/>
        </p:nvSpPr>
        <p:spPr>
          <a:xfrm>
            <a:off x="551189" y="1824102"/>
            <a:ext cx="10849654" cy="3575044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vert270" lIns="144000" tIns="36000" rIns="36000" bIns="36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>
              <a:ln>
                <a:noFill/>
              </a:ln>
              <a:solidFill>
                <a:srgbClr val="060320"/>
              </a:solidFill>
              <a:effectLst/>
              <a:uLnTx/>
              <a:uFillTx/>
              <a:latin typeface="Equip Extended" panose="02000503030000020004" pitchFamily="2" charset="77"/>
              <a:ea typeface="+mn-ea"/>
              <a:cs typeface="+mn-cs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6DA85E2E-82B9-16B0-EECA-B90A11BB9721}"/>
              </a:ext>
            </a:extLst>
          </p:cNvPr>
          <p:cNvSpPr/>
          <p:nvPr/>
        </p:nvSpPr>
        <p:spPr>
          <a:xfrm>
            <a:off x="2192973" y="1130771"/>
            <a:ext cx="7280510" cy="579556"/>
          </a:xfrm>
          <a:prstGeom prst="rect">
            <a:avLst/>
          </a:prstGeom>
          <a:noFill/>
          <a:ln w="19050" cap="flat" cmpd="sng" algn="ctr">
            <a:solidFill>
              <a:srgbClr val="09294D">
                <a:lumMod val="50000"/>
                <a:lumOff val="50000"/>
              </a:srgb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srgbClr val="060320"/>
              </a:solidFill>
              <a:effectLst/>
              <a:uLnTx/>
              <a:uFillTx/>
              <a:latin typeface="Equip Light"/>
              <a:ea typeface="+mn-ea"/>
              <a:cs typeface="+mn-cs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7E39FC7-64D2-5494-2D27-77ED24911200}"/>
              </a:ext>
            </a:extLst>
          </p:cNvPr>
          <p:cNvSpPr/>
          <p:nvPr/>
        </p:nvSpPr>
        <p:spPr>
          <a:xfrm>
            <a:off x="9543684" y="1130771"/>
            <a:ext cx="1721643" cy="579556"/>
          </a:xfrm>
          <a:prstGeom prst="rect">
            <a:avLst/>
          </a:prstGeom>
          <a:noFill/>
          <a:ln w="19050" cap="flat" cmpd="sng" algn="ctr">
            <a:solidFill>
              <a:srgbClr val="FBD871">
                <a:lumMod val="75000"/>
              </a:srgb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srgbClr val="060320"/>
              </a:solidFill>
              <a:effectLst/>
              <a:uLnTx/>
              <a:uFillTx/>
              <a:latin typeface="Equip Light"/>
              <a:ea typeface="+mn-ea"/>
              <a:cs typeface="+mn-cs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082E9D6-6564-ADA8-5616-6AD0152FA2ED}"/>
              </a:ext>
            </a:extLst>
          </p:cNvPr>
          <p:cNvSpPr/>
          <p:nvPr/>
        </p:nvSpPr>
        <p:spPr>
          <a:xfrm>
            <a:off x="4657228" y="5527908"/>
            <a:ext cx="1069199" cy="554917"/>
          </a:xfrm>
          <a:prstGeom prst="rect">
            <a:avLst/>
          </a:prstGeom>
          <a:solidFill>
            <a:srgbClr val="00DAA9">
              <a:lumMod val="20000"/>
              <a:lumOff val="80000"/>
              <a:alpha val="43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060320"/>
              </a:solidFill>
              <a:effectLst/>
              <a:uLnTx/>
              <a:uFillTx/>
              <a:latin typeface="Equip Light"/>
              <a:ea typeface="+mn-ea"/>
              <a:cs typeface="+mn-cs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1CA074D-E086-ACE5-B48A-F1F9B7D50CA7}"/>
              </a:ext>
            </a:extLst>
          </p:cNvPr>
          <p:cNvSpPr/>
          <p:nvPr/>
        </p:nvSpPr>
        <p:spPr>
          <a:xfrm>
            <a:off x="546218" y="1827741"/>
            <a:ext cx="8247204" cy="3554930"/>
          </a:xfrm>
          <a:prstGeom prst="rect">
            <a:avLst/>
          </a:prstGeom>
          <a:solidFill>
            <a:srgbClr val="FFFFFF">
              <a:lumMod val="95000"/>
              <a:alpha val="68028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1" b="0" i="0" u="none" strike="noStrike" kern="0" cap="none" spc="0" normalizeH="0" baseline="0" noProof="0">
              <a:ln>
                <a:noFill/>
              </a:ln>
              <a:solidFill>
                <a:srgbClr val="060320"/>
              </a:solidFill>
              <a:effectLst/>
              <a:uLnTx/>
              <a:uFillTx/>
              <a:latin typeface="Equip Light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A97540A-CBF0-AAF1-A448-2251B19E6506}"/>
              </a:ext>
            </a:extLst>
          </p:cNvPr>
          <p:cNvSpPr txBox="1"/>
          <p:nvPr/>
        </p:nvSpPr>
        <p:spPr>
          <a:xfrm rot="16200000">
            <a:off x="-433826" y="3441261"/>
            <a:ext cx="23565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900"/>
              </a:spcAft>
            </a:pPr>
            <a:r>
              <a:rPr lang="en-US" sz="1400" b="1">
                <a:solidFill>
                  <a:srgbClr val="060320"/>
                </a:solidFill>
                <a:latin typeface="Equip Light"/>
              </a:rPr>
              <a:t>KEY FUNCTIONALITIES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B8A9A4F5-801B-F23C-DFF2-6103094CB3B9}"/>
              </a:ext>
            </a:extLst>
          </p:cNvPr>
          <p:cNvSpPr/>
          <p:nvPr/>
        </p:nvSpPr>
        <p:spPr>
          <a:xfrm>
            <a:off x="8867878" y="1825794"/>
            <a:ext cx="2492827" cy="3554930"/>
          </a:xfrm>
          <a:prstGeom prst="rect">
            <a:avLst/>
          </a:prstGeom>
          <a:solidFill>
            <a:srgbClr val="FFFFFF">
              <a:lumMod val="95000"/>
              <a:alpha val="68028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1" b="0" i="0" u="none" strike="noStrike" kern="0" cap="none" spc="0" normalizeH="0" baseline="0" noProof="0">
              <a:ln>
                <a:noFill/>
              </a:ln>
              <a:solidFill>
                <a:srgbClr val="060320"/>
              </a:solidFill>
              <a:effectLst/>
              <a:uLnTx/>
              <a:uFillTx/>
              <a:latin typeface="Equip Light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F949C42B-984A-0D19-8636-ECC728932FDF}"/>
              </a:ext>
            </a:extLst>
          </p:cNvPr>
          <p:cNvSpPr txBox="1"/>
          <p:nvPr/>
        </p:nvSpPr>
        <p:spPr>
          <a:xfrm>
            <a:off x="8929682" y="1858458"/>
            <a:ext cx="23565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900"/>
              </a:spcAft>
            </a:pPr>
            <a:r>
              <a:rPr lang="en-US" sz="1400" b="1">
                <a:solidFill>
                  <a:srgbClr val="060320"/>
                </a:solidFill>
                <a:latin typeface="Equip Light"/>
              </a:rPr>
              <a:t>NFRs</a:t>
            </a:r>
          </a:p>
        </p:txBody>
      </p:sp>
      <p:graphicFrame>
        <p:nvGraphicFramePr>
          <p:cNvPr id="138" name="Table 137">
            <a:extLst>
              <a:ext uri="{FF2B5EF4-FFF2-40B4-BE49-F238E27FC236}">
                <a16:creationId xmlns:a16="http://schemas.microsoft.com/office/drawing/2014/main" id="{374E52D4-2A98-5692-5078-4595FF5F1E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038569"/>
              </p:ext>
            </p:extLst>
          </p:nvPr>
        </p:nvGraphicFramePr>
        <p:xfrm>
          <a:off x="939986" y="1872555"/>
          <a:ext cx="2515201" cy="857534"/>
        </p:xfrm>
        <a:graphic>
          <a:graphicData uri="http://schemas.openxmlformats.org/drawingml/2006/table">
            <a:tbl>
              <a:tblPr/>
              <a:tblGrid>
                <a:gridCol w="906602">
                  <a:extLst>
                    <a:ext uri="{9D8B030D-6E8A-4147-A177-3AD203B41FA5}">
                      <a16:colId xmlns:a16="http://schemas.microsoft.com/office/drawing/2014/main" val="531526685"/>
                    </a:ext>
                  </a:extLst>
                </a:gridCol>
                <a:gridCol w="1608599">
                  <a:extLst>
                    <a:ext uri="{9D8B030D-6E8A-4147-A177-3AD203B41FA5}">
                      <a16:colId xmlns:a16="http://schemas.microsoft.com/office/drawing/2014/main" val="4238408441"/>
                    </a:ext>
                  </a:extLst>
                </a:gridCol>
              </a:tblGrid>
              <a:tr h="85753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9pPr>
                    </a:lstStyle>
                    <a:p>
                      <a:pPr defTabSz="401638">
                        <a:spcAft>
                          <a:spcPts val="300"/>
                        </a:spcAft>
                        <a:defRPr/>
                      </a:pPr>
                      <a:r>
                        <a:rPr lang="en-US" sz="900" b="1" kern="0" dirty="0"/>
                        <a:t>Visitor request</a:t>
                      </a:r>
                      <a:endParaRPr kumimoji="0" lang="en-US" sz="900" b="1" u="none" strike="noStrike" kern="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</a:txBody>
                  <a:tcPr marL="6985" marR="6985" marT="635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DAA9">
                        <a:lumMod val="20000"/>
                        <a:lumOff val="80000"/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9pPr>
                    </a:lstStyle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about the request</a:t>
                      </a:r>
                    </a:p>
                  </a:txBody>
                  <a:tcPr marL="79200" marR="6985" marT="635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DAA9">
                        <a:lumMod val="20000"/>
                        <a:lumOff val="80000"/>
                        <a:alpha val="4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066062"/>
                  </a:ext>
                </a:extLst>
              </a:tr>
            </a:tbl>
          </a:graphicData>
        </a:graphic>
      </p:graphicFrame>
      <p:graphicFrame>
        <p:nvGraphicFramePr>
          <p:cNvPr id="139" name="Table 138">
            <a:extLst>
              <a:ext uri="{FF2B5EF4-FFF2-40B4-BE49-F238E27FC236}">
                <a16:creationId xmlns:a16="http://schemas.microsoft.com/office/drawing/2014/main" id="{BBCB2893-963D-B9D5-F444-8059B5F609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191227"/>
              </p:ext>
            </p:extLst>
          </p:nvPr>
        </p:nvGraphicFramePr>
        <p:xfrm>
          <a:off x="939986" y="3309327"/>
          <a:ext cx="2515201" cy="1335971"/>
        </p:xfrm>
        <a:graphic>
          <a:graphicData uri="http://schemas.openxmlformats.org/drawingml/2006/table">
            <a:tbl>
              <a:tblPr/>
              <a:tblGrid>
                <a:gridCol w="917489">
                  <a:extLst>
                    <a:ext uri="{9D8B030D-6E8A-4147-A177-3AD203B41FA5}">
                      <a16:colId xmlns:a16="http://schemas.microsoft.com/office/drawing/2014/main" val="531526685"/>
                    </a:ext>
                  </a:extLst>
                </a:gridCol>
                <a:gridCol w="1597712">
                  <a:extLst>
                    <a:ext uri="{9D8B030D-6E8A-4147-A177-3AD203B41FA5}">
                      <a16:colId xmlns:a16="http://schemas.microsoft.com/office/drawing/2014/main" val="4238408441"/>
                    </a:ext>
                  </a:extLst>
                </a:gridCol>
              </a:tblGrid>
              <a:tr h="13359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9pPr>
                    </a:lstStyle>
                    <a:p>
                      <a:pPr defTabSz="401638">
                        <a:spcAft>
                          <a:spcPts val="300"/>
                        </a:spcAft>
                        <a:defRPr/>
                      </a:pPr>
                      <a:r>
                        <a:rPr lang="en-US" sz="900" b="1" kern="0" dirty="0"/>
                        <a:t>Email notifications</a:t>
                      </a:r>
                      <a:endParaRPr kumimoji="0" lang="en-US" sz="900" b="1" u="none" strike="noStrike" kern="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</a:txBody>
                  <a:tcPr marL="6985" marR="6985" marT="635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DAA9">
                        <a:lumMod val="20000"/>
                        <a:lumOff val="80000"/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9pPr>
                    </a:lstStyle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endParaRPr lang="en-US" sz="900" u="none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9200" marR="6985" marT="635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DAA9">
                        <a:lumMod val="20000"/>
                        <a:lumOff val="80000"/>
                        <a:alpha val="4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066062"/>
                  </a:ext>
                </a:extLst>
              </a:tr>
            </a:tbl>
          </a:graphicData>
        </a:graphic>
      </p:graphicFrame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4FFB305F-6BCE-0E27-587E-DB286BAF1D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323243"/>
              </p:ext>
            </p:extLst>
          </p:nvPr>
        </p:nvGraphicFramePr>
        <p:xfrm>
          <a:off x="3577444" y="3309327"/>
          <a:ext cx="2515201" cy="1335972"/>
        </p:xfrm>
        <a:graphic>
          <a:graphicData uri="http://schemas.openxmlformats.org/drawingml/2006/table">
            <a:tbl>
              <a:tblPr/>
              <a:tblGrid>
                <a:gridCol w="941584">
                  <a:extLst>
                    <a:ext uri="{9D8B030D-6E8A-4147-A177-3AD203B41FA5}">
                      <a16:colId xmlns:a16="http://schemas.microsoft.com/office/drawing/2014/main" val="531526685"/>
                    </a:ext>
                  </a:extLst>
                </a:gridCol>
                <a:gridCol w="1573617">
                  <a:extLst>
                    <a:ext uri="{9D8B030D-6E8A-4147-A177-3AD203B41FA5}">
                      <a16:colId xmlns:a16="http://schemas.microsoft.com/office/drawing/2014/main" val="4238408441"/>
                    </a:ext>
                  </a:extLst>
                </a:gridCol>
              </a:tblGrid>
              <a:tr h="13359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9pPr>
                    </a:lstStyle>
                    <a:p>
                      <a:pPr defTabSz="401638">
                        <a:spcAft>
                          <a:spcPts val="300"/>
                        </a:spcAft>
                      </a:pPr>
                      <a:r>
                        <a:rPr lang="en-US" sz="900" b="1" kern="0" dirty="0"/>
                        <a:t>Multilingual support</a:t>
                      </a:r>
                    </a:p>
                  </a:txBody>
                  <a:tcPr marL="6985" marR="6985" marT="635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DAA9">
                        <a:lumMod val="20000"/>
                        <a:lumOff val="80000"/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9pPr>
                    </a:lstStyle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endParaRPr lang="en-US" sz="900" u="none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9200" marR="6985" marT="635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DAA9">
                        <a:lumMod val="20000"/>
                        <a:lumOff val="80000"/>
                        <a:alpha val="4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066062"/>
                  </a:ext>
                </a:extLst>
              </a:tr>
            </a:tbl>
          </a:graphicData>
        </a:graphic>
      </p:graphicFrame>
      <p:graphicFrame>
        <p:nvGraphicFramePr>
          <p:cNvPr id="144" name="Table 143">
            <a:extLst>
              <a:ext uri="{FF2B5EF4-FFF2-40B4-BE49-F238E27FC236}">
                <a16:creationId xmlns:a16="http://schemas.microsoft.com/office/drawing/2014/main" id="{B1A2C0F1-787A-D63A-1D8F-B0A5A74472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82284"/>
              </p:ext>
            </p:extLst>
          </p:nvPr>
        </p:nvGraphicFramePr>
        <p:xfrm>
          <a:off x="6214905" y="1872553"/>
          <a:ext cx="2515201" cy="1046295"/>
        </p:xfrm>
        <a:graphic>
          <a:graphicData uri="http://schemas.openxmlformats.org/drawingml/2006/table">
            <a:tbl>
              <a:tblPr/>
              <a:tblGrid>
                <a:gridCol w="933024">
                  <a:extLst>
                    <a:ext uri="{9D8B030D-6E8A-4147-A177-3AD203B41FA5}">
                      <a16:colId xmlns:a16="http://schemas.microsoft.com/office/drawing/2014/main" val="531526685"/>
                    </a:ext>
                  </a:extLst>
                </a:gridCol>
                <a:gridCol w="1582177">
                  <a:extLst>
                    <a:ext uri="{9D8B030D-6E8A-4147-A177-3AD203B41FA5}">
                      <a16:colId xmlns:a16="http://schemas.microsoft.com/office/drawing/2014/main" val="4238408441"/>
                    </a:ext>
                  </a:extLst>
                </a:gridCol>
              </a:tblGrid>
              <a:tr h="104629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9pPr>
                    </a:lstStyle>
                    <a:p>
                      <a:pPr marL="72000" algn="l" fontAlgn="b"/>
                      <a:r>
                        <a:rPr lang="en-US" sz="900" b="1" dirty="0"/>
                        <a:t>Visitor Check-in and Check-out </a:t>
                      </a:r>
                      <a:endParaRPr lang="en-IN" sz="9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35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A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9pPr>
                    </a:lstStyle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check-out of visitor</a:t>
                      </a:r>
                    </a:p>
                  </a:txBody>
                  <a:tcPr marL="79200" marR="6985" marT="635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066062"/>
                  </a:ext>
                </a:extLst>
              </a:tr>
            </a:tbl>
          </a:graphicData>
        </a:graphic>
      </p:graphicFrame>
      <p:graphicFrame>
        <p:nvGraphicFramePr>
          <p:cNvPr id="145" name="Table 144">
            <a:extLst>
              <a:ext uri="{FF2B5EF4-FFF2-40B4-BE49-F238E27FC236}">
                <a16:creationId xmlns:a16="http://schemas.microsoft.com/office/drawing/2014/main" id="{17980E69-314D-0065-0B8D-5DB3E6CECD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116399"/>
              </p:ext>
            </p:extLst>
          </p:nvPr>
        </p:nvGraphicFramePr>
        <p:xfrm>
          <a:off x="6226315" y="3302075"/>
          <a:ext cx="2515201" cy="1523785"/>
        </p:xfrm>
        <a:graphic>
          <a:graphicData uri="http://schemas.openxmlformats.org/drawingml/2006/table">
            <a:tbl>
              <a:tblPr/>
              <a:tblGrid>
                <a:gridCol w="927575">
                  <a:extLst>
                    <a:ext uri="{9D8B030D-6E8A-4147-A177-3AD203B41FA5}">
                      <a16:colId xmlns:a16="http://schemas.microsoft.com/office/drawing/2014/main" val="531526685"/>
                    </a:ext>
                  </a:extLst>
                </a:gridCol>
                <a:gridCol w="1587626">
                  <a:extLst>
                    <a:ext uri="{9D8B030D-6E8A-4147-A177-3AD203B41FA5}">
                      <a16:colId xmlns:a16="http://schemas.microsoft.com/office/drawing/2014/main" val="4238408441"/>
                    </a:ext>
                  </a:extLst>
                </a:gridCol>
              </a:tblGrid>
              <a:tr h="15237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9pPr>
                    </a:lstStyle>
                    <a:p>
                      <a:pPr defTabSz="401638">
                        <a:spcAft>
                          <a:spcPts val="300"/>
                        </a:spcAft>
                      </a:pPr>
                      <a:r>
                        <a:rPr lang="en-US" sz="900" b="1" kern="0" dirty="0"/>
                        <a:t>Data Import/Export</a:t>
                      </a:r>
                    </a:p>
                  </a:txBody>
                  <a:tcPr marL="6985" marR="6985" marT="635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A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9pPr>
                    </a:lstStyle>
                    <a:p>
                      <a:pPr marL="143510" indent="-143510" defTabSz="401638"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60320"/>
                        </a:solidFill>
                        <a:effectLst/>
                        <a:uLnTx/>
                        <a:uFillTx/>
                        <a:latin typeface="Equip Light"/>
                      </a:endParaRPr>
                    </a:p>
                  </a:txBody>
                  <a:tcPr marL="79200" marR="6985" marT="635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066062"/>
                  </a:ext>
                </a:extLst>
              </a:tr>
            </a:tbl>
          </a:graphicData>
        </a:graphic>
      </p:graphicFrame>
      <p:graphicFrame>
        <p:nvGraphicFramePr>
          <p:cNvPr id="146" name="Table 145">
            <a:extLst>
              <a:ext uri="{FF2B5EF4-FFF2-40B4-BE49-F238E27FC236}">
                <a16:creationId xmlns:a16="http://schemas.microsoft.com/office/drawing/2014/main" id="{AEE411AC-AD5C-9726-740B-2B075F706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286827"/>
              </p:ext>
            </p:extLst>
          </p:nvPr>
        </p:nvGraphicFramePr>
        <p:xfrm>
          <a:off x="3577445" y="1872554"/>
          <a:ext cx="2515201" cy="1046295"/>
        </p:xfrm>
        <a:graphic>
          <a:graphicData uri="http://schemas.openxmlformats.org/drawingml/2006/table">
            <a:tbl>
              <a:tblPr/>
              <a:tblGrid>
                <a:gridCol w="952471">
                  <a:extLst>
                    <a:ext uri="{9D8B030D-6E8A-4147-A177-3AD203B41FA5}">
                      <a16:colId xmlns:a16="http://schemas.microsoft.com/office/drawing/2014/main" val="531526685"/>
                    </a:ext>
                  </a:extLst>
                </a:gridCol>
                <a:gridCol w="1562730">
                  <a:extLst>
                    <a:ext uri="{9D8B030D-6E8A-4147-A177-3AD203B41FA5}">
                      <a16:colId xmlns:a16="http://schemas.microsoft.com/office/drawing/2014/main" val="4238408441"/>
                    </a:ext>
                  </a:extLst>
                </a:gridCol>
              </a:tblGrid>
              <a:tr h="104629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9pPr>
                    </a:lstStyle>
                    <a:p>
                      <a:pPr marL="7200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u="none" strike="noStrike" kern="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Visitor’s </a:t>
                      </a:r>
                      <a:r>
                        <a:rPr lang="en-US" sz="900" b="1" kern="0" dirty="0"/>
                        <a:t>entry process</a:t>
                      </a:r>
                      <a:endParaRPr kumimoji="0" lang="en-US" sz="900" b="1" u="none" strike="noStrike" kern="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72000" algn="l" fontAlgn="b"/>
                      <a:endParaRPr lang="en-IN" sz="900" b="1" u="none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985" marR="6985" marT="635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DAA9">
                        <a:lumMod val="20000"/>
                        <a:lumOff val="80000"/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9pPr>
                    </a:lstStyle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document</a:t>
                      </a:r>
                    </a:p>
                  </a:txBody>
                  <a:tcPr marL="79200" marR="6985" marT="635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DAA9">
                        <a:lumMod val="20000"/>
                        <a:lumOff val="80000"/>
                        <a:alpha val="4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066062"/>
                  </a:ext>
                </a:extLst>
              </a:tr>
            </a:tbl>
          </a:graphicData>
        </a:graphic>
      </p:graphicFrame>
      <p:sp>
        <p:nvSpPr>
          <p:cNvPr id="149" name="Rectangle 148">
            <a:extLst>
              <a:ext uri="{FF2B5EF4-FFF2-40B4-BE49-F238E27FC236}">
                <a16:creationId xmlns:a16="http://schemas.microsoft.com/office/drawing/2014/main" id="{38E71A39-9C9B-E978-C04C-E05A4CA75D26}"/>
              </a:ext>
            </a:extLst>
          </p:cNvPr>
          <p:cNvSpPr/>
          <p:nvPr/>
        </p:nvSpPr>
        <p:spPr>
          <a:xfrm>
            <a:off x="4611316" y="6422385"/>
            <a:ext cx="6804337" cy="2654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sx="99000" sy="99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262A2DCC-6D16-A4B7-CE51-0D9066E0DF97}"/>
              </a:ext>
            </a:extLst>
          </p:cNvPr>
          <p:cNvSpPr/>
          <p:nvPr/>
        </p:nvSpPr>
        <p:spPr>
          <a:xfrm>
            <a:off x="5439953" y="6455140"/>
            <a:ext cx="1405246" cy="199981"/>
          </a:xfrm>
          <a:prstGeom prst="rect">
            <a:avLst/>
          </a:prstGeom>
          <a:solidFill>
            <a:srgbClr val="00DAA9">
              <a:lumMod val="20000"/>
              <a:lumOff val="80000"/>
              <a:alpha val="43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tIns="36000" rIns="36000" bIns="36000" rtlCol="0" anchor="ctr"/>
          <a:lstStyle/>
          <a:p>
            <a:pPr algn="ctr">
              <a:spcAft>
                <a:spcPts val="900"/>
              </a:spcAft>
            </a:pPr>
            <a:r>
              <a:rPr lang="en-US" sz="900" b="1" kern="0">
                <a:solidFill>
                  <a:srgbClr val="060320"/>
                </a:solidFill>
                <a:latin typeface="Equip Light"/>
              </a:rPr>
              <a:t>Current scope</a:t>
            </a:r>
            <a:endParaRPr lang="en-IN" sz="900" b="1" kern="0">
              <a:solidFill>
                <a:srgbClr val="060320"/>
              </a:solidFill>
              <a:latin typeface="Equip Light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6C8EC00-B77F-7AB0-E64D-D6A971D3ED14}"/>
              </a:ext>
            </a:extLst>
          </p:cNvPr>
          <p:cNvSpPr txBox="1"/>
          <p:nvPr/>
        </p:nvSpPr>
        <p:spPr>
          <a:xfrm>
            <a:off x="4747135" y="6444686"/>
            <a:ext cx="692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+mj-lt"/>
              </a:rPr>
              <a:t>Legends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91A92CE7-39E7-6AD1-3431-D085F7404BBC}"/>
              </a:ext>
            </a:extLst>
          </p:cNvPr>
          <p:cNvSpPr/>
          <p:nvPr/>
        </p:nvSpPr>
        <p:spPr>
          <a:xfrm>
            <a:off x="8402412" y="6455140"/>
            <a:ext cx="1405246" cy="199981"/>
          </a:xfrm>
          <a:prstGeom prst="rect">
            <a:avLst/>
          </a:prstGeom>
          <a:noFill/>
          <a:ln w="19050">
            <a:solidFill>
              <a:schemeClr val="accent4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>
                <a:solidFill>
                  <a:schemeClr val="tx1"/>
                </a:solidFill>
              </a:rPr>
              <a:t>External users</a:t>
            </a:r>
            <a:endParaRPr lang="en-IN" sz="900" b="1">
              <a:solidFill>
                <a:schemeClr val="tx1"/>
              </a:solidFill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48B9593E-4606-B69D-EF37-745F88D9994E}"/>
              </a:ext>
            </a:extLst>
          </p:cNvPr>
          <p:cNvSpPr/>
          <p:nvPr/>
        </p:nvSpPr>
        <p:spPr>
          <a:xfrm>
            <a:off x="9881325" y="6455140"/>
            <a:ext cx="1405246" cy="199981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>
                <a:solidFill>
                  <a:schemeClr val="tx1"/>
                </a:solidFill>
              </a:rPr>
              <a:t>Internal users</a:t>
            </a:r>
            <a:endParaRPr lang="en-IN" sz="900" b="1">
              <a:solidFill>
                <a:schemeClr val="tx1"/>
              </a:solidFill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2919ACF7-4B00-7CB4-19A8-E33AD9505C8B}"/>
              </a:ext>
            </a:extLst>
          </p:cNvPr>
          <p:cNvSpPr/>
          <p:nvPr/>
        </p:nvSpPr>
        <p:spPr>
          <a:xfrm>
            <a:off x="6904453" y="6455140"/>
            <a:ext cx="1405246" cy="199981"/>
          </a:xfrm>
          <a:prstGeom prst="rect">
            <a:avLst/>
          </a:prstGeom>
          <a:solidFill>
            <a:srgbClr val="FBD871">
              <a:lumMod val="20000"/>
              <a:lumOff val="80000"/>
              <a:alpha val="43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srgbClr val="060320"/>
                </a:solidFill>
                <a:effectLst/>
                <a:uLnTx/>
                <a:uFillTx/>
                <a:latin typeface="Equip Light"/>
                <a:ea typeface="+mn-ea"/>
                <a:cs typeface="+mn-cs"/>
              </a:rPr>
              <a:t>Future scope</a:t>
            </a:r>
            <a:endParaRPr kumimoji="0" lang="en-IN" sz="900" b="1" i="0" u="none" strike="noStrike" kern="0" cap="none" spc="0" normalizeH="0" baseline="0" noProof="0">
              <a:ln>
                <a:noFill/>
              </a:ln>
              <a:solidFill>
                <a:srgbClr val="060320"/>
              </a:solidFill>
              <a:effectLst/>
              <a:uLnTx/>
              <a:uFillTx/>
              <a:latin typeface="Equip Light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B626A8-760B-F4A4-A6F3-44859609D7A9}"/>
              </a:ext>
            </a:extLst>
          </p:cNvPr>
          <p:cNvGraphicFramePr>
            <a:graphicFrameLocks noGrp="1"/>
          </p:cNvGraphicFramePr>
          <p:nvPr/>
        </p:nvGraphicFramePr>
        <p:xfrm>
          <a:off x="922263" y="4711332"/>
          <a:ext cx="3615363" cy="605305"/>
        </p:xfrm>
        <a:graphic>
          <a:graphicData uri="http://schemas.openxmlformats.org/drawingml/2006/table">
            <a:tbl>
              <a:tblPr/>
              <a:tblGrid>
                <a:gridCol w="636072">
                  <a:extLst>
                    <a:ext uri="{9D8B030D-6E8A-4147-A177-3AD203B41FA5}">
                      <a16:colId xmlns:a16="http://schemas.microsoft.com/office/drawing/2014/main" val="531526685"/>
                    </a:ext>
                  </a:extLst>
                </a:gridCol>
                <a:gridCol w="2979291">
                  <a:extLst>
                    <a:ext uri="{9D8B030D-6E8A-4147-A177-3AD203B41FA5}">
                      <a16:colId xmlns:a16="http://schemas.microsoft.com/office/drawing/2014/main" val="4238408441"/>
                    </a:ext>
                  </a:extLst>
                </a:gridCol>
              </a:tblGrid>
              <a:tr h="6053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9pPr>
                    </a:lstStyle>
                    <a:p>
                      <a:pPr defTabSz="401638">
                        <a:spcAft>
                          <a:spcPts val="300"/>
                        </a:spcAft>
                        <a:defRPr/>
                      </a:pPr>
                      <a:r>
                        <a:rPr kumimoji="0" lang="en-US" sz="900" b="1" u="none" strike="noStrike" kern="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Access control</a:t>
                      </a:r>
                    </a:p>
                  </a:txBody>
                  <a:tcPr marL="6985" marR="6985" marT="635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  <a:alpha val="43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900" u="none" strike="noStrike" kern="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Integration with access control system to grant temporary permissions to visitors as needed</a:t>
                      </a:r>
                    </a:p>
                  </a:txBody>
                  <a:tcPr marL="79200" marR="6985" marT="635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  <a:alpha val="4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066062"/>
                  </a:ext>
                </a:extLst>
              </a:tr>
            </a:tbl>
          </a:graphicData>
        </a:graphic>
      </p:graphicFrame>
      <p:sp>
        <p:nvSpPr>
          <p:cNvPr id="5" name="Freeform: Shape 84">
            <a:extLst>
              <a:ext uri="{FF2B5EF4-FFF2-40B4-BE49-F238E27FC236}">
                <a16:creationId xmlns:a16="http://schemas.microsoft.com/office/drawing/2014/main" id="{E197E23F-FF39-FDF6-E1A3-0F1B171E70FA}"/>
              </a:ext>
            </a:extLst>
          </p:cNvPr>
          <p:cNvSpPr/>
          <p:nvPr/>
        </p:nvSpPr>
        <p:spPr>
          <a:xfrm>
            <a:off x="8934924" y="2171825"/>
            <a:ext cx="2404009" cy="1556896"/>
          </a:xfrm>
          <a:custGeom>
            <a:avLst/>
            <a:gdLst>
              <a:gd name="connsiteX0" fmla="*/ 0 w 1875680"/>
              <a:gd name="connsiteY0" fmla="*/ 0 h 572082"/>
              <a:gd name="connsiteX1" fmla="*/ 1875680 w 1875680"/>
              <a:gd name="connsiteY1" fmla="*/ 0 h 572082"/>
              <a:gd name="connsiteX2" fmla="*/ 1875680 w 1875680"/>
              <a:gd name="connsiteY2" fmla="*/ 572082 h 572082"/>
              <a:gd name="connsiteX3" fmla="*/ 0 w 1875680"/>
              <a:gd name="connsiteY3" fmla="*/ 572082 h 572082"/>
              <a:gd name="connsiteX4" fmla="*/ 0 w 1875680"/>
              <a:gd name="connsiteY4" fmla="*/ 0 h 57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5680" h="572082">
                <a:moveTo>
                  <a:pt x="0" y="0"/>
                </a:moveTo>
                <a:lnTo>
                  <a:pt x="1875680" y="0"/>
                </a:lnTo>
                <a:lnTo>
                  <a:pt x="1875680" y="572082"/>
                </a:lnTo>
                <a:lnTo>
                  <a:pt x="0" y="572082"/>
                </a:lnTo>
                <a:lnTo>
                  <a:pt x="0" y="0"/>
                </a:lnTo>
                <a:close/>
              </a:path>
            </a:pathLst>
          </a:custGeom>
          <a:solidFill>
            <a:srgbClr val="00DAA9">
              <a:lumMod val="20000"/>
              <a:lumOff val="80000"/>
              <a:alpha val="43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tIns="36000" rIns="36000" bIns="36000" rtlCol="0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60320"/>
              </a:solidFill>
              <a:effectLst/>
              <a:uLnTx/>
              <a:uFillTx/>
              <a:latin typeface="Equip Light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C4AD066-F133-3DF3-AC7E-2ADAC64D810A}"/>
              </a:ext>
            </a:extLst>
          </p:cNvPr>
          <p:cNvGraphicFramePr>
            <a:graphicFrameLocks noGrp="1"/>
          </p:cNvGraphicFramePr>
          <p:nvPr/>
        </p:nvGraphicFramePr>
        <p:xfrm>
          <a:off x="4657229" y="4888845"/>
          <a:ext cx="4079586" cy="473020"/>
        </p:xfrm>
        <a:graphic>
          <a:graphicData uri="http://schemas.openxmlformats.org/drawingml/2006/table">
            <a:tbl>
              <a:tblPr/>
              <a:tblGrid>
                <a:gridCol w="1470483">
                  <a:extLst>
                    <a:ext uri="{9D8B030D-6E8A-4147-A177-3AD203B41FA5}">
                      <a16:colId xmlns:a16="http://schemas.microsoft.com/office/drawing/2014/main" val="531526685"/>
                    </a:ext>
                  </a:extLst>
                </a:gridCol>
                <a:gridCol w="2609103">
                  <a:extLst>
                    <a:ext uri="{9D8B030D-6E8A-4147-A177-3AD203B41FA5}">
                      <a16:colId xmlns:a16="http://schemas.microsoft.com/office/drawing/2014/main" val="4238408441"/>
                    </a:ext>
                  </a:extLst>
                </a:gridCol>
              </a:tblGrid>
              <a:tr h="4730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9pPr>
                    </a:lstStyle>
                    <a:p>
                      <a:pPr marL="7200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0" dirty="0"/>
                        <a:t>ID badge printing</a:t>
                      </a:r>
                      <a:endParaRPr kumimoji="0" lang="en-US" sz="900" b="1" u="none" strike="noStrike" kern="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</a:txBody>
                  <a:tcPr marL="6985" marR="6985" marT="635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  <a:alpha val="43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quip Light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kern="0" dirty="0"/>
                        <a:t>Generate visitor badges with relevant information and photo for easy identification</a:t>
                      </a:r>
                    </a:p>
                  </a:txBody>
                  <a:tcPr marL="79200" marR="6985" marT="635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  <a:alpha val="4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066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9151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9D1F05B95A2A419438DECD8F472BE2" ma:contentTypeVersion="12" ma:contentTypeDescription="Create a new document." ma:contentTypeScope="" ma:versionID="19b58327d924018312a2a0f1dd0d0e05">
  <xsd:schema xmlns:xsd="http://www.w3.org/2001/XMLSchema" xmlns:xs="http://www.w3.org/2001/XMLSchema" xmlns:p="http://schemas.microsoft.com/office/2006/metadata/properties" xmlns:ns2="789eb38e-3b42-434a-ba47-06d9e8dfba7c" xmlns:ns3="3bb7714a-ba58-4b47-afb0-3d321a769497" targetNamespace="http://schemas.microsoft.com/office/2006/metadata/properties" ma:root="true" ma:fieldsID="94d6c69e3b26b51579335406473857a4" ns2:_="" ns3:_="">
    <xsd:import namespace="789eb38e-3b42-434a-ba47-06d9e8dfba7c"/>
    <xsd:import namespace="3bb7714a-ba58-4b47-afb0-3d321a7694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9eb38e-3b42-434a-ba47-06d9e8dfba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e2715f63-63d5-4241-9ac6-6337b509393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b7714a-ba58-4b47-afb0-3d321a769497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1440feb6-bdd7-49b8-b3ea-0a7b00a3c817}" ma:internalName="TaxCatchAll" ma:showField="CatchAllData" ma:web="3bb7714a-ba58-4b47-afb0-3d321a76949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bb7714a-ba58-4b47-afb0-3d321a769497" xsi:nil="true"/>
    <lcf76f155ced4ddcb4097134ff3c332f xmlns="789eb38e-3b42-434a-ba47-06d9e8dfba7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1AE0C50-7006-4EA6-9B87-358BFDA589BB}"/>
</file>

<file path=customXml/itemProps2.xml><?xml version="1.0" encoding="utf-8"?>
<ds:datastoreItem xmlns:ds="http://schemas.openxmlformats.org/officeDocument/2006/customXml" ds:itemID="{9474D2F1-7FA5-4709-A2FD-9C53E2B6E77E}"/>
</file>

<file path=customXml/itemProps3.xml><?xml version="1.0" encoding="utf-8"?>
<ds:datastoreItem xmlns:ds="http://schemas.openxmlformats.org/officeDocument/2006/customXml" ds:itemID="{8086749D-83AA-47E2-AC01-24F00755B9E7}"/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1277</Words>
  <Application>Microsoft Office PowerPoint</Application>
  <PresentationFormat>Widescreen</PresentationFormat>
  <Paragraphs>244</Paragraphs>
  <Slides>5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Equip Extended</vt:lpstr>
      <vt:lpstr>Equip Extended ExtraBold</vt:lpstr>
      <vt:lpstr>Equip Extended Light</vt:lpstr>
      <vt:lpstr>Equip ExtraBold</vt:lpstr>
      <vt:lpstr>Equip Light</vt:lpstr>
      <vt:lpstr>Office Theme</vt:lpstr>
      <vt:lpstr>Our understanding of detailed functional requirements, integration systems, and key user personas</vt:lpstr>
      <vt:lpstr>Our understanding of detailed functional requirements, integration systems, and key user personas</vt:lpstr>
      <vt:lpstr>Our understanding of detailed functional requirements, integration systems, and key user personas</vt:lpstr>
      <vt:lpstr>Our understanding of detailed functional requirements, integration systems, and key user personas</vt:lpstr>
      <vt:lpstr>Our understanding of detailed functional requirements, integration systems, and key user personas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understanding of detailed functional requirements, integration systems, and key user personas</dc:title>
  <dc:creator>Shipra Awasthi</dc:creator>
  <cp:lastModifiedBy>Shipra Awasthi</cp:lastModifiedBy>
  <cp:revision>1</cp:revision>
  <dcterms:created xsi:type="dcterms:W3CDTF">2024-01-15T08:28:08Z</dcterms:created>
  <dcterms:modified xsi:type="dcterms:W3CDTF">2024-01-15T10:08:28Z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0x010100F19D1F05B95A2A419438DECD8F472BE2</vt:lpwstr>
  </property>
</Properties>
</file>