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97" r:id="rId4"/>
    <p:sldId id="283" r:id="rId5"/>
    <p:sldId id="262" r:id="rId6"/>
    <p:sldId id="288" r:id="rId7"/>
    <p:sldId id="287" r:id="rId8"/>
    <p:sldId id="289" r:id="rId9"/>
    <p:sldId id="281" r:id="rId10"/>
    <p:sldId id="282" r:id="rId11"/>
    <p:sldId id="291" r:id="rId12"/>
    <p:sldId id="263" r:id="rId13"/>
    <p:sldId id="290" r:id="rId14"/>
    <p:sldId id="264" r:id="rId15"/>
    <p:sldId id="294" r:id="rId16"/>
    <p:sldId id="293" r:id="rId17"/>
    <p:sldId id="295" r:id="rId18"/>
    <p:sldId id="296" r:id="rId19"/>
    <p:sldId id="292" r:id="rId20"/>
    <p:sldId id="279" r:id="rId21"/>
    <p:sldId id="298" r:id="rId22"/>
    <p:sldId id="300" r:id="rId23"/>
    <p:sldId id="284" r:id="rId24"/>
    <p:sldId id="299" r:id="rId25"/>
    <p:sldId id="301" r:id="rId26"/>
    <p:sldId id="303" r:id="rId27"/>
    <p:sldId id="280" r:id="rId28"/>
    <p:sldId id="302"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E9FF"/>
    <a:srgbClr val="E1A52D"/>
    <a:srgbClr val="0730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23"/>
    <p:restoredTop sz="78193"/>
  </p:normalViewPr>
  <p:slideViewPr>
    <p:cSldViewPr snapToGrid="0" snapToObjects="1">
      <p:cViewPr varScale="1">
        <p:scale>
          <a:sx n="85" d="100"/>
          <a:sy n="85" d="100"/>
        </p:scale>
        <p:origin x="2016"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9" d="100"/>
          <a:sy n="119" d="100"/>
        </p:scale>
        <p:origin x="505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FB4C9A-8023-2D40-A6E6-BD016CB1E7D6}" type="datetimeFigureOut">
              <a:rPr lang="en-US" smtClean="0"/>
              <a:t>12/11/22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A876C-D639-D148-8687-D84C95E04EE1}" type="slidenum">
              <a:rPr lang="en-US" smtClean="0"/>
              <a:t>‹#›</a:t>
            </a:fld>
            <a:endParaRPr lang="en-US"/>
          </a:p>
        </p:txBody>
      </p:sp>
    </p:spTree>
    <p:extLst>
      <p:ext uri="{BB962C8B-B14F-4D97-AF65-F5344CB8AC3E}">
        <p14:creationId xmlns:p14="http://schemas.microsoft.com/office/powerpoint/2010/main" val="198917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7BA9C-C13B-C941-82A5-2AA33B4473CE}" type="datetimeFigureOut">
              <a:rPr lang="en-US" smtClean="0"/>
              <a:t>12/11/22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CE1D9-36F2-B84D-A38F-999A8359DF7B}" type="slidenum">
              <a:rPr lang="en-US" smtClean="0"/>
              <a:t>‹#›</a:t>
            </a:fld>
            <a:endParaRPr lang="en-US"/>
          </a:p>
        </p:txBody>
      </p:sp>
    </p:spTree>
    <p:extLst>
      <p:ext uri="{BB962C8B-B14F-4D97-AF65-F5344CB8AC3E}">
        <p14:creationId xmlns:p14="http://schemas.microsoft.com/office/powerpoint/2010/main" val="25326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a:t>
            </a:fld>
            <a:endParaRPr lang="en-US"/>
          </a:p>
        </p:txBody>
      </p:sp>
    </p:spTree>
    <p:extLst>
      <p:ext uri="{BB962C8B-B14F-4D97-AF65-F5344CB8AC3E}">
        <p14:creationId xmlns:p14="http://schemas.microsoft.com/office/powerpoint/2010/main" val="2904639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27</a:t>
            </a:fld>
            <a:endParaRPr lang="en-US"/>
          </a:p>
        </p:txBody>
      </p:sp>
    </p:spTree>
    <p:extLst>
      <p:ext uri="{BB962C8B-B14F-4D97-AF65-F5344CB8AC3E}">
        <p14:creationId xmlns:p14="http://schemas.microsoft.com/office/powerpoint/2010/main" val="200711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3</a:t>
            </a:fld>
            <a:endParaRPr lang="en-US"/>
          </a:p>
        </p:txBody>
      </p:sp>
    </p:spTree>
    <p:extLst>
      <p:ext uri="{BB962C8B-B14F-4D97-AF65-F5344CB8AC3E}">
        <p14:creationId xmlns:p14="http://schemas.microsoft.com/office/powerpoint/2010/main" val="43800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3CE1D9-36F2-B84D-A38F-999A8359DF7B}" type="slidenum">
              <a:rPr lang="en-US" smtClean="0"/>
              <a:t>5</a:t>
            </a:fld>
            <a:endParaRPr lang="en-US"/>
          </a:p>
        </p:txBody>
      </p:sp>
    </p:spTree>
    <p:extLst>
      <p:ext uri="{BB962C8B-B14F-4D97-AF65-F5344CB8AC3E}">
        <p14:creationId xmlns:p14="http://schemas.microsoft.com/office/powerpoint/2010/main" val="72272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9</a:t>
            </a:fld>
            <a:endParaRPr lang="en-US"/>
          </a:p>
        </p:txBody>
      </p:sp>
    </p:spTree>
    <p:extLst>
      <p:ext uri="{BB962C8B-B14F-4D97-AF65-F5344CB8AC3E}">
        <p14:creationId xmlns:p14="http://schemas.microsoft.com/office/powerpoint/2010/main" val="1255545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13</a:t>
            </a:fld>
            <a:endParaRPr lang="en-US"/>
          </a:p>
        </p:txBody>
      </p:sp>
    </p:spTree>
    <p:extLst>
      <p:ext uri="{BB962C8B-B14F-4D97-AF65-F5344CB8AC3E}">
        <p14:creationId xmlns:p14="http://schemas.microsoft.com/office/powerpoint/2010/main" val="205505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15</a:t>
            </a:fld>
            <a:endParaRPr lang="en-US"/>
          </a:p>
        </p:txBody>
      </p:sp>
    </p:spTree>
    <p:extLst>
      <p:ext uri="{BB962C8B-B14F-4D97-AF65-F5344CB8AC3E}">
        <p14:creationId xmlns:p14="http://schemas.microsoft.com/office/powerpoint/2010/main" val="238049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20</a:t>
            </a:fld>
            <a:endParaRPr lang="en-US"/>
          </a:p>
        </p:txBody>
      </p:sp>
    </p:spTree>
    <p:extLst>
      <p:ext uri="{BB962C8B-B14F-4D97-AF65-F5344CB8AC3E}">
        <p14:creationId xmlns:p14="http://schemas.microsoft.com/office/powerpoint/2010/main" val="3591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21</a:t>
            </a:fld>
            <a:endParaRPr lang="en-US"/>
          </a:p>
        </p:txBody>
      </p:sp>
    </p:spTree>
    <p:extLst>
      <p:ext uri="{BB962C8B-B14F-4D97-AF65-F5344CB8AC3E}">
        <p14:creationId xmlns:p14="http://schemas.microsoft.com/office/powerpoint/2010/main" val="3426508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26</a:t>
            </a:fld>
            <a:endParaRPr lang="en-US"/>
          </a:p>
        </p:txBody>
      </p:sp>
    </p:spTree>
    <p:extLst>
      <p:ext uri="{BB962C8B-B14F-4D97-AF65-F5344CB8AC3E}">
        <p14:creationId xmlns:p14="http://schemas.microsoft.com/office/powerpoint/2010/main" val="165454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974F3C-4992-DD4C-AF40-F76A7427B6EB}"/>
              </a:ext>
            </a:extLst>
          </p:cNvPr>
          <p:cNvSpPr/>
          <p:nvPr userDrawn="1"/>
        </p:nvSpPr>
        <p:spPr>
          <a:xfrm>
            <a:off x="0" y="-1"/>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C8BA67-C8CF-AB46-BF72-175CE0C46582}"/>
              </a:ext>
            </a:extLst>
          </p:cNvPr>
          <p:cNvPicPr>
            <a:picLocks noChangeAspect="1"/>
          </p:cNvPicPr>
          <p:nvPr userDrawn="1"/>
        </p:nvPicPr>
        <p:blipFill>
          <a:blip r:embed="rId2"/>
          <a:stretch>
            <a:fillRect/>
          </a:stretch>
        </p:blipFill>
        <p:spPr>
          <a:xfrm>
            <a:off x="4684642" y="2005401"/>
            <a:ext cx="2815533" cy="2627831"/>
          </a:xfrm>
          <a:prstGeom prst="rect">
            <a:avLst/>
          </a:prstGeom>
        </p:spPr>
      </p:pic>
    </p:spTree>
    <p:extLst>
      <p:ext uri="{BB962C8B-B14F-4D97-AF65-F5344CB8AC3E}">
        <p14:creationId xmlns:p14="http://schemas.microsoft.com/office/powerpoint/2010/main" val="46727920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Tw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04AFC1-E873-E148-847B-FFF4DD6EBA4F}"/>
              </a:ext>
            </a:extLst>
          </p:cNvPr>
          <p:cNvSpPr/>
          <p:nvPr userDrawn="1"/>
        </p:nvSpPr>
        <p:spPr>
          <a:xfrm>
            <a:off x="0" y="-125896"/>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BD5E85-9BBB-404D-BCF8-F4DA489224BF}"/>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8DF2B368-F406-6242-8DCD-AD945C42F255}"/>
              </a:ext>
            </a:extLst>
          </p:cNvPr>
          <p:cNvSpPr>
            <a:spLocks noGrp="1"/>
          </p:cNvSpPr>
          <p:nvPr>
            <p:ph type="ctrTitle"/>
          </p:nvPr>
        </p:nvSpPr>
        <p:spPr>
          <a:xfrm>
            <a:off x="1524000" y="1122363"/>
            <a:ext cx="9144000" cy="2387600"/>
          </a:xfrm>
        </p:spPr>
        <p:txBody>
          <a:bodyPr anchor="b">
            <a:normAutofit/>
          </a:bodyP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6" name="Subtitle 2">
            <a:extLst>
              <a:ext uri="{FF2B5EF4-FFF2-40B4-BE49-F238E27FC236}">
                <a16:creationId xmlns:a16="http://schemas.microsoft.com/office/drawing/2014/main" id="{1586C1A8-BA03-394A-BFB7-5225359AA275}"/>
              </a:ext>
            </a:extLst>
          </p:cNvPr>
          <p:cNvSpPr>
            <a:spLocks noGrp="1"/>
          </p:cNvSpPr>
          <p:nvPr>
            <p:ph type="subTitle" idx="1"/>
          </p:nvPr>
        </p:nvSpPr>
        <p:spPr>
          <a:xfrm>
            <a:off x="1524000" y="3602038"/>
            <a:ext cx="9144000" cy="1655762"/>
          </a:xfrm>
        </p:spPr>
        <p:txBody>
          <a:bodyPr/>
          <a:lstStyle>
            <a:lvl1pPr marL="0" indent="0" algn="ctr">
              <a:buNone/>
              <a:defRPr sz="2400" b="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7" name="Rectangle 16">
            <a:extLst>
              <a:ext uri="{FF2B5EF4-FFF2-40B4-BE49-F238E27FC236}">
                <a16:creationId xmlns:a16="http://schemas.microsoft.com/office/drawing/2014/main" id="{34F6AD1A-9583-9941-BA40-B8DB7AA5FB61}"/>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2B7BFEF-7CB8-7748-BA62-67047417C0A5}"/>
              </a:ext>
            </a:extLst>
          </p:cNvPr>
          <p:cNvPicPr>
            <a:picLocks noChangeAspect="1"/>
          </p:cNvPicPr>
          <p:nvPr userDrawn="1"/>
        </p:nvPicPr>
        <p:blipFill>
          <a:blip r:embed="rId2"/>
          <a:stretch>
            <a:fillRect/>
          </a:stretch>
        </p:blipFill>
        <p:spPr>
          <a:xfrm>
            <a:off x="11078055" y="159160"/>
            <a:ext cx="837378" cy="781553"/>
          </a:xfrm>
          <a:prstGeom prst="rect">
            <a:avLst/>
          </a:prstGeom>
        </p:spPr>
      </p:pic>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686-D927-5044-BEB7-31718992B91D}"/>
              </a:ext>
            </a:extLst>
          </p:cNvPr>
          <p:cNvSpPr>
            <a:spLocks noGrp="1"/>
          </p:cNvSpPr>
          <p:nvPr>
            <p:ph type="title"/>
          </p:nvPr>
        </p:nvSpPr>
        <p:spPr/>
        <p:txBody>
          <a:bodyPr/>
          <a:lstStyle>
            <a:lvl1pPr>
              <a:defRPr baseline="0">
                <a:solidFill>
                  <a:schemeClr val="accent1">
                    <a:lumMod val="50000"/>
                  </a:schemeClr>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B0118CFE-BD95-0E49-8595-D6AC4F4C0784}"/>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7F525C06-7B28-F84B-B6DF-72F35317E67A}"/>
              </a:ext>
            </a:extLst>
          </p:cNvPr>
          <p:cNvSpPr>
            <a:spLocks noGrp="1"/>
          </p:cNvSpPr>
          <p:nvPr>
            <p:ph type="dt" sz="half" idx="11"/>
          </p:nvPr>
        </p:nvSpPr>
        <p:spPr/>
        <p:txBody>
          <a:bodyPr/>
          <a:lstStyle>
            <a:lvl1pPr>
              <a:defRPr baseline="0">
                <a:solidFill>
                  <a:schemeClr val="tx2"/>
                </a:solidFill>
              </a:defRPr>
            </a:lvl1pPr>
          </a:lstStyle>
          <a:p>
            <a:fld id="{179CEB8D-B9A4-7249-A618-1FFCB6E3C71A}" type="datetime1">
              <a:rPr lang="en-US" smtClean="0"/>
              <a:pPr/>
              <a:t>12/11/22</a:t>
            </a:fld>
            <a:endParaRPr lang="en-US" dirty="0"/>
          </a:p>
        </p:txBody>
      </p:sp>
      <p:sp>
        <p:nvSpPr>
          <p:cNvPr id="11" name="Content Placeholder 2">
            <a:extLst>
              <a:ext uri="{FF2B5EF4-FFF2-40B4-BE49-F238E27FC236}">
                <a16:creationId xmlns:a16="http://schemas.microsoft.com/office/drawing/2014/main" id="{E4C075EC-9917-254A-B858-BD457CFA272E}"/>
              </a:ext>
            </a:extLst>
          </p:cNvPr>
          <p:cNvSpPr>
            <a:spLocks noGrp="1"/>
          </p:cNvSpPr>
          <p:nvPr>
            <p:ph idx="1"/>
          </p:nvPr>
        </p:nvSpPr>
        <p:spPr>
          <a:xfrm>
            <a:off x="838200" y="1825625"/>
            <a:ext cx="10515600" cy="4351338"/>
          </a:xfrm>
        </p:spPr>
        <p:txBody>
          <a:bodyPr/>
          <a:lstStyle>
            <a:lvl1pPr>
              <a:defRPr baseline="0">
                <a:solidFill>
                  <a:schemeClr val="accent1">
                    <a:lumMod val="50000"/>
                  </a:schemeClr>
                </a:solidFill>
                <a:latin typeface="Arial" panose="020B0604020202020204" pitchFamily="34" charset="0"/>
                <a:cs typeface="Arial" panose="020B0604020202020204" pitchFamily="34" charset="0"/>
              </a:defRPr>
            </a:lvl1pPr>
            <a:lvl2pPr>
              <a:defRPr baseline="0">
                <a:solidFill>
                  <a:schemeClr val="accent1">
                    <a:lumMod val="50000"/>
                  </a:schemeClr>
                </a:solidFill>
                <a:latin typeface="Arial" panose="020B0604020202020204" pitchFamily="34" charset="0"/>
                <a:cs typeface="Arial" panose="020B0604020202020204" pitchFamily="34" charset="0"/>
              </a:defRPr>
            </a:lvl2pPr>
            <a:lvl3pPr>
              <a:defRPr baseline="0">
                <a:solidFill>
                  <a:schemeClr val="accent1">
                    <a:lumMod val="50000"/>
                  </a:schemeClr>
                </a:solidFill>
                <a:latin typeface="Arial" panose="020B0604020202020204" pitchFamily="34" charset="0"/>
                <a:cs typeface="Arial" panose="020B0604020202020204" pitchFamily="34" charset="0"/>
              </a:defRPr>
            </a:lvl3pPr>
            <a:lvl4pPr>
              <a:defRPr baseline="0">
                <a:solidFill>
                  <a:schemeClr val="accent1">
                    <a:lumMod val="50000"/>
                  </a:schemeClr>
                </a:solidFill>
                <a:latin typeface="Arial" panose="020B0604020202020204" pitchFamily="34" charset="0"/>
                <a:cs typeface="Arial" panose="020B0604020202020204" pitchFamily="34" charset="0"/>
              </a:defRPr>
            </a:lvl4pPr>
            <a:lvl5pPr>
              <a:defRPr baseline="0">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67638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1">
                    <a:lumMod val="50000"/>
                  </a:schemeClr>
                </a:solidFill>
                <a:latin typeface="Arial" panose="020B0604020202020204" pitchFamily="34" charset="0"/>
                <a:cs typeface="Arial" panose="020B0604020202020204" pitchFamily="34" charset="0"/>
              </a:defRPr>
            </a:lvl1pPr>
            <a:lvl2pPr>
              <a:defRPr>
                <a:solidFill>
                  <a:schemeClr val="accent1">
                    <a:lumMod val="50000"/>
                  </a:schemeClr>
                </a:solidFill>
                <a:latin typeface="Arial" panose="020B0604020202020204" pitchFamily="34" charset="0"/>
                <a:cs typeface="Arial" panose="020B0604020202020204" pitchFamily="34" charset="0"/>
              </a:defRPr>
            </a:lvl2pPr>
            <a:lvl3pPr>
              <a:defRPr>
                <a:solidFill>
                  <a:schemeClr val="accent1">
                    <a:lumMod val="50000"/>
                  </a:schemeClr>
                </a:solidFill>
                <a:latin typeface="Arial" panose="020B0604020202020204" pitchFamily="34" charset="0"/>
                <a:cs typeface="Arial" panose="020B0604020202020204" pitchFamily="34" charset="0"/>
              </a:defRPr>
            </a:lvl3pPr>
            <a:lvl4pPr>
              <a:defRPr>
                <a:solidFill>
                  <a:schemeClr val="accent1">
                    <a:lumMod val="50000"/>
                  </a:schemeClr>
                </a:solidFill>
                <a:latin typeface="Arial" panose="020B0604020202020204" pitchFamily="34" charset="0"/>
                <a:cs typeface="Arial" panose="020B0604020202020204" pitchFamily="34" charset="0"/>
              </a:defRPr>
            </a:lvl4pPr>
            <a:lvl5pPr>
              <a:defRPr>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B344B-EC26-5744-AC76-D8CA586C9B04}" type="datetime1">
              <a:rPr lang="en-US" smtClean="0"/>
              <a:t>12/11/22</a:t>
            </a:fld>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784375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6F515-9089-4647-A15F-41AF70C5A341}" type="datetime1">
              <a:rPr lang="en-US" smtClean="0"/>
              <a:t>12/11/22</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0268079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4F18E-BC0A-FA47-B948-E7696B7A692B}" type="datetime1">
              <a:rPr lang="en-US" smtClean="0"/>
              <a:t>12/11/22</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875405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47D089-7342-3445-BF50-85DF6D94B4DD}"/>
              </a:ext>
            </a:extLst>
          </p:cNvPr>
          <p:cNvSpPr/>
          <p:nvPr userDrawn="1"/>
        </p:nvSpPr>
        <p:spPr>
          <a:xfrm>
            <a:off x="0" y="0"/>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B685423-FE9D-E349-B420-17A8AA107270}"/>
              </a:ext>
            </a:extLst>
          </p:cNvPr>
          <p:cNvSpPr>
            <a:spLocks noGrp="1"/>
          </p:cNvSpPr>
          <p:nvPr>
            <p:ph type="ctrTitle" hasCustomPrompt="1"/>
          </p:nvPr>
        </p:nvSpPr>
        <p:spPr>
          <a:xfrm>
            <a:off x="1524000" y="4630625"/>
            <a:ext cx="9144000" cy="1088528"/>
          </a:xfrm>
        </p:spPr>
        <p:txBody>
          <a:bodyPr anchor="b">
            <a:normAutofit/>
          </a:bodyPr>
          <a:lstStyle>
            <a:lvl1pPr algn="ctr">
              <a:defRPr sz="3200" b="1">
                <a:solidFill>
                  <a:schemeClr val="bg1"/>
                </a:solidFill>
                <a:latin typeface="Arial" panose="020B0604020202020204" pitchFamily="34" charset="0"/>
                <a:cs typeface="Arial" panose="020B0604020202020204" pitchFamily="34" charset="0"/>
              </a:defRPr>
            </a:lvl1pPr>
          </a:lstStyle>
          <a:p>
            <a:r>
              <a:rPr lang="en-US" dirty="0"/>
              <a:t>Thank You</a:t>
            </a:r>
          </a:p>
        </p:txBody>
      </p:sp>
      <p:pic>
        <p:nvPicPr>
          <p:cNvPr id="5" name="Picture 4">
            <a:extLst>
              <a:ext uri="{FF2B5EF4-FFF2-40B4-BE49-F238E27FC236}">
                <a16:creationId xmlns:a16="http://schemas.microsoft.com/office/drawing/2014/main" id="{FE6A19B5-6295-184F-95AC-8494FA2F7362}"/>
              </a:ext>
            </a:extLst>
          </p:cNvPr>
          <p:cNvPicPr>
            <a:picLocks noChangeAspect="1"/>
          </p:cNvPicPr>
          <p:nvPr userDrawn="1"/>
        </p:nvPicPr>
        <p:blipFill>
          <a:blip r:embed="rId2"/>
          <a:stretch>
            <a:fillRect/>
          </a:stretch>
        </p:blipFill>
        <p:spPr>
          <a:xfrm>
            <a:off x="4959967" y="2476500"/>
            <a:ext cx="2310784" cy="2156732"/>
          </a:xfrm>
          <a:prstGeom prst="rect">
            <a:avLst/>
          </a:prstGeom>
        </p:spPr>
      </p:pic>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59805" y="6244525"/>
            <a:ext cx="7757963"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2"/>
          </p:nvPr>
        </p:nvSpPr>
        <p:spPr>
          <a:xfrm>
            <a:off x="838200" y="6244525"/>
            <a:ext cx="1221606" cy="365125"/>
          </a:xfrm>
          <a:prstGeom prst="rect">
            <a:avLst/>
          </a:prstGeom>
        </p:spPr>
        <p:txBody>
          <a:bodyPr vert="horz" lIns="91440" tIns="45720" rIns="91440" bIns="45720" rtlCol="0" anchor="ctr"/>
          <a:lstStyle>
            <a:lvl1pPr algn="ctr">
              <a:defRPr sz="1000" baseline="0">
                <a:solidFill>
                  <a:schemeClr val="tx2"/>
                </a:solidFill>
                <a:latin typeface="Arial" panose="020B0604020202020204" pitchFamily="34" charset="0"/>
                <a:cs typeface="Arial" panose="020B0604020202020204" pitchFamily="34" charset="0"/>
              </a:defRPr>
            </a:lvl1pPr>
          </a:lstStyle>
          <a:p>
            <a:fld id="{179CEB8D-B9A4-7249-A618-1FFCB6E3C71A}" type="datetime1">
              <a:rPr lang="en-US" smtClean="0"/>
              <a:pPr/>
              <a:t>12/11/22</a:t>
            </a:fld>
            <a:endParaRPr lang="en-US" dirty="0"/>
          </a:p>
        </p:txBody>
      </p:sp>
      <p:sp>
        <p:nvSpPr>
          <p:cNvPr id="11" name="TextBox 10">
            <a:extLst>
              <a:ext uri="{FF2B5EF4-FFF2-40B4-BE49-F238E27FC236}">
                <a16:creationId xmlns:a16="http://schemas.microsoft.com/office/drawing/2014/main" id="{768ADD57-E8E8-6F45-AC05-E272920E2EB0}"/>
              </a:ext>
            </a:extLst>
          </p:cNvPr>
          <p:cNvSpPr txBox="1"/>
          <p:nvPr userDrawn="1"/>
        </p:nvSpPr>
        <p:spPr>
          <a:xfrm>
            <a:off x="149629" y="6244525"/>
            <a:ext cx="688571" cy="365125"/>
          </a:xfrm>
          <a:prstGeom prst="rect">
            <a:avLst/>
          </a:prstGeom>
          <a:noFill/>
        </p:spPr>
        <p:txBody>
          <a:bodyPr wrap="square" rtlCol="0" anchor="ctr" anchorCtr="0">
            <a:noAutofit/>
          </a:bodyPr>
          <a:lstStyle/>
          <a:p>
            <a:pPr algn="ctr"/>
            <a:fld id="{479BDA1F-085D-3742-BB72-CE0249E0F669}" type="slidenum">
              <a:rPr lang="en-US" sz="1000" smtClean="0">
                <a:solidFill>
                  <a:schemeClr val="bg1">
                    <a:lumMod val="50000"/>
                  </a:schemeClr>
                </a:solidFill>
                <a:latin typeface="Arial" panose="020B0604020202020204" pitchFamily="34" charset="0"/>
                <a:cs typeface="Arial" panose="020B0604020202020204" pitchFamily="34" charset="0"/>
              </a:rPr>
              <a:pPr algn="ct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7A41877-C15E-9E4B-846A-9F81BCD8B4E7}"/>
              </a:ext>
            </a:extLst>
          </p:cNvPr>
          <p:cNvPicPr>
            <a:picLocks noChangeAspect="1"/>
          </p:cNvPicPr>
          <p:nvPr userDrawn="1"/>
        </p:nvPicPr>
        <p:blipFill>
          <a:blip r:embed="rId10"/>
          <a:stretch>
            <a:fillRect/>
          </a:stretch>
        </p:blipFill>
        <p:spPr>
          <a:xfrm>
            <a:off x="11078055" y="159161"/>
            <a:ext cx="837378" cy="781552"/>
          </a:xfrm>
          <a:prstGeom prst="rect">
            <a:avLst/>
          </a:prstGeom>
        </p:spPr>
      </p:pic>
      <p:sp>
        <p:nvSpPr>
          <p:cNvPr id="8" name="Rectangle 7">
            <a:extLst>
              <a:ext uri="{FF2B5EF4-FFF2-40B4-BE49-F238E27FC236}">
                <a16:creationId xmlns:a16="http://schemas.microsoft.com/office/drawing/2014/main" id="{CF2F8D92-7D98-734E-8602-93AFF8519A88}"/>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C4751-8AA4-804A-A9E7-642F0704DBD0}"/>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52" r:id="rId5"/>
    <p:sldLayoutId id="2147483654" r:id="rId6"/>
    <p:sldLayoutId id="2147483655" r:id="rId7"/>
    <p:sldLayoutId id="2147483663" r:id="rId8"/>
  </p:sldLayoutIdLst>
  <p:transition spd="slow">
    <p:fade/>
  </p:transition>
  <p:hf hdr="0"/>
  <p:txStyles>
    <p:titleStyle>
      <a:lvl1pPr algn="l" defTabSz="914400" rtl="0" eaLnBrk="1" latinLnBrk="0" hangingPunct="1">
        <a:lnSpc>
          <a:spcPct val="90000"/>
        </a:lnSpc>
        <a:spcBef>
          <a:spcPct val="0"/>
        </a:spcBef>
        <a:buNone/>
        <a:defRPr sz="3200" b="1" kern="1200" baseline="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400" b="1" kern="1200" baseline="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000" kern="1200" baseline="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1800" kern="1200" baseline="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ajemunig@kent.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vbandari@kent.edu" TargetMode="External"/><Relationship Id="rId4" Type="http://schemas.openxmlformats.org/officeDocument/2006/relationships/hyperlink" Target="mailto:nmala@kent.edu"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abstract/document/8659115?casa_token=9JpDsmAhw_QAAAAA:zgGWuqODYxdSS54kPFaX55ZgYUjosR78Y-yEJ9nUdY6y2T5M6iEREipac3lk1xq2VH6U-3nV" TargetMode="External"/><Relationship Id="rId2" Type="http://schemas.openxmlformats.org/officeDocument/2006/relationships/hyperlink" Target="https://www.sciencedirect.com/science/article/pii/S0957417411003976" TargetMode="External"/><Relationship Id="rId1" Type="http://schemas.openxmlformats.org/officeDocument/2006/relationships/slideLayout" Target="../slideLayouts/slideLayout3.xml"/><Relationship Id="rId6" Type="http://schemas.openxmlformats.org/officeDocument/2006/relationships/hyperlink" Target="https://arxiv.org/abs/1904.09031" TargetMode="External"/><Relationship Id="rId5" Type="http://schemas.openxmlformats.org/officeDocument/2006/relationships/hyperlink" Target="https://ieeexplore.ieee.org/abstract/document/9403812?casa_token=hSaXbErF4UAAAAAA:Shvw7dqroYwLqkabKISvVPfnJVapFpV23STP8KRcMy5p4CvM8xGyrd76CGfQSILQBS0rkQd8" TargetMode="External"/><Relationship Id="rId4" Type="http://schemas.openxmlformats.org/officeDocument/2006/relationships/hyperlink" Target="https://ieeexplore.ieee.org/abstract/document/8735638?casa_token=w4zFAHUoOF8AAAAA:lGXht14pUrmQUE02VsJNlY2IYmax2epQbeMb80OXhX7GZyidHJhAyxjJrBa7je4oBOIoUi9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378805"/>
      </p:ext>
    </p:extLst>
  </p:cSld>
  <p:clrMapOvr>
    <a:masterClrMapping/>
  </p:clrMapOvr>
  <p:transition spd="slow" advTm="1237">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691E-D088-30C5-E510-01FB8A0430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TECHNIQUES</a:t>
            </a:r>
          </a:p>
        </p:txBody>
      </p:sp>
      <p:sp>
        <p:nvSpPr>
          <p:cNvPr id="3" name="Content Placeholder 2">
            <a:extLst>
              <a:ext uri="{FF2B5EF4-FFF2-40B4-BE49-F238E27FC236}">
                <a16:creationId xmlns:a16="http://schemas.microsoft.com/office/drawing/2014/main" id="{21485FDD-2C54-1252-EFE5-2E449C424D78}"/>
              </a:ext>
            </a:extLst>
          </p:cNvPr>
          <p:cNvSpPr>
            <a:spLocks noGrp="1"/>
          </p:cNvSpPr>
          <p:nvPr>
            <p:ph idx="1"/>
          </p:nvPr>
        </p:nvSpPr>
        <p:spPr/>
        <p:txBody>
          <a:bodyPr>
            <a:normAutofit/>
          </a:bodyPr>
          <a:lstStyle/>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Prediction of future sales is one of the elegant machine learning study fields. </a:t>
            </a:r>
          </a:p>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Python will be used in this project to train the machine learning model which is used to predict the sales of next month.</a:t>
            </a:r>
            <a:endParaRPr lang="en-US" sz="2000" b="0" dirty="0">
              <a:latin typeface="Times New Roman" panose="02020603050405020304" pitchFamily="18" charset="0"/>
              <a:cs typeface="Times New Roman" panose="02020603050405020304" pitchFamily="18" charset="0"/>
            </a:endParaRPr>
          </a:p>
          <a:p>
            <a:pPr algn="just"/>
            <a:r>
              <a:rPr lang="en-US" sz="2000" b="0" dirty="0">
                <a:latin typeface="Times New Roman" panose="02020603050405020304" pitchFamily="18" charset="0"/>
                <a:cs typeface="Times New Roman" panose="02020603050405020304" pitchFamily="18" charset="0"/>
              </a:rPr>
              <a:t>The dataset used in this study is from Kaggle that contains the sales of 1C Russian company from 01-01-2013 to 10-31-2015 and we are predicting the sales for 11-31-2015.</a:t>
            </a:r>
          </a:p>
          <a:p>
            <a:pPr algn="just"/>
            <a:r>
              <a:rPr lang="en-US" sz="2000" b="0" dirty="0">
                <a:latin typeface="Times New Roman" panose="02020603050405020304" pitchFamily="18" charset="0"/>
                <a:cs typeface="Times New Roman" panose="02020603050405020304" pitchFamily="18" charset="0"/>
              </a:rPr>
              <a:t>The two machine learning algorithms used for this purpose are </a:t>
            </a:r>
          </a:p>
          <a:p>
            <a:pPr lvl="1" algn="just"/>
            <a:r>
              <a:rPr lang="en-US" dirty="0">
                <a:latin typeface="Times New Roman" panose="02020603050405020304" pitchFamily="18" charset="0"/>
                <a:cs typeface="Times New Roman" panose="02020603050405020304" pitchFamily="18" charset="0"/>
              </a:rPr>
              <a:t>Random Forest</a:t>
            </a:r>
          </a:p>
          <a:p>
            <a:pPr lvl="1" algn="just"/>
            <a:r>
              <a:rPr lang="en-US" dirty="0">
                <a:latin typeface="Times New Roman" panose="02020603050405020304" pitchFamily="18" charset="0"/>
                <a:cs typeface="Times New Roman" panose="02020603050405020304" pitchFamily="18" charset="0"/>
              </a:rPr>
              <a:t>Decision Tree </a:t>
            </a:r>
            <a:endParaRPr lang="en-US" b="0" dirty="0">
              <a:latin typeface="Times New Roman" panose="02020603050405020304" pitchFamily="18" charset="0"/>
              <a:cs typeface="Times New Roman" panose="02020603050405020304" pitchFamily="18" charset="0"/>
            </a:endParaRPr>
          </a:p>
          <a:p>
            <a:pPr algn="just"/>
            <a:r>
              <a:rPr lang="en-US" sz="2000" b="0" dirty="0">
                <a:latin typeface="Times New Roman" panose="02020603050405020304" pitchFamily="18" charset="0"/>
                <a:cs typeface="Times New Roman" panose="02020603050405020304" pitchFamily="18" charset="0"/>
              </a:rPr>
              <a:t>Then, the performance is measured and compared by calculating the root mean squared values for the two algorithms mentioned above.</a:t>
            </a:r>
          </a:p>
        </p:txBody>
      </p:sp>
      <p:sp>
        <p:nvSpPr>
          <p:cNvPr id="4" name="Date Placeholder 3">
            <a:extLst>
              <a:ext uri="{FF2B5EF4-FFF2-40B4-BE49-F238E27FC236}">
                <a16:creationId xmlns:a16="http://schemas.microsoft.com/office/drawing/2014/main" id="{55F44BD6-5F72-F0E8-8F1C-B2A0B4DB499A}"/>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615F242B-D9A3-1AA2-E603-55252E3C00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42659782"/>
      </p:ext>
    </p:extLst>
  </p:cSld>
  <p:clrMapOvr>
    <a:masterClrMapping/>
  </p:clrMapOvr>
  <p:transition spd="slow" advTm="51712">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5268-3766-ECA5-BAB9-793D463A6B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4" name="Date Placeholder 3">
            <a:extLst>
              <a:ext uri="{FF2B5EF4-FFF2-40B4-BE49-F238E27FC236}">
                <a16:creationId xmlns:a16="http://schemas.microsoft.com/office/drawing/2014/main" id="{C36DDE3D-3EEC-7188-5541-B5FCD3541120}"/>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CF25E8F1-F9CE-5C72-F453-5279946D1A49}"/>
              </a:ext>
            </a:extLst>
          </p:cNvPr>
          <p:cNvSpPr>
            <a:spLocks noGrp="1"/>
          </p:cNvSpPr>
          <p:nvPr>
            <p:ph type="ftr" sz="quarter" idx="11"/>
          </p:nvPr>
        </p:nvSpPr>
        <p:spPr/>
        <p:txBody>
          <a:bodyPr/>
          <a:lstStyle/>
          <a:p>
            <a:endParaRPr lang="en-US"/>
          </a:p>
        </p:txBody>
      </p:sp>
      <p:pic>
        <p:nvPicPr>
          <p:cNvPr id="6" name="Content Placeholder 5" descr="Diagram&#10;&#10;Description automatically generated">
            <a:extLst>
              <a:ext uri="{FF2B5EF4-FFF2-40B4-BE49-F238E27FC236}">
                <a16:creationId xmlns:a16="http://schemas.microsoft.com/office/drawing/2014/main" id="{AE9BC358-A45F-9FDF-14DA-EA39D237F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313" y="2367796"/>
            <a:ext cx="8984348" cy="1472844"/>
          </a:xfrm>
          <a:prstGeom prst="rect">
            <a:avLst/>
          </a:prstGeom>
        </p:spPr>
      </p:pic>
      <p:sp>
        <p:nvSpPr>
          <p:cNvPr id="7" name="TextBox 6">
            <a:extLst>
              <a:ext uri="{FF2B5EF4-FFF2-40B4-BE49-F238E27FC236}">
                <a16:creationId xmlns:a16="http://schemas.microsoft.com/office/drawing/2014/main" id="{078EC5A5-41C1-D9E1-27CE-67A0A9907F4E}"/>
              </a:ext>
            </a:extLst>
          </p:cNvPr>
          <p:cNvSpPr txBox="1"/>
          <p:nvPr/>
        </p:nvSpPr>
        <p:spPr>
          <a:xfrm>
            <a:off x="948558" y="1690688"/>
            <a:ext cx="10166132" cy="67710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five steps followed in this work, right from the dataset preparation to obtaining results.</a:t>
            </a:r>
          </a:p>
          <a:p>
            <a:endParaRPr lang="en-US" dirty="0"/>
          </a:p>
        </p:txBody>
      </p:sp>
    </p:spTree>
    <p:extLst>
      <p:ext uri="{BB962C8B-B14F-4D97-AF65-F5344CB8AC3E}">
        <p14:creationId xmlns:p14="http://schemas.microsoft.com/office/powerpoint/2010/main" val="93716701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6B2B-45F5-B496-77C9-7C62C712B6B2}"/>
              </a:ext>
            </a:extLst>
          </p:cNvPr>
          <p:cNvSpPr>
            <a:spLocks noGrp="1"/>
          </p:cNvSpPr>
          <p:nvPr>
            <p:ph type="title"/>
          </p:nvPr>
        </p:nvSpPr>
        <p:spPr>
          <a:xfrm>
            <a:off x="838200" y="12526"/>
            <a:ext cx="10515600" cy="1415441"/>
          </a:xfrm>
        </p:spPr>
        <p:txBody>
          <a:bodyPr>
            <a:normAutofit/>
          </a:bodyPr>
          <a:lstStyle/>
          <a:p>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OVERVIEW OF DATASET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DA46FC-27D4-3457-CDE0-DBD46D17A887}"/>
              </a:ext>
            </a:extLst>
          </p:cNvPr>
          <p:cNvSpPr>
            <a:spLocks noGrp="1"/>
          </p:cNvSpPr>
          <p:nvPr>
            <p:ph idx="1"/>
          </p:nvPr>
        </p:nvSpPr>
        <p:spPr>
          <a:xfrm>
            <a:off x="838200" y="1756109"/>
            <a:ext cx="10515600" cy="4160273"/>
          </a:xfrm>
        </p:spPr>
        <p:txBody>
          <a:bodyPr>
            <a:normAutofit/>
          </a:bodyPr>
          <a:lstStyle/>
          <a:p>
            <a:pPr marL="0" indent="0" rtl="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The daily historical sales stored in </a:t>
            </a:r>
            <a:r>
              <a:rPr lang="en-US" sz="2000" b="0" dirty="0">
                <a:solidFill>
                  <a:schemeClr val="tx1"/>
                </a:solidFill>
                <a:latin typeface="Times New Roman" panose="02020603050405020304" pitchFamily="18" charset="0"/>
                <a:cs typeface="Times New Roman" panose="02020603050405020304" pitchFamily="18" charset="0"/>
              </a:rPr>
              <a:t>following csv </a:t>
            </a:r>
            <a:r>
              <a:rPr lang="en-US" sz="2000" b="0" i="0" dirty="0">
                <a:solidFill>
                  <a:schemeClr val="tx1"/>
                </a:solidFill>
                <a:effectLst/>
                <a:latin typeface="Times New Roman" panose="02020603050405020304" pitchFamily="18" charset="0"/>
                <a:cs typeface="Times New Roman" panose="02020603050405020304" pitchFamily="18" charset="0"/>
              </a:rPr>
              <a:t>files.</a:t>
            </a:r>
          </a:p>
          <a:p>
            <a:pPr marL="0" indent="0" rtl="0">
              <a:lnSpc>
                <a:spcPct val="100000"/>
              </a:lnSpc>
              <a:buNone/>
            </a:pP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sales_train.csv</a:t>
            </a:r>
            <a:r>
              <a:rPr lang="en-US" sz="2000" b="0" i="0" dirty="0">
                <a:solidFill>
                  <a:schemeClr val="tx1"/>
                </a:solidFill>
                <a:effectLst/>
                <a:latin typeface="Times New Roman" panose="02020603050405020304" pitchFamily="18" charset="0"/>
                <a:cs typeface="Times New Roman" panose="02020603050405020304" pitchFamily="18" charset="0"/>
              </a:rPr>
              <a:t>: the training set. Daily historical data from January 2013 to October 2015. </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items.csv</a:t>
            </a:r>
            <a:r>
              <a:rPr lang="en-US" sz="2000" b="0" i="0" dirty="0">
                <a:solidFill>
                  <a:schemeClr val="tx1"/>
                </a:solidFill>
                <a:effectLst/>
                <a:latin typeface="Times New Roman" panose="02020603050405020304" pitchFamily="18" charset="0"/>
                <a:cs typeface="Times New Roman" panose="02020603050405020304" pitchFamily="18" charset="0"/>
              </a:rPr>
              <a:t>: information about the items/products.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item_categories.csv</a:t>
            </a:r>
            <a:r>
              <a:rPr lang="en-US" sz="2000" b="0" i="0" dirty="0">
                <a:solidFill>
                  <a:schemeClr val="tx1"/>
                </a:solidFill>
                <a:effectLst/>
                <a:latin typeface="Times New Roman" panose="02020603050405020304" pitchFamily="18" charset="0"/>
                <a:cs typeface="Times New Roman" panose="02020603050405020304" pitchFamily="18" charset="0"/>
              </a:rPr>
              <a:t>: information about the items categories.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test.csv</a:t>
            </a:r>
            <a:r>
              <a:rPr lang="en-US" sz="2000" b="0" i="0" dirty="0">
                <a:solidFill>
                  <a:schemeClr val="tx1"/>
                </a:solidFill>
                <a:effectLst/>
                <a:latin typeface="Times New Roman" panose="02020603050405020304" pitchFamily="18" charset="0"/>
                <a:cs typeface="Times New Roman" panose="02020603050405020304" pitchFamily="18" charset="0"/>
              </a:rPr>
              <a:t>: the test set and we need to forecast the sales for these shops and products for November 2015. (Around 2lakh records)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shops.csv</a:t>
            </a:r>
            <a:r>
              <a:rPr lang="en-US" sz="2000" b="0" i="0" dirty="0">
                <a:solidFill>
                  <a:schemeClr val="tx1"/>
                </a:solidFill>
                <a:effectLst/>
                <a:latin typeface="Times New Roman" panose="02020603050405020304" pitchFamily="18" charset="0"/>
                <a:cs typeface="Times New Roman" panose="02020603050405020304" pitchFamily="18" charset="0"/>
              </a:rPr>
              <a:t>: information about the shops.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sample_submission.csv</a:t>
            </a:r>
            <a:r>
              <a:rPr lang="en-US" sz="2000" b="0" i="0" dirty="0">
                <a:solidFill>
                  <a:schemeClr val="tx1"/>
                </a:solidFill>
                <a:effectLst/>
                <a:latin typeface="Times New Roman" panose="02020603050405020304" pitchFamily="18" charset="0"/>
                <a:cs typeface="Times New Roman" panose="02020603050405020304" pitchFamily="18" charset="0"/>
              </a:rPr>
              <a:t> - a sample submission file.</a:t>
            </a:r>
          </a:p>
          <a:p>
            <a:pPr marL="0" indent="0" algn="l" rtl="0">
              <a:buNone/>
            </a:pPr>
            <a:endParaRPr lang="en-IN" sz="20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989F8A7-9E2C-0485-53F4-431A82900585}"/>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B86B1274-D270-A138-C61E-26CE23988EC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23257263"/>
      </p:ext>
    </p:extLst>
  </p:cSld>
  <p:clrMapOvr>
    <a:masterClrMapping/>
  </p:clrMapOvr>
  <p:transition spd="slow" advTm="33237">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A9A4-6481-A945-0F7F-A9F7E5B7FE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DESCRIPTION</a:t>
            </a:r>
          </a:p>
        </p:txBody>
      </p:sp>
      <p:sp>
        <p:nvSpPr>
          <p:cNvPr id="3" name="Content Placeholder 2">
            <a:extLst>
              <a:ext uri="{FF2B5EF4-FFF2-40B4-BE49-F238E27FC236}">
                <a16:creationId xmlns:a16="http://schemas.microsoft.com/office/drawing/2014/main" id="{AF189D2D-1D93-A364-1B1D-F904FE2B1528}"/>
              </a:ext>
            </a:extLst>
          </p:cNvPr>
          <p:cNvSpPr>
            <a:spLocks noGrp="1"/>
          </p:cNvSpPr>
          <p:nvPr>
            <p:ph idx="1"/>
          </p:nvPr>
        </p:nvSpPr>
        <p:spPr>
          <a:xfrm>
            <a:off x="838200" y="1406908"/>
            <a:ext cx="10515600" cy="5202742"/>
          </a:xfrm>
        </p:spPr>
        <p:txBody>
          <a:bodyPr>
            <a:noAutofit/>
          </a:bodyPr>
          <a:lstStyle/>
          <a:p>
            <a:pPr marL="0" indent="0">
              <a:buNone/>
            </a:pPr>
            <a:r>
              <a:rPr lang="en-US" sz="1800" b="0" i="0" dirty="0">
                <a:solidFill>
                  <a:schemeClr val="tx1"/>
                </a:solidFill>
                <a:effectLst/>
                <a:latin typeface="Times New Roman" panose="02020603050405020304" pitchFamily="18" charset="0"/>
                <a:cs typeface="Times New Roman" panose="02020603050405020304" pitchFamily="18" charset="0"/>
              </a:rPr>
              <a:t>Independent variable:</a:t>
            </a:r>
          </a:p>
          <a:p>
            <a:r>
              <a:rPr lang="en-US" sz="1600" b="0" i="0" dirty="0" err="1">
                <a:solidFill>
                  <a:schemeClr val="tx1"/>
                </a:solidFill>
                <a:effectLst/>
                <a:latin typeface="Times New Roman" panose="02020603050405020304" pitchFamily="18" charset="0"/>
                <a:cs typeface="Times New Roman" panose="02020603050405020304" pitchFamily="18" charset="0"/>
              </a:rPr>
              <a:t>item_cnt_day</a:t>
            </a:r>
            <a:r>
              <a:rPr lang="en-US" sz="1600" b="0" i="0" dirty="0">
                <a:solidFill>
                  <a:schemeClr val="tx1"/>
                </a:solidFill>
                <a:effectLst/>
                <a:latin typeface="Times New Roman" panose="02020603050405020304" pitchFamily="18" charset="0"/>
                <a:cs typeface="Times New Roman" panose="02020603050405020304" pitchFamily="18" charset="0"/>
              </a:rPr>
              <a:t> - number of products sold. We are predicting a monthly amount</a:t>
            </a: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of this measure.</a:t>
            </a:r>
          </a:p>
          <a:p>
            <a:pPr marL="0" indent="0">
              <a:buNone/>
            </a:pPr>
            <a:r>
              <a:rPr lang="en-US" sz="1800" b="0" i="0" dirty="0">
                <a:solidFill>
                  <a:schemeClr val="tx1"/>
                </a:solidFill>
                <a:effectLst/>
                <a:latin typeface="Times New Roman" panose="02020603050405020304" pitchFamily="18" charset="0"/>
                <a:cs typeface="Times New Roman" panose="02020603050405020304" pitchFamily="18" charset="0"/>
              </a:rPr>
              <a:t>Dependent variables:</a:t>
            </a:r>
            <a:endParaRPr lang="en-US" sz="18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a:solidFill>
                  <a:schemeClr val="tx1"/>
                </a:solidFill>
                <a:effectLst/>
                <a:latin typeface="Times New Roman" panose="02020603050405020304" pitchFamily="18" charset="0"/>
                <a:cs typeface="Times New Roman" panose="02020603050405020304" pitchFamily="18" charset="0"/>
              </a:rPr>
              <a:t>ID - an Id that represents a (Shop, Item) tuple within the test set.</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shop_id</a:t>
            </a:r>
            <a:r>
              <a:rPr lang="en-US" sz="1600" b="0" i="0" dirty="0">
                <a:solidFill>
                  <a:schemeClr val="tx1"/>
                </a:solidFill>
                <a:effectLst/>
                <a:latin typeface="Times New Roman" panose="02020603050405020304" pitchFamily="18" charset="0"/>
                <a:cs typeface="Times New Roman" panose="02020603050405020304" pitchFamily="18" charset="0"/>
              </a:rPr>
              <a:t> - unique identifier of a shop.</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item_id</a:t>
            </a:r>
            <a:r>
              <a:rPr lang="en-US" sz="1600" b="0" i="0" dirty="0">
                <a:solidFill>
                  <a:schemeClr val="tx1"/>
                </a:solidFill>
                <a:effectLst/>
                <a:latin typeface="Times New Roman" panose="02020603050405020304" pitchFamily="18" charset="0"/>
                <a:cs typeface="Times New Roman" panose="02020603050405020304" pitchFamily="18" charset="0"/>
              </a:rPr>
              <a:t> - unique identifier of a product.</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item_category</a:t>
            </a:r>
            <a:r>
              <a:rPr lang="en-US" sz="1600" dirty="0" err="1">
                <a:solidFill>
                  <a:schemeClr val="tx1"/>
                </a:solidFill>
                <a:latin typeface="Times New Roman" panose="02020603050405020304" pitchFamily="18" charset="0"/>
                <a:cs typeface="Times New Roman" panose="02020603050405020304" pitchFamily="18" charset="0"/>
              </a:rPr>
              <a:t>_</a:t>
            </a:r>
            <a:r>
              <a:rPr lang="en-US" sz="1600" b="0" i="0" dirty="0" err="1">
                <a:solidFill>
                  <a:schemeClr val="tx1"/>
                </a:solidFill>
                <a:effectLst/>
                <a:latin typeface="Times New Roman" panose="02020603050405020304" pitchFamily="18" charset="0"/>
                <a:cs typeface="Times New Roman" panose="02020603050405020304" pitchFamily="18" charset="0"/>
              </a:rPr>
              <a:t>id</a:t>
            </a:r>
            <a:r>
              <a:rPr lang="en-US" sz="1600" b="0" i="0" dirty="0">
                <a:solidFill>
                  <a:schemeClr val="tx1"/>
                </a:solidFill>
                <a:effectLst/>
                <a:latin typeface="Times New Roman" panose="02020603050405020304" pitchFamily="18" charset="0"/>
                <a:cs typeface="Times New Roman" panose="02020603050405020304" pitchFamily="18" charset="0"/>
              </a:rPr>
              <a:t> - unique identifier of item category.</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item_price</a:t>
            </a:r>
            <a:r>
              <a:rPr lang="en-US" sz="1600" b="0" i="0" dirty="0">
                <a:solidFill>
                  <a:schemeClr val="tx1"/>
                </a:solidFill>
                <a:effectLst/>
                <a:latin typeface="Times New Roman" panose="02020603050405020304" pitchFamily="18" charset="0"/>
                <a:cs typeface="Times New Roman" panose="02020603050405020304" pitchFamily="18" charset="0"/>
              </a:rPr>
              <a:t> - current price of an item.</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a:solidFill>
                  <a:schemeClr val="tx1"/>
                </a:solidFill>
                <a:effectLst/>
                <a:latin typeface="Times New Roman" panose="02020603050405020304" pitchFamily="18" charset="0"/>
                <a:cs typeface="Times New Roman" panose="02020603050405020304" pitchFamily="18" charset="0"/>
              </a:rPr>
              <a:t>date - date in format dd/mm/</a:t>
            </a:r>
            <a:r>
              <a:rPr lang="en-US" sz="1600" b="0" i="0" dirty="0" err="1">
                <a:solidFill>
                  <a:schemeClr val="tx1"/>
                </a:solidFill>
                <a:effectLst/>
                <a:latin typeface="Times New Roman" panose="02020603050405020304" pitchFamily="18" charset="0"/>
                <a:cs typeface="Times New Roman" panose="02020603050405020304" pitchFamily="18" charset="0"/>
              </a:rPr>
              <a:t>yyyy</a:t>
            </a:r>
            <a:r>
              <a:rPr lang="en-US" sz="1600" b="0" i="0" dirty="0">
                <a:solidFill>
                  <a:schemeClr val="tx1"/>
                </a:solidFill>
                <a:effectLst/>
                <a:latin typeface="Times New Roman" panose="02020603050405020304" pitchFamily="18" charset="0"/>
                <a:cs typeface="Times New Roman" panose="02020603050405020304" pitchFamily="18" charset="0"/>
              </a:rPr>
              <a:t>.</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date_block</a:t>
            </a:r>
            <a:r>
              <a:rPr lang="en-US" sz="1600" dirty="0" err="1">
                <a:solidFill>
                  <a:schemeClr val="tx1"/>
                </a:solidFill>
                <a:latin typeface="Times New Roman" panose="02020603050405020304" pitchFamily="18" charset="0"/>
                <a:cs typeface="Times New Roman" panose="02020603050405020304" pitchFamily="18" charset="0"/>
              </a:rPr>
              <a:t>_</a:t>
            </a:r>
            <a:r>
              <a:rPr lang="en-US" sz="1600" b="0" i="0" dirty="0" err="1">
                <a:solidFill>
                  <a:schemeClr val="tx1"/>
                </a:solidFill>
                <a:effectLst/>
                <a:latin typeface="Times New Roman" panose="02020603050405020304" pitchFamily="18" charset="0"/>
                <a:cs typeface="Times New Roman" panose="02020603050405020304" pitchFamily="18" charset="0"/>
              </a:rPr>
              <a:t>num</a:t>
            </a:r>
            <a:r>
              <a:rPr lang="en-US" sz="1600" b="0" i="0" dirty="0">
                <a:solidFill>
                  <a:schemeClr val="tx1"/>
                </a:solidFill>
                <a:effectLst/>
                <a:latin typeface="Times New Roman" panose="02020603050405020304" pitchFamily="18" charset="0"/>
                <a:cs typeface="Times New Roman" panose="02020603050405020304" pitchFamily="18" charset="0"/>
              </a:rPr>
              <a:t> - a consecutive month number is used for convenience. January 2013 is 0, February 2013 is 1, ..., October     2015 is 33.</a:t>
            </a: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item_name</a:t>
            </a:r>
            <a:r>
              <a:rPr lang="en-US" sz="1600" b="0" i="0" dirty="0">
                <a:solidFill>
                  <a:schemeClr val="tx1"/>
                </a:solidFill>
                <a:effectLst/>
                <a:latin typeface="Times New Roman" panose="02020603050405020304" pitchFamily="18" charset="0"/>
                <a:cs typeface="Times New Roman" panose="02020603050405020304" pitchFamily="18" charset="0"/>
              </a:rPr>
              <a:t> - name of item.</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shop_name</a:t>
            </a:r>
            <a:r>
              <a:rPr lang="en-US" sz="1600" b="0" i="0" dirty="0">
                <a:solidFill>
                  <a:schemeClr val="tx1"/>
                </a:solidFill>
                <a:effectLst/>
                <a:latin typeface="Times New Roman" panose="02020603050405020304" pitchFamily="18" charset="0"/>
                <a:cs typeface="Times New Roman" panose="02020603050405020304" pitchFamily="18" charset="0"/>
              </a:rPr>
              <a:t> - name of shop.</a:t>
            </a: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item_category</a:t>
            </a:r>
            <a:r>
              <a:rPr lang="en-US" sz="1600" dirty="0" err="1">
                <a:solidFill>
                  <a:schemeClr val="tx1"/>
                </a:solidFill>
                <a:latin typeface="Times New Roman" panose="02020603050405020304" pitchFamily="18" charset="0"/>
                <a:cs typeface="Times New Roman" panose="02020603050405020304" pitchFamily="18" charset="0"/>
              </a:rPr>
              <a:t>_</a:t>
            </a:r>
            <a:r>
              <a:rPr lang="en-US" sz="1600" b="0" i="0" dirty="0" err="1">
                <a:solidFill>
                  <a:schemeClr val="tx1"/>
                </a:solidFill>
                <a:effectLst/>
                <a:latin typeface="Times New Roman" panose="02020603050405020304" pitchFamily="18" charset="0"/>
                <a:cs typeface="Times New Roman" panose="02020603050405020304" pitchFamily="18" charset="0"/>
              </a:rPr>
              <a:t>name</a:t>
            </a:r>
            <a:r>
              <a:rPr lang="en-US" sz="1600" b="0" i="0" dirty="0">
                <a:solidFill>
                  <a:schemeClr val="tx1"/>
                </a:solidFill>
                <a:effectLst/>
                <a:latin typeface="Times New Roman" panose="02020603050405020304" pitchFamily="18" charset="0"/>
                <a:cs typeface="Times New Roman" panose="02020603050405020304" pitchFamily="18" charset="0"/>
              </a:rPr>
              <a:t> - name of item category.</a:t>
            </a:r>
            <a:endParaRPr lang="en-US" sz="1600" dirty="0"/>
          </a:p>
        </p:txBody>
      </p:sp>
      <p:sp>
        <p:nvSpPr>
          <p:cNvPr id="4" name="Date Placeholder 3">
            <a:extLst>
              <a:ext uri="{FF2B5EF4-FFF2-40B4-BE49-F238E27FC236}">
                <a16:creationId xmlns:a16="http://schemas.microsoft.com/office/drawing/2014/main" id="{8C9F1334-918D-E67C-FCCD-EB652D02069B}"/>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53F47943-22B8-5F6A-D9DA-F287139CAAE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2293152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512-4A9D-8E9A-4E16-C0616E744964}"/>
              </a:ext>
            </a:extLst>
          </p:cNvPr>
          <p:cNvSpPr>
            <a:spLocks noGrp="1"/>
          </p:cNvSpPr>
          <p:nvPr>
            <p:ph type="title"/>
          </p:nvPr>
        </p:nvSpPr>
        <p:spPr>
          <a:xfrm>
            <a:off x="838200" y="365126"/>
            <a:ext cx="10515600" cy="950108"/>
          </a:xfrm>
        </p:spPr>
        <p:txBody>
          <a:bodyPr/>
          <a:lstStyle/>
          <a:p>
            <a:r>
              <a:rPr lang="en-US" sz="3200" dirty="0">
                <a:latin typeface="Times New Roman" panose="02020603050405020304" pitchFamily="18" charset="0"/>
                <a:cs typeface="Times New Roman" panose="02020603050405020304" pitchFamily="18" charset="0"/>
              </a:rPr>
              <a:t>DATA PREPARATION </a:t>
            </a:r>
            <a:r>
              <a:rPr lang="en-US" dirty="0">
                <a:latin typeface="Times New Roman" panose="02020603050405020304" pitchFamily="18" charset="0"/>
                <a:cs typeface="Times New Roman" panose="02020603050405020304" pitchFamily="18" charset="0"/>
              </a:rPr>
              <a:t>STAGE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5049E2-E010-9285-0167-0197771EA285}"/>
              </a:ext>
            </a:extLst>
          </p:cNvPr>
          <p:cNvSpPr>
            <a:spLocks noGrp="1"/>
          </p:cNvSpPr>
          <p:nvPr>
            <p:ph idx="1"/>
          </p:nvPr>
        </p:nvSpPr>
        <p:spPr>
          <a:xfrm>
            <a:off x="838200" y="1628384"/>
            <a:ext cx="10515600" cy="4548579"/>
          </a:xfrm>
        </p:spPr>
        <p:txBody>
          <a:bodyPr/>
          <a:lstStyle/>
          <a:p>
            <a:pPr algn="just"/>
            <a:r>
              <a:rPr lang="en-US" sz="2000" b="0" dirty="0">
                <a:latin typeface="Times New Roman" panose="02020603050405020304" pitchFamily="18" charset="0"/>
                <a:cs typeface="Times New Roman" panose="02020603050405020304" pitchFamily="18" charset="0"/>
              </a:rPr>
              <a:t>Basic exploration of data is done by using </a:t>
            </a:r>
            <a:r>
              <a:rPr lang="en-US" sz="2000" b="0" dirty="0" err="1">
                <a:latin typeface="Times New Roman" panose="02020603050405020304" pitchFamily="18" charset="0"/>
                <a:cs typeface="Times New Roman" panose="02020603050405020304" pitchFamily="18" charset="0"/>
              </a:rPr>
              <a:t>basic_eda</a:t>
            </a:r>
            <a:r>
              <a:rPr lang="en-US" sz="2000" b="0" dirty="0">
                <a:latin typeface="Times New Roman" panose="02020603050405020304" pitchFamily="18" charset="0"/>
                <a:cs typeface="Times New Roman" panose="02020603050405020304" pitchFamily="18" charset="0"/>
              </a:rPr>
              <a:t>() function on all the features present in order to understand the data better. </a:t>
            </a:r>
          </a:p>
          <a:p>
            <a:pPr algn="just"/>
            <a:r>
              <a:rPr lang="en-US" sz="2000" b="0" dirty="0">
                <a:latin typeface="Times New Roman" panose="02020603050405020304" pitchFamily="18" charset="0"/>
                <a:cs typeface="Times New Roman" panose="02020603050405020304" pitchFamily="18" charset="0"/>
              </a:rPr>
              <a:t>There are no missing values and no null values in the dataset. </a:t>
            </a:r>
          </a:p>
          <a:p>
            <a:pPr algn="just"/>
            <a:r>
              <a:rPr lang="en-US" sz="2000" b="0" dirty="0">
                <a:latin typeface="Times New Roman" panose="02020603050405020304" pitchFamily="18" charset="0"/>
                <a:cs typeface="Times New Roman" panose="02020603050405020304" pitchFamily="18" charset="0"/>
              </a:rPr>
              <a:t>There are 6 duplicate values in train dataset.</a:t>
            </a:r>
          </a:p>
          <a:p>
            <a:pPr algn="just"/>
            <a:r>
              <a:rPr lang="en-US" sz="2000" b="0" dirty="0">
                <a:latin typeface="Times New Roman" panose="02020603050405020304" pitchFamily="18" charset="0"/>
                <a:cs typeface="Times New Roman" panose="02020603050405020304" pitchFamily="18" charset="0"/>
              </a:rPr>
              <a:t>Excluding unwanted shop ids and item ids in train dataset. </a:t>
            </a:r>
            <a:endParaRPr lang="en-IN" sz="2000" b="0" dirty="0">
              <a:latin typeface="Times New Roman" panose="02020603050405020304" pitchFamily="18" charset="0"/>
              <a:cs typeface="Times New Roman" panose="02020603050405020304" pitchFamily="18" charset="0"/>
            </a:endParaRPr>
          </a:p>
          <a:p>
            <a:pPr algn="just"/>
            <a:r>
              <a:rPr lang="en-US" sz="2000" b="0" dirty="0">
                <a:latin typeface="Times New Roman" panose="02020603050405020304" pitchFamily="18" charset="0"/>
                <a:cs typeface="Times New Roman" panose="02020603050405020304" pitchFamily="18" charset="0"/>
              </a:rPr>
              <a:t>Analyzing outliers on </a:t>
            </a:r>
            <a:r>
              <a:rPr lang="en-US" sz="2000" b="0" dirty="0" err="1">
                <a:latin typeface="Times New Roman" panose="02020603050405020304" pitchFamily="18" charset="0"/>
                <a:cs typeface="Times New Roman" panose="02020603050405020304" pitchFamily="18" charset="0"/>
              </a:rPr>
              <a:t>item_cnt_day</a:t>
            </a:r>
            <a:r>
              <a:rPr lang="en-US" sz="2000" b="0" dirty="0">
                <a:latin typeface="Times New Roman" panose="02020603050405020304" pitchFamily="18" charset="0"/>
                <a:cs typeface="Times New Roman" panose="02020603050405020304" pitchFamily="18" charset="0"/>
              </a:rPr>
              <a:t> and </a:t>
            </a:r>
            <a:r>
              <a:rPr lang="en-US" sz="2000" b="0" dirty="0" err="1">
                <a:latin typeface="Times New Roman" panose="02020603050405020304" pitchFamily="18" charset="0"/>
                <a:cs typeface="Times New Roman" panose="02020603050405020304" pitchFamily="18" charset="0"/>
              </a:rPr>
              <a:t>item_price</a:t>
            </a:r>
            <a:r>
              <a:rPr lang="en-US" sz="2000" b="0" dirty="0">
                <a:latin typeface="Times New Roman" panose="02020603050405020304" pitchFamily="18" charset="0"/>
                <a:cs typeface="Times New Roman" panose="02020603050405020304" pitchFamily="18" charset="0"/>
              </a:rPr>
              <a:t> features in train data before and after excluding the duplicates and removing them.</a:t>
            </a:r>
          </a:p>
          <a:p>
            <a:pPr algn="just"/>
            <a:r>
              <a:rPr lang="en-US" sz="2000" b="0" dirty="0">
                <a:latin typeface="Times New Roman" panose="02020603050405020304" pitchFamily="18" charset="0"/>
                <a:cs typeface="Times New Roman" panose="02020603050405020304" pitchFamily="18" charset="0"/>
              </a:rPr>
              <a:t>Cleaning shops data as there are different shop ids for same shop names like 0-57,1-58,11,10,40-39 and we don’t have 0,1,11 and 40 shop id in test data so we are replacing these with </a:t>
            </a:r>
            <a:r>
              <a:rPr lang="en-US" sz="2000" b="0" dirty="0" err="1">
                <a:latin typeface="Times New Roman" panose="02020603050405020304" pitchFamily="18" charset="0"/>
                <a:cs typeface="Times New Roman" panose="02020603050405020304" pitchFamily="18" charset="0"/>
              </a:rPr>
              <a:t>shop_id</a:t>
            </a:r>
            <a:r>
              <a:rPr lang="en-US" sz="2000" b="0" dirty="0">
                <a:latin typeface="Times New Roman" panose="02020603050405020304" pitchFamily="18" charset="0"/>
                <a:cs typeface="Times New Roman" panose="02020603050405020304" pitchFamily="18" charset="0"/>
              </a:rPr>
              <a:t> which shares a similar names. </a:t>
            </a:r>
          </a:p>
          <a:p>
            <a:pPr algn="just"/>
            <a:r>
              <a:rPr lang="en-US" sz="2000" b="0" dirty="0">
                <a:latin typeface="Times New Roman" panose="02020603050405020304" pitchFamily="18" charset="0"/>
                <a:cs typeface="Times New Roman" panose="02020603050405020304" pitchFamily="18" charset="0"/>
              </a:rPr>
              <a:t>Creating test set for month 34 and merging all the required features to it. </a:t>
            </a:r>
          </a:p>
          <a:p>
            <a:endParaRPr lang="en-US"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3D0E7F-2308-8BE4-572A-CBEF47C4DEE5}"/>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D26A7AEC-B9CF-0EC1-B0BB-4C06081A5429}"/>
              </a:ext>
            </a:extLst>
          </p:cNvPr>
          <p:cNvSpPr>
            <a:spLocks noGrp="1"/>
          </p:cNvSpPr>
          <p:nvPr>
            <p:ph type="ftr" sz="quarter" idx="11"/>
          </p:nvPr>
        </p:nvSpPr>
        <p:spPr/>
        <p:txBody>
          <a:bodyPr/>
          <a:lstStyle/>
          <a:p>
            <a:endParaRPr lang="en-US"/>
          </a:p>
        </p:txBody>
      </p:sp>
      <p:pic>
        <p:nvPicPr>
          <p:cNvPr id="6" name="Audio 5">
            <a:hlinkClick r:id="" action="ppaction://media"/>
            <a:extLst>
              <a:ext uri="{FF2B5EF4-FFF2-40B4-BE49-F238E27FC236}">
                <a16:creationId xmlns:a16="http://schemas.microsoft.com/office/drawing/2014/main" id="{7DAAAD31-ED34-9023-9E77-AA1FC6CB749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42188258"/>
      </p:ext>
    </p:extLst>
  </p:cSld>
  <p:clrMapOvr>
    <a:masterClrMapping/>
  </p:clrMapOvr>
  <p:transition spd="slow" advTm="4321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AC89-E8FC-1BF6-293B-50C96F5673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SHAPE OF CSV FILES </a:t>
            </a:r>
          </a:p>
        </p:txBody>
      </p:sp>
      <p:pic>
        <p:nvPicPr>
          <p:cNvPr id="7" name="Content Placeholder 6" descr="A screenshot of a computer&#10;&#10;Description automatically generated">
            <a:extLst>
              <a:ext uri="{FF2B5EF4-FFF2-40B4-BE49-F238E27FC236}">
                <a16:creationId xmlns:a16="http://schemas.microsoft.com/office/drawing/2014/main" id="{284DEB08-7266-3E63-4B9E-B653A4338A7B}"/>
              </a:ext>
            </a:extLst>
          </p:cNvPr>
          <p:cNvPicPr>
            <a:picLocks noGrp="1" noChangeAspect="1"/>
          </p:cNvPicPr>
          <p:nvPr>
            <p:ph idx="1"/>
          </p:nvPr>
        </p:nvPicPr>
        <p:blipFill rotWithShape="1">
          <a:blip r:embed="rId3"/>
          <a:srcRect l="-287" t="11305" b="12247"/>
          <a:stretch/>
        </p:blipFill>
        <p:spPr>
          <a:xfrm>
            <a:off x="677917" y="1690688"/>
            <a:ext cx="11114690" cy="4553837"/>
          </a:xfrm>
        </p:spPr>
      </p:pic>
      <p:sp>
        <p:nvSpPr>
          <p:cNvPr id="4" name="Date Placeholder 3">
            <a:extLst>
              <a:ext uri="{FF2B5EF4-FFF2-40B4-BE49-F238E27FC236}">
                <a16:creationId xmlns:a16="http://schemas.microsoft.com/office/drawing/2014/main" id="{446E24D1-B39C-BA3E-D8E7-6ABDFC6E6A67}"/>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2C2C69D5-EC1F-581F-FF71-7B737CA6C15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9166845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02C-A66A-E613-7A6C-4AEC76D981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SHOP WISE SELLING</a:t>
            </a:r>
          </a:p>
        </p:txBody>
      </p:sp>
      <p:pic>
        <p:nvPicPr>
          <p:cNvPr id="7" name="Content Placeholder 6" descr="Graphical user interface&#10;&#10;Description automatically generated">
            <a:extLst>
              <a:ext uri="{FF2B5EF4-FFF2-40B4-BE49-F238E27FC236}">
                <a16:creationId xmlns:a16="http://schemas.microsoft.com/office/drawing/2014/main" id="{B03CA612-42E1-462F-7536-0B9FE305CA5C}"/>
              </a:ext>
            </a:extLst>
          </p:cNvPr>
          <p:cNvPicPr>
            <a:picLocks noGrp="1" noChangeAspect="1"/>
          </p:cNvPicPr>
          <p:nvPr>
            <p:ph idx="1"/>
          </p:nvPr>
        </p:nvPicPr>
        <p:blipFill rotWithShape="1">
          <a:blip r:embed="rId2"/>
          <a:srcRect l="-287" t="12392" b="13333"/>
          <a:stretch/>
        </p:blipFill>
        <p:spPr>
          <a:xfrm>
            <a:off x="173420" y="1497724"/>
            <a:ext cx="11855669" cy="4746801"/>
          </a:xfrm>
        </p:spPr>
      </p:pic>
      <p:sp>
        <p:nvSpPr>
          <p:cNvPr id="4" name="Date Placeholder 3">
            <a:extLst>
              <a:ext uri="{FF2B5EF4-FFF2-40B4-BE49-F238E27FC236}">
                <a16:creationId xmlns:a16="http://schemas.microsoft.com/office/drawing/2014/main" id="{EBF828A8-A3AA-EAED-C3E4-D6135F66752D}"/>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2FEF0ACE-C8A4-0DE8-3090-ADDA05D230A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7003509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BD02-C295-9802-D618-0E949D6F0B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ITEM CATEGORY WISE SELLING</a:t>
            </a:r>
          </a:p>
        </p:txBody>
      </p:sp>
      <p:pic>
        <p:nvPicPr>
          <p:cNvPr id="7" name="Content Placeholder 6" descr="A screenshot of a computer&#10;&#10;Description automatically generated">
            <a:extLst>
              <a:ext uri="{FF2B5EF4-FFF2-40B4-BE49-F238E27FC236}">
                <a16:creationId xmlns:a16="http://schemas.microsoft.com/office/drawing/2014/main" id="{F34061EB-FB20-5420-8046-3D3BFFE8D8D4}"/>
              </a:ext>
            </a:extLst>
          </p:cNvPr>
          <p:cNvPicPr>
            <a:picLocks noGrp="1" noChangeAspect="1"/>
          </p:cNvPicPr>
          <p:nvPr>
            <p:ph idx="1"/>
          </p:nvPr>
        </p:nvPicPr>
        <p:blipFill rotWithShape="1">
          <a:blip r:embed="rId2"/>
          <a:srcRect l="-287" t="11667" b="12247"/>
          <a:stretch/>
        </p:blipFill>
        <p:spPr>
          <a:xfrm>
            <a:off x="372477" y="1690688"/>
            <a:ext cx="11447045" cy="4553837"/>
          </a:xfrm>
        </p:spPr>
      </p:pic>
      <p:sp>
        <p:nvSpPr>
          <p:cNvPr id="4" name="Date Placeholder 3">
            <a:extLst>
              <a:ext uri="{FF2B5EF4-FFF2-40B4-BE49-F238E27FC236}">
                <a16:creationId xmlns:a16="http://schemas.microsoft.com/office/drawing/2014/main" id="{F2F85E10-CA6C-3B21-FDAF-316C3AD98D1E}"/>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266D6B37-6BBC-3DE9-6401-22FCAE7ED2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6916667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56A6-065D-FF31-911A-96AA8E3FA6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MONTH WISE SELLING</a:t>
            </a:r>
          </a:p>
        </p:txBody>
      </p:sp>
      <p:pic>
        <p:nvPicPr>
          <p:cNvPr id="7" name="Content Placeholder 6" descr="Graphical user interface, chart, application&#10;&#10;Description automatically generated">
            <a:extLst>
              <a:ext uri="{FF2B5EF4-FFF2-40B4-BE49-F238E27FC236}">
                <a16:creationId xmlns:a16="http://schemas.microsoft.com/office/drawing/2014/main" id="{486541CE-EF59-A825-7919-64A18988B817}"/>
              </a:ext>
            </a:extLst>
          </p:cNvPr>
          <p:cNvPicPr>
            <a:picLocks noGrp="1" noChangeAspect="1"/>
          </p:cNvPicPr>
          <p:nvPr>
            <p:ph idx="1"/>
          </p:nvPr>
        </p:nvPicPr>
        <p:blipFill rotWithShape="1">
          <a:blip r:embed="rId2"/>
          <a:srcRect t="11667" b="11160"/>
          <a:stretch/>
        </p:blipFill>
        <p:spPr>
          <a:xfrm>
            <a:off x="375720" y="1685208"/>
            <a:ext cx="11440559" cy="4564798"/>
          </a:xfrm>
        </p:spPr>
      </p:pic>
      <p:sp>
        <p:nvSpPr>
          <p:cNvPr id="4" name="Date Placeholder 3">
            <a:extLst>
              <a:ext uri="{FF2B5EF4-FFF2-40B4-BE49-F238E27FC236}">
                <a16:creationId xmlns:a16="http://schemas.microsoft.com/office/drawing/2014/main" id="{1F662C17-9BCB-FE37-8C7C-A8C6B4A120D0}"/>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FB1DB077-39FA-8377-7792-6E9530E2C66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0803973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BF8D-4FCC-D96F-6528-1721244316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 AND TEST DATA</a:t>
            </a:r>
          </a:p>
        </p:txBody>
      </p:sp>
      <p:pic>
        <p:nvPicPr>
          <p:cNvPr id="7" name="Content Placeholder 6" descr="A screenshot of a computer&#10;&#10;Description automatically generated">
            <a:extLst>
              <a:ext uri="{FF2B5EF4-FFF2-40B4-BE49-F238E27FC236}">
                <a16:creationId xmlns:a16="http://schemas.microsoft.com/office/drawing/2014/main" id="{C970A6DC-2199-A0C8-704D-D29558E5740D}"/>
              </a:ext>
            </a:extLst>
          </p:cNvPr>
          <p:cNvPicPr>
            <a:picLocks noGrp="1" noChangeAspect="1"/>
          </p:cNvPicPr>
          <p:nvPr>
            <p:ph idx="1"/>
          </p:nvPr>
        </p:nvPicPr>
        <p:blipFill rotWithShape="1">
          <a:blip r:embed="rId2"/>
          <a:srcRect t="11378" b="10309"/>
          <a:stretch/>
        </p:blipFill>
        <p:spPr>
          <a:xfrm>
            <a:off x="425669" y="1560787"/>
            <a:ext cx="11430000" cy="4272454"/>
          </a:xfrm>
        </p:spPr>
      </p:pic>
      <p:sp>
        <p:nvSpPr>
          <p:cNvPr id="4" name="Date Placeholder 3">
            <a:extLst>
              <a:ext uri="{FF2B5EF4-FFF2-40B4-BE49-F238E27FC236}">
                <a16:creationId xmlns:a16="http://schemas.microsoft.com/office/drawing/2014/main" id="{65B3A6BB-C8BF-55C0-A78E-A24E27BCD27E}"/>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D23033D8-CF00-C13C-B63E-2EE90763F95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631531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C339EF-66DA-EF44-AE21-EF3805B83FE4}"/>
              </a:ext>
            </a:extLst>
          </p:cNvPr>
          <p:cNvSpPr>
            <a:spLocks noGrp="1"/>
          </p:cNvSpPr>
          <p:nvPr>
            <p:ph type="ctrTitle"/>
          </p:nvPr>
        </p:nvSpPr>
        <p:spPr>
          <a:xfrm>
            <a:off x="787830" y="372081"/>
            <a:ext cx="10616339" cy="3719471"/>
          </a:xfrm>
        </p:spPr>
        <p:txBody>
          <a:bodyPr>
            <a:normAutofit/>
          </a:bodyPr>
          <a:lstStyle/>
          <a:p>
            <a:r>
              <a:rPr lang="en-US" dirty="0">
                <a:latin typeface="Times New Roman" panose="02020603050405020304" pitchFamily="18" charset="0"/>
                <a:cs typeface="Times New Roman" panose="02020603050405020304" pitchFamily="18" charset="0"/>
              </a:rPr>
              <a:t>PREDICT THE FUTURE SALES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Under the guidance of </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Safa </a:t>
            </a:r>
            <a:r>
              <a:rPr lang="en-US" sz="2000" b="0" dirty="0" err="1">
                <a:latin typeface="Times New Roman" panose="02020603050405020304" pitchFamily="18" charset="0"/>
                <a:cs typeface="Times New Roman" panose="02020603050405020304" pitchFamily="18" charset="0"/>
              </a:rPr>
              <a:t>Shubbar</a:t>
            </a:r>
            <a:endParaRPr lang="en-US" sz="2000" b="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B753CC30-CEC5-5043-B107-DC6C2DF46830}"/>
              </a:ext>
            </a:extLst>
          </p:cNvPr>
          <p:cNvSpPr>
            <a:spLocks noGrp="1"/>
          </p:cNvSpPr>
          <p:nvPr>
            <p:ph type="subTitle" idx="4294967295"/>
          </p:nvPr>
        </p:nvSpPr>
        <p:spPr>
          <a:xfrm>
            <a:off x="1524000" y="4864417"/>
            <a:ext cx="9144000" cy="3231715"/>
          </a:xfrm>
        </p:spPr>
        <p:txBody>
          <a:bodyPr>
            <a:normAutofit/>
          </a:bodyPr>
          <a:lstStyle/>
          <a:p>
            <a:pPr marL="0" indent="0" algn="ctr">
              <a:buNone/>
            </a:pPr>
            <a:r>
              <a:rPr lang="en-US" sz="2000" b="0" dirty="0">
                <a:solidFill>
                  <a:schemeClr val="bg1"/>
                </a:solidFill>
                <a:latin typeface="Times New Roman" panose="02020603050405020304" pitchFamily="18" charset="0"/>
                <a:cs typeface="Times New Roman" panose="02020603050405020304" pitchFamily="18" charset="0"/>
              </a:rPr>
              <a:t>TEAM MEMBERS</a:t>
            </a:r>
          </a:p>
          <a:p>
            <a:pPr marL="0" indent="0" algn="ctr">
              <a:buNone/>
            </a:pPr>
            <a:r>
              <a:rPr lang="en-US" sz="2000" b="0" dirty="0" err="1">
                <a:solidFill>
                  <a:schemeClr val="bg1"/>
                </a:solidFill>
                <a:latin typeface="Times New Roman" panose="02020603050405020304" pitchFamily="18" charset="0"/>
                <a:cs typeface="Times New Roman" panose="02020603050405020304" pitchFamily="18" charset="0"/>
              </a:rPr>
              <a:t>Aswini</a:t>
            </a:r>
            <a:r>
              <a:rPr lang="en-US" sz="2000" b="0" dirty="0">
                <a:solidFill>
                  <a:schemeClr val="bg1"/>
                </a:solidFill>
                <a:latin typeface="Times New Roman" panose="02020603050405020304" pitchFamily="18" charset="0"/>
                <a:cs typeface="Times New Roman" panose="02020603050405020304" pitchFamily="18" charset="0"/>
              </a:rPr>
              <a:t> </a:t>
            </a:r>
            <a:r>
              <a:rPr lang="en-US" sz="2000" b="0" dirty="0" err="1">
                <a:solidFill>
                  <a:schemeClr val="bg1"/>
                </a:solidFill>
                <a:latin typeface="Times New Roman" panose="02020603050405020304" pitchFamily="18" charset="0"/>
                <a:cs typeface="Times New Roman" panose="02020603050405020304" pitchFamily="18" charset="0"/>
              </a:rPr>
              <a:t>Jemunigani</a:t>
            </a:r>
            <a:r>
              <a:rPr lang="en-US" sz="2000" b="0" dirty="0">
                <a:solidFill>
                  <a:schemeClr val="bg1"/>
                </a:solidFill>
                <a:latin typeface="Times New Roman" panose="02020603050405020304" pitchFamily="18" charset="0"/>
                <a:cs typeface="Times New Roman" panose="02020603050405020304" pitchFamily="18" charset="0"/>
              </a:rPr>
              <a:t>(811193592) </a:t>
            </a:r>
            <a:r>
              <a:rPr lang="en-US" sz="2000" b="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ajemunig@kent.edu</a:t>
            </a:r>
            <a:endParaRPr lang="en-US" sz="2000" b="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000" b="0" dirty="0" err="1">
                <a:solidFill>
                  <a:schemeClr val="bg1"/>
                </a:solidFill>
                <a:latin typeface="Times New Roman" panose="02020603050405020304" pitchFamily="18" charset="0"/>
                <a:cs typeface="Times New Roman" panose="02020603050405020304" pitchFamily="18" charset="0"/>
              </a:rPr>
              <a:t>Nagasai</a:t>
            </a:r>
            <a:r>
              <a:rPr lang="en-US" sz="2000" b="0" dirty="0">
                <a:solidFill>
                  <a:schemeClr val="bg1"/>
                </a:solidFill>
                <a:latin typeface="Times New Roman" panose="02020603050405020304" pitchFamily="18" charset="0"/>
                <a:cs typeface="Times New Roman" panose="02020603050405020304" pitchFamily="18" charset="0"/>
              </a:rPr>
              <a:t> Reddy Mala(811193871) </a:t>
            </a:r>
            <a:r>
              <a:rPr lang="en-US" sz="2000" b="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nmala@kent.edu</a:t>
            </a:r>
            <a:endParaRPr lang="en-US" sz="2000" b="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000" b="0" dirty="0" err="1">
                <a:solidFill>
                  <a:schemeClr val="bg1"/>
                </a:solidFill>
                <a:latin typeface="Times New Roman" panose="02020603050405020304" pitchFamily="18" charset="0"/>
                <a:cs typeface="Times New Roman" panose="02020603050405020304" pitchFamily="18" charset="0"/>
              </a:rPr>
              <a:t>Vasavi</a:t>
            </a:r>
            <a:r>
              <a:rPr lang="en-US" sz="2000" b="0" dirty="0">
                <a:solidFill>
                  <a:schemeClr val="bg1"/>
                </a:solidFill>
                <a:latin typeface="Times New Roman" panose="02020603050405020304" pitchFamily="18" charset="0"/>
                <a:cs typeface="Times New Roman" panose="02020603050405020304" pitchFamily="18" charset="0"/>
              </a:rPr>
              <a:t> Bandari(811191559) </a:t>
            </a:r>
            <a:r>
              <a:rPr lang="en-US" sz="2000" b="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vbandari@kent.edu</a:t>
            </a:r>
            <a:endParaRPr lang="en-US" sz="2000" b="0" dirty="0">
              <a:solidFill>
                <a:schemeClr val="bg1"/>
              </a:solidFill>
              <a:latin typeface="Times New Roman" panose="02020603050405020304" pitchFamily="18" charset="0"/>
              <a:cs typeface="Times New Roman" panose="02020603050405020304" pitchFamily="18" charset="0"/>
            </a:endParaRPr>
          </a:p>
          <a:p>
            <a:pPr marL="0" indent="0" algn="ctr">
              <a:buNone/>
            </a:pPr>
            <a:endParaRPr lang="en-US" b="0" dirty="0">
              <a:solidFill>
                <a:schemeClr val="bg1"/>
              </a:solidFill>
              <a:latin typeface="Times New Roman" panose="02020603050405020304" pitchFamily="18" charset="0"/>
              <a:cs typeface="Times New Roman" panose="02020603050405020304" pitchFamily="18" charset="0"/>
            </a:endParaRPr>
          </a:p>
          <a:p>
            <a:pPr marL="0" indent="0" algn="ctr">
              <a:buNone/>
            </a:pPr>
            <a:endParaRPr lang="en-US"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146193"/>
      </p:ext>
    </p:extLst>
  </p:cSld>
  <p:clrMapOvr>
    <a:masterClrMapping/>
  </p:clrMapOvr>
  <p:transition spd="slow" advTm="17365">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6169-045C-C9EA-5607-BF85FD14C493}"/>
              </a:ext>
            </a:extLst>
          </p:cNvPr>
          <p:cNvSpPr>
            <a:spLocks noGrp="1"/>
          </p:cNvSpPr>
          <p:nvPr>
            <p:ph type="title"/>
          </p:nvPr>
        </p:nvSpPr>
        <p:spPr>
          <a:xfrm>
            <a:off x="838200" y="769228"/>
            <a:ext cx="10515600" cy="561801"/>
          </a:xfrm>
        </p:spPr>
        <p:txBody>
          <a:bodyPr/>
          <a:lstStyle/>
          <a:p>
            <a:r>
              <a:rPr lang="en-IN" dirty="0">
                <a:latin typeface="Times New Roman" panose="02020603050405020304" pitchFamily="18" charset="0"/>
                <a:cs typeface="Times New Roman" panose="02020603050405020304" pitchFamily="18" charset="0"/>
              </a:rPr>
              <a:t>RANDOM FOREST ALGORITHM</a:t>
            </a:r>
          </a:p>
        </p:txBody>
      </p:sp>
      <p:sp>
        <p:nvSpPr>
          <p:cNvPr id="3" name="Content Placeholder 2">
            <a:extLst>
              <a:ext uri="{FF2B5EF4-FFF2-40B4-BE49-F238E27FC236}">
                <a16:creationId xmlns:a16="http://schemas.microsoft.com/office/drawing/2014/main" id="{A54EBB20-389E-D5DB-7277-35B9D05F72D2}"/>
              </a:ext>
            </a:extLst>
          </p:cNvPr>
          <p:cNvSpPr>
            <a:spLocks noGrp="1"/>
          </p:cNvSpPr>
          <p:nvPr>
            <p:ph idx="1"/>
          </p:nvPr>
        </p:nvSpPr>
        <p:spPr>
          <a:xfrm>
            <a:off x="838200" y="1585082"/>
            <a:ext cx="10515600" cy="5024568"/>
          </a:xfrm>
        </p:spPr>
        <p:txBody>
          <a:bodyPr>
            <a:normAutofit/>
          </a:bodyPr>
          <a:lstStyle/>
          <a:p>
            <a:pPr algn="just"/>
            <a:r>
              <a:rPr lang="en-IN" sz="2000" b="0" dirty="0">
                <a:latin typeface="Times New Roman" panose="02020603050405020304" pitchFamily="18" charset="0"/>
                <a:cs typeface="Times New Roman" panose="02020603050405020304" pitchFamily="18" charset="0"/>
              </a:rPr>
              <a:t>Random Forest is an exceptionally helpful technique that can be utilized for both classification and regression problems. A "forest" is created by growing and combining various decision trees using the supervised machine learning method Random Forest.</a:t>
            </a:r>
          </a:p>
          <a:p>
            <a:pPr algn="just"/>
            <a:r>
              <a:rPr lang="en-IN" sz="2000" b="0" dirty="0">
                <a:latin typeface="Times New Roman" panose="02020603050405020304" pitchFamily="18" charset="0"/>
                <a:cs typeface="Times New Roman" panose="02020603050405020304" pitchFamily="18" charset="0"/>
              </a:rPr>
              <a:t>Random Forest, as the name implies, is a classifier that uses a number of decision trees on different subsets of the provided dataset and averages them to increase the dataset's prediction accuracy.</a:t>
            </a:r>
          </a:p>
          <a:p>
            <a:pPr algn="just"/>
            <a:r>
              <a:rPr lang="en-IN" sz="2000" b="0" dirty="0">
                <a:latin typeface="Times New Roman" panose="02020603050405020304" pitchFamily="18" charset="0"/>
                <a:cs typeface="Times New Roman" panose="02020603050405020304" pitchFamily="18" charset="0"/>
              </a:rPr>
              <a:t>Its foundation is the idea of ensemble learning, which is the act of mixing many classifiers to solve a challenging issue and enhance the performance of the model.</a:t>
            </a:r>
          </a:p>
          <a:p>
            <a:pPr>
              <a:buFont typeface="Wingdings" pitchFamily="2" charset="2"/>
              <a:buChar char="Ø"/>
            </a:pPr>
            <a:endParaRPr lang="en-IN"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AA6CC6E-E33B-E22E-3B04-908336D06FBD}"/>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658055D3-7299-5DBF-2469-DB6AD7BC3B48}"/>
              </a:ext>
            </a:extLst>
          </p:cNvPr>
          <p:cNvSpPr>
            <a:spLocks noGrp="1"/>
          </p:cNvSpPr>
          <p:nvPr>
            <p:ph type="ftr" sz="quarter" idx="11"/>
          </p:nvPr>
        </p:nvSpPr>
        <p:spPr/>
        <p:txBody>
          <a:bodyPr/>
          <a:lstStyle/>
          <a:p>
            <a:endParaRPr lang="en-US" dirty="0"/>
          </a:p>
        </p:txBody>
      </p:sp>
      <p:pic>
        <p:nvPicPr>
          <p:cNvPr id="8" name="Audio 7">
            <a:hlinkClick r:id="" action="ppaction://media"/>
            <a:extLst>
              <a:ext uri="{FF2B5EF4-FFF2-40B4-BE49-F238E27FC236}">
                <a16:creationId xmlns:a16="http://schemas.microsoft.com/office/drawing/2014/main" id="{EEDF4CC6-793E-3282-6956-4C22274E02C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33431109"/>
      </p:ext>
    </p:extLst>
  </p:cSld>
  <p:clrMapOvr>
    <a:masterClrMapping/>
  </p:clrMapOvr>
  <p:transition spd="slow" advTm="4698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B809-F3EF-888F-C503-A1645E8590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CODE </a:t>
            </a:r>
          </a:p>
        </p:txBody>
      </p:sp>
      <p:pic>
        <p:nvPicPr>
          <p:cNvPr id="7" name="Content Placeholder 6" descr="Graphical user interface, text, application&#10;&#10;Description automatically generated">
            <a:extLst>
              <a:ext uri="{FF2B5EF4-FFF2-40B4-BE49-F238E27FC236}">
                <a16:creationId xmlns:a16="http://schemas.microsoft.com/office/drawing/2014/main" id="{F8652ADD-D77A-9EEF-1B07-F0C5796C3966}"/>
              </a:ext>
            </a:extLst>
          </p:cNvPr>
          <p:cNvPicPr>
            <a:picLocks noGrp="1" noChangeAspect="1"/>
          </p:cNvPicPr>
          <p:nvPr>
            <p:ph idx="1"/>
          </p:nvPr>
        </p:nvPicPr>
        <p:blipFill rotWithShape="1">
          <a:blip r:embed="rId3"/>
          <a:srcRect t="11470" b="5541"/>
          <a:stretch/>
        </p:blipFill>
        <p:spPr>
          <a:xfrm>
            <a:off x="340963" y="1472339"/>
            <a:ext cx="11530739" cy="4772186"/>
          </a:xfrm>
        </p:spPr>
      </p:pic>
      <p:sp>
        <p:nvSpPr>
          <p:cNvPr id="4" name="Date Placeholder 3">
            <a:extLst>
              <a:ext uri="{FF2B5EF4-FFF2-40B4-BE49-F238E27FC236}">
                <a16:creationId xmlns:a16="http://schemas.microsoft.com/office/drawing/2014/main" id="{9B6903CC-4AF1-F28F-CE04-F91DE2759F48}"/>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D5F876EB-9414-49F3-93F9-4915431BF5A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11590298"/>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B507-9B50-0692-8DA2-EFD68187A1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7" name="Content Placeholder 6" descr="Graphical user interface, text, email&#10;&#10;Description automatically generated">
            <a:extLst>
              <a:ext uri="{FF2B5EF4-FFF2-40B4-BE49-F238E27FC236}">
                <a16:creationId xmlns:a16="http://schemas.microsoft.com/office/drawing/2014/main" id="{5DC693B1-9872-7BB5-A3DE-8D5D27635869}"/>
              </a:ext>
            </a:extLst>
          </p:cNvPr>
          <p:cNvPicPr>
            <a:picLocks noGrp="1" noChangeAspect="1"/>
          </p:cNvPicPr>
          <p:nvPr>
            <p:ph idx="1"/>
          </p:nvPr>
        </p:nvPicPr>
        <p:blipFill rotWithShape="1">
          <a:blip r:embed="rId2"/>
          <a:srcRect l="-10072" t="36849" r="10072" b="21212"/>
          <a:stretch/>
        </p:blipFill>
        <p:spPr>
          <a:xfrm>
            <a:off x="0" y="2084065"/>
            <a:ext cx="10904593" cy="3417834"/>
          </a:xfrm>
        </p:spPr>
      </p:pic>
      <p:sp>
        <p:nvSpPr>
          <p:cNvPr id="4" name="Date Placeholder 3">
            <a:extLst>
              <a:ext uri="{FF2B5EF4-FFF2-40B4-BE49-F238E27FC236}">
                <a16:creationId xmlns:a16="http://schemas.microsoft.com/office/drawing/2014/main" id="{AB70D422-AD8F-7F77-784E-3611A620119C}"/>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A01FD0C3-7482-C1DF-47FF-25F31ADAEBA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95451998"/>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1048-3ED9-DCB9-8AF9-74519DB390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DECISION TREE ALGORITHM</a:t>
            </a:r>
            <a:endParaRPr lang="en-US" dirty="0"/>
          </a:p>
        </p:txBody>
      </p:sp>
      <p:sp>
        <p:nvSpPr>
          <p:cNvPr id="3" name="Date Placeholder 2">
            <a:extLst>
              <a:ext uri="{FF2B5EF4-FFF2-40B4-BE49-F238E27FC236}">
                <a16:creationId xmlns:a16="http://schemas.microsoft.com/office/drawing/2014/main" id="{8444C6AC-6446-536C-DA42-FABF203781B5}"/>
              </a:ext>
            </a:extLst>
          </p:cNvPr>
          <p:cNvSpPr>
            <a:spLocks noGrp="1"/>
          </p:cNvSpPr>
          <p:nvPr>
            <p:ph type="dt" sz="half" idx="10"/>
          </p:nvPr>
        </p:nvSpPr>
        <p:spPr/>
        <p:txBody>
          <a:bodyPr/>
          <a:lstStyle/>
          <a:p>
            <a:fld id="{0CE6F515-9089-4647-A15F-41AF70C5A341}" type="datetime1">
              <a:rPr lang="en-US" smtClean="0"/>
              <a:t>12/11/22</a:t>
            </a:fld>
            <a:endParaRPr lang="en-US"/>
          </a:p>
        </p:txBody>
      </p:sp>
      <p:sp>
        <p:nvSpPr>
          <p:cNvPr id="4" name="Footer Placeholder 3">
            <a:extLst>
              <a:ext uri="{FF2B5EF4-FFF2-40B4-BE49-F238E27FC236}">
                <a16:creationId xmlns:a16="http://schemas.microsoft.com/office/drawing/2014/main" id="{E46BB89F-BCAC-D8C7-BD75-0C52BC85B720}"/>
              </a:ext>
            </a:extLst>
          </p:cNvPr>
          <p:cNvSpPr>
            <a:spLocks noGrp="1"/>
          </p:cNvSpPr>
          <p:nvPr>
            <p:ph type="ftr" sz="quarter" idx="11"/>
          </p:nvPr>
        </p:nvSpPr>
        <p:spPr/>
        <p:txBody>
          <a:bodyPr/>
          <a:lstStyle/>
          <a:p>
            <a:endParaRPr lang="en-US"/>
          </a:p>
        </p:txBody>
      </p:sp>
      <p:sp>
        <p:nvSpPr>
          <p:cNvPr id="8" name="TextBox 7">
            <a:extLst>
              <a:ext uri="{FF2B5EF4-FFF2-40B4-BE49-F238E27FC236}">
                <a16:creationId xmlns:a16="http://schemas.microsoft.com/office/drawing/2014/main" id="{158F8B74-874D-04B5-8543-FD3EAF7808BC}"/>
              </a:ext>
            </a:extLst>
          </p:cNvPr>
          <p:cNvSpPr txBox="1"/>
          <p:nvPr/>
        </p:nvSpPr>
        <p:spPr>
          <a:xfrm>
            <a:off x="711200" y="1467263"/>
            <a:ext cx="10515600" cy="366254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category of supervised learning algorithms, decision tree algorithm is the best.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unique among supervised learning methods in that it may be applied to both classification and regression tasks.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purpose of employing a decision tree is to develop a training model that can be used to predict the category or value of the target variable by learning straightforward choice rules learned from previous data (training data).</a:t>
            </a:r>
          </a:p>
          <a:p>
            <a:pPr marL="285750" indent="-285750">
              <a:buFont typeface="Arial" panose="020B0604020202020204" pitchFamily="34" charset="0"/>
              <a:buChar char="•"/>
            </a:pPr>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p:txBody>
      </p:sp>
      <p:pic>
        <p:nvPicPr>
          <p:cNvPr id="11" name="Audio 10">
            <a:hlinkClick r:id="" action="ppaction://media"/>
            <a:extLst>
              <a:ext uri="{FF2B5EF4-FFF2-40B4-BE49-F238E27FC236}">
                <a16:creationId xmlns:a16="http://schemas.microsoft.com/office/drawing/2014/main" id="{C57D5E38-C590-65FA-CF67-BA808816AA0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17460124"/>
      </p:ext>
    </p:extLst>
  </p:cSld>
  <p:clrMapOvr>
    <a:masterClrMapping/>
  </p:clrMapOvr>
  <p:transition spd="slow" advTm="3220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9B78-C036-6184-77F2-2731A84FA7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CODE </a:t>
            </a:r>
          </a:p>
        </p:txBody>
      </p:sp>
      <p:sp>
        <p:nvSpPr>
          <p:cNvPr id="3" name="Date Placeholder 2">
            <a:extLst>
              <a:ext uri="{FF2B5EF4-FFF2-40B4-BE49-F238E27FC236}">
                <a16:creationId xmlns:a16="http://schemas.microsoft.com/office/drawing/2014/main" id="{45584AFE-4FE8-98A1-C9ED-AE10C023A2DF}"/>
              </a:ext>
            </a:extLst>
          </p:cNvPr>
          <p:cNvSpPr>
            <a:spLocks noGrp="1"/>
          </p:cNvSpPr>
          <p:nvPr>
            <p:ph type="dt" sz="half" idx="10"/>
          </p:nvPr>
        </p:nvSpPr>
        <p:spPr/>
        <p:txBody>
          <a:bodyPr/>
          <a:lstStyle/>
          <a:p>
            <a:fld id="{0CE6F515-9089-4647-A15F-41AF70C5A341}" type="datetime1">
              <a:rPr lang="en-US" smtClean="0"/>
              <a:t>12/11/22</a:t>
            </a:fld>
            <a:endParaRPr lang="en-US"/>
          </a:p>
        </p:txBody>
      </p:sp>
      <p:sp>
        <p:nvSpPr>
          <p:cNvPr id="4" name="Footer Placeholder 3">
            <a:extLst>
              <a:ext uri="{FF2B5EF4-FFF2-40B4-BE49-F238E27FC236}">
                <a16:creationId xmlns:a16="http://schemas.microsoft.com/office/drawing/2014/main" id="{89A7792E-D968-1980-8187-7DB8DA9C46A3}"/>
              </a:ext>
            </a:extLst>
          </p:cNvPr>
          <p:cNvSpPr>
            <a:spLocks noGrp="1"/>
          </p:cNvSpPr>
          <p:nvPr>
            <p:ph type="ftr" sz="quarter" idx="11"/>
          </p:nvPr>
        </p:nvSpPr>
        <p:spPr/>
        <p:txBody>
          <a:bodyPr/>
          <a:lstStyle/>
          <a:p>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F65AAB37-7256-DCF7-3C7A-EA90DDEEFD44}"/>
              </a:ext>
            </a:extLst>
          </p:cNvPr>
          <p:cNvPicPr>
            <a:picLocks noChangeAspect="1"/>
          </p:cNvPicPr>
          <p:nvPr/>
        </p:nvPicPr>
        <p:blipFill rotWithShape="1">
          <a:blip r:embed="rId2"/>
          <a:srcRect t="22377" r="4996" b="8851"/>
          <a:stretch/>
        </p:blipFill>
        <p:spPr>
          <a:xfrm>
            <a:off x="325464" y="1549831"/>
            <a:ext cx="11484244" cy="4494508"/>
          </a:xfrm>
          <a:prstGeom prst="rect">
            <a:avLst/>
          </a:prstGeom>
        </p:spPr>
      </p:pic>
    </p:spTree>
    <p:extLst>
      <p:ext uri="{BB962C8B-B14F-4D97-AF65-F5344CB8AC3E}">
        <p14:creationId xmlns:p14="http://schemas.microsoft.com/office/powerpoint/2010/main" val="3332335510"/>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185D-D123-9D3D-CEB3-78B2F9DE23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US" dirty="0"/>
          </a:p>
        </p:txBody>
      </p:sp>
      <p:sp>
        <p:nvSpPr>
          <p:cNvPr id="3" name="Date Placeholder 2">
            <a:extLst>
              <a:ext uri="{FF2B5EF4-FFF2-40B4-BE49-F238E27FC236}">
                <a16:creationId xmlns:a16="http://schemas.microsoft.com/office/drawing/2014/main" id="{E8D49437-22EA-116C-506D-D95C58DD8F19}"/>
              </a:ext>
            </a:extLst>
          </p:cNvPr>
          <p:cNvSpPr>
            <a:spLocks noGrp="1"/>
          </p:cNvSpPr>
          <p:nvPr>
            <p:ph type="dt" sz="half" idx="10"/>
          </p:nvPr>
        </p:nvSpPr>
        <p:spPr/>
        <p:txBody>
          <a:bodyPr/>
          <a:lstStyle/>
          <a:p>
            <a:fld id="{0CE6F515-9089-4647-A15F-41AF70C5A341}" type="datetime1">
              <a:rPr lang="en-US" smtClean="0"/>
              <a:t>12/11/22</a:t>
            </a:fld>
            <a:endParaRPr lang="en-US"/>
          </a:p>
        </p:txBody>
      </p:sp>
      <p:sp>
        <p:nvSpPr>
          <p:cNvPr id="4" name="Footer Placeholder 3">
            <a:extLst>
              <a:ext uri="{FF2B5EF4-FFF2-40B4-BE49-F238E27FC236}">
                <a16:creationId xmlns:a16="http://schemas.microsoft.com/office/drawing/2014/main" id="{7703A682-EA00-7595-EB0C-DD9B27572B8C}"/>
              </a:ext>
            </a:extLst>
          </p:cNvPr>
          <p:cNvSpPr>
            <a:spLocks noGrp="1"/>
          </p:cNvSpPr>
          <p:nvPr>
            <p:ph type="ftr" sz="quarter" idx="11"/>
          </p:nvPr>
        </p:nvSpPr>
        <p:spPr/>
        <p:txBody>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E70E2649-3BB7-CADC-F686-E47019466FD7}"/>
              </a:ext>
            </a:extLst>
          </p:cNvPr>
          <p:cNvPicPr>
            <a:picLocks noChangeAspect="1"/>
          </p:cNvPicPr>
          <p:nvPr/>
        </p:nvPicPr>
        <p:blipFill rotWithShape="1">
          <a:blip r:embed="rId2"/>
          <a:srcRect t="33721" r="15365" b="19841"/>
          <a:stretch/>
        </p:blipFill>
        <p:spPr>
          <a:xfrm>
            <a:off x="1088213" y="2045775"/>
            <a:ext cx="10015573" cy="3363133"/>
          </a:xfrm>
          <a:prstGeom prst="rect">
            <a:avLst/>
          </a:prstGeom>
        </p:spPr>
      </p:pic>
    </p:spTree>
    <p:extLst>
      <p:ext uri="{BB962C8B-B14F-4D97-AF65-F5344CB8AC3E}">
        <p14:creationId xmlns:p14="http://schemas.microsoft.com/office/powerpoint/2010/main" val="116257546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153A-7217-DDD7-9FD5-10A04CF4A0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RMSE VALUES FOR BOTH MODELS</a:t>
            </a:r>
          </a:p>
        </p:txBody>
      </p:sp>
      <p:sp>
        <p:nvSpPr>
          <p:cNvPr id="3" name="Date Placeholder 2">
            <a:extLst>
              <a:ext uri="{FF2B5EF4-FFF2-40B4-BE49-F238E27FC236}">
                <a16:creationId xmlns:a16="http://schemas.microsoft.com/office/drawing/2014/main" id="{2E6E07F4-1EB7-4B1B-2E93-6793B7C42083}"/>
              </a:ext>
            </a:extLst>
          </p:cNvPr>
          <p:cNvSpPr>
            <a:spLocks noGrp="1"/>
          </p:cNvSpPr>
          <p:nvPr>
            <p:ph type="dt" sz="half" idx="10"/>
          </p:nvPr>
        </p:nvSpPr>
        <p:spPr/>
        <p:txBody>
          <a:bodyPr/>
          <a:lstStyle/>
          <a:p>
            <a:fld id="{0CE6F515-9089-4647-A15F-41AF70C5A341}" type="datetime1">
              <a:rPr lang="en-US" smtClean="0"/>
              <a:t>12/11/22</a:t>
            </a:fld>
            <a:endParaRPr lang="en-US"/>
          </a:p>
        </p:txBody>
      </p:sp>
      <p:sp>
        <p:nvSpPr>
          <p:cNvPr id="4" name="Footer Placeholder 3">
            <a:extLst>
              <a:ext uri="{FF2B5EF4-FFF2-40B4-BE49-F238E27FC236}">
                <a16:creationId xmlns:a16="http://schemas.microsoft.com/office/drawing/2014/main" id="{C0164C4E-9205-2DE6-5996-D82665743AF3}"/>
              </a:ext>
            </a:extLst>
          </p:cNvPr>
          <p:cNvSpPr>
            <a:spLocks noGrp="1"/>
          </p:cNvSpPr>
          <p:nvPr>
            <p:ph type="ftr" sz="quarter" idx="11"/>
          </p:nvPr>
        </p:nvSpPr>
        <p:spPr/>
        <p:txBody>
          <a:bodyPr/>
          <a:lstStyle/>
          <a:p>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A2721C81-D55D-CBB1-E6C9-D1AB52FA11FE}"/>
              </a:ext>
            </a:extLst>
          </p:cNvPr>
          <p:cNvPicPr>
            <a:picLocks noChangeAspect="1"/>
          </p:cNvPicPr>
          <p:nvPr/>
        </p:nvPicPr>
        <p:blipFill rotWithShape="1">
          <a:blip r:embed="rId3"/>
          <a:srcRect t="11360" b="16678"/>
          <a:stretch/>
        </p:blipFill>
        <p:spPr>
          <a:xfrm>
            <a:off x="504555" y="1855921"/>
            <a:ext cx="11429140" cy="4234913"/>
          </a:xfrm>
          <a:prstGeom prst="rect">
            <a:avLst/>
          </a:prstGeom>
        </p:spPr>
      </p:pic>
    </p:spTree>
    <p:extLst>
      <p:ext uri="{BB962C8B-B14F-4D97-AF65-F5344CB8AC3E}">
        <p14:creationId xmlns:p14="http://schemas.microsoft.com/office/powerpoint/2010/main" val="2617053798"/>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480D-90C2-4112-0537-E4B00638672B}"/>
              </a:ext>
            </a:extLst>
          </p:cNvPr>
          <p:cNvSpPr>
            <a:spLocks noGrp="1"/>
          </p:cNvSpPr>
          <p:nvPr>
            <p:ph type="title"/>
          </p:nvPr>
        </p:nvSpPr>
        <p:spPr>
          <a:xfrm>
            <a:off x="838199" y="919425"/>
            <a:ext cx="10515600" cy="419974"/>
          </a:xfrm>
        </p:spPr>
        <p:txBody>
          <a:bodyPr>
            <a:noAutofit/>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07F9D50-87CA-C79E-9D57-2F70FDF28BEE}"/>
              </a:ext>
            </a:extLst>
          </p:cNvPr>
          <p:cNvSpPr>
            <a:spLocks noGrp="1"/>
          </p:cNvSpPr>
          <p:nvPr>
            <p:ph sz="half" idx="1"/>
          </p:nvPr>
        </p:nvSpPr>
        <p:spPr>
          <a:xfrm>
            <a:off x="357751" y="1669955"/>
            <a:ext cx="10876413" cy="5591001"/>
          </a:xfrm>
        </p:spPr>
        <p:txBody>
          <a:bodyPr>
            <a:noAutofit/>
          </a:bodyPr>
          <a:lstStyle/>
          <a:p>
            <a:pPr lvl="1" algn="just"/>
            <a:r>
              <a:rPr lang="en-US" dirty="0">
                <a:latin typeface="Times New Roman" panose="02020603050405020304" pitchFamily="18" charset="0"/>
                <a:cs typeface="Times New Roman" panose="02020603050405020304" pitchFamily="18" charset="0"/>
              </a:rPr>
              <a:t>The two machine learning techniques are used to analyze the historical sales data using r</a:t>
            </a:r>
            <a:r>
              <a:rPr lang="en-US" b="0" dirty="0">
                <a:latin typeface="Times New Roman" panose="02020603050405020304" pitchFamily="18" charset="0"/>
                <a:cs typeface="Times New Roman" panose="02020603050405020304" pitchFamily="18" charset="0"/>
              </a:rPr>
              <a:t>andom forest and decision tree algorithms.</a:t>
            </a:r>
          </a:p>
          <a:p>
            <a:pPr lvl="1" algn="just"/>
            <a:r>
              <a:rPr lang="en-US" b="0" dirty="0">
                <a:latin typeface="Times New Roman" panose="02020603050405020304" pitchFamily="18" charset="0"/>
                <a:cs typeface="Times New Roman" panose="02020603050405020304" pitchFamily="18" charset="0"/>
              </a:rPr>
              <a:t> After the implementation of random forest regression technique to sales dataset, we obtained training loss of 79% and validation loss of 91%. </a:t>
            </a:r>
          </a:p>
          <a:p>
            <a:pPr lvl="1" algn="just"/>
            <a:r>
              <a:rPr lang="en-US" b="0" dirty="0">
                <a:latin typeface="Times New Roman" panose="02020603050405020304" pitchFamily="18" charset="0"/>
                <a:cs typeface="Times New Roman" panose="02020603050405020304" pitchFamily="18" charset="0"/>
              </a:rPr>
              <a:t>After applying decision tree regression, training loss of 80% and validation loss of 92% is obtained.</a:t>
            </a:r>
          </a:p>
          <a:p>
            <a:pPr lvl="1" algn="just"/>
            <a:r>
              <a:rPr lang="en-US" dirty="0">
                <a:latin typeface="Times New Roman" panose="02020603050405020304" pitchFamily="18" charset="0"/>
                <a:cs typeface="Times New Roman" panose="02020603050405020304" pitchFamily="18" charset="0"/>
              </a:rPr>
              <a:t>Training RMSE and Validation RMSE values are calculated for both models and compared.</a:t>
            </a:r>
            <a:endParaRPr lang="en-US" b="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Therefore, we can conclude that the decision tree algorithm works best for our sales dataset.</a:t>
            </a:r>
            <a:endParaRPr lang="en-US" b="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3E609B2-D417-100B-5111-40FF046A188D}"/>
              </a:ext>
            </a:extLst>
          </p:cNvPr>
          <p:cNvSpPr>
            <a:spLocks noGrp="1"/>
          </p:cNvSpPr>
          <p:nvPr>
            <p:ph type="dt" sz="half" idx="10"/>
          </p:nvPr>
        </p:nvSpPr>
        <p:spPr/>
        <p:txBody>
          <a:bodyPr/>
          <a:lstStyle/>
          <a:p>
            <a:fld id="{EACB344B-EC26-5744-AC76-D8CA586C9B04}" type="datetime1">
              <a:rPr lang="en-US" smtClean="0"/>
              <a:t>12/11/22</a:t>
            </a:fld>
            <a:endParaRPr lang="en-US" dirty="0"/>
          </a:p>
        </p:txBody>
      </p:sp>
      <p:sp>
        <p:nvSpPr>
          <p:cNvPr id="6" name="Footer Placeholder 5">
            <a:extLst>
              <a:ext uri="{FF2B5EF4-FFF2-40B4-BE49-F238E27FC236}">
                <a16:creationId xmlns:a16="http://schemas.microsoft.com/office/drawing/2014/main" id="{6D707904-C45A-E312-DB8F-398BCC973C6A}"/>
              </a:ext>
            </a:extLst>
          </p:cNvPr>
          <p:cNvSpPr>
            <a:spLocks noGrp="1"/>
          </p:cNvSpPr>
          <p:nvPr>
            <p:ph type="ftr" sz="quarter" idx="11"/>
          </p:nvPr>
        </p:nvSpPr>
        <p:spPr>
          <a:xfrm flipV="1">
            <a:off x="2059806" y="6427087"/>
            <a:ext cx="7757963" cy="248350"/>
          </a:xfrm>
        </p:spPr>
        <p:txBody>
          <a:bodyPr/>
          <a:lstStyle/>
          <a:p>
            <a:endParaRPr lang="en-US" dirty="0"/>
          </a:p>
        </p:txBody>
      </p:sp>
    </p:spTree>
    <p:extLst>
      <p:ext uri="{BB962C8B-B14F-4D97-AF65-F5344CB8AC3E}">
        <p14:creationId xmlns:p14="http://schemas.microsoft.com/office/powerpoint/2010/main" val="4260189361"/>
      </p:ext>
    </p:extLst>
  </p:cSld>
  <p:clrMapOvr>
    <a:masterClrMapping/>
  </p:clrMapOvr>
  <p:transition spd="slow" advTm="35722">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DAA1-A9D4-C041-28BC-76D488EEAB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REFERNCES</a:t>
            </a:r>
          </a:p>
        </p:txBody>
      </p:sp>
      <p:sp>
        <p:nvSpPr>
          <p:cNvPr id="3" name="Footer Placeholder 2">
            <a:extLst>
              <a:ext uri="{FF2B5EF4-FFF2-40B4-BE49-F238E27FC236}">
                <a16:creationId xmlns:a16="http://schemas.microsoft.com/office/drawing/2014/main" id="{7F4351DA-9E9F-EDDE-405A-E35EED51696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08107075-52B0-60D2-C749-DF096047FB09}"/>
              </a:ext>
            </a:extLst>
          </p:cNvPr>
          <p:cNvSpPr>
            <a:spLocks noGrp="1"/>
          </p:cNvSpPr>
          <p:nvPr>
            <p:ph type="dt" sz="half" idx="11"/>
          </p:nvPr>
        </p:nvSpPr>
        <p:spPr/>
        <p:txBody>
          <a:bodyPr/>
          <a:lstStyle/>
          <a:p>
            <a:fld id="{179CEB8D-B9A4-7249-A618-1FFCB6E3C71A}" type="datetime1">
              <a:rPr lang="en-US" smtClean="0"/>
              <a:pPr/>
              <a:t>12/11/22</a:t>
            </a:fld>
            <a:endParaRPr lang="en-US" dirty="0"/>
          </a:p>
        </p:txBody>
      </p:sp>
      <p:sp>
        <p:nvSpPr>
          <p:cNvPr id="5" name="Content Placeholder 4">
            <a:extLst>
              <a:ext uri="{FF2B5EF4-FFF2-40B4-BE49-F238E27FC236}">
                <a16:creationId xmlns:a16="http://schemas.microsoft.com/office/drawing/2014/main" id="{51F8FD48-2F2E-AF5E-5CF6-C665685293DE}"/>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hlinkClick r:id="rId2"/>
              </a:rPr>
              <a:t>https://www.sciencedirect.com/science/article/pii/S0957417411003976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https://ieeexplore.ieee.org/abstract/document/8659115</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4"/>
              </a:rPr>
              <a:t>https://ieeexplore.ieee.org/abstract/document/8735638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5"/>
              </a:rPr>
              <a:t>https://ieeexplore.ieee.org/abstract/document/9403812</a:t>
            </a:r>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https://arxiv.org</a:t>
            </a:r>
            <a:r>
              <a:rPr lang="en-US">
                <a:latin typeface="Times New Roman" panose="02020603050405020304" pitchFamily="18" charset="0"/>
                <a:cs typeface="Times New Roman" panose="02020603050405020304" pitchFamily="18" charset="0"/>
                <a:hlinkClick r:id="rId6"/>
              </a:rPr>
              <a:t>/abs/1904.09031</a:t>
            </a:r>
            <a:endParaRPr lang="en-US">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071833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F70C7-DE0D-2F43-BA52-5B33FFAADC65}"/>
              </a:ext>
            </a:extLst>
          </p:cNvPr>
          <p:cNvSpPr>
            <a:spLocks noGrp="1"/>
          </p:cNvSpPr>
          <p:nvPr>
            <p:ph type="ctrTitle"/>
          </p:nvPr>
        </p:nvSpPr>
        <p:spPr>
          <a:xfrm>
            <a:off x="1524000" y="4589782"/>
            <a:ext cx="9144000" cy="1088528"/>
          </a:xfrm>
        </p:spPr>
        <p:txBody>
          <a:bodyPr/>
          <a:lstStyle/>
          <a:p>
            <a:r>
              <a:rPr lang="en-US" dirty="0"/>
              <a:t>Thank You!</a:t>
            </a:r>
          </a:p>
        </p:txBody>
      </p:sp>
    </p:spTree>
    <p:extLst>
      <p:ext uri="{BB962C8B-B14F-4D97-AF65-F5344CB8AC3E}">
        <p14:creationId xmlns:p14="http://schemas.microsoft.com/office/powerpoint/2010/main" val="1022410778"/>
      </p:ext>
    </p:extLst>
  </p:cSld>
  <p:clrMapOvr>
    <a:masterClrMapping/>
  </p:clrMapOvr>
  <p:transition spd="slow" advTm="3392">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AB62-72E4-3148-2964-7C70C7DA60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556C42B1-8F9F-2C97-69AE-42C8224F27AB}"/>
              </a:ext>
            </a:extLst>
          </p:cNvPr>
          <p:cNvSpPr>
            <a:spLocks noGrp="1"/>
          </p:cNvSpPr>
          <p:nvPr>
            <p:ph sz="half" idx="1"/>
          </p:nvPr>
        </p:nvSpPr>
        <p:spPr>
          <a:xfrm>
            <a:off x="838200" y="1690688"/>
            <a:ext cx="5181600" cy="4351338"/>
          </a:xfrm>
        </p:spPr>
        <p:txBody>
          <a:bodyPr>
            <a:normAutofit fontScale="77500" lnSpcReduction="20000"/>
          </a:bodyPr>
          <a:lstStyle/>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Introduction</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Problem statement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Solution</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Importance of Sales forecasting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Stakeholder and Constraints imposed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Software Requirements</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Proposed Techniques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Methodology</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Overview of the dataset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Feature description</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Data preparation stage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Shape of csv files </a:t>
            </a:r>
          </a:p>
          <a:p>
            <a:pPr>
              <a:lnSpc>
                <a:spcPct val="100000"/>
              </a:lnSpc>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477A7565-6CE9-24F2-7840-840842E6363A}"/>
              </a:ext>
            </a:extLst>
          </p:cNvPr>
          <p:cNvSpPr>
            <a:spLocks noGrp="1"/>
          </p:cNvSpPr>
          <p:nvPr>
            <p:ph sz="half" idx="2"/>
          </p:nvPr>
        </p:nvSpPr>
        <p:spPr>
          <a:xfrm>
            <a:off x="6172200" y="1694466"/>
            <a:ext cx="5181600" cy="4351338"/>
          </a:xfrm>
        </p:spPr>
        <p:txBody>
          <a:bodyPr>
            <a:normAutofit fontScale="77500" lnSpcReduction="20000"/>
          </a:bodyPr>
          <a:lstStyle/>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Shop wise selling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Item category wise selling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Month wise selling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Train and Test data</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Random Forest Algorithm </a:t>
            </a:r>
          </a:p>
          <a:p>
            <a:pPr>
              <a:lnSpc>
                <a:spcPct val="10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Code</a:t>
            </a: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Results</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Decision tree algorithm </a:t>
            </a:r>
            <a:endParaRPr lang="en-US"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Code and </a:t>
            </a:r>
            <a:r>
              <a:rPr lang="en-US" sz="2400" b="0" dirty="0">
                <a:latin typeface="Times New Roman" panose="02020603050405020304" pitchFamily="18" charset="0"/>
                <a:cs typeface="Times New Roman" panose="02020603050405020304" pitchFamily="18" charset="0"/>
              </a:rPr>
              <a:t>Results</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RMSE values for both models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Conclusion</a:t>
            </a:r>
          </a:p>
          <a:p>
            <a:pPr>
              <a:lnSpc>
                <a:spcPct val="10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References</a:t>
            </a:r>
          </a:p>
        </p:txBody>
      </p:sp>
      <p:sp>
        <p:nvSpPr>
          <p:cNvPr id="5" name="Date Placeholder 4">
            <a:extLst>
              <a:ext uri="{FF2B5EF4-FFF2-40B4-BE49-F238E27FC236}">
                <a16:creationId xmlns:a16="http://schemas.microsoft.com/office/drawing/2014/main" id="{E25174BB-C252-77F7-64ED-CB3C421A35B5}"/>
              </a:ext>
            </a:extLst>
          </p:cNvPr>
          <p:cNvSpPr>
            <a:spLocks noGrp="1"/>
          </p:cNvSpPr>
          <p:nvPr>
            <p:ph type="dt" sz="half" idx="10"/>
          </p:nvPr>
        </p:nvSpPr>
        <p:spPr/>
        <p:txBody>
          <a:bodyPr/>
          <a:lstStyle/>
          <a:p>
            <a:fld id="{EACB344B-EC26-5744-AC76-D8CA586C9B04}" type="datetime1">
              <a:rPr lang="en-US" smtClean="0"/>
              <a:t>12/11/22</a:t>
            </a:fld>
            <a:endParaRPr lang="en-US" dirty="0"/>
          </a:p>
        </p:txBody>
      </p:sp>
      <p:sp>
        <p:nvSpPr>
          <p:cNvPr id="6" name="Footer Placeholder 5">
            <a:extLst>
              <a:ext uri="{FF2B5EF4-FFF2-40B4-BE49-F238E27FC236}">
                <a16:creationId xmlns:a16="http://schemas.microsoft.com/office/drawing/2014/main" id="{711C33B8-7009-2ADA-EC28-DD9322C0326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2923003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CCFD-9FC0-FA6A-B70D-DCD01868FD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Footer Placeholder 2">
            <a:extLst>
              <a:ext uri="{FF2B5EF4-FFF2-40B4-BE49-F238E27FC236}">
                <a16:creationId xmlns:a16="http://schemas.microsoft.com/office/drawing/2014/main" id="{2C9ADAE9-5867-22A5-43C4-AEC79704ED7D}"/>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7C372248-1813-5E65-6867-1AE0AA9DDF74}"/>
              </a:ext>
            </a:extLst>
          </p:cNvPr>
          <p:cNvSpPr>
            <a:spLocks noGrp="1"/>
          </p:cNvSpPr>
          <p:nvPr>
            <p:ph type="dt" sz="half" idx="11"/>
          </p:nvPr>
        </p:nvSpPr>
        <p:spPr/>
        <p:txBody>
          <a:bodyPr/>
          <a:lstStyle/>
          <a:p>
            <a:fld id="{179CEB8D-B9A4-7249-A618-1FFCB6E3C71A}" type="datetime1">
              <a:rPr lang="en-US" smtClean="0"/>
              <a:pPr/>
              <a:t>12/11/22</a:t>
            </a:fld>
            <a:endParaRPr lang="en-US" dirty="0"/>
          </a:p>
        </p:txBody>
      </p:sp>
      <p:sp>
        <p:nvSpPr>
          <p:cNvPr id="5" name="Content Placeholder 4">
            <a:extLst>
              <a:ext uri="{FF2B5EF4-FFF2-40B4-BE49-F238E27FC236}">
                <a16:creationId xmlns:a16="http://schemas.microsoft.com/office/drawing/2014/main" id="{B20328BB-A83D-A6F8-FDEC-4CEF39184ECD}"/>
              </a:ext>
            </a:extLst>
          </p:cNvPr>
          <p:cNvSpPr>
            <a:spLocks noGrp="1"/>
          </p:cNvSpPr>
          <p:nvPr>
            <p:ph idx="1"/>
          </p:nvPr>
        </p:nvSpPr>
        <p:spPr/>
        <p:txBody>
          <a:bodyPr>
            <a:normAutofit/>
          </a:bodyPr>
          <a:lstStyle/>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Forecasting the sales is an essential component in contemporary market intelligence and it can be very much helpful to improve the quality of business strategy. </a:t>
            </a:r>
          </a:p>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Any business that wants to foresee its goals and alter its approach to increase sales or productivity in the future must use forecasting as a key component of its decision-making process. </a:t>
            </a:r>
          </a:p>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For example, based on the current sales of the product, if there’s an estimation of profit in the future, we can manufacture more products. Suppose, if there’s a loss estimated, we can reduce the manufacturing of that product, so that there will be less investment and no loss. </a:t>
            </a:r>
          </a:p>
        </p:txBody>
      </p:sp>
    </p:spTree>
    <p:extLst>
      <p:ext uri="{BB962C8B-B14F-4D97-AF65-F5344CB8AC3E}">
        <p14:creationId xmlns:p14="http://schemas.microsoft.com/office/powerpoint/2010/main" val="676850170"/>
      </p:ext>
    </p:extLst>
  </p:cSld>
  <p:clrMapOvr>
    <a:masterClrMapping/>
  </p:clrMapOvr>
  <p:transition spd="slow" advTm="46058">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0AA5-BBB4-0D45-A302-9F9969314C04}"/>
              </a:ext>
            </a:extLst>
          </p:cNvPr>
          <p:cNvSpPr>
            <a:spLocks noGrp="1"/>
          </p:cNvSpPr>
          <p:nvPr>
            <p:ph type="title"/>
          </p:nvPr>
        </p:nvSpPr>
        <p:spPr>
          <a:xfrm>
            <a:off x="838200" y="365126"/>
            <a:ext cx="10247334" cy="925056"/>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566236D-97AC-9447-89FE-5A610CF99063}"/>
              </a:ext>
            </a:extLst>
          </p:cNvPr>
          <p:cNvSpPr>
            <a:spLocks noGrp="1"/>
          </p:cNvSpPr>
          <p:nvPr>
            <p:ph idx="1"/>
          </p:nvPr>
        </p:nvSpPr>
        <p:spPr>
          <a:xfrm>
            <a:off x="838200" y="1528176"/>
            <a:ext cx="10515600" cy="4648788"/>
          </a:xfrm>
        </p:spPr>
        <p:txBody>
          <a:bodyPr>
            <a:normAutofit/>
          </a:bodyPr>
          <a:lstStyle/>
          <a:p>
            <a:pPr algn="just">
              <a:defRPr>
                <a:latin typeface="Arial"/>
                <a:ea typeface="Arial"/>
                <a:cs typeface="Arial"/>
                <a:sym typeface="Arial"/>
              </a:defRPr>
            </a:pPr>
            <a:r>
              <a:rPr lang="en-US" sz="2000" b="0" dirty="0">
                <a:latin typeface="Times New Roman"/>
                <a:ea typeface="Times New Roman"/>
                <a:cs typeface="Times New Roman"/>
                <a:sym typeface="Times New Roman"/>
              </a:rPr>
              <a:t>In this project, we aim to analyze the daily historical sales data owned by one of the largest Russian software firms called 1C Company by forecasting their product sales and planning them to store in the next month.</a:t>
            </a:r>
          </a:p>
          <a:p>
            <a:pPr algn="just">
              <a:defRPr>
                <a:latin typeface="Arial"/>
                <a:ea typeface="Arial"/>
                <a:cs typeface="Arial"/>
                <a:sym typeface="Arial"/>
              </a:defRPr>
            </a:pPr>
            <a:r>
              <a:rPr lang="en-US" sz="2000" b="0" dirty="0">
                <a:effectLst/>
                <a:latin typeface="Times New Roman" panose="02020603050405020304" pitchFamily="18" charset="0"/>
                <a:cs typeface="Times New Roman" panose="02020603050405020304" pitchFamily="18" charset="0"/>
              </a:rPr>
              <a:t>This is a Kaggle competition relating to time series prediction which will essentially focus on development and deployment of a forecasting model that relies on Machine Learning and Time-Series analysis techniques. </a:t>
            </a:r>
            <a:endParaRPr lang="en-US" sz="2000" b="0" dirty="0">
              <a:latin typeface="Times New Roman" panose="02020603050405020304" pitchFamily="18" charset="0"/>
              <a:cs typeface="Times New Roman" panose="02020603050405020304" pitchFamily="18" charset="0"/>
            </a:endParaRPr>
          </a:p>
          <a:p>
            <a:pPr algn="just">
              <a:defRPr>
                <a:latin typeface="Arial"/>
                <a:ea typeface="Arial"/>
                <a:cs typeface="Arial"/>
                <a:sym typeface="Arial"/>
              </a:defRPr>
            </a:pPr>
            <a:endParaRPr lang="en-US" sz="2000" b="0" dirty="0">
              <a:latin typeface="Times New Roman"/>
              <a:ea typeface="Times New Roman"/>
              <a:cs typeface="Times New Roman"/>
              <a:sym typeface="Times New Roman"/>
            </a:endParaRPr>
          </a:p>
          <a:p>
            <a:pPr algn="just">
              <a:defRPr>
                <a:latin typeface="Arial"/>
                <a:ea typeface="Arial"/>
                <a:cs typeface="Arial"/>
                <a:sym typeface="Arial"/>
              </a:defRPr>
            </a:pPr>
            <a:endParaRPr lang="en-US" sz="2000" b="0" dirty="0">
              <a:latin typeface="Times New Roman"/>
              <a:ea typeface="Times New Roman"/>
              <a:cs typeface="Times New Roman"/>
              <a:sym typeface="Times New Roman"/>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F51ED28-3419-4049-A63C-DD1CA67F710D}"/>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B0794E16-A91B-BA47-BB6A-35541516715A}"/>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62248317"/>
      </p:ext>
    </p:extLst>
  </p:cSld>
  <p:clrMapOvr>
    <a:masterClrMapping/>
  </p:clrMapOvr>
  <p:transition spd="slow" advTm="6209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50E1-5C4E-7CE8-7E9B-F87F2BA2ED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822328E3-1089-C7C3-21BC-23C8344EDA06}"/>
              </a:ext>
            </a:extLst>
          </p:cNvPr>
          <p:cNvSpPr>
            <a:spLocks noGrp="1"/>
          </p:cNvSpPr>
          <p:nvPr>
            <p:ph idx="1"/>
          </p:nvPr>
        </p:nvSpPr>
        <p:spPr/>
        <p:txBody>
          <a:bodyPr>
            <a:normAutofit/>
          </a:bodyPr>
          <a:lstStyle/>
          <a:p>
            <a:pPr algn="just"/>
            <a:r>
              <a:rPr lang="en-US" sz="2000" b="0" dirty="0">
                <a:latin typeface="Times New Roman" panose="02020603050405020304" pitchFamily="18" charset="0"/>
                <a:cs typeface="Times New Roman" panose="02020603050405020304" pitchFamily="18" charset="0"/>
              </a:rPr>
              <a:t>The predictive model that can be precise, robust and accurate is built using machine learning techniques for predicting the sales of the 1C Company.</a:t>
            </a:r>
          </a:p>
          <a:p>
            <a:pPr algn="just"/>
            <a:r>
              <a:rPr lang="en-US" sz="2000" b="0" dirty="0">
                <a:latin typeface="Times New Roman" panose="02020603050405020304" pitchFamily="18" charset="0"/>
                <a:cs typeface="Times New Roman" panose="02020603050405020304" pitchFamily="18" charset="0"/>
              </a:rPr>
              <a:t>The machine learning algorithms like Random Forest and Decision tree are used for this purpose.</a:t>
            </a:r>
          </a:p>
          <a:p>
            <a:pPr algn="just"/>
            <a:r>
              <a:rPr lang="en-US" sz="2000" b="0" dirty="0">
                <a:latin typeface="Times New Roman" panose="02020603050405020304" pitchFamily="18" charset="0"/>
                <a:cs typeface="Times New Roman" panose="02020603050405020304" pitchFamily="18" charset="0"/>
              </a:rPr>
              <a:t>By using these two algorithms, the future sales are predicted based on past historical data and stored in next month.</a:t>
            </a:r>
          </a:p>
          <a:p>
            <a:pPr algn="just"/>
            <a:r>
              <a:rPr lang="en-US" sz="2000" b="0" dirty="0">
                <a:latin typeface="Times New Roman" panose="02020603050405020304" pitchFamily="18" charset="0"/>
                <a:cs typeface="Times New Roman" panose="02020603050405020304" pitchFamily="18" charset="0"/>
              </a:rPr>
              <a:t>Performance and accuracy is evaluated for both algorithms at the end. </a:t>
            </a:r>
          </a:p>
        </p:txBody>
      </p:sp>
      <p:sp>
        <p:nvSpPr>
          <p:cNvPr id="4" name="Date Placeholder 3">
            <a:extLst>
              <a:ext uri="{FF2B5EF4-FFF2-40B4-BE49-F238E27FC236}">
                <a16:creationId xmlns:a16="http://schemas.microsoft.com/office/drawing/2014/main" id="{1C7A4BD7-B6C3-5A22-5271-F666AD389076}"/>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3B8ABEAB-CEF7-4588-C790-AD2EA3B5DF7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1577215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E5C6-9ECC-540D-BEB3-D61CBBBC5A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IMPORTANT OF SALES FORECASTING</a:t>
            </a:r>
          </a:p>
        </p:txBody>
      </p:sp>
      <p:sp>
        <p:nvSpPr>
          <p:cNvPr id="3" name="Content Placeholder 2">
            <a:extLst>
              <a:ext uri="{FF2B5EF4-FFF2-40B4-BE49-F238E27FC236}">
                <a16:creationId xmlns:a16="http://schemas.microsoft.com/office/drawing/2014/main" id="{AC8F8F5D-3B4F-8EC3-DD52-B2D4AC7C0B95}"/>
              </a:ext>
            </a:extLst>
          </p:cNvPr>
          <p:cNvSpPr>
            <a:spLocks noGrp="1"/>
          </p:cNvSpPr>
          <p:nvPr>
            <p:ph idx="1"/>
          </p:nvPr>
        </p:nvSpPr>
        <p:spPr>
          <a:xfrm>
            <a:off x="838200" y="1690688"/>
            <a:ext cx="10515600" cy="4351338"/>
          </a:xfrm>
        </p:spPr>
        <p:txBody>
          <a:bodyPr/>
          <a:lstStyle/>
          <a:p>
            <a:pPr marL="0" indent="0" algn="just">
              <a:buNone/>
            </a:pP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By implementing a reliable revenue predictive system</a:t>
            </a: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W</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e may save spending on unneeded products.</a:t>
            </a: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I</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mprove planning for the future.</a:t>
            </a: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B</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oost profit. </a:t>
            </a:r>
            <a:endParaRPr lang="en-US" sz="2000" b="0" kern="1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M</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ay help the businesses to allocate money efficiently and create a solid plan for future growth of the store.</a:t>
            </a:r>
            <a:endParaRPr lang="en-US" sz="2000" b="0" dirty="0">
              <a:effectLst/>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9DCB77DA-390D-9C43-7217-7B95FC3C1B67}"/>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6DE8B269-B5CE-449A-2D6D-9C4DC900C3D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176580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2FE3-B971-3BA3-38C3-C0B15DD0AD2D}"/>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STAKEHOLDER</a:t>
            </a:r>
          </a:p>
        </p:txBody>
      </p:sp>
      <p:sp>
        <p:nvSpPr>
          <p:cNvPr id="3" name="Content Placeholder 2">
            <a:extLst>
              <a:ext uri="{FF2B5EF4-FFF2-40B4-BE49-F238E27FC236}">
                <a16:creationId xmlns:a16="http://schemas.microsoft.com/office/drawing/2014/main" id="{09B73643-C8D3-B64F-B6FF-20F2029B8323}"/>
              </a:ext>
            </a:extLst>
          </p:cNvPr>
          <p:cNvSpPr>
            <a:spLocks noGrp="1"/>
          </p:cNvSpPr>
          <p:nvPr>
            <p:ph idx="1"/>
          </p:nvPr>
        </p:nvSpPr>
        <p:spPr>
          <a:xfrm>
            <a:off x="838200" y="1599873"/>
            <a:ext cx="10515600" cy="4351338"/>
          </a:xfrm>
        </p:spPr>
        <p:txBody>
          <a:bodyPr>
            <a:normAutofit/>
          </a:bodyPr>
          <a:lstStyle/>
          <a:p>
            <a:pPr algn="just"/>
            <a:r>
              <a:rPr lang="en-US" sz="2000" b="0" dirty="0">
                <a:latin typeface="Times New Roman"/>
                <a:ea typeface="Times New Roman"/>
                <a:cs typeface="Times New Roman"/>
                <a:sym typeface="Times New Roman"/>
              </a:rPr>
              <a:t>Sai Shankar </a:t>
            </a:r>
            <a:r>
              <a:rPr lang="en-US" sz="2000" b="0" dirty="0" err="1">
                <a:latin typeface="Times New Roman"/>
                <a:ea typeface="Times New Roman"/>
                <a:cs typeface="Times New Roman"/>
                <a:sym typeface="Times New Roman"/>
              </a:rPr>
              <a:t>Pendem</a:t>
            </a:r>
            <a:r>
              <a:rPr lang="en-US" sz="2000" b="0" dirty="0">
                <a:latin typeface="Times New Roman"/>
                <a:ea typeface="Times New Roman"/>
                <a:cs typeface="Times New Roman"/>
                <a:sym typeface="Times New Roman"/>
              </a:rPr>
              <a:t>, who is currently working as a Senior AEM Developer at Citi Bank, Irving, Texas with 7+ years of experience in programming is the one who’s interested in our project.</a:t>
            </a:r>
          </a:p>
          <a:p>
            <a:endParaRPr lang="en-US" sz="2000" b="0" dirty="0">
              <a:latin typeface="Times New Roman"/>
              <a:ea typeface="Times New Roman"/>
              <a:cs typeface="Times New Roman"/>
              <a:sym typeface="Times New Roman"/>
            </a:endParaRPr>
          </a:p>
          <a:p>
            <a:pPr marL="0" indent="0">
              <a:buNone/>
            </a:pPr>
            <a:r>
              <a:rPr lang="en-US" dirty="0">
                <a:latin typeface="Times New Roman"/>
                <a:ea typeface="Times New Roman"/>
                <a:cs typeface="Times New Roman"/>
                <a:sym typeface="Times New Roman"/>
              </a:rPr>
              <a:t>CONSTRAINTS IMPOSED:</a:t>
            </a:r>
          </a:p>
          <a:p>
            <a:pPr algn="just"/>
            <a:r>
              <a:rPr lang="en-US" sz="2000" b="0" dirty="0">
                <a:latin typeface="Times New Roman"/>
                <a:ea typeface="Times New Roman"/>
                <a:cs typeface="Times New Roman"/>
                <a:sym typeface="Times New Roman"/>
              </a:rPr>
              <a:t>Cleanse the dataset properly by removing unwanted or irrelevant observations from the dataset.</a:t>
            </a:r>
          </a:p>
          <a:p>
            <a:pPr algn="just">
              <a:defRPr>
                <a:latin typeface="Times New Roman"/>
                <a:ea typeface="Times New Roman"/>
                <a:cs typeface="Times New Roman"/>
                <a:sym typeface="Times New Roman"/>
              </a:defRPr>
            </a:pPr>
            <a:r>
              <a:rPr lang="en-US" sz="2000" b="0" dirty="0"/>
              <a:t> Good visualizations to understand the data better. </a:t>
            </a:r>
          </a:p>
          <a:p>
            <a:pPr algn="just">
              <a:defRPr>
                <a:latin typeface="Times New Roman"/>
                <a:ea typeface="Times New Roman"/>
                <a:cs typeface="Times New Roman"/>
                <a:sym typeface="Times New Roman"/>
              </a:defRPr>
            </a:pPr>
            <a:r>
              <a:rPr lang="en-US" sz="2000" b="0" dirty="0"/>
              <a:t>Study the different machine learning algorithms and compare their performance and accuracy levels.</a:t>
            </a:r>
          </a:p>
          <a:p>
            <a:pPr algn="just">
              <a:defRPr>
                <a:latin typeface="Times New Roman"/>
                <a:ea typeface="Times New Roman"/>
                <a:cs typeface="Times New Roman"/>
                <a:sym typeface="Times New Roman"/>
              </a:defRPr>
            </a:pPr>
            <a:endParaRPr lang="en-US" sz="2000" b="0" dirty="0"/>
          </a:p>
          <a:p>
            <a:endParaRPr lang="en-US" sz="2000" b="0" dirty="0">
              <a:latin typeface="Times New Roman"/>
              <a:ea typeface="Times New Roman"/>
              <a:cs typeface="Times New Roman"/>
              <a:sym typeface="Times New Roman"/>
            </a:endParaRPr>
          </a:p>
          <a:p>
            <a:endParaRPr lang="en-US" sz="2000" b="0" dirty="0"/>
          </a:p>
        </p:txBody>
      </p:sp>
      <p:sp>
        <p:nvSpPr>
          <p:cNvPr id="4" name="Date Placeholder 3">
            <a:extLst>
              <a:ext uri="{FF2B5EF4-FFF2-40B4-BE49-F238E27FC236}">
                <a16:creationId xmlns:a16="http://schemas.microsoft.com/office/drawing/2014/main" id="{49A88FE8-6AD0-8B93-AEA3-8E1DA1410B21}"/>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5367485D-E607-7C83-4852-D3F384AA2FB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659823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6CE3-2BB6-A0B8-8DAE-0D656FDA03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REQUIREMENTS </a:t>
            </a:r>
          </a:p>
        </p:txBody>
      </p:sp>
      <p:sp>
        <p:nvSpPr>
          <p:cNvPr id="3" name="Content Placeholder 2">
            <a:extLst>
              <a:ext uri="{FF2B5EF4-FFF2-40B4-BE49-F238E27FC236}">
                <a16:creationId xmlns:a16="http://schemas.microsoft.com/office/drawing/2014/main" id="{B3084172-9D1F-1433-F0A5-3A60C5513F1E}"/>
              </a:ext>
            </a:extLst>
          </p:cNvPr>
          <p:cNvSpPr>
            <a:spLocks noGrp="1"/>
          </p:cNvSpPr>
          <p:nvPr>
            <p:ph idx="1"/>
          </p:nvPr>
        </p:nvSpPr>
        <p:spPr/>
        <p:txBody>
          <a:bodyPr/>
          <a:lstStyle/>
          <a:p>
            <a:r>
              <a:rPr lang="en-US" sz="2000" b="0" dirty="0">
                <a:latin typeface="Times New Roman" panose="02020603050405020304" pitchFamily="18" charset="0"/>
                <a:cs typeface="Times New Roman" panose="02020603050405020304" pitchFamily="18" charset="0"/>
              </a:rPr>
              <a:t>Algorithms used: Random Forest and Decision Tree algorithms </a:t>
            </a:r>
          </a:p>
          <a:p>
            <a:r>
              <a:rPr lang="en-US" sz="2000" b="0" dirty="0">
                <a:latin typeface="Times New Roman" panose="02020603050405020304" pitchFamily="18" charset="0"/>
                <a:cs typeface="Times New Roman" panose="02020603050405020304" pitchFamily="18" charset="0"/>
              </a:rPr>
              <a:t>Tool: Google </a:t>
            </a:r>
            <a:r>
              <a:rPr lang="en-US" sz="2000" b="0" dirty="0" err="1">
                <a:latin typeface="Times New Roman" panose="02020603050405020304" pitchFamily="18" charset="0"/>
                <a:cs typeface="Times New Roman" panose="02020603050405020304" pitchFamily="18" charset="0"/>
              </a:rPr>
              <a:t>Colabratory</a:t>
            </a:r>
            <a:r>
              <a:rPr lang="en-US" sz="2000" b="0" dirty="0">
                <a:latin typeface="Times New Roman" panose="02020603050405020304" pitchFamily="18" charset="0"/>
                <a:cs typeface="Times New Roman" panose="02020603050405020304" pitchFamily="18" charset="0"/>
              </a:rPr>
              <a:t> </a:t>
            </a:r>
          </a:p>
          <a:p>
            <a:r>
              <a:rPr lang="en-US" sz="2000" b="0" dirty="0">
                <a:latin typeface="Times New Roman" panose="02020603050405020304" pitchFamily="18" charset="0"/>
                <a:cs typeface="Times New Roman" panose="02020603050405020304" pitchFamily="18" charset="0"/>
              </a:rPr>
              <a:t>Required hardware: System with 64-bit ROM and 8GB RAM.</a:t>
            </a:r>
          </a:p>
          <a:p>
            <a:r>
              <a:rPr lang="en-US" sz="2000" b="0" dirty="0">
                <a:latin typeface="Times New Roman" panose="02020603050405020304" pitchFamily="18" charset="0"/>
                <a:cs typeface="Times New Roman" panose="02020603050405020304" pitchFamily="18" charset="0"/>
              </a:rPr>
              <a:t>Required Knowledge: Python Programming Language, Machine learning techniques.</a:t>
            </a:r>
          </a:p>
          <a:p>
            <a:endParaRPr lang="en-US" dirty="0"/>
          </a:p>
        </p:txBody>
      </p:sp>
      <p:sp>
        <p:nvSpPr>
          <p:cNvPr id="4" name="Date Placeholder 3">
            <a:extLst>
              <a:ext uri="{FF2B5EF4-FFF2-40B4-BE49-F238E27FC236}">
                <a16:creationId xmlns:a16="http://schemas.microsoft.com/office/drawing/2014/main" id="{19FBCB51-B39F-F8BF-7C48-80B5D8556952}"/>
              </a:ext>
            </a:extLst>
          </p:cNvPr>
          <p:cNvSpPr>
            <a:spLocks noGrp="1"/>
          </p:cNvSpPr>
          <p:nvPr>
            <p:ph type="dt" sz="half" idx="10"/>
          </p:nvPr>
        </p:nvSpPr>
        <p:spPr/>
        <p:txBody>
          <a:bodyPr/>
          <a:lstStyle/>
          <a:p>
            <a:fld id="{882C01B3-EA4D-144B-B2F9-039945D70569}" type="datetime1">
              <a:rPr lang="en-US" smtClean="0"/>
              <a:t>12/11/22</a:t>
            </a:fld>
            <a:endParaRPr lang="en-US"/>
          </a:p>
        </p:txBody>
      </p:sp>
      <p:sp>
        <p:nvSpPr>
          <p:cNvPr id="5" name="Footer Placeholder 4">
            <a:extLst>
              <a:ext uri="{FF2B5EF4-FFF2-40B4-BE49-F238E27FC236}">
                <a16:creationId xmlns:a16="http://schemas.microsoft.com/office/drawing/2014/main" id="{7791BDE8-CEF1-19C9-3BFB-C0330590F10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50822205"/>
      </p:ext>
    </p:extLst>
  </p:cSld>
  <p:clrMapOvr>
    <a:masterClrMapping/>
  </p:clrMapOvr>
  <p:transition spd="slow" advTm="45888">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5167</TotalTime>
  <Words>1499</Words>
  <Application>Microsoft Macintosh PowerPoint</Application>
  <PresentationFormat>Widescreen</PresentationFormat>
  <Paragraphs>173</Paragraphs>
  <Slides>29</Slides>
  <Notes>10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PowerPoint Presentation</vt:lpstr>
      <vt:lpstr>PREDICT THE FUTURE SALES   Under the guidance of  Safa Shubbar</vt:lpstr>
      <vt:lpstr>AGENDA</vt:lpstr>
      <vt:lpstr>INTRODUCTION  </vt:lpstr>
      <vt:lpstr>PROBLEM STATEMENT</vt:lpstr>
      <vt:lpstr>SOLUTION</vt:lpstr>
      <vt:lpstr>IMPORTANT OF SALES FORECASTING</vt:lpstr>
      <vt:lpstr>STAKEHOLDER</vt:lpstr>
      <vt:lpstr>SOFTWARE REQUIREMENTS </vt:lpstr>
      <vt:lpstr>PROPOSED TECHNIQUES</vt:lpstr>
      <vt:lpstr>METHODOLOGY</vt:lpstr>
      <vt:lpstr>  OVERVIEW OF DATASET </vt:lpstr>
      <vt:lpstr>FEATURE DESCRIPTION</vt:lpstr>
      <vt:lpstr>DATA PREPARATION STAGE</vt:lpstr>
      <vt:lpstr>SHAPE OF CSV FILES </vt:lpstr>
      <vt:lpstr>SHOP WISE SELLING</vt:lpstr>
      <vt:lpstr>ITEM CATEGORY WISE SELLING</vt:lpstr>
      <vt:lpstr>MONTH WISE SELLING</vt:lpstr>
      <vt:lpstr>TRAIN AND TEST DATA</vt:lpstr>
      <vt:lpstr>RANDOM FOREST ALGORITHM</vt:lpstr>
      <vt:lpstr>CODE </vt:lpstr>
      <vt:lpstr>RESULTS</vt:lpstr>
      <vt:lpstr>DECISION TREE ALGORITHM</vt:lpstr>
      <vt:lpstr>CODE </vt:lpstr>
      <vt:lpstr>RESULTS</vt:lpstr>
      <vt:lpstr>RMSE VALUES FOR BOTH MODELS</vt:lpstr>
      <vt:lpstr>CONCLUSION</vt:lpstr>
      <vt:lpstr>REFERNCES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Robert</dc:creator>
  <cp:lastModifiedBy>Mala, Nagasai Reddy</cp:lastModifiedBy>
  <cp:revision>155</cp:revision>
  <cp:lastPrinted>2018-02-12T16:14:28Z</cp:lastPrinted>
  <dcterms:created xsi:type="dcterms:W3CDTF">2017-12-13T15:54:12Z</dcterms:created>
  <dcterms:modified xsi:type="dcterms:W3CDTF">2022-12-12T02:02:14Z</dcterms:modified>
</cp:coreProperties>
</file>