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3" r:id="rId10"/>
    <p:sldId id="16140630" r:id="rId11"/>
    <p:sldId id="1614062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Nagasaidillif/NSD_aicte_edunetintern&#1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CHANDU NAGA SAI DILLIF</a:t>
            </a:r>
            <a:r>
              <a:rPr lang="en-US" altLang="en-IN" sz="2000" b="1" dirty="0">
                <a:solidFill>
                  <a:schemeClr val="accent1">
                    <a:lumMod val="75000"/>
                  </a:schemeClr>
                </a:solidFill>
                <a:latin typeface="Arial" panose="020B0604020202020204"/>
                <a:cs typeface="Arial" panose="020B0604020202020204"/>
              </a:rPr>
              <a:t>,</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Department of CSE, </a:t>
            </a:r>
            <a:endParaRPr lang="en-IN"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Velagapudi Ramakrishna Siddhartha Engineering College</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sym typeface="+mn-ea"/>
                <a:hlinkClick r:id="rId1" action="ppaction://hlinkfile"/>
              </a:rPr>
              <a:t>https://github.com/Nagasaidillif/NSD_aicte_edunetintern</a:t>
            </a:r>
            <a:endParaRPr lang="en-US" altLang="en-US" dirty="0">
              <a:hlinkClick r:id="rId1" action="ppaction://hlinkfile"/>
            </a:endParaRPr>
          </a:p>
          <a:p>
            <a:pPr marL="0" indent="0">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9250"/>
            <a:ext cx="11019155" cy="4378325"/>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p>
            <a:pPr marL="0" indent="0" algn="just">
              <a:buNone/>
            </a:pPr>
            <a:r>
              <a:rPr lang="en-IN" altLang="en-US"/>
              <a:t>The Encryption of a secret information is very essential now a days as the cyber crimes are increased a lot. There are many ways for encryption of information including substitutional ciphers where the alphabets are replaced with corresponding algorithm like Casear Cipher, Playfair Cipher etc., But the decryption of Substitional ciphers became easy with the existiong computing power that lead to invention of hash algorithms. The algorithms have potential to keep data secure while transferring. Steganography is the techinque of cryptography that send the data along with the images. This technique involves a secret key that can be shared between only communicating parties that involves merging of photo and data at sender side and the decryption can be done by using passcode at the receiver side.</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pic>
        <p:nvPicPr>
          <p:cNvPr id="6" name="Content Placeholder 5" descr="idle_logo"/>
          <p:cNvPicPr>
            <a:picLocks noChangeAspect="1"/>
          </p:cNvPicPr>
          <p:nvPr>
            <p:ph sz="half" idx="1"/>
          </p:nvPr>
        </p:nvPicPr>
        <p:blipFill>
          <a:blip r:embed="rId1"/>
          <a:srcRect t="12067" r="-1917" b="12933"/>
          <a:stretch>
            <a:fillRect/>
          </a:stretch>
        </p:blipFill>
        <p:spPr>
          <a:xfrm>
            <a:off x="1347470" y="1386205"/>
            <a:ext cx="3883025" cy="2143125"/>
          </a:xfrm>
          <a:prstGeom prst="rect">
            <a:avLst/>
          </a:prstGeom>
        </p:spPr>
      </p:pic>
      <p:pic>
        <p:nvPicPr>
          <p:cNvPr id="7" name="Content Placeholder 6" descr="stego_logo"/>
          <p:cNvPicPr>
            <a:picLocks noChangeAspect="1"/>
          </p:cNvPicPr>
          <p:nvPr>
            <p:ph sz="half" idx="2"/>
          </p:nvPr>
        </p:nvPicPr>
        <p:blipFill>
          <a:blip r:embed="rId2"/>
          <a:stretch>
            <a:fillRect/>
          </a:stretch>
        </p:blipFill>
        <p:spPr>
          <a:xfrm>
            <a:off x="7306945" y="1369060"/>
            <a:ext cx="3051175" cy="2160270"/>
          </a:xfrm>
          <a:prstGeom prst="rect">
            <a:avLst/>
          </a:prstGeom>
        </p:spPr>
      </p:pic>
      <p:sp>
        <p:nvSpPr>
          <p:cNvPr id="8" name="Text Box 7"/>
          <p:cNvSpPr txBox="1"/>
          <p:nvPr/>
        </p:nvSpPr>
        <p:spPr>
          <a:xfrm>
            <a:off x="1887855" y="3582035"/>
            <a:ext cx="2143125" cy="368300"/>
          </a:xfrm>
          <a:prstGeom prst="rect">
            <a:avLst/>
          </a:prstGeom>
          <a:noFill/>
        </p:spPr>
        <p:txBody>
          <a:bodyPr wrap="square" rtlCol="0">
            <a:spAutoFit/>
          </a:bodyPr>
          <a:p>
            <a:pPr algn="ctr"/>
            <a:r>
              <a:rPr lang="en-US"/>
              <a:t>Python IDE</a:t>
            </a:r>
            <a:endParaRPr lang="en-US"/>
          </a:p>
        </p:txBody>
      </p:sp>
      <p:sp>
        <p:nvSpPr>
          <p:cNvPr id="9" name="Text Box 8"/>
          <p:cNvSpPr txBox="1"/>
          <p:nvPr/>
        </p:nvSpPr>
        <p:spPr>
          <a:xfrm>
            <a:off x="8233410" y="3624580"/>
            <a:ext cx="1580515" cy="368300"/>
          </a:xfrm>
          <a:prstGeom prst="rect">
            <a:avLst/>
          </a:prstGeom>
          <a:noFill/>
        </p:spPr>
        <p:txBody>
          <a:bodyPr wrap="square" rtlCol="0">
            <a:spAutoFit/>
          </a:bodyPr>
          <a:p>
            <a:pPr algn="ctr"/>
            <a:r>
              <a:rPr lang="en-US"/>
              <a:t>Stego</a:t>
            </a:r>
            <a:endParaRPr lang="en-US"/>
          </a:p>
        </p:txBody>
      </p:sp>
      <p:sp>
        <p:nvSpPr>
          <p:cNvPr id="10" name="Title 4"/>
          <p:cNvSpPr>
            <a:spLocks noGrp="1"/>
          </p:cNvSpPr>
          <p:nvPr/>
        </p:nvSpPr>
        <p:spPr>
          <a:xfrm>
            <a:off x="581828" y="4241843"/>
            <a:ext cx="11029616" cy="492855"/>
          </a:xfrm>
          <a:prstGeom prst="rect">
            <a:avLst/>
          </a:prstGeom>
        </p:spPr>
        <p:txBody>
          <a:bodyPr vert="horz" lIns="91440" tIns="45720" rIns="91440" bIns="45720" rtlCol="0" anchor="b">
            <a:normAutofit fontScale="6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Libraries used</a:t>
            </a:r>
            <a:endParaRPr lang="en-US" sz="4400" dirty="0"/>
          </a:p>
        </p:txBody>
      </p:sp>
      <p:sp>
        <p:nvSpPr>
          <p:cNvPr id="11" name="Text Box 10"/>
          <p:cNvSpPr txBox="1"/>
          <p:nvPr/>
        </p:nvSpPr>
        <p:spPr>
          <a:xfrm>
            <a:off x="709930" y="4791710"/>
            <a:ext cx="4488815" cy="645160"/>
          </a:xfrm>
          <a:prstGeom prst="rect">
            <a:avLst/>
          </a:prstGeom>
          <a:noFill/>
        </p:spPr>
        <p:txBody>
          <a:bodyPr wrap="square" rtlCol="0">
            <a:sp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CV2 - To read and write images in python</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US" altLang="en-IN" sz="1800" b="1" dirty="0">
                <a:solidFill>
                  <a:srgbClr val="0F0F0F"/>
                </a:solidFill>
              </a:rPr>
              <a:t>The cybersecurity is playing a crucial role now a days as the data is precious in this era. </a:t>
            </a:r>
            <a:endParaRPr lang="en-US" altLang="en-IN" sz="1800" b="1" dirty="0">
              <a:solidFill>
                <a:srgbClr val="0F0F0F"/>
              </a:solidFill>
            </a:endParaRPr>
          </a:p>
          <a:p>
            <a:r>
              <a:rPr lang="en-US" altLang="en-IN" sz="1800" b="1" dirty="0">
                <a:solidFill>
                  <a:srgbClr val="0F0F0F"/>
                </a:solidFill>
              </a:rPr>
              <a:t>So, inorder to improve the encryption techniques, steganography came into existence to meet the needs of the people to share data more secretly by just changing the pixels of the image to hide the data in the image.</a:t>
            </a:r>
            <a:endParaRPr lang="en-US" altLang="en-IN" sz="1800" b="1" dirty="0">
              <a:solidFill>
                <a:srgbClr val="0F0F0F"/>
              </a:solidFill>
            </a:endParaRPr>
          </a:p>
          <a:p>
            <a:r>
              <a:rPr lang="en-US" altLang="en-IN" sz="1800" b="1" dirty="0">
                <a:solidFill>
                  <a:srgbClr val="0F0F0F"/>
                </a:solidFill>
              </a:rPr>
              <a:t>Steganography with images just deals with the pixel value, by changing the pixel value, it becomes difficult to identify which pixels are changed.</a:t>
            </a:r>
            <a:endParaRPr lang="en-US" altLang="en-IN" sz="1800" b="1" dirty="0">
              <a:solidFill>
                <a:srgbClr val="0F0F0F"/>
              </a:solidFill>
            </a:endParaRPr>
          </a:p>
          <a:p>
            <a:r>
              <a:rPr lang="en-US" altLang="en-IN" sz="1800" b="1" dirty="0">
                <a:solidFill>
                  <a:srgbClr val="0F0F0F"/>
                </a:solidFill>
              </a:rPr>
              <a:t>In this way, It is very beneficial to send and receive the data secretly.</a:t>
            </a:r>
            <a:endParaRPr lang="en-US" alt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0" indent="0" algn="just">
              <a:buNone/>
            </a:pPr>
            <a:r>
              <a:rPr lang="en-US" altLang="en-US" dirty="0">
                <a:latin typeface="Times New Roman" panose="02020603050405020304" charset="0"/>
                <a:cs typeface="Times New Roman" panose="02020603050405020304" charset="0"/>
              </a:rPr>
              <a:t>End users of steganography implemented with Python could include individuals or organizations looking to discreetly hide sensitive information within seemingly normal digital media like images, audio, or video files, such as: </a:t>
            </a:r>
            <a:endParaRPr lang="en-US" altLang="en-US" dirty="0">
              <a:latin typeface="Times New Roman" panose="02020603050405020304" charset="0"/>
              <a:cs typeface="Times New Roman" panose="02020603050405020304" charset="0"/>
            </a:endParaRPr>
          </a:p>
          <a:p>
            <a:pPr algn="just"/>
            <a:r>
              <a:rPr lang="en-US" altLang="en-US" dirty="0">
                <a:latin typeface="Times New Roman" panose="02020603050405020304" charset="0"/>
                <a:cs typeface="Times New Roman" panose="02020603050405020304" charset="0"/>
              </a:rPr>
              <a:t>security researchers</a:t>
            </a:r>
            <a:endParaRPr lang="en-US" altLang="en-US" dirty="0">
              <a:latin typeface="Times New Roman" panose="02020603050405020304" charset="0"/>
              <a:cs typeface="Times New Roman" panose="02020603050405020304" charset="0"/>
            </a:endParaRPr>
          </a:p>
          <a:p>
            <a:pPr algn="just"/>
            <a:r>
              <a:rPr lang="en-US" altLang="en-US" dirty="0">
                <a:latin typeface="Times New Roman" panose="02020603050405020304" charset="0"/>
                <a:cs typeface="Times New Roman" panose="02020603050405020304" charset="0"/>
              </a:rPr>
              <a:t>intelligence agencies</a:t>
            </a:r>
            <a:endParaRPr lang="en-US" altLang="en-US" dirty="0">
              <a:latin typeface="Times New Roman" panose="02020603050405020304" charset="0"/>
              <a:cs typeface="Times New Roman" panose="02020603050405020304" charset="0"/>
            </a:endParaRPr>
          </a:p>
          <a:p>
            <a:pPr algn="just"/>
            <a:r>
              <a:rPr lang="en-US" altLang="en-US" dirty="0">
                <a:latin typeface="Times New Roman" panose="02020603050405020304" charset="0"/>
                <a:cs typeface="Times New Roman" panose="02020603050405020304" charset="0"/>
              </a:rPr>
              <a:t>journalists</a:t>
            </a: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 name="Content Placeholder 5"/>
          <p:cNvPicPr>
            <a:picLocks noChangeAspect="1"/>
          </p:cNvPicPr>
          <p:nvPr>
            <p:ph sz="half" idx="2"/>
          </p:nvPr>
        </p:nvPicPr>
        <p:blipFill>
          <a:blip r:embed="rId1"/>
          <a:stretch>
            <a:fillRect/>
          </a:stretch>
        </p:blipFill>
        <p:spPr>
          <a:xfrm>
            <a:off x="6771640" y="1602740"/>
            <a:ext cx="4454525" cy="4020185"/>
          </a:xfrm>
          <a:prstGeom prst="rect">
            <a:avLst/>
          </a:prstGeom>
        </p:spPr>
      </p:pic>
      <p:pic>
        <p:nvPicPr>
          <p:cNvPr id="8" name="Content Placeholder 7"/>
          <p:cNvPicPr>
            <a:picLocks noChangeAspect="1"/>
          </p:cNvPicPr>
          <p:nvPr>
            <p:ph sz="half" idx="1"/>
          </p:nvPr>
        </p:nvPicPr>
        <p:blipFill>
          <a:blip r:embed="rId2"/>
          <a:stretch>
            <a:fillRect/>
          </a:stretch>
        </p:blipFill>
        <p:spPr>
          <a:xfrm>
            <a:off x="671195" y="1511300"/>
            <a:ext cx="5013960" cy="4229100"/>
          </a:xfrm>
          <a:prstGeom prst="rect">
            <a:avLst/>
          </a:prstGeom>
        </p:spPr>
      </p:pic>
      <p:sp>
        <p:nvSpPr>
          <p:cNvPr id="9" name="Text Box 8"/>
          <p:cNvSpPr txBox="1"/>
          <p:nvPr/>
        </p:nvSpPr>
        <p:spPr>
          <a:xfrm>
            <a:off x="1253490" y="5883275"/>
            <a:ext cx="3067050" cy="645160"/>
          </a:xfrm>
          <a:prstGeom prst="rect">
            <a:avLst/>
          </a:prstGeom>
          <a:noFill/>
        </p:spPr>
        <p:txBody>
          <a:bodyPr wrap="square" rtlCol="0">
            <a:spAutoFit/>
          </a:bodyPr>
          <a:p>
            <a:pPr algn="ctr"/>
            <a:r>
              <a:rPr lang="en-US"/>
              <a:t>Fig.1 encryption code and output</a:t>
            </a:r>
            <a:endParaRPr lang="en-US"/>
          </a:p>
        </p:txBody>
      </p:sp>
      <p:sp>
        <p:nvSpPr>
          <p:cNvPr id="10" name="Text Box 9"/>
          <p:cNvSpPr txBox="1"/>
          <p:nvPr/>
        </p:nvSpPr>
        <p:spPr>
          <a:xfrm>
            <a:off x="7291705" y="5767705"/>
            <a:ext cx="2854960" cy="645160"/>
          </a:xfrm>
          <a:prstGeom prst="rect">
            <a:avLst/>
          </a:prstGeom>
          <a:noFill/>
        </p:spPr>
        <p:txBody>
          <a:bodyPr wrap="square" rtlCol="0">
            <a:spAutoFit/>
          </a:bodyPr>
          <a:p>
            <a:pPr algn="ctr"/>
            <a:r>
              <a:rPr lang="en-US"/>
              <a:t>Fig.2 Decryption code and output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a:solidFill>
                  <a:schemeClr val="accent1"/>
                </a:solidFill>
                <a:effectLst>
                  <a:outerShdw blurRad="38100" dist="25400" dir="5400000" algn="ctr" rotWithShape="0">
                    <a:srgbClr val="6E747A">
                      <a:alpha val="43000"/>
                    </a:srgbClr>
                  </a:outerShdw>
                </a:effectLst>
              </a:rPr>
              <a:t>RESULTS(CONTD..)</a:t>
            </a:r>
            <a:endParaRPr lang="en-US">
              <a:ln/>
              <a:solidFill>
                <a:schemeClr val="accent1"/>
              </a:solidFill>
              <a:effectLst>
                <a:outerShdw blurRad="38100" dist="25400" dir="5400000" algn="ctr" rotWithShape="0">
                  <a:srgbClr val="6E747A">
                    <a:alpha val="43000"/>
                  </a:srgbClr>
                </a:outerShdw>
              </a:effectLst>
            </a:endParaRPr>
          </a:p>
        </p:txBody>
      </p:sp>
      <p:pic>
        <p:nvPicPr>
          <p:cNvPr id="5" name="Content Placeholder 4"/>
          <p:cNvPicPr>
            <a:picLocks noChangeAspect="1"/>
          </p:cNvPicPr>
          <p:nvPr>
            <p:ph sz="half" idx="1"/>
          </p:nvPr>
        </p:nvPicPr>
        <p:blipFill>
          <a:blip r:embed="rId1"/>
          <a:stretch>
            <a:fillRect/>
          </a:stretch>
        </p:blipFill>
        <p:spPr>
          <a:xfrm>
            <a:off x="2221865" y="1314450"/>
            <a:ext cx="3455035" cy="4469765"/>
          </a:xfrm>
          <a:prstGeom prst="rect">
            <a:avLst/>
          </a:prstGeom>
        </p:spPr>
      </p:pic>
      <p:pic>
        <p:nvPicPr>
          <p:cNvPr id="6" name="Content Placeholder 5"/>
          <p:cNvPicPr>
            <a:picLocks noChangeAspect="1"/>
          </p:cNvPicPr>
          <p:nvPr>
            <p:ph sz="half" idx="2"/>
          </p:nvPr>
        </p:nvPicPr>
        <p:blipFill>
          <a:blip r:embed="rId2"/>
          <a:stretch>
            <a:fillRect/>
          </a:stretch>
        </p:blipFill>
        <p:spPr>
          <a:xfrm>
            <a:off x="6503035" y="1314450"/>
            <a:ext cx="3456940" cy="4469765"/>
          </a:xfrm>
          <a:prstGeom prst="rect">
            <a:avLst/>
          </a:prstGeom>
        </p:spPr>
      </p:pic>
      <p:sp>
        <p:nvSpPr>
          <p:cNvPr id="7" name="Text Box 6"/>
          <p:cNvSpPr txBox="1"/>
          <p:nvPr/>
        </p:nvSpPr>
        <p:spPr>
          <a:xfrm>
            <a:off x="3713480" y="6028055"/>
            <a:ext cx="5371465" cy="645160"/>
          </a:xfrm>
          <a:prstGeom prst="rect">
            <a:avLst/>
          </a:prstGeom>
          <a:noFill/>
        </p:spPr>
        <p:txBody>
          <a:bodyPr wrap="square" rtlCol="0">
            <a:spAutoFit/>
          </a:bodyPr>
          <a:p>
            <a:pPr algn="ctr"/>
            <a:r>
              <a:rPr lang="en-US"/>
              <a:t>Fig. 3. Difference in size of the input image and encryped image properties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IN" dirty="0"/>
              <a:t>Steganography is the technique that can be used for encryption and decryption of the data efficiently.</a:t>
            </a:r>
            <a:endParaRPr lang="en-US" altLang="en-IN" dirty="0"/>
          </a:p>
          <a:p>
            <a:r>
              <a:rPr lang="en-US" altLang="en-IN" dirty="0"/>
              <a:t>It just needs the image and the data to be shared secretly</a:t>
            </a:r>
            <a:endParaRPr lang="en-US" altLang="en-IN" dirty="0"/>
          </a:p>
          <a:p>
            <a:r>
              <a:rPr lang="en-US" altLang="en-IN" dirty="0"/>
              <a:t>The mechanism includes the change in the pixel values which is difficult to detect.</a:t>
            </a:r>
            <a:endParaRPr lang="en-US" altLang="en-IN" dirty="0"/>
          </a:p>
          <a:p>
            <a:r>
              <a:rPr lang="en-US" altLang="en-IN" dirty="0"/>
              <a:t>In this way, the encryption and decryption can be done effectively using steganography.</a:t>
            </a:r>
            <a:endParaRPr lang="en-US" alt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2570</Words>
  <Application>WPS Presentation</Application>
  <PresentationFormat>Custom</PresentationFormat>
  <Paragraphs>77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Times New Roman</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 sai dillif Chandu</cp:lastModifiedBy>
  <cp:revision>28</cp:revision>
  <dcterms:created xsi:type="dcterms:W3CDTF">2021-05-26T16:50:00Z</dcterms:created>
  <dcterms:modified xsi:type="dcterms:W3CDTF">2025-02-23T14:59:17Z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C14C223C823B451AA8E3B9FD4DC8272D_12</vt:lpwstr>
  </property>
  <property fmtid="{D5CDD505-2E9C-101B-9397-08002B2CF9AE}" pid="4" name="KSOProductBuildVer">
    <vt:lpwstr>1033-12.2.0.19805</vt:lpwstr>
  </property>
</Properties>
</file>