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81"/>
  </p:notesMasterIdLst>
  <p:sldIdLst>
    <p:sldId id="317" r:id="rId2"/>
    <p:sldId id="318" r:id="rId3"/>
    <p:sldId id="324" r:id="rId4"/>
    <p:sldId id="319" r:id="rId5"/>
    <p:sldId id="342" r:id="rId6"/>
    <p:sldId id="325" r:id="rId7"/>
    <p:sldId id="336" r:id="rId8"/>
    <p:sldId id="337" r:id="rId9"/>
    <p:sldId id="326" r:id="rId10"/>
    <p:sldId id="327" r:id="rId11"/>
    <p:sldId id="320" r:id="rId12"/>
    <p:sldId id="321" r:id="rId13"/>
    <p:sldId id="322" r:id="rId14"/>
    <p:sldId id="338" r:id="rId15"/>
    <p:sldId id="339" r:id="rId16"/>
    <p:sldId id="328" r:id="rId17"/>
    <p:sldId id="329" r:id="rId18"/>
    <p:sldId id="331" r:id="rId19"/>
    <p:sldId id="332" r:id="rId20"/>
    <p:sldId id="323" r:id="rId21"/>
    <p:sldId id="333" r:id="rId22"/>
    <p:sldId id="334" r:id="rId23"/>
    <p:sldId id="335" r:id="rId24"/>
    <p:sldId id="340" r:id="rId25"/>
    <p:sldId id="330" r:id="rId26"/>
    <p:sldId id="341" r:id="rId27"/>
    <p:sldId id="344" r:id="rId28"/>
    <p:sldId id="345" r:id="rId29"/>
    <p:sldId id="346" r:id="rId30"/>
    <p:sldId id="347" r:id="rId31"/>
    <p:sldId id="348" r:id="rId32"/>
    <p:sldId id="349" r:id="rId33"/>
    <p:sldId id="350" r:id="rId34"/>
    <p:sldId id="351" r:id="rId35"/>
    <p:sldId id="352" r:id="rId36"/>
    <p:sldId id="353" r:id="rId37"/>
    <p:sldId id="356" r:id="rId38"/>
    <p:sldId id="357" r:id="rId39"/>
    <p:sldId id="354" r:id="rId40"/>
    <p:sldId id="355" r:id="rId41"/>
    <p:sldId id="358" r:id="rId42"/>
    <p:sldId id="359" r:id="rId43"/>
    <p:sldId id="360" r:id="rId44"/>
    <p:sldId id="364" r:id="rId45"/>
    <p:sldId id="365" r:id="rId46"/>
    <p:sldId id="366" r:id="rId47"/>
    <p:sldId id="367" r:id="rId48"/>
    <p:sldId id="368" r:id="rId49"/>
    <p:sldId id="392" r:id="rId50"/>
    <p:sldId id="369" r:id="rId51"/>
    <p:sldId id="393" r:id="rId52"/>
    <p:sldId id="394" r:id="rId53"/>
    <p:sldId id="371" r:id="rId54"/>
    <p:sldId id="372" r:id="rId55"/>
    <p:sldId id="395" r:id="rId56"/>
    <p:sldId id="396" r:id="rId57"/>
    <p:sldId id="397" r:id="rId58"/>
    <p:sldId id="373" r:id="rId59"/>
    <p:sldId id="374" r:id="rId60"/>
    <p:sldId id="375" r:id="rId61"/>
    <p:sldId id="376" r:id="rId62"/>
    <p:sldId id="377" r:id="rId63"/>
    <p:sldId id="378" r:id="rId64"/>
    <p:sldId id="379" r:id="rId65"/>
    <p:sldId id="398" r:id="rId66"/>
    <p:sldId id="399" r:id="rId67"/>
    <p:sldId id="380" r:id="rId68"/>
    <p:sldId id="381" r:id="rId69"/>
    <p:sldId id="383" r:id="rId70"/>
    <p:sldId id="385" r:id="rId71"/>
    <p:sldId id="386" r:id="rId72"/>
    <p:sldId id="400" r:id="rId73"/>
    <p:sldId id="387" r:id="rId74"/>
    <p:sldId id="388" r:id="rId75"/>
    <p:sldId id="389" r:id="rId76"/>
    <p:sldId id="390" r:id="rId77"/>
    <p:sldId id="391" r:id="rId78"/>
    <p:sldId id="361" r:id="rId79"/>
    <p:sldId id="401" r:id="rId8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29F9"/>
    <a:srgbClr val="3907F1"/>
    <a:srgbClr val="F72401"/>
    <a:srgbClr val="2605A1"/>
    <a:srgbClr val="83A3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3344" autoAdjust="0"/>
  </p:normalViewPr>
  <p:slideViewPr>
    <p:cSldViewPr>
      <p:cViewPr varScale="1">
        <p:scale>
          <a:sx n="83" d="100"/>
          <a:sy n="83" d="100"/>
        </p:scale>
        <p:origin x="1397"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9"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image" Target="../media/image84.wmf"/><Relationship Id="rId3" Type="http://schemas.openxmlformats.org/officeDocument/2006/relationships/image" Target="../media/image74.wmf"/><Relationship Id="rId7" Type="http://schemas.openxmlformats.org/officeDocument/2006/relationships/image" Target="../media/image78.wmf"/><Relationship Id="rId12" Type="http://schemas.openxmlformats.org/officeDocument/2006/relationships/image" Target="../media/image83.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11" Type="http://schemas.openxmlformats.org/officeDocument/2006/relationships/image" Target="../media/image82.wmf"/><Relationship Id="rId5" Type="http://schemas.openxmlformats.org/officeDocument/2006/relationships/image" Target="../media/image76.wmf"/><Relationship Id="rId15" Type="http://schemas.openxmlformats.org/officeDocument/2006/relationships/image" Target="../media/image86.wmf"/><Relationship Id="rId10" Type="http://schemas.openxmlformats.org/officeDocument/2006/relationships/image" Target="../media/image81.wmf"/><Relationship Id="rId4" Type="http://schemas.openxmlformats.org/officeDocument/2006/relationships/image" Target="../media/image75.wmf"/><Relationship Id="rId9" Type="http://schemas.openxmlformats.org/officeDocument/2006/relationships/image" Target="../media/image80.wmf"/><Relationship Id="rId14" Type="http://schemas.openxmlformats.org/officeDocument/2006/relationships/image" Target="../media/image85.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77.wmf"/><Relationship Id="rId7" Type="http://schemas.openxmlformats.org/officeDocument/2006/relationships/image" Target="../media/image81.wmf"/><Relationship Id="rId12" Type="http://schemas.openxmlformats.org/officeDocument/2006/relationships/image" Target="../media/image88.wmf"/><Relationship Id="rId2" Type="http://schemas.openxmlformats.org/officeDocument/2006/relationships/image" Target="../media/image76.wmf"/><Relationship Id="rId1" Type="http://schemas.openxmlformats.org/officeDocument/2006/relationships/image" Target="../media/image87.wmf"/><Relationship Id="rId6" Type="http://schemas.openxmlformats.org/officeDocument/2006/relationships/image" Target="../media/image80.wmf"/><Relationship Id="rId11" Type="http://schemas.openxmlformats.org/officeDocument/2006/relationships/image" Target="../media/image85.wmf"/><Relationship Id="rId5" Type="http://schemas.openxmlformats.org/officeDocument/2006/relationships/image" Target="../media/image79.wmf"/><Relationship Id="rId10" Type="http://schemas.openxmlformats.org/officeDocument/2006/relationships/image" Target="../media/image84.wmf"/><Relationship Id="rId4" Type="http://schemas.openxmlformats.org/officeDocument/2006/relationships/image" Target="../media/image78.wmf"/><Relationship Id="rId9" Type="http://schemas.openxmlformats.org/officeDocument/2006/relationships/image" Target="../media/image8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1.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en-US" altLang="zh-CN"/>
          </a:p>
        </p:txBody>
      </p:sp>
      <p:sp>
        <p:nvSpPr>
          <p:cNvPr id="1617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17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en-US" altLang="zh-CN"/>
          </a:p>
        </p:txBody>
      </p:sp>
      <p:sp>
        <p:nvSpPr>
          <p:cNvPr id="1617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3B722E81-AB55-4FEF-9A55-C9052EA2496F}" type="slidenum">
              <a:rPr lang="en-US" altLang="zh-CN"/>
              <a:pPr>
                <a:defRPr/>
              </a:pPr>
              <a:t>‹#›</a:t>
            </a:fld>
            <a:endParaRPr lang="en-US" altLang="zh-CN"/>
          </a:p>
        </p:txBody>
      </p:sp>
    </p:spTree>
    <p:extLst>
      <p:ext uri="{BB962C8B-B14F-4D97-AF65-F5344CB8AC3E}">
        <p14:creationId xmlns:p14="http://schemas.microsoft.com/office/powerpoint/2010/main" val="3698960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smtClean="0"/>
          </a:p>
        </p:txBody>
      </p:sp>
      <p:sp>
        <p:nvSpPr>
          <p:cNvPr id="71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F9B856-7ED4-4B4D-B41D-7871A57EA61A}" type="slidenum">
              <a:rPr lang="zh-CN" altLang="en-US" smtClean="0">
                <a:latin typeface="Calibri" panose="020F0502020204030204" pitchFamily="34" charset="0"/>
              </a:rPr>
              <a:pPr/>
              <a:t>1</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810024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B722E81-AB55-4FEF-9A55-C9052EA2496F}" type="slidenum">
              <a:rPr lang="en-US" altLang="zh-CN" smtClean="0"/>
              <a:pPr>
                <a:defRPr/>
              </a:pPr>
              <a:t>75</a:t>
            </a:fld>
            <a:endParaRPr lang="en-US" altLang="zh-CN"/>
          </a:p>
        </p:txBody>
      </p:sp>
    </p:spTree>
    <p:extLst>
      <p:ext uri="{BB962C8B-B14F-4D97-AF65-F5344CB8AC3E}">
        <p14:creationId xmlns:p14="http://schemas.microsoft.com/office/powerpoint/2010/main" val="1217523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B722E81-AB55-4FEF-9A55-C9052EA2496F}" type="slidenum">
              <a:rPr lang="en-US" altLang="zh-CN" smtClean="0"/>
              <a:pPr>
                <a:defRPr/>
              </a:pPr>
              <a:t>79</a:t>
            </a:fld>
            <a:endParaRPr lang="en-US" altLang="zh-CN"/>
          </a:p>
        </p:txBody>
      </p:sp>
    </p:spTree>
    <p:extLst>
      <p:ext uri="{BB962C8B-B14F-4D97-AF65-F5344CB8AC3E}">
        <p14:creationId xmlns:p14="http://schemas.microsoft.com/office/powerpoint/2010/main" val="1633018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6902450" y="6453188"/>
            <a:ext cx="21336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r" rtl="0" eaLnBrk="1" fontAlgn="base" hangingPunct="1">
              <a:spcBef>
                <a:spcPct val="0"/>
              </a:spcBef>
              <a:spcAft>
                <a:spcPct val="0"/>
              </a:spcAft>
              <a:defRPr sz="2000" b="1" kern="120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5B063F-1149-428D-9D27-0D306B8B1388}" type="slidenum">
              <a:rPr lang="en-US" altLang="zh-CN"/>
              <a:pPr>
                <a:defRPr/>
              </a:pPr>
              <a:t>‹#›</a:t>
            </a:fld>
            <a:r>
              <a:rPr lang="en-US" altLang="zh-CN"/>
              <a:t>/100</a:t>
            </a:r>
            <a:endParaRPr lang="en-US" altLang="zh-CN" dirty="0"/>
          </a:p>
        </p:txBody>
      </p:sp>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21CEC71-CF77-43FD-8481-7995D9E98D69}" type="slidenum">
              <a:rPr lang="en-US" altLang="zh-CN"/>
              <a:pPr>
                <a:defRPr/>
              </a:pPr>
              <a:t>‹#›</a:t>
            </a:fld>
            <a:endParaRPr lang="en-US" altLang="zh-CN"/>
          </a:p>
        </p:txBody>
      </p:sp>
    </p:spTree>
    <p:extLst>
      <p:ext uri="{BB962C8B-B14F-4D97-AF65-F5344CB8AC3E}">
        <p14:creationId xmlns:p14="http://schemas.microsoft.com/office/powerpoint/2010/main" val="580727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0236CB3-0946-44A4-9840-C87AB1F298D9}" type="slidenum">
              <a:rPr lang="en-US" altLang="zh-CN"/>
              <a:pPr>
                <a:defRPr/>
              </a:pPr>
              <a:t>‹#›</a:t>
            </a:fld>
            <a:endParaRPr lang="en-US" altLang="zh-CN"/>
          </a:p>
        </p:txBody>
      </p:sp>
    </p:spTree>
    <p:extLst>
      <p:ext uri="{BB962C8B-B14F-4D97-AF65-F5344CB8AC3E}">
        <p14:creationId xmlns:p14="http://schemas.microsoft.com/office/powerpoint/2010/main" val="66242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21C6E6D-1268-4D72-9449-D7654CD2C55F}" type="slidenum">
              <a:rPr lang="en-US" altLang="zh-CN"/>
              <a:pPr>
                <a:defRPr/>
              </a:pPr>
              <a:t>‹#›</a:t>
            </a:fld>
            <a:endParaRPr lang="en-US" altLang="zh-CN"/>
          </a:p>
        </p:txBody>
      </p:sp>
    </p:spTree>
    <p:extLst>
      <p:ext uri="{BB962C8B-B14F-4D97-AF65-F5344CB8AC3E}">
        <p14:creationId xmlns:p14="http://schemas.microsoft.com/office/powerpoint/2010/main" val="956664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DFAB144-83AC-44E6-94E1-08501BA85702}" type="slidenum">
              <a:rPr lang="en-US" altLang="zh-CN"/>
              <a:pPr>
                <a:defRPr/>
              </a:pPr>
              <a:t>‹#›</a:t>
            </a:fld>
            <a:endParaRPr lang="en-US" altLang="zh-CN"/>
          </a:p>
        </p:txBody>
      </p:sp>
    </p:spTree>
    <p:extLst>
      <p:ext uri="{BB962C8B-B14F-4D97-AF65-F5344CB8AC3E}">
        <p14:creationId xmlns:p14="http://schemas.microsoft.com/office/powerpoint/2010/main" val="617089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B63378E-5A65-494E-8AEE-45392761EB8C}" type="slidenum">
              <a:rPr lang="en-US" altLang="zh-CN"/>
              <a:pPr>
                <a:defRPr/>
              </a:pPr>
              <a:t>‹#›</a:t>
            </a:fld>
            <a:endParaRPr lang="en-US" altLang="zh-CN"/>
          </a:p>
        </p:txBody>
      </p:sp>
    </p:spTree>
    <p:extLst>
      <p:ext uri="{BB962C8B-B14F-4D97-AF65-F5344CB8AC3E}">
        <p14:creationId xmlns:p14="http://schemas.microsoft.com/office/powerpoint/2010/main" val="342619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矩形 7"/>
          <p:cNvSpPr>
            <a:spLocks noChangeArrowheads="1"/>
          </p:cNvSpPr>
          <p:nvPr userDrawn="1"/>
        </p:nvSpPr>
        <p:spPr bwMode="auto">
          <a:xfrm>
            <a:off x="1" y="-27384"/>
            <a:ext cx="9144000" cy="1124744"/>
          </a:xfrm>
          <a:prstGeom prst="rect">
            <a:avLst/>
          </a:prstGeom>
          <a:solidFill>
            <a:srgbClr val="0070C0"/>
          </a:solidFill>
          <a:ln>
            <a:noFill/>
          </a:ln>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 name="内容占位符 2"/>
          <p:cNvSpPr>
            <a:spLocks noGrp="1"/>
          </p:cNvSpPr>
          <p:nvPr>
            <p:ph idx="1"/>
          </p:nvPr>
        </p:nvSpPr>
        <p:spPr>
          <a:xfrm>
            <a:off x="179512" y="1143000"/>
            <a:ext cx="8784976" cy="5228388"/>
          </a:xfrm>
        </p:spPr>
        <p:txBody>
          <a:bodyPr/>
          <a:lstStyle>
            <a:lvl1pPr marL="342900" indent="-342900">
              <a:buFont typeface="Wingdings" panose="05000000000000000000" pitchFamily="2" charset="2"/>
              <a:buChar char="q"/>
              <a:defRPr b="1" baseline="0">
                <a:effectLst>
                  <a:outerShdw blurRad="38100" dist="38100" dir="2700000" algn="tl">
                    <a:srgbClr val="000000">
                      <a:alpha val="43137"/>
                    </a:srgbClr>
                  </a:outerShdw>
                </a:effectLst>
                <a:latin typeface="Comic Sans MS" panose="030F0702030302020204" pitchFamily="66" charset="0"/>
                <a:ea typeface="微软雅黑" panose="020B0503020204020204" pitchFamily="34" charset="-122"/>
              </a:defRPr>
            </a:lvl1pPr>
            <a:lvl2pPr marL="742950" indent="-285750">
              <a:buFont typeface="Wingdings" panose="05000000000000000000" pitchFamily="2" charset="2"/>
              <a:buChar char="l"/>
              <a:defRPr b="0" baseline="0">
                <a:effectLst>
                  <a:outerShdw blurRad="38100" dist="38100" dir="2700000" algn="tl">
                    <a:srgbClr val="000000">
                      <a:alpha val="43137"/>
                    </a:srgbClr>
                  </a:outerShdw>
                </a:effectLst>
                <a:latin typeface="Comic Sans MS" panose="030F0702030302020204" pitchFamily="66" charset="0"/>
                <a:ea typeface="微软雅黑" panose="020B0503020204020204" pitchFamily="34" charset="-122"/>
              </a:defRPr>
            </a:lvl2pPr>
            <a:lvl3pPr marL="1143000" indent="-228600">
              <a:buFont typeface="Wingdings" panose="05000000000000000000" pitchFamily="2" charset="2"/>
              <a:buChar char="ü"/>
              <a:defRPr baseline="0">
                <a:effectLst/>
                <a:latin typeface="Comic Sans MS" panose="030F0702030302020204" pitchFamily="66" charset="0"/>
                <a:ea typeface="微软雅黑" panose="020B0503020204020204" pitchFamily="34" charset="-122"/>
              </a:defRPr>
            </a:lvl3pPr>
            <a:lvl4pPr>
              <a:defRPr baseline="0">
                <a:effectLst/>
                <a:latin typeface="Comic Sans MS" panose="030F0702030302020204" pitchFamily="66" charset="0"/>
                <a:ea typeface="微软雅黑" panose="020B0503020204020204" pitchFamily="34" charset="-122"/>
              </a:defRPr>
            </a:lvl4pPr>
            <a:lvl5pPr>
              <a:defRPr baseline="0">
                <a:effectLst/>
                <a:latin typeface="Comic Sans MS" panose="030F0702030302020204" pitchFamily="66" charset="0"/>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矩形 5"/>
          <p:cNvSpPr/>
          <p:nvPr userDrawn="1"/>
        </p:nvSpPr>
        <p:spPr bwMode="auto">
          <a:xfrm>
            <a:off x="-36513" y="6453188"/>
            <a:ext cx="9180513" cy="379412"/>
          </a:xfrm>
          <a:prstGeom prst="rect">
            <a:avLst/>
          </a:prstGeom>
          <a:solidFill>
            <a:srgbClr val="0070C0"/>
          </a:solidFill>
          <a:ln>
            <a:noFill/>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wrap="none"/>
          <a:lstStyle/>
          <a:p>
            <a:pPr eaLnBrk="1" hangingPunct="1">
              <a:defRPr/>
            </a:pPr>
            <a:r>
              <a:rPr lang="zh-CN" altLang="en-US"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1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信息科学与工程学院</a:t>
            </a:r>
          </a:p>
        </p:txBody>
      </p:sp>
      <p:sp>
        <p:nvSpPr>
          <p:cNvPr id="7" name="矩形 6"/>
          <p:cNvSpPr/>
          <p:nvPr userDrawn="1"/>
        </p:nvSpPr>
        <p:spPr>
          <a:xfrm>
            <a:off x="3419872" y="6453336"/>
            <a:ext cx="2779928" cy="461665"/>
          </a:xfrm>
          <a:prstGeom prst="rect">
            <a:avLst/>
          </a:prstGeom>
        </p:spPr>
        <p:txBody>
          <a:bodyPr wrap="none">
            <a:spAutoFit/>
          </a:bodyPr>
          <a:lstStyle/>
          <a:p>
            <a:pPr>
              <a:defRPr/>
            </a:pPr>
            <a:r>
              <a:rPr lang="zh-CN" altLang="en-US" sz="2400" b="1" spc="50" dirty="0">
                <a:ln w="0"/>
                <a:effectLst>
                  <a:innerShdw blurRad="63500" dist="50800" dir="13500000">
                    <a:srgbClr val="000000">
                      <a:alpha val="50000"/>
                    </a:srgbClr>
                  </a:innerShdw>
                </a:effectLst>
                <a:latin typeface="华文行楷" panose="02010800040101010101" pitchFamily="2" charset="-122"/>
                <a:ea typeface="华文行楷" panose="02010800040101010101" pitchFamily="2" charset="-122"/>
              </a:rPr>
              <a:t>厚德笃学 惟实励新</a:t>
            </a:r>
          </a:p>
        </p:txBody>
      </p:sp>
      <p:pic>
        <p:nvPicPr>
          <p:cNvPr id="8"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925" y="6453188"/>
            <a:ext cx="382588"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18864" y="-27384"/>
            <a:ext cx="8229600" cy="1143000"/>
          </a:xfrm>
        </p:spPr>
        <p:txBody>
          <a:bodyPr/>
          <a:lstStyle>
            <a:lvl1pPr>
              <a:defRPr b="1" baseline="0">
                <a:solidFill>
                  <a:schemeClr val="tx1"/>
                </a:solidFill>
                <a:effectLst>
                  <a:outerShdw blurRad="38100" dist="38100" dir="2700000" algn="tl">
                    <a:srgbClr val="000000">
                      <a:alpha val="43137"/>
                    </a:srgbClr>
                  </a:outerShdw>
                </a:effectLst>
                <a:latin typeface="Comic Sans MS" panose="030F0702030302020204" pitchFamily="66" charset="0"/>
                <a:ea typeface="微软雅黑" panose="020B0503020204020204" pitchFamily="34" charset="-122"/>
              </a:defRPr>
            </a:lvl1pPr>
          </a:lstStyle>
          <a:p>
            <a:r>
              <a:rPr lang="zh-CN" altLang="en-US" dirty="0" smtClean="0"/>
              <a:t>单击此处编辑母版标题样式</a:t>
            </a:r>
            <a:endParaRPr lang="zh-CN" altLang="en-US" dirty="0"/>
          </a:p>
        </p:txBody>
      </p:sp>
      <p:sp>
        <p:nvSpPr>
          <p:cNvPr id="9" name="Rectangle 6"/>
          <p:cNvSpPr>
            <a:spLocks noGrp="1" noChangeArrowheads="1"/>
          </p:cNvSpPr>
          <p:nvPr>
            <p:ph type="sldNum" sz="quarter" idx="10"/>
          </p:nvPr>
        </p:nvSpPr>
        <p:spPr>
          <a:xfrm>
            <a:off x="6902450" y="6453188"/>
            <a:ext cx="2133600" cy="379412"/>
          </a:xfrm>
        </p:spPr>
        <p:txBody>
          <a:bodyPr/>
          <a:lstStyle>
            <a:lvl1pPr>
              <a:defRPr sz="2000" b="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a:defRPr/>
            </a:pPr>
            <a:fld id="{459EA7AB-6CCF-4392-BD0C-0EE200CA1E6B}" type="slidenum">
              <a:rPr lang="en-US" altLang="zh-CN" smtClean="0"/>
              <a:pPr>
                <a:defRPr/>
              </a:pPr>
              <a:t>‹#›</a:t>
            </a:fld>
            <a:r>
              <a:rPr lang="en-US" altLang="zh-CN" dirty="0" smtClean="0"/>
              <a:t>/79</a:t>
            </a:r>
            <a:endParaRPr lang="en-US" altLang="zh-CN" dirty="0"/>
          </a:p>
        </p:txBody>
      </p:sp>
    </p:spTree>
    <p:extLst>
      <p:ext uri="{BB962C8B-B14F-4D97-AF65-F5344CB8AC3E}">
        <p14:creationId xmlns:p14="http://schemas.microsoft.com/office/powerpoint/2010/main" val="20106777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4ADA787-6F18-4EF0-83CF-CFC3D8232D9D}" type="slidenum">
              <a:rPr lang="en-US" altLang="zh-CN"/>
              <a:pPr>
                <a:defRPr/>
              </a:pPr>
              <a:t>‹#›</a:t>
            </a:fld>
            <a:endParaRPr lang="en-US" altLang="zh-CN"/>
          </a:p>
        </p:txBody>
      </p:sp>
    </p:spTree>
    <p:extLst>
      <p:ext uri="{BB962C8B-B14F-4D97-AF65-F5344CB8AC3E}">
        <p14:creationId xmlns:p14="http://schemas.microsoft.com/office/powerpoint/2010/main" val="223325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F90B4B5-3B32-4BED-A504-3F772C482F71}" type="slidenum">
              <a:rPr lang="en-US" altLang="zh-CN"/>
              <a:pPr>
                <a:defRPr/>
              </a:pPr>
              <a:t>‹#›</a:t>
            </a:fld>
            <a:endParaRPr lang="en-US" altLang="zh-CN"/>
          </a:p>
        </p:txBody>
      </p:sp>
    </p:spTree>
    <p:extLst>
      <p:ext uri="{BB962C8B-B14F-4D97-AF65-F5344CB8AC3E}">
        <p14:creationId xmlns:p14="http://schemas.microsoft.com/office/powerpoint/2010/main" val="25242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95B0A05-A2AC-46CF-8C90-D2B9CF8F44CD}" type="slidenum">
              <a:rPr lang="en-US" altLang="zh-CN"/>
              <a:pPr>
                <a:defRPr/>
              </a:pPr>
              <a:t>‹#›</a:t>
            </a:fld>
            <a:endParaRPr lang="en-US" altLang="zh-CN"/>
          </a:p>
        </p:txBody>
      </p:sp>
    </p:spTree>
    <p:extLst>
      <p:ext uri="{BB962C8B-B14F-4D97-AF65-F5344CB8AC3E}">
        <p14:creationId xmlns:p14="http://schemas.microsoft.com/office/powerpoint/2010/main" val="88508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500D6FF-F46C-45AB-B726-FD4B54C3571D}" type="slidenum">
              <a:rPr lang="en-US" altLang="zh-CN"/>
              <a:pPr>
                <a:defRPr/>
              </a:pPr>
              <a:t>‹#›</a:t>
            </a:fld>
            <a:endParaRPr lang="en-US" altLang="zh-CN"/>
          </a:p>
        </p:txBody>
      </p:sp>
    </p:spTree>
    <p:extLst>
      <p:ext uri="{BB962C8B-B14F-4D97-AF65-F5344CB8AC3E}">
        <p14:creationId xmlns:p14="http://schemas.microsoft.com/office/powerpoint/2010/main" val="2153417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A3B901F-9BC9-4DD9-81AE-B1290BF47D61}" type="slidenum">
              <a:rPr lang="en-US" altLang="zh-CN"/>
              <a:pPr>
                <a:defRPr/>
              </a:pPr>
              <a:t>‹#›</a:t>
            </a:fld>
            <a:endParaRPr lang="en-US" altLang="zh-CN"/>
          </a:p>
        </p:txBody>
      </p:sp>
    </p:spTree>
    <p:extLst>
      <p:ext uri="{BB962C8B-B14F-4D97-AF65-F5344CB8AC3E}">
        <p14:creationId xmlns:p14="http://schemas.microsoft.com/office/powerpoint/2010/main" val="330037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125EE6C-18C6-42B6-AC27-EE446A0EBB1D}" type="slidenum">
              <a:rPr lang="en-US" altLang="zh-CN"/>
              <a:pPr>
                <a:defRPr/>
              </a:pPr>
              <a:t>‹#›</a:t>
            </a:fld>
            <a:endParaRPr lang="en-US" altLang="zh-CN"/>
          </a:p>
        </p:txBody>
      </p:sp>
    </p:spTree>
    <p:extLst>
      <p:ext uri="{BB962C8B-B14F-4D97-AF65-F5344CB8AC3E}">
        <p14:creationId xmlns:p14="http://schemas.microsoft.com/office/powerpoint/2010/main" val="89246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18EC91C-92C0-4E79-91B2-188005F97E8C}" type="slidenum">
              <a:rPr lang="en-US" altLang="zh-CN"/>
              <a:pPr>
                <a:defRPr/>
              </a:pPr>
              <a:t>‹#›</a:t>
            </a:fld>
            <a:endParaRPr lang="en-US" altLang="zh-CN"/>
          </a:p>
        </p:txBody>
      </p:sp>
    </p:spTree>
    <p:extLst>
      <p:ext uri="{BB962C8B-B14F-4D97-AF65-F5344CB8AC3E}">
        <p14:creationId xmlns:p14="http://schemas.microsoft.com/office/powerpoint/2010/main" val="311000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8B0BABAF-402C-49D4-8A3D-9E8D62D0EB8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mailto:gyaochawk@163.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8.bin"/><Relationship Id="rId18" Type="http://schemas.openxmlformats.org/officeDocument/2006/relationships/image" Target="../media/image18.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5.wmf"/><Relationship Id="rId17" Type="http://schemas.openxmlformats.org/officeDocument/2006/relationships/oleObject" Target="../embeddings/oleObject10.bin"/><Relationship Id="rId2" Type="http://schemas.openxmlformats.org/officeDocument/2006/relationships/slideLayout" Target="../slideLayouts/slideLayout2.xml"/><Relationship Id="rId16" Type="http://schemas.openxmlformats.org/officeDocument/2006/relationships/image" Target="../media/image17.wmf"/><Relationship Id="rId20" Type="http://schemas.openxmlformats.org/officeDocument/2006/relationships/image" Target="../media/image19.wmf"/><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4.wmf"/><Relationship Id="rId19" Type="http://schemas.openxmlformats.org/officeDocument/2006/relationships/oleObject" Target="../embeddings/oleObject11.bin"/><Relationship Id="rId4" Type="http://schemas.openxmlformats.org/officeDocument/2006/relationships/image" Target="../media/image11.wmf"/><Relationship Id="rId9" Type="http://schemas.openxmlformats.org/officeDocument/2006/relationships/oleObject" Target="../embeddings/oleObject6.bin"/><Relationship Id="rId14" Type="http://schemas.openxmlformats.org/officeDocument/2006/relationships/image" Target="../media/image16.wmf"/></Relationships>
</file>

<file path=ppt/slides/_rels/slide25.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5.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7.wmf"/><Relationship Id="rId5" Type="http://schemas.openxmlformats.org/officeDocument/2006/relationships/oleObject" Target="../embeddings/oleObject19.bin"/><Relationship Id="rId4" Type="http://schemas.openxmlformats.org/officeDocument/2006/relationships/image" Target="../media/image2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21.bin"/><Relationship Id="rId4" Type="http://schemas.openxmlformats.org/officeDocument/2006/relationships/image" Target="../media/image28.wmf"/></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1.wmf"/><Relationship Id="rId5" Type="http://schemas.openxmlformats.org/officeDocument/2006/relationships/oleObject" Target="../embeddings/oleObject24.bin"/><Relationship Id="rId4" Type="http://schemas.openxmlformats.org/officeDocument/2006/relationships/image" Target="../media/image30.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27.bin"/><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0.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5.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6.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9.wmf"/></Relationships>
</file>

<file path=ppt/slides/_rels/slide4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5.wmf"/><Relationship Id="rId5" Type="http://schemas.openxmlformats.org/officeDocument/2006/relationships/oleObject" Target="../embeddings/oleObject33.bin"/><Relationship Id="rId4" Type="http://schemas.openxmlformats.org/officeDocument/2006/relationships/image" Target="../media/image44.wmf"/></Relationships>
</file>

<file path=ppt/slides/_rels/slide5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2.wmf"/><Relationship Id="rId5" Type="http://schemas.openxmlformats.org/officeDocument/2006/relationships/oleObject" Target="../embeddings/oleObject35.bin"/><Relationship Id="rId4" Type="http://schemas.openxmlformats.org/officeDocument/2006/relationships/image" Target="../media/image51.wmf"/></Relationships>
</file>

<file path=ppt/slides/_rels/slide59.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5.wmf"/><Relationship Id="rId5" Type="http://schemas.openxmlformats.org/officeDocument/2006/relationships/oleObject" Target="../embeddings/oleObject37.bin"/><Relationship Id="rId4" Type="http://schemas.openxmlformats.org/officeDocument/2006/relationships/image" Target="../media/image54.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56.wmf"/></Relationships>
</file>

<file path=ppt/slides/_rels/slide62.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8.wmf"/><Relationship Id="rId5" Type="http://schemas.openxmlformats.org/officeDocument/2006/relationships/oleObject" Target="../embeddings/oleObject40.bin"/><Relationship Id="rId4" Type="http://schemas.openxmlformats.org/officeDocument/2006/relationships/image" Target="../media/image57.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60.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2.wmf"/><Relationship Id="rId5" Type="http://schemas.openxmlformats.org/officeDocument/2006/relationships/oleObject" Target="../embeddings/oleObject44.bin"/><Relationship Id="rId4" Type="http://schemas.openxmlformats.org/officeDocument/2006/relationships/image" Target="../media/image61.wmf"/></Relationships>
</file>

<file path=ppt/slides/_rels/slide6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6.wmf"/><Relationship Id="rId5" Type="http://schemas.openxmlformats.org/officeDocument/2006/relationships/oleObject" Target="../embeddings/oleObject46.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48.bin"/></Relationships>
</file>

<file path=ppt/slides/_rels/slide6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70.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71.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56.bin"/><Relationship Id="rId18" Type="http://schemas.openxmlformats.org/officeDocument/2006/relationships/image" Target="../media/image79.wmf"/><Relationship Id="rId26" Type="http://schemas.openxmlformats.org/officeDocument/2006/relationships/image" Target="../media/image83.wmf"/><Relationship Id="rId3" Type="http://schemas.openxmlformats.org/officeDocument/2006/relationships/oleObject" Target="../embeddings/oleObject51.bin"/><Relationship Id="rId21" Type="http://schemas.openxmlformats.org/officeDocument/2006/relationships/oleObject" Target="../embeddings/oleObject60.bin"/><Relationship Id="rId7" Type="http://schemas.openxmlformats.org/officeDocument/2006/relationships/oleObject" Target="../embeddings/oleObject53.bin"/><Relationship Id="rId12" Type="http://schemas.openxmlformats.org/officeDocument/2006/relationships/image" Target="../media/image76.wmf"/><Relationship Id="rId17" Type="http://schemas.openxmlformats.org/officeDocument/2006/relationships/oleObject" Target="../embeddings/oleObject58.bin"/><Relationship Id="rId25" Type="http://schemas.openxmlformats.org/officeDocument/2006/relationships/oleObject" Target="../embeddings/oleObject62.bin"/><Relationship Id="rId2" Type="http://schemas.openxmlformats.org/officeDocument/2006/relationships/slideLayout" Target="../slideLayouts/slideLayout2.xml"/><Relationship Id="rId16" Type="http://schemas.openxmlformats.org/officeDocument/2006/relationships/image" Target="../media/image78.wmf"/><Relationship Id="rId20" Type="http://schemas.openxmlformats.org/officeDocument/2006/relationships/image" Target="../media/image80.wmf"/><Relationship Id="rId29" Type="http://schemas.openxmlformats.org/officeDocument/2006/relationships/oleObject" Target="../embeddings/oleObject64.bin"/><Relationship Id="rId1" Type="http://schemas.openxmlformats.org/officeDocument/2006/relationships/vmlDrawing" Target="../drawings/vmlDrawing24.vml"/><Relationship Id="rId6" Type="http://schemas.openxmlformats.org/officeDocument/2006/relationships/image" Target="../media/image73.wmf"/><Relationship Id="rId11" Type="http://schemas.openxmlformats.org/officeDocument/2006/relationships/oleObject" Target="../embeddings/oleObject55.bin"/><Relationship Id="rId24" Type="http://schemas.openxmlformats.org/officeDocument/2006/relationships/image" Target="../media/image82.wmf"/><Relationship Id="rId32" Type="http://schemas.openxmlformats.org/officeDocument/2006/relationships/image" Target="../media/image86.wmf"/><Relationship Id="rId5" Type="http://schemas.openxmlformats.org/officeDocument/2006/relationships/oleObject" Target="../embeddings/oleObject52.bin"/><Relationship Id="rId15" Type="http://schemas.openxmlformats.org/officeDocument/2006/relationships/oleObject" Target="../embeddings/oleObject57.bin"/><Relationship Id="rId23" Type="http://schemas.openxmlformats.org/officeDocument/2006/relationships/oleObject" Target="../embeddings/oleObject61.bin"/><Relationship Id="rId28" Type="http://schemas.openxmlformats.org/officeDocument/2006/relationships/image" Target="../media/image84.wmf"/><Relationship Id="rId10" Type="http://schemas.openxmlformats.org/officeDocument/2006/relationships/image" Target="../media/image75.wmf"/><Relationship Id="rId19" Type="http://schemas.openxmlformats.org/officeDocument/2006/relationships/oleObject" Target="../embeddings/oleObject59.bin"/><Relationship Id="rId31" Type="http://schemas.openxmlformats.org/officeDocument/2006/relationships/oleObject" Target="../embeddings/oleObject65.bin"/><Relationship Id="rId4" Type="http://schemas.openxmlformats.org/officeDocument/2006/relationships/image" Target="../media/image72.wmf"/><Relationship Id="rId9" Type="http://schemas.openxmlformats.org/officeDocument/2006/relationships/oleObject" Target="../embeddings/oleObject54.bin"/><Relationship Id="rId14" Type="http://schemas.openxmlformats.org/officeDocument/2006/relationships/image" Target="../media/image77.wmf"/><Relationship Id="rId22" Type="http://schemas.openxmlformats.org/officeDocument/2006/relationships/image" Target="../media/image81.wmf"/><Relationship Id="rId27" Type="http://schemas.openxmlformats.org/officeDocument/2006/relationships/oleObject" Target="../embeddings/oleObject63.bin"/><Relationship Id="rId30" Type="http://schemas.openxmlformats.org/officeDocument/2006/relationships/image" Target="../media/image85.wmf"/></Relationships>
</file>

<file path=ppt/slides/_rels/slide74.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71.bin"/><Relationship Id="rId18" Type="http://schemas.openxmlformats.org/officeDocument/2006/relationships/image" Target="../media/image82.wmf"/><Relationship Id="rId26" Type="http://schemas.openxmlformats.org/officeDocument/2006/relationships/image" Target="../media/image88.wmf"/><Relationship Id="rId3" Type="http://schemas.openxmlformats.org/officeDocument/2006/relationships/oleObject" Target="../embeddings/oleObject66.bin"/><Relationship Id="rId21" Type="http://schemas.openxmlformats.org/officeDocument/2006/relationships/oleObject" Target="../embeddings/oleObject75.bin"/><Relationship Id="rId7" Type="http://schemas.openxmlformats.org/officeDocument/2006/relationships/oleObject" Target="../embeddings/oleObject68.bin"/><Relationship Id="rId12" Type="http://schemas.openxmlformats.org/officeDocument/2006/relationships/image" Target="../media/image79.wmf"/><Relationship Id="rId17" Type="http://schemas.openxmlformats.org/officeDocument/2006/relationships/oleObject" Target="../embeddings/oleObject73.bin"/><Relationship Id="rId25" Type="http://schemas.openxmlformats.org/officeDocument/2006/relationships/oleObject" Target="../embeddings/oleObject77.bin"/><Relationship Id="rId2" Type="http://schemas.openxmlformats.org/officeDocument/2006/relationships/slideLayout" Target="../slideLayouts/slideLayout2.xml"/><Relationship Id="rId16" Type="http://schemas.openxmlformats.org/officeDocument/2006/relationships/image" Target="../media/image81.wmf"/><Relationship Id="rId20" Type="http://schemas.openxmlformats.org/officeDocument/2006/relationships/image" Target="../media/image83.wmf"/><Relationship Id="rId1" Type="http://schemas.openxmlformats.org/officeDocument/2006/relationships/vmlDrawing" Target="../drawings/vmlDrawing25.vml"/><Relationship Id="rId6" Type="http://schemas.openxmlformats.org/officeDocument/2006/relationships/image" Target="../media/image76.wmf"/><Relationship Id="rId11" Type="http://schemas.openxmlformats.org/officeDocument/2006/relationships/oleObject" Target="../embeddings/oleObject70.bin"/><Relationship Id="rId24" Type="http://schemas.openxmlformats.org/officeDocument/2006/relationships/image" Target="../media/image85.wmf"/><Relationship Id="rId5" Type="http://schemas.openxmlformats.org/officeDocument/2006/relationships/oleObject" Target="../embeddings/oleObject67.bin"/><Relationship Id="rId15" Type="http://schemas.openxmlformats.org/officeDocument/2006/relationships/oleObject" Target="../embeddings/oleObject72.bin"/><Relationship Id="rId23" Type="http://schemas.openxmlformats.org/officeDocument/2006/relationships/oleObject" Target="../embeddings/oleObject76.bin"/><Relationship Id="rId10" Type="http://schemas.openxmlformats.org/officeDocument/2006/relationships/image" Target="../media/image78.wmf"/><Relationship Id="rId19" Type="http://schemas.openxmlformats.org/officeDocument/2006/relationships/oleObject" Target="../embeddings/oleObject74.bin"/><Relationship Id="rId4" Type="http://schemas.openxmlformats.org/officeDocument/2006/relationships/image" Target="../media/image87.wmf"/><Relationship Id="rId9" Type="http://schemas.openxmlformats.org/officeDocument/2006/relationships/oleObject" Target="../embeddings/oleObject69.bin"/><Relationship Id="rId14" Type="http://schemas.openxmlformats.org/officeDocument/2006/relationships/image" Target="../media/image80.wmf"/><Relationship Id="rId22" Type="http://schemas.openxmlformats.org/officeDocument/2006/relationships/image" Target="../media/image84.wmf"/></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notesSlide" Target="../notesSlides/notesSlide2.xml"/><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79.bin"/><Relationship Id="rId5" Type="http://schemas.openxmlformats.org/officeDocument/2006/relationships/image" Target="../media/image89.wmf"/><Relationship Id="rId4" Type="http://schemas.openxmlformats.org/officeDocument/2006/relationships/oleObject" Target="../embeddings/oleObject78.bin"/><Relationship Id="rId9" Type="http://schemas.openxmlformats.org/officeDocument/2006/relationships/image" Target="../media/image91.wmf"/></Relationships>
</file>

<file path=ppt/slides/_rels/slide7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fontAlgn="auto">
              <a:spcAft>
                <a:spcPts val="0"/>
              </a:spcAft>
              <a:defRPr/>
            </a:pPr>
            <a:r>
              <a:rPr lang="zh-CN" altLang="en-US" sz="7200" b="1"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算法设计与分析</a:t>
            </a:r>
            <a:endParaRPr lang="zh-CN" altLang="en-US" sz="4400" b="1" dirty="0">
              <a:solidFill>
                <a:srgbClr val="FF0000"/>
              </a:solidFill>
              <a:effectLst>
                <a:outerShdw blurRad="38100" dist="38100" dir="2700000" algn="tl">
                  <a:srgbClr val="000000">
                    <a:alpha val="43137"/>
                  </a:srgbClr>
                </a:outerShdw>
              </a:effectLst>
              <a:latin typeface="微软雅黑" panose="020B0503020204020204" pitchFamily="34" charset="-122"/>
            </a:endParaRPr>
          </a:p>
        </p:txBody>
      </p:sp>
      <p:sp>
        <p:nvSpPr>
          <p:cNvPr id="6" name="圆角矩形 5"/>
          <p:cNvSpPr/>
          <p:nvPr/>
        </p:nvSpPr>
        <p:spPr>
          <a:xfrm>
            <a:off x="155575" y="2060575"/>
            <a:ext cx="8809038" cy="2120900"/>
          </a:xfrm>
          <a:prstGeom prst="round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6000" b="1" dirty="0" smtClean="0">
                <a:solidFill>
                  <a:srgbClr val="FF0000"/>
                </a:solidFill>
                <a:effectLst>
                  <a:outerShdw blurRad="38100" dist="38100" dir="2700000" algn="tl">
                    <a:srgbClr val="000000">
                      <a:alpha val="43137"/>
                    </a:srgbClr>
                  </a:outerShdw>
                </a:effectLst>
                <a:ea typeface="隶书" panose="02010509060101010101" pitchFamily="49" charset="-122"/>
              </a:rPr>
              <a:t>算法设计与分析</a:t>
            </a:r>
            <a:endParaRPr lang="en-US" altLang="zh-CN" sz="6000" b="1" dirty="0" smtClean="0">
              <a:solidFill>
                <a:srgbClr val="FF0000"/>
              </a:solidFill>
              <a:effectLst>
                <a:outerShdw blurRad="38100" dist="38100" dir="2700000" algn="tl">
                  <a:srgbClr val="000000">
                    <a:alpha val="43137"/>
                  </a:srgbClr>
                </a:outerShdw>
              </a:effectLst>
              <a:ea typeface="隶书" panose="02010509060101010101" pitchFamily="49" charset="-122"/>
            </a:endParaRPr>
          </a:p>
          <a:p>
            <a:pPr algn="ctr" eaLnBrk="1" fontAlgn="auto" hangingPunct="1">
              <a:spcBef>
                <a:spcPts val="0"/>
              </a:spcBef>
              <a:spcAft>
                <a:spcPts val="0"/>
              </a:spcAft>
              <a:defRPr/>
            </a:pPr>
            <a:r>
              <a:rPr lang="zh-CN" altLang="en-US" sz="6000" b="1" dirty="0" smtClean="0">
                <a:solidFill>
                  <a:srgbClr val="FF0000"/>
                </a:solidFill>
                <a:effectLst>
                  <a:outerShdw blurRad="38100" dist="38100" dir="2700000" algn="tl">
                    <a:srgbClr val="000000">
                      <a:alpha val="43137"/>
                    </a:srgbClr>
                  </a:outerShdw>
                </a:effectLst>
                <a:ea typeface="隶书" panose="02010509060101010101" pitchFamily="49" charset="-122"/>
              </a:rPr>
              <a:t>（三）</a:t>
            </a:r>
            <a:endParaRPr lang="zh-CN" altLang="en-US" sz="6000" b="1" dirty="0">
              <a:solidFill>
                <a:srgbClr val="FF0000"/>
              </a:solidFill>
              <a:effectLst>
                <a:outerShdw blurRad="38100" dist="38100" dir="2700000" algn="tl">
                  <a:srgbClr val="000000">
                    <a:alpha val="43137"/>
                  </a:srgbClr>
                </a:outerShdw>
              </a:effectLst>
              <a:ea typeface="隶书" panose="02010509060101010101" pitchFamily="49" charset="-122"/>
            </a:endParaRPr>
          </a:p>
        </p:txBody>
      </p:sp>
      <p:sp>
        <p:nvSpPr>
          <p:cNvPr id="6150" name="矩形 6"/>
          <p:cNvSpPr>
            <a:spLocks noChangeArrowheads="1"/>
          </p:cNvSpPr>
          <p:nvPr/>
        </p:nvSpPr>
        <p:spPr bwMode="auto">
          <a:xfrm>
            <a:off x="0" y="0"/>
            <a:ext cx="9144000" cy="1700213"/>
          </a:xfrm>
          <a:prstGeom prst="rect">
            <a:avLst/>
          </a:prstGeom>
          <a:solidFill>
            <a:srgbClr val="0070C0"/>
          </a:solidFill>
          <a:ln>
            <a:noFill/>
          </a:ln>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矩形 7"/>
          <p:cNvSpPr/>
          <p:nvPr/>
        </p:nvSpPr>
        <p:spPr bwMode="auto">
          <a:xfrm>
            <a:off x="0" y="6429375"/>
            <a:ext cx="9144000" cy="417513"/>
          </a:xfrm>
          <a:prstGeom prst="rect">
            <a:avLst/>
          </a:prstGeom>
          <a:solidFill>
            <a:srgbClr val="0070C0"/>
          </a:solidFill>
          <a:ln w="9525" cap="flat" cmpd="sng" algn="ctr">
            <a:noFill/>
            <a:prstDash val="solid"/>
            <a:round/>
            <a:headEnd type="none" w="med" len="med"/>
            <a:tailEnd type="none" w="med" len="med"/>
          </a:ln>
          <a:effectLst/>
          <a:extLst/>
        </p:spPr>
        <p:txBody>
          <a:bodyPr wrap="none"/>
          <a:lstStyle/>
          <a:p>
            <a:pPr eaLnBrk="1" hangingPunct="1">
              <a:defRPr/>
            </a:pP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信息科学与工程学院</a:t>
            </a:r>
            <a:endParaRPr lang="zh-CN" altLang="en-US" dirty="0"/>
          </a:p>
        </p:txBody>
      </p:sp>
      <p:pic>
        <p:nvPicPr>
          <p:cNvPr id="6152"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13" y="6429375"/>
            <a:ext cx="3937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2075487" y="4725144"/>
            <a:ext cx="4926349" cy="1631216"/>
          </a:xfrm>
          <a:prstGeom prst="rect">
            <a:avLst/>
          </a:prstGeom>
          <a:noFill/>
        </p:spPr>
        <p:txBody>
          <a:bodyPr wrap="none" rtlCol="0">
            <a:spAutoFit/>
          </a:bodyPr>
          <a:lstStyle/>
          <a:p>
            <a:pPr algn="ctr"/>
            <a:r>
              <a:rPr lang="zh-CN" altLang="en-US" sz="3600" b="1" dirty="0" smtClean="0">
                <a:effectLst>
                  <a:outerShdw blurRad="38100" dist="38100" dir="2700000" algn="tl">
                    <a:srgbClr val="000000">
                      <a:alpha val="43137"/>
                    </a:srgbClr>
                  </a:outerShdw>
                </a:effectLst>
                <a:ea typeface="楷体" panose="02010609060101010101" pitchFamily="49" charset="-122"/>
              </a:rPr>
              <a:t>主讲老师：敬 超</a:t>
            </a:r>
            <a:endParaRPr lang="en-US" altLang="zh-CN" sz="3600" b="1" dirty="0" smtClean="0">
              <a:effectLst>
                <a:outerShdw blurRad="38100" dist="38100" dir="2700000" algn="tl">
                  <a:srgbClr val="000000">
                    <a:alpha val="43137"/>
                  </a:srgbClr>
                </a:outerShdw>
              </a:effectLst>
              <a:ea typeface="楷体" panose="02010609060101010101" pitchFamily="49" charset="-122"/>
            </a:endParaRPr>
          </a:p>
          <a:p>
            <a:pPr algn="ctr"/>
            <a:endParaRPr lang="en-US" altLang="zh-CN" sz="3600" dirty="0" smtClean="0">
              <a:ea typeface="楷体" panose="02010609060101010101" pitchFamily="49" charset="-122"/>
            </a:endParaRPr>
          </a:p>
          <a:p>
            <a:pPr algn="ctr"/>
            <a:r>
              <a:rPr lang="en-US" altLang="zh-CN" sz="2800" dirty="0" smtClean="0">
                <a:ea typeface="楷体" panose="02010609060101010101" pitchFamily="49" charset="-122"/>
              </a:rPr>
              <a:t>Email: </a:t>
            </a:r>
            <a:r>
              <a:rPr lang="en-US" altLang="zh-CN" sz="2800" dirty="0" smtClean="0">
                <a:ea typeface="楷体" panose="02010609060101010101" pitchFamily="49" charset="-122"/>
                <a:hlinkClick r:id="rId4"/>
              </a:rPr>
              <a:t>gyaochawk@163.com</a:t>
            </a:r>
            <a:r>
              <a:rPr lang="en-US" altLang="zh-CN" sz="2800" dirty="0" smtClean="0">
                <a:ea typeface="楷体" panose="02010609060101010101" pitchFamily="49" charset="-122"/>
              </a:rPr>
              <a:t> </a:t>
            </a:r>
          </a:p>
        </p:txBody>
      </p:sp>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463" y="48317"/>
            <a:ext cx="1603578" cy="1603578"/>
          </a:xfrm>
          <a:prstGeom prst="rect">
            <a:avLst/>
          </a:prstGeom>
        </p:spPr>
      </p:pic>
      <p:sp>
        <p:nvSpPr>
          <p:cNvPr id="10" name="文本框 9"/>
          <p:cNvSpPr txBox="1"/>
          <p:nvPr/>
        </p:nvSpPr>
        <p:spPr>
          <a:xfrm>
            <a:off x="2152976" y="300880"/>
            <a:ext cx="6624736" cy="1015663"/>
          </a:xfrm>
          <a:prstGeom prst="rect">
            <a:avLst/>
          </a:prstGeom>
          <a:noFill/>
        </p:spPr>
        <p:txBody>
          <a:bodyPr wrap="square" rtlCol="0">
            <a:spAutoFit/>
          </a:bodyPr>
          <a:lstStyle/>
          <a:p>
            <a:pPr algn="dist"/>
            <a:r>
              <a:rPr lang="zh-CN" altLang="en-US" sz="6000" b="1" dirty="0" smtClean="0">
                <a:latin typeface="华文行楷" panose="02010800040101010101" pitchFamily="2" charset="-122"/>
                <a:ea typeface="华文行楷" panose="02010800040101010101" pitchFamily="2" charset="-122"/>
              </a:rPr>
              <a:t>桂林理工大学</a:t>
            </a:r>
            <a:endParaRPr lang="zh-CN" altLang="en-US" sz="6000" b="1" dirty="0">
              <a:latin typeface="华文行楷" panose="02010800040101010101" pitchFamily="2" charset="-122"/>
              <a:ea typeface="华文行楷" panose="02010800040101010101" pitchFamily="2" charset="-122"/>
            </a:endParaRPr>
          </a:p>
        </p:txBody>
      </p:sp>
      <p:sp>
        <p:nvSpPr>
          <p:cNvPr id="11" name="矩形 10"/>
          <p:cNvSpPr/>
          <p:nvPr/>
        </p:nvSpPr>
        <p:spPr>
          <a:xfrm>
            <a:off x="3419872" y="6453336"/>
            <a:ext cx="2779928" cy="461665"/>
          </a:xfrm>
          <a:prstGeom prst="rect">
            <a:avLst/>
          </a:prstGeom>
        </p:spPr>
        <p:txBody>
          <a:bodyPr wrap="none">
            <a:spAutoFit/>
          </a:bodyPr>
          <a:lstStyle/>
          <a:p>
            <a:pPr>
              <a:defRPr/>
            </a:pPr>
            <a:r>
              <a:rPr lang="zh-CN" altLang="en-US" sz="2400" b="1" spc="50" dirty="0">
                <a:ln w="0"/>
                <a:effectLst>
                  <a:innerShdw blurRad="63500" dist="50800" dir="13500000">
                    <a:srgbClr val="000000">
                      <a:alpha val="50000"/>
                    </a:srgbClr>
                  </a:innerShdw>
                </a:effectLst>
                <a:latin typeface="华文行楷" panose="02010800040101010101" pitchFamily="2" charset="-122"/>
                <a:ea typeface="华文行楷" panose="02010800040101010101" pitchFamily="2" charset="-122"/>
              </a:rPr>
              <a:t>厚德笃学 惟实励新</a:t>
            </a: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1</a:t>
            </a:fld>
            <a:r>
              <a:rPr lang="en-US" altLang="zh-CN" smtClean="0"/>
              <a:t>/79</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对于这</a:t>
            </a:r>
            <a:r>
              <a:rPr lang="en-US" altLang="zh-CN" dirty="0" smtClean="0"/>
              <a:t>6</a:t>
            </a:r>
            <a:r>
              <a:rPr lang="zh-CN" altLang="en-US" dirty="0" smtClean="0"/>
              <a:t>个阶段的问题，如果每个阶段都面临两个选择，则共存在有</a:t>
            </a:r>
            <a:r>
              <a:rPr lang="en-US" altLang="zh-CN" dirty="0" smtClean="0"/>
              <a:t>2^6</a:t>
            </a:r>
            <a:r>
              <a:rPr lang="zh-CN" altLang="en-US" dirty="0" smtClean="0"/>
              <a:t>个选择；</a:t>
            </a:r>
            <a:endParaRPr lang="en-US" altLang="zh-CN" dirty="0" smtClean="0"/>
          </a:p>
          <a:p>
            <a:r>
              <a:rPr lang="zh-CN" altLang="en-US" dirty="0" smtClean="0"/>
              <a:t>贪心算法</a:t>
            </a:r>
            <a:endParaRPr lang="en-US" altLang="zh-CN" dirty="0" smtClean="0"/>
          </a:p>
          <a:p>
            <a:r>
              <a:rPr lang="zh-CN" altLang="en-US" dirty="0" smtClean="0"/>
              <a:t>如果第</a:t>
            </a:r>
            <a:r>
              <a:rPr lang="en-US" altLang="zh-CN" dirty="0" smtClean="0"/>
              <a:t>1</a:t>
            </a:r>
            <a:r>
              <a:rPr lang="zh-CN" altLang="en-US" dirty="0" smtClean="0"/>
              <a:t>和</a:t>
            </a:r>
            <a:r>
              <a:rPr lang="en-US" altLang="zh-CN" dirty="0" smtClean="0"/>
              <a:t>4</a:t>
            </a:r>
            <a:r>
              <a:rPr lang="zh-CN" altLang="en-US" dirty="0" smtClean="0"/>
              <a:t>件物品不装入，第</a:t>
            </a:r>
            <a:r>
              <a:rPr lang="en-US" altLang="zh-CN" dirty="0" smtClean="0"/>
              <a:t>2</a:t>
            </a:r>
            <a:r>
              <a:rPr lang="zh-CN" altLang="en-US" dirty="0" smtClean="0"/>
              <a:t>，</a:t>
            </a:r>
            <a:r>
              <a:rPr lang="en-US" altLang="zh-CN" dirty="0" smtClean="0"/>
              <a:t>3</a:t>
            </a:r>
            <a:r>
              <a:rPr lang="zh-CN" altLang="en-US" dirty="0" smtClean="0"/>
              <a:t>，</a:t>
            </a:r>
            <a:r>
              <a:rPr lang="en-US" altLang="zh-CN" dirty="0" smtClean="0"/>
              <a:t>5</a:t>
            </a:r>
            <a:r>
              <a:rPr lang="zh-CN" altLang="en-US" dirty="0" smtClean="0"/>
              <a:t>，</a:t>
            </a:r>
            <a:r>
              <a:rPr lang="en-US" altLang="zh-CN" dirty="0" smtClean="0"/>
              <a:t>6</a:t>
            </a:r>
            <a:r>
              <a:rPr lang="zh-CN" altLang="en-US" dirty="0" smtClean="0"/>
              <a:t>件物品依次装包，这就是一个</a:t>
            </a:r>
            <a:r>
              <a:rPr lang="zh-CN" altLang="en-US" dirty="0" smtClean="0">
                <a:solidFill>
                  <a:srgbClr val="FF0000"/>
                </a:solidFill>
              </a:rPr>
              <a:t>决策序列，</a:t>
            </a:r>
            <a:r>
              <a:rPr lang="zh-CN" altLang="en-US" dirty="0" smtClean="0"/>
              <a:t>简写成</a:t>
            </a:r>
            <a:r>
              <a:rPr lang="en-US" altLang="zh-CN" dirty="0" smtClean="0"/>
              <a:t>(0,1,1,0,1,1)</a:t>
            </a:r>
            <a:r>
              <a:rPr lang="zh-CN" altLang="en-US" dirty="0" smtClean="0"/>
              <a:t>；</a:t>
            </a:r>
            <a:endParaRPr lang="en-US" altLang="zh-CN" dirty="0" smtClean="0"/>
          </a:p>
          <a:p>
            <a:r>
              <a:rPr lang="zh-CN" altLang="en-US" dirty="0"/>
              <a:t>这</a:t>
            </a:r>
            <a:r>
              <a:rPr lang="zh-CN" altLang="en-US" dirty="0" smtClean="0"/>
              <a:t>一决策序列的总载重量为</a:t>
            </a:r>
            <a:r>
              <a:rPr lang="en-US" altLang="zh-CN" dirty="0" smtClean="0"/>
              <a:t>60</a:t>
            </a:r>
            <a:r>
              <a:rPr lang="zh-CN" altLang="en-US" dirty="0" smtClean="0"/>
              <a:t>，满足约束条件，使目标函数即</a:t>
            </a:r>
            <a:r>
              <a:rPr lang="zh-CN" altLang="en-US" dirty="0"/>
              <a:t>装</a:t>
            </a:r>
            <a:r>
              <a:rPr lang="zh-CN" altLang="en-US" dirty="0" smtClean="0"/>
              <a:t>包总效益达最大值</a:t>
            </a:r>
            <a:r>
              <a:rPr lang="en-US" altLang="zh-CN" dirty="0" smtClean="0"/>
              <a:t>134</a:t>
            </a:r>
            <a:r>
              <a:rPr lang="zh-CN" altLang="en-US" dirty="0" smtClean="0"/>
              <a:t>，且为最优值，因此决策序列</a:t>
            </a:r>
            <a:r>
              <a:rPr lang="en-US" altLang="zh-CN" dirty="0" smtClean="0"/>
              <a:t>(0,1,1,0,1,1)</a:t>
            </a:r>
            <a:r>
              <a:rPr lang="zh-CN" altLang="en-US" dirty="0" smtClean="0"/>
              <a:t>为</a:t>
            </a:r>
            <a:r>
              <a:rPr lang="zh-CN" altLang="en-US" dirty="0" smtClean="0">
                <a:solidFill>
                  <a:srgbClr val="FF0000"/>
                </a:solidFill>
              </a:rPr>
              <a:t>最优决策序列</a:t>
            </a:r>
            <a:r>
              <a:rPr lang="zh-CN" altLang="en-US" dirty="0" smtClean="0"/>
              <a:t>，即最优解，</a:t>
            </a:r>
            <a:r>
              <a:rPr lang="zh-CN" altLang="en-US" dirty="0" smtClean="0">
                <a:solidFill>
                  <a:srgbClr val="FF0000"/>
                </a:solidFill>
              </a:rPr>
              <a:t>动态规划求解的目标</a:t>
            </a:r>
            <a:endParaRPr lang="en-US" altLang="zh-CN" dirty="0" smtClean="0">
              <a:solidFill>
                <a:srgbClr val="FF0000"/>
              </a:solidFill>
            </a:endParaRPr>
          </a:p>
          <a:p>
            <a:endParaRPr lang="zh-CN" altLang="en-US" dirty="0"/>
          </a:p>
        </p:txBody>
      </p:sp>
      <p:sp>
        <p:nvSpPr>
          <p:cNvPr id="3" name="标题 2"/>
          <p:cNvSpPr>
            <a:spLocks noGrp="1"/>
          </p:cNvSpPr>
          <p:nvPr>
            <p:ph type="title"/>
          </p:nvPr>
        </p:nvSpPr>
        <p:spPr/>
        <p:txBody>
          <a:bodyPr/>
          <a:lstStyle/>
          <a:p>
            <a:r>
              <a:rPr lang="zh-CN" altLang="en-US" dirty="0" smtClean="0"/>
              <a:t>举例说明</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10</a:t>
            </a:fld>
            <a:r>
              <a:rPr lang="en-US" altLang="zh-CN" smtClean="0"/>
              <a:t>/79</a:t>
            </a:r>
            <a:endParaRPr lang="en-US" altLang="zh-CN" dirty="0"/>
          </a:p>
        </p:txBody>
      </p:sp>
    </p:spTree>
    <p:extLst>
      <p:ext uri="{BB962C8B-B14F-4D97-AF65-F5344CB8AC3E}">
        <p14:creationId xmlns:p14="http://schemas.microsoft.com/office/powerpoint/2010/main" val="783991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动态规划算法与分治法类似，其基本思想也是将待求解问题分解成若干个子</a:t>
            </a:r>
            <a:r>
              <a:rPr lang="zh-CN" altLang="en-US" dirty="0" smtClean="0"/>
              <a:t>问题；</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算法总体思想</a:t>
            </a:r>
            <a:endParaRPr lang="zh-CN" altLang="en-US" dirty="0"/>
          </a:p>
        </p:txBody>
      </p:sp>
      <p:grpSp>
        <p:nvGrpSpPr>
          <p:cNvPr id="6" name="Group 4"/>
          <p:cNvGrpSpPr>
            <a:grpSpLocks/>
          </p:cNvGrpSpPr>
          <p:nvPr/>
        </p:nvGrpSpPr>
        <p:grpSpPr bwMode="auto">
          <a:xfrm>
            <a:off x="428625" y="2924944"/>
            <a:ext cx="8715375" cy="3200400"/>
            <a:chOff x="270" y="2025"/>
            <a:chExt cx="5490" cy="2016"/>
          </a:xfrm>
        </p:grpSpPr>
        <p:sp>
          <p:nvSpPr>
            <p:cNvPr id="7" name="Oval 5"/>
            <p:cNvSpPr>
              <a:spLocks noChangeArrowheads="1"/>
            </p:cNvSpPr>
            <p:nvPr/>
          </p:nvSpPr>
          <p:spPr bwMode="auto">
            <a:xfrm>
              <a:off x="2699" y="2205"/>
              <a:ext cx="504" cy="384"/>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3200">
                  <a:latin typeface="Arial Rounded MT Bold" panose="020F0704030504030204" pitchFamily="34" charset="0"/>
                </a:rPr>
                <a:t>n</a:t>
              </a:r>
            </a:p>
          </p:txBody>
        </p:sp>
        <p:cxnSp>
          <p:nvCxnSpPr>
            <p:cNvPr id="8" name="AutoShape 6"/>
            <p:cNvCxnSpPr>
              <a:cxnSpLocks noChangeShapeType="1"/>
              <a:stCxn id="7" idx="4"/>
              <a:endCxn id="15" idx="0"/>
            </p:cNvCxnSpPr>
            <p:nvPr/>
          </p:nvCxnSpPr>
          <p:spPr bwMode="auto">
            <a:xfrm>
              <a:off x="2951" y="2595"/>
              <a:ext cx="2281" cy="512"/>
            </a:xfrm>
            <a:prstGeom prst="straightConnector1">
              <a:avLst/>
            </a:prstGeom>
            <a:noFill/>
            <a:ln w="19050">
              <a:solidFill>
                <a:schemeClr val="accent2"/>
              </a:solidFill>
              <a:round/>
              <a:headEnd/>
              <a:tailEnd type="triangle" w="med" len="med"/>
            </a:ln>
            <a:effectLst/>
          </p:spPr>
        </p:cxnSp>
        <p:cxnSp>
          <p:nvCxnSpPr>
            <p:cNvPr id="9" name="AutoShape 7"/>
            <p:cNvCxnSpPr>
              <a:cxnSpLocks noChangeShapeType="1"/>
              <a:stCxn id="7" idx="4"/>
              <a:endCxn id="12" idx="0"/>
            </p:cNvCxnSpPr>
            <p:nvPr/>
          </p:nvCxnSpPr>
          <p:spPr bwMode="auto">
            <a:xfrm flipH="1">
              <a:off x="798" y="2595"/>
              <a:ext cx="2153" cy="480"/>
            </a:xfrm>
            <a:prstGeom prst="straightConnector1">
              <a:avLst/>
            </a:prstGeom>
            <a:noFill/>
            <a:ln w="19050">
              <a:solidFill>
                <a:schemeClr val="accent2"/>
              </a:solidFill>
              <a:round/>
              <a:headEnd/>
              <a:tailEnd type="triangle" w="med" len="med"/>
            </a:ln>
            <a:effectLst/>
          </p:spPr>
        </p:cxnSp>
        <p:cxnSp>
          <p:nvCxnSpPr>
            <p:cNvPr id="10" name="AutoShape 8"/>
            <p:cNvCxnSpPr>
              <a:cxnSpLocks noChangeShapeType="1"/>
              <a:stCxn id="7" idx="4"/>
              <a:endCxn id="13" idx="0"/>
            </p:cNvCxnSpPr>
            <p:nvPr/>
          </p:nvCxnSpPr>
          <p:spPr bwMode="auto">
            <a:xfrm flipH="1">
              <a:off x="2276" y="2595"/>
              <a:ext cx="675" cy="512"/>
            </a:xfrm>
            <a:prstGeom prst="straightConnector1">
              <a:avLst/>
            </a:prstGeom>
            <a:noFill/>
            <a:ln w="19050">
              <a:solidFill>
                <a:schemeClr val="accent2"/>
              </a:solidFill>
              <a:round/>
              <a:headEnd/>
              <a:tailEnd type="triangle" w="med" len="med"/>
            </a:ln>
            <a:effectLst/>
          </p:spPr>
        </p:cxnSp>
        <p:cxnSp>
          <p:nvCxnSpPr>
            <p:cNvPr id="11" name="AutoShape 9"/>
            <p:cNvCxnSpPr>
              <a:cxnSpLocks noChangeShapeType="1"/>
              <a:stCxn id="7" idx="4"/>
              <a:endCxn id="14" idx="0"/>
            </p:cNvCxnSpPr>
            <p:nvPr/>
          </p:nvCxnSpPr>
          <p:spPr bwMode="auto">
            <a:xfrm>
              <a:off x="2951" y="2595"/>
              <a:ext cx="803" cy="512"/>
            </a:xfrm>
            <a:prstGeom prst="straightConnector1">
              <a:avLst/>
            </a:prstGeom>
            <a:noFill/>
            <a:ln w="19050">
              <a:solidFill>
                <a:schemeClr val="accent2"/>
              </a:solidFill>
              <a:round/>
              <a:headEnd/>
              <a:tailEnd type="triangle" w="med" len="med"/>
            </a:ln>
            <a:effectLst/>
          </p:spPr>
        </p:cxnSp>
        <p:sp>
          <p:nvSpPr>
            <p:cNvPr id="12" name="AutoShape 10"/>
            <p:cNvSpPr>
              <a:spLocks noChangeArrowheads="1"/>
            </p:cNvSpPr>
            <p:nvPr/>
          </p:nvSpPr>
          <p:spPr bwMode="auto">
            <a:xfrm>
              <a:off x="270" y="3081"/>
              <a:ext cx="1056" cy="92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2800" b="1">
                  <a:latin typeface="Arial Rounded MT Bold" panose="020F0704030504030204" pitchFamily="34" charset="0"/>
                </a:rPr>
                <a:t>T(n/2)</a:t>
              </a:r>
            </a:p>
          </p:txBody>
        </p:sp>
        <p:sp>
          <p:nvSpPr>
            <p:cNvPr id="13" name="AutoShape 11"/>
            <p:cNvSpPr>
              <a:spLocks noChangeArrowheads="1"/>
            </p:cNvSpPr>
            <p:nvPr/>
          </p:nvSpPr>
          <p:spPr bwMode="auto">
            <a:xfrm>
              <a:off x="1748" y="3113"/>
              <a:ext cx="1056" cy="92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2800" b="1">
                  <a:latin typeface="Arial Rounded MT Bold" panose="020F0704030504030204" pitchFamily="34" charset="0"/>
                </a:rPr>
                <a:t>T(n/2)</a:t>
              </a:r>
            </a:p>
          </p:txBody>
        </p:sp>
        <p:sp>
          <p:nvSpPr>
            <p:cNvPr id="14" name="AutoShape 12"/>
            <p:cNvSpPr>
              <a:spLocks noChangeArrowheads="1"/>
            </p:cNvSpPr>
            <p:nvPr/>
          </p:nvSpPr>
          <p:spPr bwMode="auto">
            <a:xfrm>
              <a:off x="3226" y="3113"/>
              <a:ext cx="1056" cy="92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2800" b="1">
                  <a:latin typeface="Arial Rounded MT Bold" panose="020F0704030504030204" pitchFamily="34" charset="0"/>
                </a:rPr>
                <a:t>T(n/2)</a:t>
              </a:r>
            </a:p>
          </p:txBody>
        </p:sp>
        <p:sp>
          <p:nvSpPr>
            <p:cNvPr id="15" name="AutoShape 13"/>
            <p:cNvSpPr>
              <a:spLocks noChangeArrowheads="1"/>
            </p:cNvSpPr>
            <p:nvPr/>
          </p:nvSpPr>
          <p:spPr bwMode="auto">
            <a:xfrm>
              <a:off x="4704" y="3113"/>
              <a:ext cx="1056" cy="92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2800" b="1">
                  <a:latin typeface="Arial Rounded MT Bold" panose="020F0704030504030204" pitchFamily="34" charset="0"/>
                </a:rPr>
                <a:t>T(n/2)</a:t>
              </a:r>
            </a:p>
          </p:txBody>
        </p:sp>
        <p:sp>
          <p:nvSpPr>
            <p:cNvPr id="16" name="AutoShape 14"/>
            <p:cNvSpPr>
              <a:spLocks noChangeArrowheads="1"/>
            </p:cNvSpPr>
            <p:nvPr/>
          </p:nvSpPr>
          <p:spPr bwMode="auto">
            <a:xfrm>
              <a:off x="384" y="2025"/>
              <a:ext cx="816" cy="672"/>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3200">
                  <a:latin typeface="Arial Rounded MT Bold" panose="020F0704030504030204" pitchFamily="34" charset="0"/>
                </a:rPr>
                <a:t>T(n)</a:t>
              </a:r>
            </a:p>
          </p:txBody>
        </p:sp>
        <p:sp>
          <p:nvSpPr>
            <p:cNvPr id="17" name="Text Box 15"/>
            <p:cNvSpPr txBox="1">
              <a:spLocks noChangeArrowheads="1"/>
            </p:cNvSpPr>
            <p:nvPr/>
          </p:nvSpPr>
          <p:spPr bwMode="auto">
            <a:xfrm>
              <a:off x="1824" y="2236"/>
              <a:ext cx="672" cy="365"/>
            </a:xfrm>
            <a:prstGeom prst="rect">
              <a:avLst/>
            </a:prstGeom>
            <a:ln/>
          </p:spPr>
          <p:style>
            <a:lnRef idx="0">
              <a:schemeClr val="accent2"/>
            </a:lnRef>
            <a:fillRef idx="3">
              <a:schemeClr val="accent2"/>
            </a:fillRef>
            <a:effectRef idx="3">
              <a:schemeClr val="accent2"/>
            </a:effectRef>
            <a:fontRef idx="minor">
              <a:schemeClr val="lt1"/>
            </a:fontRef>
          </p:style>
          <p:txBody>
            <a:bodyPr>
              <a:spAutoFit/>
            </a:bodyPr>
            <a:lstStyle/>
            <a:p>
              <a:pPr algn="ctr" eaLnBrk="0" hangingPunct="0">
                <a:spcBef>
                  <a:spcPct val="50000"/>
                </a:spcBef>
              </a:pPr>
              <a:r>
                <a:rPr lang="zh-CN" altLang="en-US" sz="3200">
                  <a:latin typeface="Arial Rounded MT Bold" panose="020F0704030504030204" pitchFamily="34" charset="0"/>
                </a:rPr>
                <a:t>=</a:t>
              </a:r>
            </a:p>
          </p:txBody>
        </p:sp>
      </p:gr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11</a:t>
            </a:fld>
            <a:r>
              <a:rPr lang="en-US" altLang="zh-CN" smtClean="0"/>
              <a:t>/79</a:t>
            </a:r>
            <a:endParaRPr lang="en-US" altLang="zh-CN" dirty="0"/>
          </a:p>
        </p:txBody>
      </p:sp>
    </p:spTree>
    <p:extLst>
      <p:ext uri="{BB962C8B-B14F-4D97-AF65-F5344CB8AC3E}">
        <p14:creationId xmlns:p14="http://schemas.microsoft.com/office/powerpoint/2010/main" val="3590853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但是经分解得到的子问题往往不是互相独立的。不同子问题的数目常常只有多项式量级。在用分治法求解时，有些子问题被重复计算了许多次。</a:t>
            </a:r>
          </a:p>
          <a:p>
            <a:endParaRPr lang="zh-CN" altLang="en-US" dirty="0"/>
          </a:p>
        </p:txBody>
      </p:sp>
      <p:sp>
        <p:nvSpPr>
          <p:cNvPr id="3" name="标题 2"/>
          <p:cNvSpPr>
            <a:spLocks noGrp="1"/>
          </p:cNvSpPr>
          <p:nvPr>
            <p:ph type="title"/>
          </p:nvPr>
        </p:nvSpPr>
        <p:spPr/>
        <p:txBody>
          <a:bodyPr/>
          <a:lstStyle/>
          <a:p>
            <a:r>
              <a:rPr lang="zh-CN" altLang="en-US" dirty="0" smtClean="0"/>
              <a:t>与分治法的不同点</a:t>
            </a:r>
            <a:endParaRPr lang="zh-CN" altLang="en-US" dirty="0"/>
          </a:p>
        </p:txBody>
      </p:sp>
      <p:sp>
        <p:nvSpPr>
          <p:cNvPr id="5" name="灯片编号占位符 3"/>
          <p:cNvSpPr txBox="1">
            <a:spLocks/>
          </p:cNvSpPr>
          <p:nvPr/>
        </p:nvSpPr>
        <p:spPr>
          <a:xfrm>
            <a:off x="6373688" y="6206685"/>
            <a:ext cx="2133600" cy="457200"/>
          </a:xfrm>
          <a:prstGeom prst="rect">
            <a:avLst/>
          </a:prstGeom>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CDED19FE-0084-4F16-B38E-20AC03A3D726}" type="slidenum">
              <a:rPr lang="en-US" altLang="zh-CN" smtClean="0"/>
              <a:pPr/>
              <a:t>12</a:t>
            </a:fld>
            <a:endParaRPr lang="en-US" altLang="zh-CN"/>
          </a:p>
        </p:txBody>
      </p:sp>
      <p:grpSp>
        <p:nvGrpSpPr>
          <p:cNvPr id="6" name="Group 4"/>
          <p:cNvGrpSpPr>
            <a:grpSpLocks/>
          </p:cNvGrpSpPr>
          <p:nvPr/>
        </p:nvGrpSpPr>
        <p:grpSpPr bwMode="auto">
          <a:xfrm>
            <a:off x="71313" y="3177735"/>
            <a:ext cx="8893175" cy="3221037"/>
            <a:chOff x="158" y="2025"/>
            <a:chExt cx="5602" cy="2029"/>
          </a:xfrm>
        </p:grpSpPr>
        <p:sp>
          <p:nvSpPr>
            <p:cNvPr id="7" name="Oval 5"/>
            <p:cNvSpPr>
              <a:spLocks noChangeArrowheads="1"/>
            </p:cNvSpPr>
            <p:nvPr/>
          </p:nvSpPr>
          <p:spPr bwMode="auto">
            <a:xfrm>
              <a:off x="2699" y="2205"/>
              <a:ext cx="504" cy="384"/>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3200">
                  <a:latin typeface="Arial Rounded MT Bold" panose="020F0704030504030204" pitchFamily="34" charset="0"/>
                </a:rPr>
                <a:t>n</a:t>
              </a:r>
            </a:p>
          </p:txBody>
        </p:sp>
        <p:cxnSp>
          <p:nvCxnSpPr>
            <p:cNvPr id="8" name="AutoShape 6"/>
            <p:cNvCxnSpPr>
              <a:cxnSpLocks noChangeShapeType="1"/>
              <a:stCxn id="7" idx="4"/>
            </p:cNvCxnSpPr>
            <p:nvPr/>
          </p:nvCxnSpPr>
          <p:spPr bwMode="auto">
            <a:xfrm>
              <a:off x="2951" y="2595"/>
              <a:ext cx="2281" cy="512"/>
            </a:xfrm>
            <a:prstGeom prst="straightConnector1">
              <a:avLst/>
            </a:prstGeom>
            <a:noFill/>
            <a:ln w="19050">
              <a:solidFill>
                <a:schemeClr val="accent2"/>
              </a:solidFill>
              <a:round/>
              <a:headEnd/>
              <a:tailEnd type="triangle" w="med" len="med"/>
            </a:ln>
            <a:effectLst/>
          </p:spPr>
        </p:cxnSp>
        <p:cxnSp>
          <p:nvCxnSpPr>
            <p:cNvPr id="9" name="AutoShape 7"/>
            <p:cNvCxnSpPr>
              <a:cxnSpLocks noChangeShapeType="1"/>
              <a:stCxn id="7" idx="4"/>
            </p:cNvCxnSpPr>
            <p:nvPr/>
          </p:nvCxnSpPr>
          <p:spPr bwMode="auto">
            <a:xfrm flipH="1">
              <a:off x="798" y="2595"/>
              <a:ext cx="2153" cy="480"/>
            </a:xfrm>
            <a:prstGeom prst="straightConnector1">
              <a:avLst/>
            </a:prstGeom>
            <a:noFill/>
            <a:ln w="19050">
              <a:solidFill>
                <a:schemeClr val="accent2"/>
              </a:solidFill>
              <a:round/>
              <a:headEnd/>
              <a:tailEnd type="triangle" w="med" len="med"/>
            </a:ln>
            <a:effectLst/>
          </p:spPr>
        </p:cxnSp>
        <p:cxnSp>
          <p:nvCxnSpPr>
            <p:cNvPr id="10" name="AutoShape 8"/>
            <p:cNvCxnSpPr>
              <a:cxnSpLocks noChangeShapeType="1"/>
              <a:stCxn id="7" idx="4"/>
            </p:cNvCxnSpPr>
            <p:nvPr/>
          </p:nvCxnSpPr>
          <p:spPr bwMode="auto">
            <a:xfrm flipH="1">
              <a:off x="2276" y="2595"/>
              <a:ext cx="675" cy="512"/>
            </a:xfrm>
            <a:prstGeom prst="straightConnector1">
              <a:avLst/>
            </a:prstGeom>
            <a:noFill/>
            <a:ln w="19050">
              <a:solidFill>
                <a:schemeClr val="accent2"/>
              </a:solidFill>
              <a:round/>
              <a:headEnd/>
              <a:tailEnd type="triangle" w="med" len="med"/>
            </a:ln>
            <a:effectLst/>
          </p:spPr>
        </p:cxnSp>
        <p:cxnSp>
          <p:nvCxnSpPr>
            <p:cNvPr id="11" name="AutoShape 9"/>
            <p:cNvCxnSpPr>
              <a:cxnSpLocks noChangeShapeType="1"/>
              <a:stCxn id="7" idx="4"/>
            </p:cNvCxnSpPr>
            <p:nvPr/>
          </p:nvCxnSpPr>
          <p:spPr bwMode="auto">
            <a:xfrm>
              <a:off x="2951" y="2595"/>
              <a:ext cx="803" cy="512"/>
            </a:xfrm>
            <a:prstGeom prst="straightConnector1">
              <a:avLst/>
            </a:prstGeom>
            <a:noFill/>
            <a:ln w="19050">
              <a:solidFill>
                <a:schemeClr val="accent2"/>
              </a:solidFill>
              <a:round/>
              <a:headEnd/>
              <a:tailEnd type="triangle" w="med" len="med"/>
            </a:ln>
            <a:effectLst/>
          </p:spPr>
        </p:cxnSp>
        <p:sp>
          <p:nvSpPr>
            <p:cNvPr id="12" name="AutoShape 10"/>
            <p:cNvSpPr>
              <a:spLocks noChangeArrowheads="1"/>
            </p:cNvSpPr>
            <p:nvPr/>
          </p:nvSpPr>
          <p:spPr bwMode="auto">
            <a:xfrm>
              <a:off x="384" y="2025"/>
              <a:ext cx="816" cy="672"/>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3200" dirty="0">
                  <a:latin typeface="Arial Rounded MT Bold" panose="020F0704030504030204" pitchFamily="34" charset="0"/>
                </a:rPr>
                <a:t>T(n)</a:t>
              </a:r>
            </a:p>
          </p:txBody>
        </p:sp>
        <p:sp>
          <p:nvSpPr>
            <p:cNvPr id="13" name="Text Box 11"/>
            <p:cNvSpPr txBox="1">
              <a:spLocks noChangeArrowheads="1"/>
            </p:cNvSpPr>
            <p:nvPr/>
          </p:nvSpPr>
          <p:spPr bwMode="auto">
            <a:xfrm>
              <a:off x="1824" y="2236"/>
              <a:ext cx="672" cy="365"/>
            </a:xfrm>
            <a:prstGeom prst="rect">
              <a:avLst/>
            </a:prstGeom>
            <a:ln/>
          </p:spPr>
          <p:style>
            <a:lnRef idx="0">
              <a:schemeClr val="accent2"/>
            </a:lnRef>
            <a:fillRef idx="3">
              <a:schemeClr val="accent2"/>
            </a:fillRef>
            <a:effectRef idx="3">
              <a:schemeClr val="accent2"/>
            </a:effectRef>
            <a:fontRef idx="minor">
              <a:schemeClr val="lt1"/>
            </a:fontRef>
          </p:style>
          <p:txBody>
            <a:bodyPr>
              <a:spAutoFit/>
            </a:bodyPr>
            <a:lstStyle/>
            <a:p>
              <a:pPr algn="ctr" eaLnBrk="0" hangingPunct="0">
                <a:spcBef>
                  <a:spcPct val="50000"/>
                </a:spcBef>
              </a:pPr>
              <a:r>
                <a:rPr lang="zh-CN" altLang="en-US" sz="3200">
                  <a:latin typeface="Arial Rounded MT Bold" panose="020F0704030504030204" pitchFamily="34" charset="0"/>
                </a:rPr>
                <a:t>=</a:t>
              </a:r>
            </a:p>
          </p:txBody>
        </p:sp>
        <p:grpSp>
          <p:nvGrpSpPr>
            <p:cNvPr id="14" name="Group 12"/>
            <p:cNvGrpSpPr>
              <a:grpSpLocks/>
            </p:cNvGrpSpPr>
            <p:nvPr/>
          </p:nvGrpSpPr>
          <p:grpSpPr bwMode="auto">
            <a:xfrm>
              <a:off x="158" y="3158"/>
              <a:ext cx="1248" cy="896"/>
              <a:chOff x="96" y="1296"/>
              <a:chExt cx="1488" cy="1104"/>
            </a:xfrm>
          </p:grpSpPr>
          <p:sp>
            <p:nvSpPr>
              <p:cNvPr id="45" name="Oval 13"/>
              <p:cNvSpPr>
                <a:spLocks noChangeArrowheads="1"/>
              </p:cNvSpPr>
              <p:nvPr/>
            </p:nvSpPr>
            <p:spPr bwMode="auto">
              <a:xfrm>
                <a:off x="624" y="1296"/>
                <a:ext cx="504" cy="384"/>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2800">
                    <a:latin typeface="Arial Rounded MT Bold" panose="020F0704030504030204" pitchFamily="34" charset="0"/>
                  </a:rPr>
                  <a:t>n/2</a:t>
                </a:r>
              </a:p>
            </p:txBody>
          </p:sp>
          <p:cxnSp>
            <p:nvCxnSpPr>
              <p:cNvPr id="46" name="AutoShape 14"/>
              <p:cNvCxnSpPr>
                <a:cxnSpLocks noChangeShapeType="1"/>
                <a:stCxn id="45" idx="4"/>
                <a:endCxn id="53" idx="0"/>
              </p:cNvCxnSpPr>
              <p:nvPr/>
            </p:nvCxnSpPr>
            <p:spPr bwMode="auto">
              <a:xfrm>
                <a:off x="876" y="1686"/>
                <a:ext cx="576" cy="500"/>
              </a:xfrm>
              <a:prstGeom prst="straightConnector1">
                <a:avLst/>
              </a:prstGeom>
              <a:noFill/>
              <a:ln w="19050">
                <a:solidFill>
                  <a:schemeClr val="accent2"/>
                </a:solidFill>
                <a:round/>
                <a:headEnd/>
                <a:tailEnd type="triangle" w="med" len="med"/>
              </a:ln>
              <a:effectLst/>
            </p:spPr>
          </p:cxnSp>
          <p:cxnSp>
            <p:nvCxnSpPr>
              <p:cNvPr id="47" name="AutoShape 15"/>
              <p:cNvCxnSpPr>
                <a:cxnSpLocks noChangeShapeType="1"/>
                <a:stCxn id="45" idx="4"/>
                <a:endCxn id="50" idx="0"/>
              </p:cNvCxnSpPr>
              <p:nvPr/>
            </p:nvCxnSpPr>
            <p:spPr bwMode="auto">
              <a:xfrm flipH="1">
                <a:off x="228" y="1686"/>
                <a:ext cx="648" cy="500"/>
              </a:xfrm>
              <a:prstGeom prst="straightConnector1">
                <a:avLst/>
              </a:prstGeom>
              <a:noFill/>
              <a:ln w="19050">
                <a:solidFill>
                  <a:schemeClr val="accent2"/>
                </a:solidFill>
                <a:round/>
                <a:headEnd/>
                <a:tailEnd type="triangle" w="med" len="med"/>
              </a:ln>
              <a:effectLst/>
            </p:spPr>
          </p:cxnSp>
          <p:cxnSp>
            <p:nvCxnSpPr>
              <p:cNvPr id="48" name="AutoShape 16"/>
              <p:cNvCxnSpPr>
                <a:cxnSpLocks noChangeShapeType="1"/>
                <a:stCxn id="45" idx="4"/>
                <a:endCxn id="51" idx="0"/>
              </p:cNvCxnSpPr>
              <p:nvPr/>
            </p:nvCxnSpPr>
            <p:spPr bwMode="auto">
              <a:xfrm flipH="1">
                <a:off x="636" y="1686"/>
                <a:ext cx="240" cy="500"/>
              </a:xfrm>
              <a:prstGeom prst="straightConnector1">
                <a:avLst/>
              </a:prstGeom>
              <a:noFill/>
              <a:ln w="19050">
                <a:solidFill>
                  <a:schemeClr val="accent2"/>
                </a:solidFill>
                <a:round/>
                <a:headEnd/>
                <a:tailEnd type="triangle" w="med" len="med"/>
              </a:ln>
              <a:effectLst/>
            </p:spPr>
          </p:cxnSp>
          <p:cxnSp>
            <p:nvCxnSpPr>
              <p:cNvPr id="49" name="AutoShape 17"/>
              <p:cNvCxnSpPr>
                <a:cxnSpLocks noChangeShapeType="1"/>
                <a:stCxn id="45" idx="4"/>
                <a:endCxn id="52" idx="0"/>
              </p:cNvCxnSpPr>
              <p:nvPr/>
            </p:nvCxnSpPr>
            <p:spPr bwMode="auto">
              <a:xfrm>
                <a:off x="876" y="1686"/>
                <a:ext cx="168" cy="500"/>
              </a:xfrm>
              <a:prstGeom prst="straightConnector1">
                <a:avLst/>
              </a:prstGeom>
              <a:noFill/>
              <a:ln w="19050">
                <a:solidFill>
                  <a:schemeClr val="accent2"/>
                </a:solidFill>
                <a:round/>
                <a:headEnd/>
                <a:tailEnd type="triangle" w="med" len="med"/>
              </a:ln>
              <a:effectLst/>
            </p:spPr>
          </p:cxnSp>
          <p:sp>
            <p:nvSpPr>
              <p:cNvPr id="50" name="AutoShape 18"/>
              <p:cNvSpPr>
                <a:spLocks noChangeArrowheads="1"/>
              </p:cNvSpPr>
              <p:nvPr/>
            </p:nvSpPr>
            <p:spPr bwMode="auto">
              <a:xfrm>
                <a:off x="96" y="2192"/>
                <a:ext cx="264" cy="20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51" name="AutoShape 19"/>
              <p:cNvSpPr>
                <a:spLocks noChangeArrowheads="1"/>
              </p:cNvSpPr>
              <p:nvPr/>
            </p:nvSpPr>
            <p:spPr bwMode="auto">
              <a:xfrm>
                <a:off x="504" y="2192"/>
                <a:ext cx="264" cy="20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52" name="AutoShape 20"/>
              <p:cNvSpPr>
                <a:spLocks noChangeArrowheads="1"/>
              </p:cNvSpPr>
              <p:nvPr/>
            </p:nvSpPr>
            <p:spPr bwMode="auto">
              <a:xfrm>
                <a:off x="912" y="2192"/>
                <a:ext cx="264" cy="20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53" name="AutoShape 21"/>
              <p:cNvSpPr>
                <a:spLocks noChangeArrowheads="1"/>
              </p:cNvSpPr>
              <p:nvPr/>
            </p:nvSpPr>
            <p:spPr bwMode="auto">
              <a:xfrm>
                <a:off x="1320" y="2192"/>
                <a:ext cx="264" cy="20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grpSp>
        <p:grpSp>
          <p:nvGrpSpPr>
            <p:cNvPr id="15" name="Group 22"/>
            <p:cNvGrpSpPr>
              <a:grpSpLocks/>
            </p:cNvGrpSpPr>
            <p:nvPr/>
          </p:nvGrpSpPr>
          <p:grpSpPr bwMode="auto">
            <a:xfrm>
              <a:off x="1655" y="3158"/>
              <a:ext cx="1248" cy="896"/>
              <a:chOff x="96" y="1296"/>
              <a:chExt cx="1488" cy="1104"/>
            </a:xfrm>
          </p:grpSpPr>
          <p:sp>
            <p:nvSpPr>
              <p:cNvPr id="36" name="Oval 23"/>
              <p:cNvSpPr>
                <a:spLocks noChangeArrowheads="1"/>
              </p:cNvSpPr>
              <p:nvPr/>
            </p:nvSpPr>
            <p:spPr bwMode="auto">
              <a:xfrm>
                <a:off x="624" y="1296"/>
                <a:ext cx="504" cy="384"/>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2800">
                    <a:latin typeface="Arial Rounded MT Bold" panose="020F0704030504030204" pitchFamily="34" charset="0"/>
                  </a:rPr>
                  <a:t>n/2</a:t>
                </a:r>
              </a:p>
            </p:txBody>
          </p:sp>
          <p:cxnSp>
            <p:nvCxnSpPr>
              <p:cNvPr id="37" name="AutoShape 24"/>
              <p:cNvCxnSpPr>
                <a:cxnSpLocks noChangeShapeType="1"/>
                <a:stCxn id="36" idx="4"/>
                <a:endCxn id="44" idx="0"/>
              </p:cNvCxnSpPr>
              <p:nvPr/>
            </p:nvCxnSpPr>
            <p:spPr bwMode="auto">
              <a:xfrm>
                <a:off x="876" y="1686"/>
                <a:ext cx="576" cy="500"/>
              </a:xfrm>
              <a:prstGeom prst="straightConnector1">
                <a:avLst/>
              </a:prstGeom>
              <a:noFill/>
              <a:ln w="19050">
                <a:solidFill>
                  <a:schemeClr val="accent2"/>
                </a:solidFill>
                <a:round/>
                <a:headEnd/>
                <a:tailEnd type="triangle" w="med" len="med"/>
              </a:ln>
              <a:effectLst/>
            </p:spPr>
          </p:cxnSp>
          <p:cxnSp>
            <p:nvCxnSpPr>
              <p:cNvPr id="38" name="AutoShape 25"/>
              <p:cNvCxnSpPr>
                <a:cxnSpLocks noChangeShapeType="1"/>
                <a:stCxn id="36" idx="4"/>
                <a:endCxn id="41" idx="0"/>
              </p:cNvCxnSpPr>
              <p:nvPr/>
            </p:nvCxnSpPr>
            <p:spPr bwMode="auto">
              <a:xfrm flipH="1">
                <a:off x="228" y="1686"/>
                <a:ext cx="648" cy="500"/>
              </a:xfrm>
              <a:prstGeom prst="straightConnector1">
                <a:avLst/>
              </a:prstGeom>
              <a:noFill/>
              <a:ln w="19050">
                <a:solidFill>
                  <a:schemeClr val="accent2"/>
                </a:solidFill>
                <a:round/>
                <a:headEnd/>
                <a:tailEnd type="triangle" w="med" len="med"/>
              </a:ln>
              <a:effectLst/>
            </p:spPr>
          </p:cxnSp>
          <p:cxnSp>
            <p:nvCxnSpPr>
              <p:cNvPr id="39" name="AutoShape 26"/>
              <p:cNvCxnSpPr>
                <a:cxnSpLocks noChangeShapeType="1"/>
                <a:stCxn id="36" idx="4"/>
                <a:endCxn id="42" idx="0"/>
              </p:cNvCxnSpPr>
              <p:nvPr/>
            </p:nvCxnSpPr>
            <p:spPr bwMode="auto">
              <a:xfrm flipH="1">
                <a:off x="636" y="1686"/>
                <a:ext cx="240" cy="500"/>
              </a:xfrm>
              <a:prstGeom prst="straightConnector1">
                <a:avLst/>
              </a:prstGeom>
              <a:noFill/>
              <a:ln w="19050">
                <a:solidFill>
                  <a:schemeClr val="accent2"/>
                </a:solidFill>
                <a:round/>
                <a:headEnd/>
                <a:tailEnd type="triangle" w="med" len="med"/>
              </a:ln>
              <a:effectLst/>
            </p:spPr>
          </p:cxnSp>
          <p:cxnSp>
            <p:nvCxnSpPr>
              <p:cNvPr id="40" name="AutoShape 27"/>
              <p:cNvCxnSpPr>
                <a:cxnSpLocks noChangeShapeType="1"/>
                <a:stCxn id="36" idx="4"/>
                <a:endCxn id="43" idx="0"/>
              </p:cNvCxnSpPr>
              <p:nvPr/>
            </p:nvCxnSpPr>
            <p:spPr bwMode="auto">
              <a:xfrm>
                <a:off x="876" y="1686"/>
                <a:ext cx="168" cy="500"/>
              </a:xfrm>
              <a:prstGeom prst="straightConnector1">
                <a:avLst/>
              </a:prstGeom>
              <a:noFill/>
              <a:ln w="19050">
                <a:solidFill>
                  <a:schemeClr val="accent2"/>
                </a:solidFill>
                <a:round/>
                <a:headEnd/>
                <a:tailEnd type="triangle" w="med" len="med"/>
              </a:ln>
              <a:effectLst/>
            </p:spPr>
          </p:cxnSp>
          <p:sp>
            <p:nvSpPr>
              <p:cNvPr id="41" name="AutoShape 28"/>
              <p:cNvSpPr>
                <a:spLocks noChangeArrowheads="1"/>
              </p:cNvSpPr>
              <p:nvPr/>
            </p:nvSpPr>
            <p:spPr bwMode="auto">
              <a:xfrm>
                <a:off x="96" y="2192"/>
                <a:ext cx="264" cy="20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42" name="AutoShape 29"/>
              <p:cNvSpPr>
                <a:spLocks noChangeArrowheads="1"/>
              </p:cNvSpPr>
              <p:nvPr/>
            </p:nvSpPr>
            <p:spPr bwMode="auto">
              <a:xfrm>
                <a:off x="504" y="2192"/>
                <a:ext cx="264" cy="20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43" name="AutoShape 30"/>
              <p:cNvSpPr>
                <a:spLocks noChangeArrowheads="1"/>
              </p:cNvSpPr>
              <p:nvPr/>
            </p:nvSpPr>
            <p:spPr bwMode="auto">
              <a:xfrm>
                <a:off x="912" y="2192"/>
                <a:ext cx="264" cy="20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44" name="AutoShape 31"/>
              <p:cNvSpPr>
                <a:spLocks noChangeArrowheads="1"/>
              </p:cNvSpPr>
              <p:nvPr/>
            </p:nvSpPr>
            <p:spPr bwMode="auto">
              <a:xfrm>
                <a:off x="1320" y="2192"/>
                <a:ext cx="264" cy="20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grpSp>
        <p:grpSp>
          <p:nvGrpSpPr>
            <p:cNvPr id="16" name="Group 32"/>
            <p:cNvGrpSpPr>
              <a:grpSpLocks/>
            </p:cNvGrpSpPr>
            <p:nvPr/>
          </p:nvGrpSpPr>
          <p:grpSpPr bwMode="auto">
            <a:xfrm>
              <a:off x="3107" y="3158"/>
              <a:ext cx="1248" cy="896"/>
              <a:chOff x="96" y="1296"/>
              <a:chExt cx="1488" cy="1104"/>
            </a:xfrm>
          </p:grpSpPr>
          <p:sp>
            <p:nvSpPr>
              <p:cNvPr id="27" name="Oval 33"/>
              <p:cNvSpPr>
                <a:spLocks noChangeArrowheads="1"/>
              </p:cNvSpPr>
              <p:nvPr/>
            </p:nvSpPr>
            <p:spPr bwMode="auto">
              <a:xfrm>
                <a:off x="624" y="1296"/>
                <a:ext cx="504" cy="384"/>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2800">
                    <a:latin typeface="Arial Rounded MT Bold" panose="020F0704030504030204" pitchFamily="34" charset="0"/>
                  </a:rPr>
                  <a:t>n/2</a:t>
                </a:r>
              </a:p>
            </p:txBody>
          </p:sp>
          <p:cxnSp>
            <p:nvCxnSpPr>
              <p:cNvPr id="28" name="AutoShape 34"/>
              <p:cNvCxnSpPr>
                <a:cxnSpLocks noChangeShapeType="1"/>
                <a:stCxn id="27" idx="4"/>
                <a:endCxn id="35" idx="0"/>
              </p:cNvCxnSpPr>
              <p:nvPr/>
            </p:nvCxnSpPr>
            <p:spPr bwMode="auto">
              <a:xfrm>
                <a:off x="876" y="1686"/>
                <a:ext cx="576" cy="500"/>
              </a:xfrm>
              <a:prstGeom prst="straightConnector1">
                <a:avLst/>
              </a:prstGeom>
              <a:noFill/>
              <a:ln w="19050">
                <a:solidFill>
                  <a:schemeClr val="accent2"/>
                </a:solidFill>
                <a:round/>
                <a:headEnd/>
                <a:tailEnd type="triangle" w="med" len="med"/>
              </a:ln>
              <a:effectLst/>
            </p:spPr>
          </p:cxnSp>
          <p:cxnSp>
            <p:nvCxnSpPr>
              <p:cNvPr id="29" name="AutoShape 35"/>
              <p:cNvCxnSpPr>
                <a:cxnSpLocks noChangeShapeType="1"/>
                <a:stCxn id="27" idx="4"/>
                <a:endCxn id="32" idx="0"/>
              </p:cNvCxnSpPr>
              <p:nvPr/>
            </p:nvCxnSpPr>
            <p:spPr bwMode="auto">
              <a:xfrm flipH="1">
                <a:off x="228" y="1686"/>
                <a:ext cx="648" cy="500"/>
              </a:xfrm>
              <a:prstGeom prst="straightConnector1">
                <a:avLst/>
              </a:prstGeom>
              <a:noFill/>
              <a:ln w="19050">
                <a:solidFill>
                  <a:schemeClr val="accent2"/>
                </a:solidFill>
                <a:round/>
                <a:headEnd/>
                <a:tailEnd type="triangle" w="med" len="med"/>
              </a:ln>
              <a:effectLst/>
            </p:spPr>
          </p:cxnSp>
          <p:cxnSp>
            <p:nvCxnSpPr>
              <p:cNvPr id="30" name="AutoShape 36"/>
              <p:cNvCxnSpPr>
                <a:cxnSpLocks noChangeShapeType="1"/>
                <a:stCxn id="27" idx="4"/>
                <a:endCxn id="33" idx="0"/>
              </p:cNvCxnSpPr>
              <p:nvPr/>
            </p:nvCxnSpPr>
            <p:spPr bwMode="auto">
              <a:xfrm flipH="1">
                <a:off x="636" y="1686"/>
                <a:ext cx="240" cy="500"/>
              </a:xfrm>
              <a:prstGeom prst="straightConnector1">
                <a:avLst/>
              </a:prstGeom>
              <a:noFill/>
              <a:ln w="19050">
                <a:solidFill>
                  <a:schemeClr val="accent2"/>
                </a:solidFill>
                <a:round/>
                <a:headEnd/>
                <a:tailEnd type="triangle" w="med" len="med"/>
              </a:ln>
              <a:effectLst/>
            </p:spPr>
          </p:cxnSp>
          <p:cxnSp>
            <p:nvCxnSpPr>
              <p:cNvPr id="31" name="AutoShape 37"/>
              <p:cNvCxnSpPr>
                <a:cxnSpLocks noChangeShapeType="1"/>
                <a:stCxn id="27" idx="4"/>
                <a:endCxn id="34" idx="0"/>
              </p:cNvCxnSpPr>
              <p:nvPr/>
            </p:nvCxnSpPr>
            <p:spPr bwMode="auto">
              <a:xfrm>
                <a:off x="876" y="1686"/>
                <a:ext cx="168" cy="500"/>
              </a:xfrm>
              <a:prstGeom prst="straightConnector1">
                <a:avLst/>
              </a:prstGeom>
              <a:noFill/>
              <a:ln w="19050">
                <a:solidFill>
                  <a:schemeClr val="accent2"/>
                </a:solidFill>
                <a:round/>
                <a:headEnd/>
                <a:tailEnd type="triangle" w="med" len="med"/>
              </a:ln>
              <a:effectLst/>
            </p:spPr>
          </p:cxnSp>
          <p:sp>
            <p:nvSpPr>
              <p:cNvPr id="32" name="AutoShape 38"/>
              <p:cNvSpPr>
                <a:spLocks noChangeArrowheads="1"/>
              </p:cNvSpPr>
              <p:nvPr/>
            </p:nvSpPr>
            <p:spPr bwMode="auto">
              <a:xfrm>
                <a:off x="96" y="2192"/>
                <a:ext cx="264" cy="20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33" name="AutoShape 39"/>
              <p:cNvSpPr>
                <a:spLocks noChangeArrowheads="1"/>
              </p:cNvSpPr>
              <p:nvPr/>
            </p:nvSpPr>
            <p:spPr bwMode="auto">
              <a:xfrm>
                <a:off x="504" y="2192"/>
                <a:ext cx="264" cy="20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34" name="AutoShape 40"/>
              <p:cNvSpPr>
                <a:spLocks noChangeArrowheads="1"/>
              </p:cNvSpPr>
              <p:nvPr/>
            </p:nvSpPr>
            <p:spPr bwMode="auto">
              <a:xfrm>
                <a:off x="912" y="2192"/>
                <a:ext cx="264" cy="20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35" name="AutoShape 41"/>
              <p:cNvSpPr>
                <a:spLocks noChangeArrowheads="1"/>
              </p:cNvSpPr>
              <p:nvPr/>
            </p:nvSpPr>
            <p:spPr bwMode="auto">
              <a:xfrm>
                <a:off x="1320" y="2192"/>
                <a:ext cx="264" cy="20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grpSp>
        <p:grpSp>
          <p:nvGrpSpPr>
            <p:cNvPr id="17" name="Group 42"/>
            <p:cNvGrpSpPr>
              <a:grpSpLocks/>
            </p:cNvGrpSpPr>
            <p:nvPr/>
          </p:nvGrpSpPr>
          <p:grpSpPr bwMode="auto">
            <a:xfrm>
              <a:off x="4512" y="3158"/>
              <a:ext cx="1248" cy="896"/>
              <a:chOff x="96" y="1296"/>
              <a:chExt cx="1488" cy="1104"/>
            </a:xfrm>
          </p:grpSpPr>
          <p:sp>
            <p:nvSpPr>
              <p:cNvPr id="18" name="Oval 43"/>
              <p:cNvSpPr>
                <a:spLocks noChangeArrowheads="1"/>
              </p:cNvSpPr>
              <p:nvPr/>
            </p:nvSpPr>
            <p:spPr bwMode="auto">
              <a:xfrm>
                <a:off x="624" y="1296"/>
                <a:ext cx="504" cy="384"/>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2800">
                    <a:latin typeface="Arial Rounded MT Bold" panose="020F0704030504030204" pitchFamily="34" charset="0"/>
                  </a:rPr>
                  <a:t>n/2</a:t>
                </a:r>
              </a:p>
            </p:txBody>
          </p:sp>
          <p:cxnSp>
            <p:nvCxnSpPr>
              <p:cNvPr id="19" name="AutoShape 44"/>
              <p:cNvCxnSpPr>
                <a:cxnSpLocks noChangeShapeType="1"/>
                <a:stCxn id="18" idx="4"/>
                <a:endCxn id="26" idx="0"/>
              </p:cNvCxnSpPr>
              <p:nvPr/>
            </p:nvCxnSpPr>
            <p:spPr bwMode="auto">
              <a:xfrm>
                <a:off x="876" y="1686"/>
                <a:ext cx="576" cy="500"/>
              </a:xfrm>
              <a:prstGeom prst="straightConnector1">
                <a:avLst/>
              </a:prstGeom>
              <a:noFill/>
              <a:ln w="19050">
                <a:solidFill>
                  <a:schemeClr val="accent2"/>
                </a:solidFill>
                <a:round/>
                <a:headEnd/>
                <a:tailEnd type="triangle" w="med" len="med"/>
              </a:ln>
              <a:effectLst/>
            </p:spPr>
          </p:cxnSp>
          <p:cxnSp>
            <p:nvCxnSpPr>
              <p:cNvPr id="20" name="AutoShape 45"/>
              <p:cNvCxnSpPr>
                <a:cxnSpLocks noChangeShapeType="1"/>
                <a:stCxn id="18" idx="4"/>
                <a:endCxn id="23" idx="0"/>
              </p:cNvCxnSpPr>
              <p:nvPr/>
            </p:nvCxnSpPr>
            <p:spPr bwMode="auto">
              <a:xfrm flipH="1">
                <a:off x="228" y="1686"/>
                <a:ext cx="648" cy="500"/>
              </a:xfrm>
              <a:prstGeom prst="straightConnector1">
                <a:avLst/>
              </a:prstGeom>
              <a:noFill/>
              <a:ln w="19050">
                <a:solidFill>
                  <a:schemeClr val="accent2"/>
                </a:solidFill>
                <a:round/>
                <a:headEnd/>
                <a:tailEnd type="triangle" w="med" len="med"/>
              </a:ln>
              <a:effectLst/>
            </p:spPr>
          </p:cxnSp>
          <p:cxnSp>
            <p:nvCxnSpPr>
              <p:cNvPr id="21" name="AutoShape 46"/>
              <p:cNvCxnSpPr>
                <a:cxnSpLocks noChangeShapeType="1"/>
                <a:stCxn id="18" idx="4"/>
                <a:endCxn id="24" idx="0"/>
              </p:cNvCxnSpPr>
              <p:nvPr/>
            </p:nvCxnSpPr>
            <p:spPr bwMode="auto">
              <a:xfrm flipH="1">
                <a:off x="636" y="1686"/>
                <a:ext cx="240" cy="500"/>
              </a:xfrm>
              <a:prstGeom prst="straightConnector1">
                <a:avLst/>
              </a:prstGeom>
              <a:noFill/>
              <a:ln w="19050">
                <a:solidFill>
                  <a:schemeClr val="accent2"/>
                </a:solidFill>
                <a:round/>
                <a:headEnd/>
                <a:tailEnd type="triangle" w="med" len="med"/>
              </a:ln>
              <a:effectLst/>
            </p:spPr>
          </p:cxnSp>
          <p:cxnSp>
            <p:nvCxnSpPr>
              <p:cNvPr id="22" name="AutoShape 47"/>
              <p:cNvCxnSpPr>
                <a:cxnSpLocks noChangeShapeType="1"/>
                <a:stCxn id="18" idx="4"/>
                <a:endCxn id="25" idx="0"/>
              </p:cNvCxnSpPr>
              <p:nvPr/>
            </p:nvCxnSpPr>
            <p:spPr bwMode="auto">
              <a:xfrm>
                <a:off x="876" y="1686"/>
                <a:ext cx="168" cy="500"/>
              </a:xfrm>
              <a:prstGeom prst="straightConnector1">
                <a:avLst/>
              </a:prstGeom>
              <a:noFill/>
              <a:ln w="19050">
                <a:solidFill>
                  <a:schemeClr val="accent2"/>
                </a:solidFill>
                <a:round/>
                <a:headEnd/>
                <a:tailEnd type="triangle" w="med" len="med"/>
              </a:ln>
              <a:effectLst/>
            </p:spPr>
          </p:cxnSp>
          <p:sp>
            <p:nvSpPr>
              <p:cNvPr id="23" name="AutoShape 48"/>
              <p:cNvSpPr>
                <a:spLocks noChangeArrowheads="1"/>
              </p:cNvSpPr>
              <p:nvPr/>
            </p:nvSpPr>
            <p:spPr bwMode="auto">
              <a:xfrm>
                <a:off x="96" y="2192"/>
                <a:ext cx="264" cy="20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24" name="AutoShape 49"/>
              <p:cNvSpPr>
                <a:spLocks noChangeArrowheads="1"/>
              </p:cNvSpPr>
              <p:nvPr/>
            </p:nvSpPr>
            <p:spPr bwMode="auto">
              <a:xfrm>
                <a:off x="504" y="2192"/>
                <a:ext cx="264" cy="20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25" name="AutoShape 50"/>
              <p:cNvSpPr>
                <a:spLocks noChangeArrowheads="1"/>
              </p:cNvSpPr>
              <p:nvPr/>
            </p:nvSpPr>
            <p:spPr bwMode="auto">
              <a:xfrm>
                <a:off x="912" y="2192"/>
                <a:ext cx="264" cy="20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26" name="AutoShape 51"/>
              <p:cNvSpPr>
                <a:spLocks noChangeArrowheads="1"/>
              </p:cNvSpPr>
              <p:nvPr/>
            </p:nvSpPr>
            <p:spPr bwMode="auto">
              <a:xfrm>
                <a:off x="1320" y="2192"/>
                <a:ext cx="264" cy="208"/>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grpSp>
      </p:gr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12</a:t>
            </a:fld>
            <a:r>
              <a:rPr lang="en-US" altLang="zh-CN" smtClean="0"/>
              <a:t>/79</a:t>
            </a:r>
            <a:endParaRPr lang="en-US" altLang="zh-CN" dirty="0"/>
          </a:p>
        </p:txBody>
      </p:sp>
    </p:spTree>
    <p:extLst>
      <p:ext uri="{BB962C8B-B14F-4D97-AF65-F5344CB8AC3E}">
        <p14:creationId xmlns:p14="http://schemas.microsoft.com/office/powerpoint/2010/main" val="1574646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如果能够保存已解决的子问题的答案，而在需要时再找出已求得的答案，就可以避免大量重复计算，从而得到多项式时间算法。</a:t>
            </a:r>
          </a:p>
          <a:p>
            <a:endParaRPr lang="zh-CN" altLang="en-US" dirty="0"/>
          </a:p>
        </p:txBody>
      </p:sp>
      <p:sp>
        <p:nvSpPr>
          <p:cNvPr id="3" name="标题 2"/>
          <p:cNvSpPr>
            <a:spLocks noGrp="1"/>
          </p:cNvSpPr>
          <p:nvPr>
            <p:ph type="title"/>
          </p:nvPr>
        </p:nvSpPr>
        <p:spPr/>
        <p:txBody>
          <a:bodyPr/>
          <a:lstStyle/>
          <a:p>
            <a:r>
              <a:rPr lang="zh-CN" altLang="en-US" dirty="0" smtClean="0"/>
              <a:t>算法思想</a:t>
            </a:r>
            <a:endParaRPr lang="zh-CN" altLang="en-US" dirty="0"/>
          </a:p>
        </p:txBody>
      </p:sp>
      <p:grpSp>
        <p:nvGrpSpPr>
          <p:cNvPr id="5" name="Group 4"/>
          <p:cNvGrpSpPr>
            <a:grpSpLocks/>
          </p:cNvGrpSpPr>
          <p:nvPr/>
        </p:nvGrpSpPr>
        <p:grpSpPr bwMode="auto">
          <a:xfrm>
            <a:off x="757040" y="3354710"/>
            <a:ext cx="7983537" cy="2935288"/>
            <a:chOff x="521" y="2204"/>
            <a:chExt cx="5029" cy="1849"/>
          </a:xfrm>
        </p:grpSpPr>
        <p:sp>
          <p:nvSpPr>
            <p:cNvPr id="6" name="Oval 5"/>
            <p:cNvSpPr>
              <a:spLocks noChangeArrowheads="1"/>
            </p:cNvSpPr>
            <p:nvPr/>
          </p:nvSpPr>
          <p:spPr bwMode="auto">
            <a:xfrm>
              <a:off x="2699" y="2204"/>
              <a:ext cx="504" cy="384"/>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3200">
                  <a:latin typeface="Arial Rounded MT Bold" panose="020F0704030504030204" pitchFamily="34" charset="0"/>
                </a:rPr>
                <a:t>n</a:t>
              </a:r>
            </a:p>
          </p:txBody>
        </p:sp>
        <p:cxnSp>
          <p:nvCxnSpPr>
            <p:cNvPr id="7" name="AutoShape 6"/>
            <p:cNvCxnSpPr>
              <a:cxnSpLocks noChangeShapeType="1"/>
              <a:stCxn id="6" idx="4"/>
              <a:endCxn id="33" idx="0"/>
            </p:cNvCxnSpPr>
            <p:nvPr/>
          </p:nvCxnSpPr>
          <p:spPr bwMode="auto">
            <a:xfrm>
              <a:off x="2951" y="2594"/>
              <a:ext cx="2216" cy="557"/>
            </a:xfrm>
            <a:prstGeom prst="straightConnector1">
              <a:avLst/>
            </a:prstGeom>
            <a:noFill/>
            <a:ln w="19050">
              <a:solidFill>
                <a:schemeClr val="accent2"/>
              </a:solidFill>
              <a:round/>
              <a:headEnd/>
              <a:tailEnd type="triangle" w="med" len="med"/>
            </a:ln>
            <a:effectLst/>
          </p:spPr>
        </p:cxnSp>
        <p:cxnSp>
          <p:nvCxnSpPr>
            <p:cNvPr id="8" name="AutoShape 7"/>
            <p:cNvCxnSpPr>
              <a:cxnSpLocks noChangeShapeType="1"/>
              <a:stCxn id="6" idx="4"/>
              <a:endCxn id="12" idx="0"/>
            </p:cNvCxnSpPr>
            <p:nvPr/>
          </p:nvCxnSpPr>
          <p:spPr bwMode="auto">
            <a:xfrm flipH="1">
              <a:off x="1051" y="2594"/>
              <a:ext cx="1900" cy="558"/>
            </a:xfrm>
            <a:prstGeom prst="straightConnector1">
              <a:avLst/>
            </a:prstGeom>
            <a:noFill/>
            <a:ln w="19050">
              <a:solidFill>
                <a:schemeClr val="accent2"/>
              </a:solidFill>
              <a:round/>
              <a:headEnd/>
              <a:tailEnd type="triangle" w="med" len="med"/>
            </a:ln>
            <a:effectLst/>
          </p:spPr>
        </p:cxnSp>
        <p:cxnSp>
          <p:nvCxnSpPr>
            <p:cNvPr id="9" name="AutoShape 8"/>
            <p:cNvCxnSpPr>
              <a:cxnSpLocks noChangeShapeType="1"/>
              <a:stCxn id="6" idx="4"/>
              <a:endCxn id="21" idx="0"/>
            </p:cNvCxnSpPr>
            <p:nvPr/>
          </p:nvCxnSpPr>
          <p:spPr bwMode="auto">
            <a:xfrm flipH="1">
              <a:off x="2774" y="2594"/>
              <a:ext cx="177" cy="558"/>
            </a:xfrm>
            <a:prstGeom prst="straightConnector1">
              <a:avLst/>
            </a:prstGeom>
            <a:noFill/>
            <a:ln w="19050">
              <a:solidFill>
                <a:schemeClr val="accent2"/>
              </a:solidFill>
              <a:round/>
              <a:headEnd/>
              <a:tailEnd type="triangle" w="med" len="med"/>
            </a:ln>
            <a:effectLst/>
          </p:spPr>
        </p:cxnSp>
        <p:cxnSp>
          <p:nvCxnSpPr>
            <p:cNvPr id="10" name="AutoShape 9"/>
            <p:cNvCxnSpPr>
              <a:cxnSpLocks noChangeShapeType="1"/>
              <a:stCxn id="6" idx="4"/>
              <a:endCxn id="26" idx="0"/>
            </p:cNvCxnSpPr>
            <p:nvPr/>
          </p:nvCxnSpPr>
          <p:spPr bwMode="auto">
            <a:xfrm>
              <a:off x="2951" y="2594"/>
              <a:ext cx="811" cy="557"/>
            </a:xfrm>
            <a:prstGeom prst="straightConnector1">
              <a:avLst/>
            </a:prstGeom>
            <a:noFill/>
            <a:ln w="19050">
              <a:solidFill>
                <a:schemeClr val="accent2"/>
              </a:solidFill>
              <a:round/>
              <a:headEnd/>
              <a:tailEnd type="triangle" w="med" len="med"/>
            </a:ln>
            <a:effectLst/>
          </p:spPr>
        </p:cxnSp>
        <p:sp>
          <p:nvSpPr>
            <p:cNvPr id="11" name="Text Box 10"/>
            <p:cNvSpPr txBox="1">
              <a:spLocks noChangeArrowheads="1"/>
            </p:cNvSpPr>
            <p:nvPr/>
          </p:nvSpPr>
          <p:spPr bwMode="auto">
            <a:xfrm>
              <a:off x="1824" y="2235"/>
              <a:ext cx="672" cy="365"/>
            </a:xfrm>
            <a:prstGeom prst="rect">
              <a:avLst/>
            </a:prstGeom>
            <a:ln/>
          </p:spPr>
          <p:style>
            <a:lnRef idx="0">
              <a:schemeClr val="accent2"/>
            </a:lnRef>
            <a:fillRef idx="3">
              <a:schemeClr val="accent2"/>
            </a:fillRef>
            <a:effectRef idx="3">
              <a:schemeClr val="accent2"/>
            </a:effectRef>
            <a:fontRef idx="minor">
              <a:schemeClr val="lt1"/>
            </a:fontRef>
          </p:style>
          <p:txBody>
            <a:bodyPr>
              <a:spAutoFit/>
            </a:bodyPr>
            <a:lstStyle/>
            <a:p>
              <a:pPr algn="ctr" eaLnBrk="0" hangingPunct="0">
                <a:spcBef>
                  <a:spcPct val="50000"/>
                </a:spcBef>
              </a:pPr>
              <a:r>
                <a:rPr lang="zh-CN" altLang="en-US" sz="3200">
                  <a:latin typeface="Arial Rounded MT Bold" panose="020F0704030504030204" pitchFamily="34" charset="0"/>
                </a:rPr>
                <a:t>=</a:t>
              </a:r>
            </a:p>
          </p:txBody>
        </p:sp>
        <p:sp>
          <p:nvSpPr>
            <p:cNvPr id="12" name="Oval 11"/>
            <p:cNvSpPr>
              <a:spLocks noChangeArrowheads="1"/>
            </p:cNvSpPr>
            <p:nvPr/>
          </p:nvSpPr>
          <p:spPr bwMode="auto">
            <a:xfrm>
              <a:off x="839" y="3158"/>
              <a:ext cx="423" cy="312"/>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2800">
                  <a:latin typeface="Arial Rounded MT Bold" panose="020F0704030504030204" pitchFamily="34" charset="0"/>
                </a:rPr>
                <a:t>n/2</a:t>
              </a:r>
            </a:p>
          </p:txBody>
        </p:sp>
        <p:cxnSp>
          <p:nvCxnSpPr>
            <p:cNvPr id="13" name="AutoShape 12"/>
            <p:cNvCxnSpPr>
              <a:cxnSpLocks noChangeShapeType="1"/>
              <a:stCxn id="12" idx="4"/>
              <a:endCxn id="20" idx="0"/>
            </p:cNvCxnSpPr>
            <p:nvPr/>
          </p:nvCxnSpPr>
          <p:spPr bwMode="auto">
            <a:xfrm>
              <a:off x="1051" y="3476"/>
              <a:ext cx="1305" cy="402"/>
            </a:xfrm>
            <a:prstGeom prst="straightConnector1">
              <a:avLst/>
            </a:prstGeom>
            <a:noFill/>
            <a:ln w="19050">
              <a:solidFill>
                <a:schemeClr val="accent2"/>
              </a:solidFill>
              <a:round/>
              <a:headEnd/>
              <a:tailEnd type="triangle" w="med" len="med"/>
            </a:ln>
            <a:effectLst/>
          </p:spPr>
        </p:cxnSp>
        <p:cxnSp>
          <p:nvCxnSpPr>
            <p:cNvPr id="14" name="AutoShape 13"/>
            <p:cNvCxnSpPr>
              <a:cxnSpLocks noChangeShapeType="1"/>
              <a:stCxn id="12" idx="4"/>
              <a:endCxn id="17" idx="0"/>
            </p:cNvCxnSpPr>
            <p:nvPr/>
          </p:nvCxnSpPr>
          <p:spPr bwMode="auto">
            <a:xfrm flipH="1">
              <a:off x="632" y="3476"/>
              <a:ext cx="419" cy="402"/>
            </a:xfrm>
            <a:prstGeom prst="straightConnector1">
              <a:avLst/>
            </a:prstGeom>
            <a:noFill/>
            <a:ln w="19050">
              <a:solidFill>
                <a:schemeClr val="accent2"/>
              </a:solidFill>
              <a:round/>
              <a:headEnd/>
              <a:tailEnd type="triangle" w="med" len="med"/>
            </a:ln>
            <a:effectLst/>
          </p:spPr>
        </p:cxnSp>
        <p:cxnSp>
          <p:nvCxnSpPr>
            <p:cNvPr id="15" name="AutoShape 14"/>
            <p:cNvCxnSpPr>
              <a:cxnSpLocks noChangeShapeType="1"/>
              <a:stCxn id="12" idx="4"/>
              <a:endCxn id="18" idx="0"/>
            </p:cNvCxnSpPr>
            <p:nvPr/>
          </p:nvCxnSpPr>
          <p:spPr bwMode="auto">
            <a:xfrm>
              <a:off x="1051" y="3476"/>
              <a:ext cx="126" cy="402"/>
            </a:xfrm>
            <a:prstGeom prst="straightConnector1">
              <a:avLst/>
            </a:prstGeom>
            <a:noFill/>
            <a:ln w="19050">
              <a:solidFill>
                <a:schemeClr val="accent2"/>
              </a:solidFill>
              <a:round/>
              <a:headEnd/>
              <a:tailEnd type="triangle" w="med" len="med"/>
            </a:ln>
            <a:effectLst/>
          </p:spPr>
        </p:cxnSp>
        <p:cxnSp>
          <p:nvCxnSpPr>
            <p:cNvPr id="16" name="AutoShape 15"/>
            <p:cNvCxnSpPr>
              <a:cxnSpLocks noChangeShapeType="1"/>
              <a:stCxn id="12" idx="4"/>
              <a:endCxn id="19" idx="0"/>
            </p:cNvCxnSpPr>
            <p:nvPr/>
          </p:nvCxnSpPr>
          <p:spPr bwMode="auto">
            <a:xfrm>
              <a:off x="1051" y="3476"/>
              <a:ext cx="806" cy="402"/>
            </a:xfrm>
            <a:prstGeom prst="straightConnector1">
              <a:avLst/>
            </a:prstGeom>
            <a:noFill/>
            <a:ln w="19050">
              <a:solidFill>
                <a:schemeClr val="accent2"/>
              </a:solidFill>
              <a:round/>
              <a:headEnd/>
              <a:tailEnd type="triangle" w="med" len="med"/>
            </a:ln>
            <a:effectLst/>
          </p:spPr>
        </p:cxnSp>
        <p:sp>
          <p:nvSpPr>
            <p:cNvPr id="17" name="AutoShape 16"/>
            <p:cNvSpPr>
              <a:spLocks noChangeArrowheads="1"/>
            </p:cNvSpPr>
            <p:nvPr/>
          </p:nvSpPr>
          <p:spPr bwMode="auto">
            <a:xfrm>
              <a:off x="521" y="3884"/>
              <a:ext cx="221" cy="169"/>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18" name="AutoShape 17"/>
            <p:cNvSpPr>
              <a:spLocks noChangeArrowheads="1"/>
            </p:cNvSpPr>
            <p:nvPr/>
          </p:nvSpPr>
          <p:spPr bwMode="auto">
            <a:xfrm>
              <a:off x="1066" y="3884"/>
              <a:ext cx="222" cy="169"/>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19" name="AutoShape 18"/>
            <p:cNvSpPr>
              <a:spLocks noChangeArrowheads="1"/>
            </p:cNvSpPr>
            <p:nvPr/>
          </p:nvSpPr>
          <p:spPr bwMode="auto">
            <a:xfrm>
              <a:off x="1746" y="3884"/>
              <a:ext cx="222" cy="169"/>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20" name="AutoShape 19"/>
            <p:cNvSpPr>
              <a:spLocks noChangeArrowheads="1"/>
            </p:cNvSpPr>
            <p:nvPr/>
          </p:nvSpPr>
          <p:spPr bwMode="auto">
            <a:xfrm>
              <a:off x="2245" y="3884"/>
              <a:ext cx="221" cy="169"/>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21" name="Oval 20"/>
            <p:cNvSpPr>
              <a:spLocks noChangeArrowheads="1"/>
            </p:cNvSpPr>
            <p:nvPr/>
          </p:nvSpPr>
          <p:spPr bwMode="auto">
            <a:xfrm>
              <a:off x="2562" y="3158"/>
              <a:ext cx="423" cy="312"/>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2800">
                  <a:latin typeface="Arial Rounded MT Bold" panose="020F0704030504030204" pitchFamily="34" charset="0"/>
                </a:rPr>
                <a:t>n/2</a:t>
              </a:r>
            </a:p>
          </p:txBody>
        </p:sp>
        <p:cxnSp>
          <p:nvCxnSpPr>
            <p:cNvPr id="22" name="AutoShape 21"/>
            <p:cNvCxnSpPr>
              <a:cxnSpLocks noChangeShapeType="1"/>
              <a:stCxn id="21" idx="4"/>
            </p:cNvCxnSpPr>
            <p:nvPr/>
          </p:nvCxnSpPr>
          <p:spPr bwMode="auto">
            <a:xfrm>
              <a:off x="2774" y="3476"/>
              <a:ext cx="483" cy="405"/>
            </a:xfrm>
            <a:prstGeom prst="straightConnector1">
              <a:avLst/>
            </a:prstGeom>
            <a:noFill/>
            <a:ln w="19050">
              <a:solidFill>
                <a:schemeClr val="accent2"/>
              </a:solidFill>
              <a:round/>
              <a:headEnd/>
              <a:tailEnd type="triangle" w="med" len="med"/>
            </a:ln>
            <a:effectLst/>
          </p:spPr>
        </p:cxnSp>
        <p:cxnSp>
          <p:nvCxnSpPr>
            <p:cNvPr id="23" name="AutoShape 22"/>
            <p:cNvCxnSpPr>
              <a:cxnSpLocks noChangeShapeType="1"/>
              <a:stCxn id="21" idx="4"/>
              <a:endCxn id="19" idx="0"/>
            </p:cNvCxnSpPr>
            <p:nvPr/>
          </p:nvCxnSpPr>
          <p:spPr bwMode="auto">
            <a:xfrm flipH="1">
              <a:off x="1857" y="3476"/>
              <a:ext cx="917" cy="402"/>
            </a:xfrm>
            <a:prstGeom prst="straightConnector1">
              <a:avLst/>
            </a:prstGeom>
            <a:noFill/>
            <a:ln w="19050">
              <a:solidFill>
                <a:schemeClr val="accent2"/>
              </a:solidFill>
              <a:round/>
              <a:headEnd/>
              <a:tailEnd type="triangle" w="med" len="med"/>
            </a:ln>
            <a:effectLst/>
          </p:spPr>
        </p:cxnSp>
        <p:cxnSp>
          <p:nvCxnSpPr>
            <p:cNvPr id="24" name="AutoShape 23"/>
            <p:cNvCxnSpPr>
              <a:cxnSpLocks noChangeShapeType="1"/>
              <a:stCxn id="21" idx="4"/>
              <a:endCxn id="20" idx="0"/>
            </p:cNvCxnSpPr>
            <p:nvPr/>
          </p:nvCxnSpPr>
          <p:spPr bwMode="auto">
            <a:xfrm flipH="1">
              <a:off x="2356" y="3476"/>
              <a:ext cx="418" cy="402"/>
            </a:xfrm>
            <a:prstGeom prst="straightConnector1">
              <a:avLst/>
            </a:prstGeom>
            <a:noFill/>
            <a:ln w="19050">
              <a:solidFill>
                <a:schemeClr val="accent2"/>
              </a:solidFill>
              <a:round/>
              <a:headEnd/>
              <a:tailEnd type="triangle" w="med" len="med"/>
            </a:ln>
            <a:effectLst/>
          </p:spPr>
        </p:cxnSp>
        <p:cxnSp>
          <p:nvCxnSpPr>
            <p:cNvPr id="25" name="AutoShape 24"/>
            <p:cNvCxnSpPr>
              <a:cxnSpLocks noChangeShapeType="1"/>
              <a:stCxn id="21" idx="4"/>
              <a:endCxn id="41" idx="0"/>
            </p:cNvCxnSpPr>
            <p:nvPr/>
          </p:nvCxnSpPr>
          <p:spPr bwMode="auto">
            <a:xfrm>
              <a:off x="2774" y="3476"/>
              <a:ext cx="81" cy="402"/>
            </a:xfrm>
            <a:prstGeom prst="straightConnector1">
              <a:avLst/>
            </a:prstGeom>
            <a:noFill/>
            <a:ln w="19050">
              <a:solidFill>
                <a:schemeClr val="accent2"/>
              </a:solidFill>
              <a:round/>
              <a:headEnd/>
              <a:tailEnd type="triangle" w="med" len="med"/>
            </a:ln>
            <a:effectLst/>
          </p:spPr>
        </p:cxnSp>
        <p:sp>
          <p:nvSpPr>
            <p:cNvPr id="26" name="Oval 25"/>
            <p:cNvSpPr>
              <a:spLocks noChangeArrowheads="1"/>
            </p:cNvSpPr>
            <p:nvPr/>
          </p:nvSpPr>
          <p:spPr bwMode="auto">
            <a:xfrm>
              <a:off x="3550" y="3157"/>
              <a:ext cx="423" cy="312"/>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2800">
                  <a:latin typeface="Arial Rounded MT Bold" panose="020F0704030504030204" pitchFamily="34" charset="0"/>
                </a:rPr>
                <a:t>n/2</a:t>
              </a:r>
            </a:p>
          </p:txBody>
        </p:sp>
        <p:cxnSp>
          <p:nvCxnSpPr>
            <p:cNvPr id="27" name="AutoShape 26"/>
            <p:cNvCxnSpPr>
              <a:cxnSpLocks noChangeShapeType="1"/>
              <a:stCxn id="26" idx="4"/>
              <a:endCxn id="38" idx="0"/>
            </p:cNvCxnSpPr>
            <p:nvPr/>
          </p:nvCxnSpPr>
          <p:spPr bwMode="auto">
            <a:xfrm>
              <a:off x="3762" y="3475"/>
              <a:ext cx="635" cy="403"/>
            </a:xfrm>
            <a:prstGeom prst="straightConnector1">
              <a:avLst/>
            </a:prstGeom>
            <a:noFill/>
            <a:ln w="19050">
              <a:solidFill>
                <a:schemeClr val="accent2"/>
              </a:solidFill>
              <a:round/>
              <a:headEnd/>
              <a:tailEnd type="triangle" w="med" len="med"/>
            </a:ln>
            <a:effectLst/>
          </p:spPr>
        </p:cxnSp>
        <p:cxnSp>
          <p:nvCxnSpPr>
            <p:cNvPr id="28" name="AutoShape 27"/>
            <p:cNvCxnSpPr>
              <a:cxnSpLocks noChangeShapeType="1"/>
              <a:stCxn id="26" idx="4"/>
            </p:cNvCxnSpPr>
            <p:nvPr/>
          </p:nvCxnSpPr>
          <p:spPr bwMode="auto">
            <a:xfrm flipH="1">
              <a:off x="3218" y="3474"/>
              <a:ext cx="543" cy="405"/>
            </a:xfrm>
            <a:prstGeom prst="straightConnector1">
              <a:avLst/>
            </a:prstGeom>
            <a:noFill/>
            <a:ln w="19050">
              <a:solidFill>
                <a:schemeClr val="accent2"/>
              </a:solidFill>
              <a:round/>
              <a:headEnd/>
              <a:tailEnd type="triangle" w="med" len="med"/>
            </a:ln>
            <a:effectLst/>
          </p:spPr>
        </p:cxnSp>
        <p:cxnSp>
          <p:nvCxnSpPr>
            <p:cNvPr id="29" name="AutoShape 28"/>
            <p:cNvCxnSpPr>
              <a:cxnSpLocks noChangeShapeType="1"/>
              <a:stCxn id="26" idx="4"/>
              <a:endCxn id="31" idx="0"/>
            </p:cNvCxnSpPr>
            <p:nvPr/>
          </p:nvCxnSpPr>
          <p:spPr bwMode="auto">
            <a:xfrm flipH="1">
              <a:off x="3671" y="3475"/>
              <a:ext cx="91" cy="403"/>
            </a:xfrm>
            <a:prstGeom prst="straightConnector1">
              <a:avLst/>
            </a:prstGeom>
            <a:noFill/>
            <a:ln w="19050">
              <a:solidFill>
                <a:schemeClr val="accent2"/>
              </a:solidFill>
              <a:round/>
              <a:headEnd/>
              <a:tailEnd type="triangle" w="med" len="med"/>
            </a:ln>
            <a:effectLst/>
          </p:spPr>
        </p:cxnSp>
        <p:cxnSp>
          <p:nvCxnSpPr>
            <p:cNvPr id="30" name="AutoShape 29"/>
            <p:cNvCxnSpPr>
              <a:cxnSpLocks noChangeShapeType="1"/>
              <a:stCxn id="26" idx="4"/>
              <a:endCxn id="32" idx="0"/>
            </p:cNvCxnSpPr>
            <p:nvPr/>
          </p:nvCxnSpPr>
          <p:spPr bwMode="auto">
            <a:xfrm>
              <a:off x="3762" y="3475"/>
              <a:ext cx="272" cy="403"/>
            </a:xfrm>
            <a:prstGeom prst="straightConnector1">
              <a:avLst/>
            </a:prstGeom>
            <a:noFill/>
            <a:ln w="19050">
              <a:solidFill>
                <a:schemeClr val="accent2"/>
              </a:solidFill>
              <a:round/>
              <a:headEnd/>
              <a:tailEnd type="triangle" w="med" len="med"/>
            </a:ln>
            <a:effectLst/>
          </p:spPr>
        </p:cxnSp>
        <p:sp>
          <p:nvSpPr>
            <p:cNvPr id="31" name="AutoShape 30"/>
            <p:cNvSpPr>
              <a:spLocks noChangeArrowheads="1"/>
            </p:cNvSpPr>
            <p:nvPr/>
          </p:nvSpPr>
          <p:spPr bwMode="auto">
            <a:xfrm>
              <a:off x="3560" y="3884"/>
              <a:ext cx="222" cy="169"/>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32" name="AutoShape 31"/>
            <p:cNvSpPr>
              <a:spLocks noChangeArrowheads="1"/>
            </p:cNvSpPr>
            <p:nvPr/>
          </p:nvSpPr>
          <p:spPr bwMode="auto">
            <a:xfrm>
              <a:off x="3923" y="3884"/>
              <a:ext cx="222" cy="169"/>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33" name="Oval 32"/>
            <p:cNvSpPr>
              <a:spLocks noChangeArrowheads="1"/>
            </p:cNvSpPr>
            <p:nvPr/>
          </p:nvSpPr>
          <p:spPr bwMode="auto">
            <a:xfrm>
              <a:off x="4955" y="3157"/>
              <a:ext cx="423" cy="312"/>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2800">
                  <a:latin typeface="Arial Rounded MT Bold" panose="020F0704030504030204" pitchFamily="34" charset="0"/>
                </a:rPr>
                <a:t>n/2</a:t>
              </a:r>
            </a:p>
          </p:txBody>
        </p:sp>
        <p:cxnSp>
          <p:nvCxnSpPr>
            <p:cNvPr id="34" name="AutoShape 33"/>
            <p:cNvCxnSpPr>
              <a:cxnSpLocks noChangeShapeType="1"/>
              <a:stCxn id="33" idx="4"/>
              <a:endCxn id="40" idx="0"/>
            </p:cNvCxnSpPr>
            <p:nvPr/>
          </p:nvCxnSpPr>
          <p:spPr bwMode="auto">
            <a:xfrm>
              <a:off x="5167" y="3475"/>
              <a:ext cx="273" cy="403"/>
            </a:xfrm>
            <a:prstGeom prst="straightConnector1">
              <a:avLst/>
            </a:prstGeom>
            <a:noFill/>
            <a:ln w="19050">
              <a:solidFill>
                <a:schemeClr val="accent2"/>
              </a:solidFill>
              <a:round/>
              <a:headEnd/>
              <a:tailEnd type="triangle" w="med" len="med"/>
            </a:ln>
            <a:effectLst/>
          </p:spPr>
        </p:cxnSp>
        <p:cxnSp>
          <p:nvCxnSpPr>
            <p:cNvPr id="35" name="AutoShape 34"/>
            <p:cNvCxnSpPr>
              <a:cxnSpLocks noChangeShapeType="1"/>
              <a:stCxn id="33" idx="4"/>
              <a:endCxn id="38" idx="0"/>
            </p:cNvCxnSpPr>
            <p:nvPr/>
          </p:nvCxnSpPr>
          <p:spPr bwMode="auto">
            <a:xfrm flipH="1">
              <a:off x="4397" y="3475"/>
              <a:ext cx="770" cy="403"/>
            </a:xfrm>
            <a:prstGeom prst="straightConnector1">
              <a:avLst/>
            </a:prstGeom>
            <a:noFill/>
            <a:ln w="19050">
              <a:solidFill>
                <a:schemeClr val="accent2"/>
              </a:solidFill>
              <a:round/>
              <a:headEnd/>
              <a:tailEnd type="triangle" w="med" len="med"/>
            </a:ln>
            <a:effectLst/>
          </p:spPr>
        </p:cxnSp>
        <p:cxnSp>
          <p:nvCxnSpPr>
            <p:cNvPr id="36" name="AutoShape 35"/>
            <p:cNvCxnSpPr>
              <a:cxnSpLocks noChangeShapeType="1"/>
              <a:stCxn id="33" idx="4"/>
              <a:endCxn id="39" idx="0"/>
            </p:cNvCxnSpPr>
            <p:nvPr/>
          </p:nvCxnSpPr>
          <p:spPr bwMode="auto">
            <a:xfrm flipH="1">
              <a:off x="4851" y="3475"/>
              <a:ext cx="316" cy="403"/>
            </a:xfrm>
            <a:prstGeom prst="straightConnector1">
              <a:avLst/>
            </a:prstGeom>
            <a:noFill/>
            <a:ln w="19050">
              <a:solidFill>
                <a:schemeClr val="accent2"/>
              </a:solidFill>
              <a:round/>
              <a:headEnd/>
              <a:tailEnd type="triangle" w="med" len="med"/>
            </a:ln>
            <a:effectLst/>
          </p:spPr>
        </p:cxnSp>
        <p:cxnSp>
          <p:nvCxnSpPr>
            <p:cNvPr id="37" name="AutoShape 36"/>
            <p:cNvCxnSpPr>
              <a:cxnSpLocks noChangeShapeType="1"/>
              <a:stCxn id="33" idx="4"/>
              <a:endCxn id="31" idx="0"/>
            </p:cNvCxnSpPr>
            <p:nvPr/>
          </p:nvCxnSpPr>
          <p:spPr bwMode="auto">
            <a:xfrm flipH="1">
              <a:off x="3671" y="3475"/>
              <a:ext cx="1496" cy="403"/>
            </a:xfrm>
            <a:prstGeom prst="straightConnector1">
              <a:avLst/>
            </a:prstGeom>
            <a:noFill/>
            <a:ln w="19050">
              <a:solidFill>
                <a:schemeClr val="accent2"/>
              </a:solidFill>
              <a:round/>
              <a:headEnd/>
              <a:tailEnd type="triangle" w="med" len="med"/>
            </a:ln>
            <a:effectLst/>
          </p:spPr>
        </p:cxnSp>
        <p:sp>
          <p:nvSpPr>
            <p:cNvPr id="38" name="AutoShape 37"/>
            <p:cNvSpPr>
              <a:spLocks noChangeArrowheads="1"/>
            </p:cNvSpPr>
            <p:nvPr/>
          </p:nvSpPr>
          <p:spPr bwMode="auto">
            <a:xfrm>
              <a:off x="4286" y="3884"/>
              <a:ext cx="221" cy="169"/>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39" name="AutoShape 38"/>
            <p:cNvSpPr>
              <a:spLocks noChangeArrowheads="1"/>
            </p:cNvSpPr>
            <p:nvPr/>
          </p:nvSpPr>
          <p:spPr bwMode="auto">
            <a:xfrm>
              <a:off x="4740" y="3884"/>
              <a:ext cx="222" cy="169"/>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40" name="AutoShape 39"/>
            <p:cNvSpPr>
              <a:spLocks noChangeArrowheads="1"/>
            </p:cNvSpPr>
            <p:nvPr/>
          </p:nvSpPr>
          <p:spPr bwMode="auto">
            <a:xfrm>
              <a:off x="5329" y="3884"/>
              <a:ext cx="221" cy="169"/>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41" name="AutoShape 40"/>
            <p:cNvSpPr>
              <a:spLocks noChangeArrowheads="1"/>
            </p:cNvSpPr>
            <p:nvPr/>
          </p:nvSpPr>
          <p:spPr bwMode="auto">
            <a:xfrm>
              <a:off x="2744" y="3884"/>
              <a:ext cx="221" cy="169"/>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sp>
          <p:nvSpPr>
            <p:cNvPr id="42" name="AutoShape 41"/>
            <p:cNvSpPr>
              <a:spLocks noChangeArrowheads="1"/>
            </p:cNvSpPr>
            <p:nvPr/>
          </p:nvSpPr>
          <p:spPr bwMode="auto">
            <a:xfrm>
              <a:off x="3152" y="3884"/>
              <a:ext cx="221" cy="169"/>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1600" b="1">
                  <a:latin typeface="Arial Rounded MT Bold" panose="020F0704030504030204" pitchFamily="34" charset="0"/>
                </a:rPr>
                <a:t>T(n/4)</a:t>
              </a:r>
            </a:p>
          </p:txBody>
        </p:sp>
      </p:grpSp>
      <p:sp>
        <p:nvSpPr>
          <p:cNvPr id="43" name="AutoShape 42"/>
          <p:cNvSpPr>
            <a:spLocks noChangeArrowheads="1"/>
          </p:cNvSpPr>
          <p:nvPr/>
        </p:nvSpPr>
        <p:spPr bwMode="auto">
          <a:xfrm>
            <a:off x="539552" y="3068960"/>
            <a:ext cx="1295400" cy="1066800"/>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0" hangingPunct="0"/>
            <a:r>
              <a:rPr lang="en-US" altLang="zh-CN" sz="3200">
                <a:latin typeface="Arial Rounded MT Bold" panose="020F0704030504030204" pitchFamily="34" charset="0"/>
              </a:rPr>
              <a:t>T(n)</a:t>
            </a: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13</a:t>
            </a:fld>
            <a:r>
              <a:rPr lang="en-US" altLang="zh-CN" smtClean="0"/>
              <a:t>/79</a:t>
            </a:r>
            <a:endParaRPr lang="en-US" altLang="zh-CN" dirty="0"/>
          </a:p>
        </p:txBody>
      </p:sp>
    </p:spTree>
    <p:extLst>
      <p:ext uri="{BB962C8B-B14F-4D97-AF65-F5344CB8AC3E}">
        <p14:creationId xmlns:p14="http://schemas.microsoft.com/office/powerpoint/2010/main" val="2464324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2620" y="1144887"/>
            <a:ext cx="8280474" cy="4968552"/>
          </a:xfrm>
        </p:spPr>
      </p:pic>
      <p:sp>
        <p:nvSpPr>
          <p:cNvPr id="3" name="标题 2"/>
          <p:cNvSpPr>
            <a:spLocks noGrp="1"/>
          </p:cNvSpPr>
          <p:nvPr>
            <p:ph type="title"/>
          </p:nvPr>
        </p:nvSpPr>
        <p:spPr/>
        <p:txBody>
          <a:bodyPr/>
          <a:lstStyle/>
          <a:p>
            <a:r>
              <a:rPr lang="zh-CN" altLang="en-US" dirty="0" smtClean="0"/>
              <a:t>算法原理</a:t>
            </a:r>
            <a:endParaRPr lang="zh-CN" altLang="en-US" dirty="0"/>
          </a:p>
        </p:txBody>
      </p:sp>
      <p:sp>
        <p:nvSpPr>
          <p:cNvPr id="6" name="矩形 5"/>
          <p:cNvSpPr/>
          <p:nvPr/>
        </p:nvSpPr>
        <p:spPr bwMode="auto">
          <a:xfrm>
            <a:off x="6300192" y="1772816"/>
            <a:ext cx="2448272" cy="3744416"/>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bwMode="auto">
          <a:xfrm>
            <a:off x="838713" y="4915162"/>
            <a:ext cx="5112568" cy="1368152"/>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14</a:t>
            </a:fld>
            <a:r>
              <a:rPr lang="en-US" altLang="zh-CN" smtClean="0"/>
              <a:t>/79</a:t>
            </a:r>
            <a:endParaRPr lang="en-US" altLang="zh-CN" dirty="0"/>
          </a:p>
        </p:txBody>
      </p:sp>
    </p:spTree>
    <p:extLst>
      <p:ext uri="{BB962C8B-B14F-4D97-AF65-F5344CB8AC3E}">
        <p14:creationId xmlns:p14="http://schemas.microsoft.com/office/powerpoint/2010/main" val="536942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grpId="0" nodeType="clickEffect">
                                  <p:stCondLst>
                                    <p:cond delay="0"/>
                                  </p:stCondLst>
                                  <p:childTnLst>
                                    <p:animEffect transition="out" filter="wheel(1)">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217414"/>
            <a:ext cx="8712968" cy="5133975"/>
          </a:xfrm>
        </p:spPr>
      </p:pic>
      <p:sp>
        <p:nvSpPr>
          <p:cNvPr id="3" name="标题 2"/>
          <p:cNvSpPr>
            <a:spLocks noGrp="1"/>
          </p:cNvSpPr>
          <p:nvPr>
            <p:ph type="title"/>
          </p:nvPr>
        </p:nvSpPr>
        <p:spPr/>
        <p:txBody>
          <a:bodyPr/>
          <a:lstStyle/>
          <a:p>
            <a:r>
              <a:rPr lang="zh-CN" altLang="en-US" dirty="0" smtClean="0"/>
              <a:t>动态规划方法</a:t>
            </a:r>
            <a:endParaRPr lang="zh-CN" altLang="en-US" dirty="0"/>
          </a:p>
        </p:txBody>
      </p:sp>
      <p:sp>
        <p:nvSpPr>
          <p:cNvPr id="6" name="矩形 5"/>
          <p:cNvSpPr/>
          <p:nvPr/>
        </p:nvSpPr>
        <p:spPr bwMode="auto">
          <a:xfrm>
            <a:off x="144016" y="1916832"/>
            <a:ext cx="8748464" cy="868735"/>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bwMode="auto">
          <a:xfrm>
            <a:off x="179512" y="5482654"/>
            <a:ext cx="8748464" cy="868735"/>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15</a:t>
            </a:fld>
            <a:r>
              <a:rPr lang="en-US" altLang="zh-CN" smtClean="0"/>
              <a:t>/79</a:t>
            </a:r>
            <a:endParaRPr lang="en-US" altLang="zh-CN" dirty="0"/>
          </a:p>
        </p:txBody>
      </p:sp>
    </p:spTree>
    <p:extLst>
      <p:ext uri="{BB962C8B-B14F-4D97-AF65-F5344CB8AC3E}">
        <p14:creationId xmlns:p14="http://schemas.microsoft.com/office/powerpoint/2010/main" val="1085165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grpId="0" nodeType="clickEffect">
                                  <p:stCondLst>
                                    <p:cond delay="0"/>
                                  </p:stCondLst>
                                  <p:childTnLst>
                                    <p:animEffect transition="out" filter="wheel(1)">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052736"/>
            <a:ext cx="8784976" cy="5228388"/>
          </a:xfrm>
        </p:spPr>
        <p:txBody>
          <a:bodyPr/>
          <a:lstStyle/>
          <a:p>
            <a:r>
              <a:rPr lang="zh-CN" altLang="en-US" dirty="0" smtClean="0">
                <a:solidFill>
                  <a:srgbClr val="FF0000"/>
                </a:solidFill>
              </a:rPr>
              <a:t>最优性原理</a:t>
            </a:r>
            <a:r>
              <a:rPr lang="zh-CN" altLang="en-US" dirty="0" smtClean="0"/>
              <a:t>：作为</a:t>
            </a:r>
            <a:r>
              <a:rPr lang="zh-CN" altLang="en-US" dirty="0"/>
              <a:t>整个过程的最优策略具有这样的性质，无论过去的状态和决策如何</a:t>
            </a:r>
            <a:r>
              <a:rPr lang="en-US" altLang="zh-CN" dirty="0"/>
              <a:t>,</a:t>
            </a:r>
            <a:r>
              <a:rPr lang="zh-CN" altLang="en-US" dirty="0"/>
              <a:t>对前面的决策所形成的状态而言</a:t>
            </a:r>
            <a:r>
              <a:rPr lang="en-US" altLang="zh-CN" dirty="0"/>
              <a:t>,</a:t>
            </a:r>
            <a:r>
              <a:rPr lang="zh-CN" altLang="en-US" dirty="0"/>
              <a:t>余下的诸决策必须构成</a:t>
            </a:r>
            <a:r>
              <a:rPr lang="zh-CN" altLang="en-US" dirty="0" smtClean="0"/>
              <a:t>最优策略。</a:t>
            </a:r>
            <a:endParaRPr lang="en-US" altLang="zh-CN" dirty="0" smtClean="0"/>
          </a:p>
          <a:p>
            <a:pPr lvl="1"/>
            <a:r>
              <a:rPr lang="zh-CN" altLang="en-US" dirty="0" smtClean="0"/>
              <a:t>也就是说</a:t>
            </a:r>
            <a:r>
              <a:rPr lang="en-US" altLang="zh-CN" dirty="0"/>
              <a:t>,</a:t>
            </a:r>
            <a:r>
              <a:rPr lang="zh-CN" altLang="en-US" dirty="0"/>
              <a:t>最优决策序列中的任何子序列都是最优的</a:t>
            </a:r>
            <a:r>
              <a:rPr lang="zh-CN" altLang="en-US" dirty="0" smtClean="0"/>
              <a:t>。</a:t>
            </a:r>
            <a:endParaRPr lang="en-US" altLang="zh-CN" dirty="0" smtClean="0"/>
          </a:p>
          <a:p>
            <a:r>
              <a:rPr lang="zh-CN" altLang="en-US" dirty="0" smtClean="0"/>
              <a:t>最优性原理</a:t>
            </a:r>
            <a:r>
              <a:rPr lang="zh-CN" altLang="en-US" dirty="0"/>
              <a:t>体现为问题的最优子结构特性。当一个问题的最优解中包含了子问题的最优解时，则称该问题具有最优子结构特性。</a:t>
            </a:r>
          </a:p>
          <a:p>
            <a:r>
              <a:rPr lang="zh-CN" altLang="en-US" dirty="0" smtClean="0"/>
              <a:t>最</a:t>
            </a:r>
            <a:r>
              <a:rPr lang="zh-CN" altLang="en-US" dirty="0"/>
              <a:t>优子结构特性是动态规划求解问题的必要条件。 </a:t>
            </a:r>
          </a:p>
          <a:p>
            <a:endParaRPr lang="zh-CN" altLang="en-US" dirty="0"/>
          </a:p>
        </p:txBody>
      </p:sp>
      <p:sp>
        <p:nvSpPr>
          <p:cNvPr id="3" name="标题 2"/>
          <p:cNvSpPr>
            <a:spLocks noGrp="1"/>
          </p:cNvSpPr>
          <p:nvPr>
            <p:ph type="title"/>
          </p:nvPr>
        </p:nvSpPr>
        <p:spPr/>
        <p:txBody>
          <a:bodyPr/>
          <a:lstStyle/>
          <a:p>
            <a:r>
              <a:rPr lang="zh-CN" altLang="en-US" dirty="0" smtClean="0"/>
              <a:t>最优性原理</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16</a:t>
            </a:fld>
            <a:r>
              <a:rPr lang="en-US" altLang="zh-CN" smtClean="0"/>
              <a:t>/79</a:t>
            </a:r>
            <a:endParaRPr lang="en-US" altLang="zh-CN" dirty="0"/>
          </a:p>
        </p:txBody>
      </p:sp>
    </p:spTree>
    <p:extLst>
      <p:ext uri="{BB962C8B-B14F-4D97-AF65-F5344CB8AC3E}">
        <p14:creationId xmlns:p14="http://schemas.microsoft.com/office/powerpoint/2010/main" val="2052957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solidFill>
                  <a:srgbClr val="FF0000"/>
                </a:solidFill>
              </a:rPr>
              <a:t>最优性原理</a:t>
            </a:r>
            <a:r>
              <a:rPr lang="zh-CN" altLang="en-US" dirty="0">
                <a:solidFill>
                  <a:srgbClr val="FF0000"/>
                </a:solidFill>
              </a:rPr>
              <a:t>是动态规划的基础</a:t>
            </a:r>
            <a:r>
              <a:rPr lang="zh-CN" altLang="en-US" dirty="0"/>
              <a:t>。任何一个问题，如果失去了这个最优性原理的支持，就不可能用动态规划设计求解</a:t>
            </a:r>
            <a:r>
              <a:rPr lang="zh-CN" altLang="en-US" dirty="0" smtClean="0"/>
              <a:t>。</a:t>
            </a:r>
            <a:endParaRPr lang="en-US" altLang="zh-CN" dirty="0" smtClean="0"/>
          </a:p>
          <a:p>
            <a:r>
              <a:rPr lang="zh-CN" altLang="en-US" dirty="0"/>
              <a:t>例如，求得在数字串</a:t>
            </a:r>
            <a:r>
              <a:rPr lang="en-US" altLang="zh-CN" dirty="0"/>
              <a:t>847313926</a:t>
            </a:r>
            <a:r>
              <a:rPr lang="zh-CN" altLang="en-US" dirty="0"/>
              <a:t>中插入</a:t>
            </a:r>
            <a:r>
              <a:rPr lang="en-US" altLang="zh-CN" dirty="0"/>
              <a:t>5</a:t>
            </a:r>
            <a:r>
              <a:rPr lang="zh-CN" altLang="en-US" dirty="0"/>
              <a:t>个乘号，使乘积最大的最优解为：</a:t>
            </a:r>
          </a:p>
          <a:p>
            <a:pPr marL="457200" lvl="1" indent="0" algn="ctr">
              <a:buNone/>
            </a:pPr>
            <a:r>
              <a:rPr lang="en-US" altLang="zh-CN" dirty="0" smtClean="0"/>
              <a:t>8*4*731*3*92*6=38737152</a:t>
            </a:r>
            <a:endParaRPr lang="en-US" altLang="zh-CN" dirty="0"/>
          </a:p>
          <a:p>
            <a:pPr lvl="1"/>
            <a:r>
              <a:rPr lang="zh-CN" altLang="en-US" dirty="0" smtClean="0"/>
              <a:t>该</a:t>
            </a:r>
            <a:r>
              <a:rPr lang="zh-CN" altLang="en-US" dirty="0"/>
              <a:t>最优解包含了在</a:t>
            </a:r>
            <a:r>
              <a:rPr lang="en-US" altLang="zh-CN" dirty="0"/>
              <a:t>84731</a:t>
            </a:r>
            <a:r>
              <a:rPr lang="zh-CN" altLang="en-US" dirty="0"/>
              <a:t>中插入</a:t>
            </a:r>
            <a:r>
              <a:rPr lang="en-US" altLang="zh-CN" dirty="0"/>
              <a:t>2</a:t>
            </a:r>
            <a:r>
              <a:rPr lang="zh-CN" altLang="en-US" dirty="0"/>
              <a:t>个乘号使乘积最大为</a:t>
            </a:r>
            <a:r>
              <a:rPr lang="en-US" altLang="zh-CN" dirty="0"/>
              <a:t>8*4*731</a:t>
            </a:r>
            <a:r>
              <a:rPr lang="zh-CN" altLang="en-US" dirty="0"/>
              <a:t>；在</a:t>
            </a:r>
            <a:r>
              <a:rPr lang="en-US" altLang="zh-CN" dirty="0"/>
              <a:t>7313</a:t>
            </a:r>
            <a:r>
              <a:rPr lang="zh-CN" altLang="en-US" dirty="0"/>
              <a:t>中插入</a:t>
            </a:r>
            <a:r>
              <a:rPr lang="en-US" altLang="zh-CN" dirty="0"/>
              <a:t>1</a:t>
            </a:r>
            <a:r>
              <a:rPr lang="zh-CN" altLang="en-US" dirty="0"/>
              <a:t>个乘号使乘积最大为</a:t>
            </a:r>
            <a:r>
              <a:rPr lang="en-US" altLang="zh-CN" dirty="0"/>
              <a:t>731*3</a:t>
            </a:r>
            <a:r>
              <a:rPr lang="zh-CN" altLang="en-US" dirty="0"/>
              <a:t>；在</a:t>
            </a:r>
            <a:r>
              <a:rPr lang="en-US" altLang="zh-CN" dirty="0"/>
              <a:t>3926</a:t>
            </a:r>
            <a:r>
              <a:rPr lang="zh-CN" altLang="en-US" dirty="0"/>
              <a:t>中插入</a:t>
            </a:r>
            <a:r>
              <a:rPr lang="en-US" altLang="zh-CN" dirty="0"/>
              <a:t>2</a:t>
            </a:r>
            <a:r>
              <a:rPr lang="zh-CN" altLang="en-US" dirty="0"/>
              <a:t>个乘号使乘积最大为</a:t>
            </a:r>
            <a:r>
              <a:rPr lang="en-US" altLang="zh-CN" dirty="0"/>
              <a:t>3*92*6</a:t>
            </a:r>
            <a:r>
              <a:rPr lang="zh-CN" altLang="en-US" dirty="0"/>
              <a:t>等子问题的最优解，这就是最优子结构特性</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最优子结构特性</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17</a:t>
            </a:fld>
            <a:r>
              <a:rPr lang="en-US" altLang="zh-CN" smtClean="0"/>
              <a:t>/79</a:t>
            </a:r>
            <a:endParaRPr lang="en-US" altLang="zh-CN" dirty="0"/>
          </a:p>
        </p:txBody>
      </p:sp>
    </p:spTree>
    <p:extLst>
      <p:ext uri="{BB962C8B-B14F-4D97-AF65-F5344CB8AC3E}">
        <p14:creationId xmlns:p14="http://schemas.microsoft.com/office/powerpoint/2010/main" val="183670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FF0000"/>
                </a:solidFill>
              </a:rPr>
              <a:t>无后效</a:t>
            </a:r>
            <a:r>
              <a:rPr lang="zh-CN" altLang="en-US" dirty="0" smtClean="0">
                <a:solidFill>
                  <a:srgbClr val="FF0000"/>
                </a:solidFill>
              </a:rPr>
              <a:t>性</a:t>
            </a:r>
            <a:endParaRPr lang="en-US" altLang="zh-CN" dirty="0" smtClean="0">
              <a:solidFill>
                <a:srgbClr val="FF0000"/>
              </a:solidFill>
            </a:endParaRPr>
          </a:p>
          <a:p>
            <a:pPr lvl="1">
              <a:lnSpc>
                <a:spcPct val="150000"/>
              </a:lnSpc>
            </a:pPr>
            <a:r>
              <a:rPr lang="zh-CN" altLang="en-US" dirty="0" smtClean="0"/>
              <a:t>将</a:t>
            </a:r>
            <a:r>
              <a:rPr lang="zh-CN" altLang="en-US" dirty="0"/>
              <a:t>各阶段按照一定的次序排列好之后，对于某个给定的阶段状态，它以前各阶段的状态无法直接影响它未来的决策，而只能通过当前的这个状态。换句话说，每个状态都是过去历史的一个完整总结。这就是无后向性，又称为无后效性。</a:t>
            </a:r>
          </a:p>
        </p:txBody>
      </p:sp>
      <p:sp>
        <p:nvSpPr>
          <p:cNvPr id="3" name="标题 2"/>
          <p:cNvSpPr>
            <a:spLocks noGrp="1"/>
          </p:cNvSpPr>
          <p:nvPr>
            <p:ph type="title"/>
          </p:nvPr>
        </p:nvSpPr>
        <p:spPr/>
        <p:txBody>
          <a:bodyPr/>
          <a:lstStyle/>
          <a:p>
            <a:r>
              <a:rPr lang="zh-CN" altLang="en-US" dirty="0" smtClean="0"/>
              <a:t>无后效性</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18</a:t>
            </a:fld>
            <a:r>
              <a:rPr lang="en-US" altLang="zh-CN" smtClean="0"/>
              <a:t>/79</a:t>
            </a:r>
            <a:endParaRPr lang="en-US" altLang="zh-CN" dirty="0"/>
          </a:p>
        </p:txBody>
      </p:sp>
    </p:spTree>
    <p:extLst>
      <p:ext uri="{BB962C8B-B14F-4D97-AF65-F5344CB8AC3E}">
        <p14:creationId xmlns:p14="http://schemas.microsoft.com/office/powerpoint/2010/main" val="1260128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solidFill>
                  <a:srgbClr val="FF0000"/>
                </a:solidFill>
              </a:rPr>
              <a:t>子问题的重叠性</a:t>
            </a:r>
            <a:endParaRPr lang="en-US" altLang="zh-CN" dirty="0" smtClean="0">
              <a:solidFill>
                <a:srgbClr val="FF0000"/>
              </a:solidFill>
            </a:endParaRPr>
          </a:p>
          <a:p>
            <a:pPr lvl="1">
              <a:lnSpc>
                <a:spcPct val="150000"/>
              </a:lnSpc>
            </a:pPr>
            <a:r>
              <a:rPr lang="zh-CN" altLang="en-US" dirty="0" smtClean="0"/>
              <a:t>动态规划将原来具有指数级时间复杂度的搜索算法改进成了具有多项式时间复杂度的算法。其中的关键在于解决冗余，这是动态规划算法的根本目的。动态规划实质上是一种以空间换时间的技术，它在实现的过程中，不得不存储产生过程中的各种状态，所以它的空间复杂度要大于其它的算法。</a:t>
            </a:r>
            <a:endParaRPr lang="zh-CN" altLang="en-US" dirty="0"/>
          </a:p>
        </p:txBody>
      </p:sp>
      <p:sp>
        <p:nvSpPr>
          <p:cNvPr id="3" name="标题 2"/>
          <p:cNvSpPr>
            <a:spLocks noGrp="1"/>
          </p:cNvSpPr>
          <p:nvPr>
            <p:ph type="title"/>
          </p:nvPr>
        </p:nvSpPr>
        <p:spPr/>
        <p:txBody>
          <a:bodyPr/>
          <a:lstStyle/>
          <a:p>
            <a:r>
              <a:rPr lang="zh-CN" altLang="en-US" dirty="0" smtClean="0"/>
              <a:t>子问题的重叠性</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19</a:t>
            </a:fld>
            <a:r>
              <a:rPr lang="en-US" altLang="zh-CN" smtClean="0"/>
              <a:t>/79</a:t>
            </a:r>
            <a:endParaRPr lang="en-US" altLang="zh-CN" dirty="0"/>
          </a:p>
        </p:txBody>
      </p:sp>
    </p:spTree>
    <p:extLst>
      <p:ext uri="{BB962C8B-B14F-4D97-AF65-F5344CB8AC3E}">
        <p14:creationId xmlns:p14="http://schemas.microsoft.com/office/powerpoint/2010/main" val="3862907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理解</a:t>
            </a:r>
            <a:r>
              <a:rPr lang="zh-CN" altLang="en-US" dirty="0"/>
              <a:t>动态规划算法的概念。</a:t>
            </a:r>
          </a:p>
          <a:p>
            <a:r>
              <a:rPr lang="zh-CN" altLang="en-US" dirty="0"/>
              <a:t>掌握动态规划算法的基本要素</a:t>
            </a:r>
          </a:p>
          <a:p>
            <a:pPr lvl="1"/>
            <a:r>
              <a:rPr lang="zh-CN" altLang="en-US" dirty="0" smtClean="0"/>
              <a:t>最</a:t>
            </a:r>
            <a:r>
              <a:rPr lang="zh-CN" altLang="en-US" dirty="0"/>
              <a:t>优子结构性质</a:t>
            </a:r>
          </a:p>
          <a:p>
            <a:pPr lvl="1"/>
            <a:r>
              <a:rPr lang="zh-CN" altLang="en-US" dirty="0" smtClean="0"/>
              <a:t>重叠</a:t>
            </a:r>
            <a:r>
              <a:rPr lang="zh-CN" altLang="en-US" dirty="0"/>
              <a:t>子问题性质</a:t>
            </a:r>
          </a:p>
          <a:p>
            <a:r>
              <a:rPr lang="zh-CN" altLang="en-US" dirty="0"/>
              <a:t>掌握设计动态规划算法的步骤。</a:t>
            </a:r>
          </a:p>
          <a:p>
            <a:pPr lvl="1"/>
            <a:r>
              <a:rPr lang="zh-CN" altLang="en-US" dirty="0" smtClean="0"/>
              <a:t>找出</a:t>
            </a:r>
            <a:r>
              <a:rPr lang="zh-CN" altLang="en-US" dirty="0"/>
              <a:t>最优解的性质，并刻划其结构特征。</a:t>
            </a:r>
          </a:p>
          <a:p>
            <a:pPr lvl="1"/>
            <a:r>
              <a:rPr lang="zh-CN" altLang="en-US" dirty="0" smtClean="0"/>
              <a:t>递归</a:t>
            </a:r>
            <a:r>
              <a:rPr lang="zh-CN" altLang="en-US" dirty="0"/>
              <a:t>地定义最优值。</a:t>
            </a:r>
          </a:p>
          <a:p>
            <a:pPr lvl="1"/>
            <a:r>
              <a:rPr lang="zh-CN" altLang="en-US" dirty="0" smtClean="0"/>
              <a:t>以</a:t>
            </a:r>
            <a:r>
              <a:rPr lang="zh-CN" altLang="en-US" dirty="0"/>
              <a:t>自底向上的方式计算出最优值。</a:t>
            </a:r>
          </a:p>
          <a:p>
            <a:pPr lvl="1"/>
            <a:r>
              <a:rPr lang="zh-CN" altLang="en-US" dirty="0" smtClean="0"/>
              <a:t>根据</a:t>
            </a:r>
            <a:r>
              <a:rPr lang="zh-CN" altLang="en-US" dirty="0"/>
              <a:t>计算最优值时得到的信息，构造最优解。</a:t>
            </a:r>
          </a:p>
        </p:txBody>
      </p:sp>
      <p:sp>
        <p:nvSpPr>
          <p:cNvPr id="3" name="标题 2"/>
          <p:cNvSpPr>
            <a:spLocks noGrp="1"/>
          </p:cNvSpPr>
          <p:nvPr>
            <p:ph type="title"/>
          </p:nvPr>
        </p:nvSpPr>
        <p:spPr/>
        <p:txBody>
          <a:bodyPr/>
          <a:lstStyle/>
          <a:p>
            <a:r>
              <a:rPr lang="zh-CN" altLang="en-US" dirty="0" smtClean="0"/>
              <a:t>动态规划</a:t>
            </a:r>
            <a:r>
              <a:rPr lang="en-US" altLang="zh-CN" dirty="0" smtClean="0"/>
              <a:t>——</a:t>
            </a:r>
            <a:r>
              <a:rPr lang="zh-CN" altLang="en-US" dirty="0" smtClean="0"/>
              <a:t>课程要点</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a:t>
            </a:fld>
            <a:r>
              <a:rPr lang="en-US" altLang="zh-CN" smtClean="0"/>
              <a:t>/79</a:t>
            </a:r>
            <a:endParaRPr lang="en-US" altLang="zh-CN" dirty="0"/>
          </a:p>
        </p:txBody>
      </p:sp>
    </p:spTree>
    <p:extLst>
      <p:ext uri="{BB962C8B-B14F-4D97-AF65-F5344CB8AC3E}">
        <p14:creationId xmlns:p14="http://schemas.microsoft.com/office/powerpoint/2010/main" val="1449704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dirty="0" smtClean="0"/>
              <a:t>（</a:t>
            </a:r>
            <a:r>
              <a:rPr lang="en-US" altLang="zh-CN" sz="2800" dirty="0" smtClean="0"/>
              <a:t>1</a:t>
            </a:r>
            <a:r>
              <a:rPr lang="zh-CN" altLang="en-US" sz="2800" dirty="0" smtClean="0"/>
              <a:t>） 把</a:t>
            </a:r>
            <a:r>
              <a:rPr lang="zh-CN" altLang="en-US" sz="2800" dirty="0"/>
              <a:t>所求最优化问题分成若干个阶段，找出最优解的性质，并刻划其结构特性。</a:t>
            </a:r>
          </a:p>
          <a:p>
            <a:r>
              <a:rPr lang="zh-CN" altLang="en-US" sz="2800" dirty="0" smtClean="0"/>
              <a:t>（</a:t>
            </a:r>
            <a:r>
              <a:rPr lang="en-US" altLang="zh-CN" sz="2800" dirty="0" smtClean="0"/>
              <a:t>2</a:t>
            </a:r>
            <a:r>
              <a:rPr lang="zh-CN" altLang="en-US" sz="2800" dirty="0" smtClean="0"/>
              <a:t>） 将</a:t>
            </a:r>
            <a:r>
              <a:rPr lang="zh-CN" altLang="en-US" sz="2800" dirty="0"/>
              <a:t>问题发展到各个阶段时所处不同的状态表示出来，确定各个阶段状态之间的递推关系，并确定初始（边界）条件。</a:t>
            </a:r>
          </a:p>
          <a:p>
            <a:r>
              <a:rPr lang="zh-CN" altLang="en-US" sz="2800" dirty="0" smtClean="0"/>
              <a:t>（</a:t>
            </a:r>
            <a:r>
              <a:rPr lang="en-US" altLang="zh-CN" sz="2800" dirty="0" smtClean="0"/>
              <a:t>3</a:t>
            </a:r>
            <a:r>
              <a:rPr lang="zh-CN" altLang="en-US" sz="2800" dirty="0" smtClean="0"/>
              <a:t>） 应用</a:t>
            </a:r>
            <a:r>
              <a:rPr lang="zh-CN" altLang="en-US" sz="2800" dirty="0"/>
              <a:t>递推求解最优值。</a:t>
            </a:r>
          </a:p>
          <a:p>
            <a:r>
              <a:rPr lang="zh-CN" altLang="en-US" sz="2800" dirty="0"/>
              <a:t>（</a:t>
            </a:r>
            <a:r>
              <a:rPr lang="en-US" altLang="zh-CN" sz="2800" dirty="0"/>
              <a:t>4</a:t>
            </a:r>
            <a:r>
              <a:rPr lang="zh-CN" altLang="en-US" sz="2800" dirty="0"/>
              <a:t>） 根据计算最优值时所得到的信息，构造最优解。</a:t>
            </a:r>
          </a:p>
          <a:p>
            <a:r>
              <a:rPr lang="zh-CN" altLang="en-US" sz="2800" dirty="0" smtClean="0"/>
              <a:t>构造</a:t>
            </a:r>
            <a:r>
              <a:rPr lang="zh-CN" altLang="en-US" sz="2800" dirty="0"/>
              <a:t>最优解就是具体</a:t>
            </a:r>
            <a:r>
              <a:rPr lang="zh-CN" altLang="en-US" sz="2800" dirty="0">
                <a:solidFill>
                  <a:srgbClr val="FF0000"/>
                </a:solidFill>
              </a:rPr>
              <a:t>求出最优决策序列</a:t>
            </a:r>
            <a:r>
              <a:rPr lang="zh-CN" altLang="en-US" sz="2800" dirty="0"/>
              <a:t>。通常在计算最优值时，根据问题具体实际记录更多的信息，根据所记录的信息构造出问题的最优解。 </a:t>
            </a:r>
          </a:p>
          <a:p>
            <a:endParaRPr lang="zh-CN" altLang="en-US" sz="2800" dirty="0"/>
          </a:p>
        </p:txBody>
      </p:sp>
      <p:sp>
        <p:nvSpPr>
          <p:cNvPr id="3" name="标题 2"/>
          <p:cNvSpPr>
            <a:spLocks noGrp="1"/>
          </p:cNvSpPr>
          <p:nvPr>
            <p:ph type="title"/>
          </p:nvPr>
        </p:nvSpPr>
        <p:spPr/>
        <p:txBody>
          <a:bodyPr/>
          <a:lstStyle/>
          <a:p>
            <a:r>
              <a:rPr lang="zh-CN" altLang="en-US" dirty="0"/>
              <a:t>动态规划基本步骤</a:t>
            </a: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20</a:t>
            </a:fld>
            <a:r>
              <a:rPr lang="en-US" altLang="zh-CN" smtClean="0"/>
              <a:t>/79</a:t>
            </a:r>
            <a:endParaRPr lang="en-US" altLang="zh-CN" dirty="0"/>
          </a:p>
        </p:txBody>
      </p:sp>
    </p:spTree>
    <p:extLst>
      <p:ext uri="{BB962C8B-B14F-4D97-AF65-F5344CB8AC3E}">
        <p14:creationId xmlns:p14="http://schemas.microsoft.com/office/powerpoint/2010/main" val="369006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动态规划的主要难点在于理论上的设计，也就是上面</a:t>
            </a:r>
            <a:r>
              <a:rPr lang="en-US" altLang="zh-CN" dirty="0"/>
              <a:t>4</a:t>
            </a:r>
            <a:r>
              <a:rPr lang="zh-CN" altLang="en-US" dirty="0"/>
              <a:t>个步骤的确定，一旦设计完成，实现部分就会非常简单。</a:t>
            </a:r>
          </a:p>
          <a:p>
            <a:r>
              <a:rPr lang="zh-CN" altLang="en-US" dirty="0" smtClean="0"/>
              <a:t>使用</a:t>
            </a:r>
            <a:r>
              <a:rPr lang="zh-CN" altLang="en-US" dirty="0"/>
              <a:t>动态规划求解问题，最重要的就是确定动态规划三要素：</a:t>
            </a:r>
          </a:p>
          <a:p>
            <a:pPr lvl="1"/>
            <a:r>
              <a:rPr lang="zh-CN" altLang="en-US" dirty="0" smtClean="0"/>
              <a:t>（</a:t>
            </a:r>
            <a:r>
              <a:rPr lang="en-US" altLang="zh-CN" dirty="0"/>
              <a:t>1</a:t>
            </a:r>
            <a:r>
              <a:rPr lang="zh-CN" altLang="en-US" dirty="0"/>
              <a:t>）问题的</a:t>
            </a:r>
            <a:r>
              <a:rPr lang="zh-CN" altLang="en-US" dirty="0" smtClean="0"/>
              <a:t>阶段；</a:t>
            </a:r>
            <a:endParaRPr lang="en-US" altLang="zh-CN" dirty="0" smtClean="0"/>
          </a:p>
          <a:p>
            <a:pPr lvl="1"/>
            <a:r>
              <a:rPr lang="zh-CN" altLang="en-US" dirty="0" smtClean="0"/>
              <a:t>（</a:t>
            </a:r>
            <a:r>
              <a:rPr lang="en-US" altLang="zh-CN" dirty="0"/>
              <a:t>2</a:t>
            </a:r>
            <a:r>
              <a:rPr lang="zh-CN" altLang="en-US" dirty="0"/>
              <a:t>）每个阶段的</a:t>
            </a:r>
            <a:r>
              <a:rPr lang="zh-CN" altLang="en-US" dirty="0" smtClean="0"/>
              <a:t>状态；</a:t>
            </a:r>
            <a:endParaRPr lang="zh-CN" altLang="en-US" dirty="0"/>
          </a:p>
          <a:p>
            <a:pPr lvl="1"/>
            <a:r>
              <a:rPr lang="zh-CN" altLang="en-US" dirty="0" smtClean="0"/>
              <a:t>（</a:t>
            </a:r>
            <a:r>
              <a:rPr lang="en-US" altLang="zh-CN" dirty="0"/>
              <a:t>3</a:t>
            </a:r>
            <a:r>
              <a:rPr lang="zh-CN" altLang="en-US" dirty="0"/>
              <a:t>）从前一个阶段转化到后一个阶段之间的</a:t>
            </a:r>
            <a:r>
              <a:rPr lang="zh-CN" altLang="en-US" b="1" dirty="0">
                <a:solidFill>
                  <a:srgbClr val="FF0000"/>
                </a:solidFill>
              </a:rPr>
              <a:t>递推关系</a:t>
            </a:r>
            <a:r>
              <a:rPr lang="zh-CN" altLang="en-US" b="1" dirty="0" smtClean="0">
                <a:solidFill>
                  <a:srgbClr val="FF0000"/>
                </a:solidFill>
              </a:rPr>
              <a:t>。</a:t>
            </a:r>
            <a:endParaRPr lang="en-US" altLang="zh-CN" b="1" dirty="0" smtClean="0">
              <a:solidFill>
                <a:srgbClr val="FF0000"/>
              </a:solidFill>
            </a:endParaRPr>
          </a:p>
        </p:txBody>
      </p:sp>
      <p:sp>
        <p:nvSpPr>
          <p:cNvPr id="3" name="标题 2"/>
          <p:cNvSpPr>
            <a:spLocks noGrp="1"/>
          </p:cNvSpPr>
          <p:nvPr>
            <p:ph type="title"/>
          </p:nvPr>
        </p:nvSpPr>
        <p:spPr/>
        <p:txBody>
          <a:bodyPr/>
          <a:lstStyle/>
          <a:p>
            <a:r>
              <a:rPr lang="zh-CN" altLang="en-US" dirty="0" smtClean="0"/>
              <a:t>设计难点</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21</a:t>
            </a:fld>
            <a:r>
              <a:rPr lang="en-US" altLang="zh-CN" smtClean="0"/>
              <a:t>/79</a:t>
            </a:r>
            <a:endParaRPr lang="en-US" altLang="zh-CN" dirty="0"/>
          </a:p>
        </p:txBody>
      </p:sp>
    </p:spTree>
    <p:extLst>
      <p:ext uri="{BB962C8B-B14F-4D97-AF65-F5344CB8AC3E}">
        <p14:creationId xmlns:p14="http://schemas.microsoft.com/office/powerpoint/2010/main" val="370845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arn(inVertical)">
                                      <p:cBhvr>
                                        <p:cTn id="10" dur="500"/>
                                        <p:tgtEl>
                                          <p:spTgt spid="2">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barn(inVertical)">
                                      <p:cBhvr>
                                        <p:cTn id="13" dur="500"/>
                                        <p:tgtEl>
                                          <p:spTgt spid="2">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42900" lvl="2" indent="-342900">
              <a:lnSpc>
                <a:spcPct val="150000"/>
              </a:lnSpc>
              <a:buFont typeface="Wingdings" panose="05000000000000000000" pitchFamily="2" charset="2"/>
              <a:buChar char="q"/>
            </a:pPr>
            <a:r>
              <a:rPr lang="zh-CN" altLang="en-US" sz="3200" b="1" dirty="0">
                <a:effectLst>
                  <a:outerShdw blurRad="38100" dist="38100" dir="2700000" algn="tl">
                    <a:srgbClr val="000000">
                      <a:alpha val="43137"/>
                    </a:srgbClr>
                  </a:outerShdw>
                </a:effectLst>
              </a:rPr>
              <a:t> 递推</a:t>
            </a:r>
            <a:r>
              <a:rPr lang="zh-CN" altLang="en-US" sz="3200" b="1" dirty="0" smtClean="0">
                <a:effectLst>
                  <a:outerShdw blurRad="38100" dist="38100" dir="2700000" algn="tl">
                    <a:srgbClr val="000000">
                      <a:alpha val="43137"/>
                    </a:srgbClr>
                  </a:outerShdw>
                </a:effectLst>
              </a:rPr>
              <a:t>关系</a:t>
            </a:r>
            <a:endParaRPr lang="en-US" altLang="zh-CN" sz="3200" b="1" dirty="0" smtClean="0">
              <a:effectLst>
                <a:outerShdw blurRad="38100" dist="38100" dir="2700000" algn="tl">
                  <a:srgbClr val="000000">
                    <a:alpha val="43137"/>
                  </a:srgbClr>
                </a:outerShdw>
              </a:effectLst>
            </a:endParaRPr>
          </a:p>
          <a:p>
            <a:pPr lvl="1">
              <a:lnSpc>
                <a:spcPct val="150000"/>
              </a:lnSpc>
            </a:pPr>
            <a:r>
              <a:rPr lang="zh-CN" altLang="en-US" dirty="0"/>
              <a:t>必须是从次小的问题开始到较大的问题之间的转化，从这个角度来说，动态规划往往可以用递归程序来实现，不过因为递推可以充分利用前面保存的子问题的解来减少重复计算，所以对于大规模问题来说，有递归不可比拟的优势，</a:t>
            </a:r>
            <a:r>
              <a:rPr lang="zh-CN" altLang="en-US" b="1" dirty="0">
                <a:solidFill>
                  <a:srgbClr val="FF0000"/>
                </a:solidFill>
              </a:rPr>
              <a:t>这也是动态规划算法的核心之处。</a:t>
            </a:r>
          </a:p>
          <a:p>
            <a:endParaRPr lang="zh-CN" altLang="en-US" dirty="0"/>
          </a:p>
        </p:txBody>
      </p:sp>
      <p:sp>
        <p:nvSpPr>
          <p:cNvPr id="3" name="标题 2"/>
          <p:cNvSpPr>
            <a:spLocks noGrp="1"/>
          </p:cNvSpPr>
          <p:nvPr>
            <p:ph type="title"/>
          </p:nvPr>
        </p:nvSpPr>
        <p:spPr/>
        <p:txBody>
          <a:bodyPr/>
          <a:lstStyle/>
          <a:p>
            <a:r>
              <a:rPr lang="zh-CN" altLang="en-US" dirty="0" smtClean="0"/>
              <a:t>递推关系</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22</a:t>
            </a:fld>
            <a:r>
              <a:rPr lang="en-US" altLang="zh-CN" smtClean="0"/>
              <a:t>/79</a:t>
            </a:r>
            <a:endParaRPr lang="en-US" altLang="zh-CN" dirty="0"/>
          </a:p>
        </p:txBody>
      </p:sp>
    </p:spTree>
    <p:extLst>
      <p:ext uri="{BB962C8B-B14F-4D97-AF65-F5344CB8AC3E}">
        <p14:creationId xmlns:p14="http://schemas.microsoft.com/office/powerpoint/2010/main" val="3963985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确定了动态规划的这三要素，整个求解过程就可以用</a:t>
            </a:r>
            <a:r>
              <a:rPr lang="zh-CN" altLang="en-US" dirty="0">
                <a:solidFill>
                  <a:srgbClr val="FF0000"/>
                </a:solidFill>
              </a:rPr>
              <a:t>一个最优决策表来</a:t>
            </a:r>
            <a:r>
              <a:rPr lang="zh-CN" altLang="en-US" dirty="0" smtClean="0">
                <a:solidFill>
                  <a:srgbClr val="FF0000"/>
                </a:solidFill>
              </a:rPr>
              <a:t>描述</a:t>
            </a:r>
            <a:endParaRPr lang="en-US" altLang="zh-CN" dirty="0" smtClean="0"/>
          </a:p>
          <a:p>
            <a:pPr lvl="1"/>
            <a:r>
              <a:rPr lang="zh-CN" altLang="en-US" dirty="0" smtClean="0"/>
              <a:t>最</a:t>
            </a:r>
            <a:r>
              <a:rPr lang="zh-CN" altLang="en-US" dirty="0"/>
              <a:t>优决策表是</a:t>
            </a:r>
            <a:r>
              <a:rPr lang="zh-CN" altLang="en-US" b="1" dirty="0">
                <a:solidFill>
                  <a:srgbClr val="FF0000"/>
                </a:solidFill>
              </a:rPr>
              <a:t>一个二维表</a:t>
            </a:r>
            <a:r>
              <a:rPr lang="zh-CN" altLang="en-US" dirty="0"/>
              <a:t>，其中行表示决策的阶段，列表示问题状态，表格需要填写的数据一般对应此问题的在某个阶段某个状态下的最优值（如最短路径，最长公共子序列，最大价值等），填表的过程就是根据递推关系，从</a:t>
            </a:r>
            <a:r>
              <a:rPr lang="en-US" altLang="zh-CN" dirty="0"/>
              <a:t>1</a:t>
            </a:r>
            <a:r>
              <a:rPr lang="zh-CN" altLang="en-US" dirty="0"/>
              <a:t>行</a:t>
            </a:r>
            <a:r>
              <a:rPr lang="en-US" altLang="zh-CN" dirty="0"/>
              <a:t>1</a:t>
            </a:r>
            <a:r>
              <a:rPr lang="zh-CN" altLang="en-US" dirty="0"/>
              <a:t>列开始，以行或者列优先的顺序，依次填写表格，最后根据整个表格的数据通过简单的取舍或者运算求得问题的最优解。</a:t>
            </a:r>
          </a:p>
        </p:txBody>
      </p:sp>
      <p:sp>
        <p:nvSpPr>
          <p:cNvPr id="3" name="标题 2"/>
          <p:cNvSpPr>
            <a:spLocks noGrp="1"/>
          </p:cNvSpPr>
          <p:nvPr>
            <p:ph type="title"/>
          </p:nvPr>
        </p:nvSpPr>
        <p:spPr/>
        <p:txBody>
          <a:bodyPr/>
          <a:lstStyle/>
          <a:p>
            <a:r>
              <a:rPr lang="zh-CN" altLang="en-US" dirty="0" smtClean="0"/>
              <a:t>最优决策表</a:t>
            </a:r>
            <a:endParaRPr lang="zh-CN" altLang="en-US" dirty="0"/>
          </a:p>
        </p:txBody>
      </p:sp>
      <p:sp>
        <p:nvSpPr>
          <p:cNvPr id="5" name="文本框 4"/>
          <p:cNvSpPr txBox="1"/>
          <p:nvPr/>
        </p:nvSpPr>
        <p:spPr>
          <a:xfrm>
            <a:off x="1595389" y="5719791"/>
            <a:ext cx="6373861" cy="461665"/>
          </a:xfrm>
          <a:prstGeom prst="rect">
            <a:avLst/>
          </a:prstGeom>
          <a:noFill/>
        </p:spPr>
        <p:txBody>
          <a:bodyPr wrap="none" rtlCol="0">
            <a:spAutoFit/>
          </a:bodyPr>
          <a:lstStyle/>
          <a:p>
            <a:r>
              <a:rPr lang="en-US" altLang="zh-CN" sz="2400" b="1" dirty="0"/>
              <a:t>f(</a:t>
            </a:r>
            <a:r>
              <a:rPr lang="en-US" altLang="zh-CN" sz="2400" b="1" dirty="0" err="1"/>
              <a:t>n,m</a:t>
            </a:r>
            <a:r>
              <a:rPr lang="en-US" altLang="zh-CN" sz="2400" b="1" dirty="0"/>
              <a:t>)=max{f(n-1,m), f(n-1,m-w[n])+P(</a:t>
            </a:r>
            <a:r>
              <a:rPr lang="en-US" altLang="zh-CN" sz="2400" b="1" dirty="0" err="1"/>
              <a:t>n,m</a:t>
            </a:r>
            <a:r>
              <a:rPr lang="en-US" altLang="zh-CN" sz="2400" b="1" dirty="0"/>
              <a:t>)}</a:t>
            </a:r>
            <a:endParaRPr lang="zh-CN" altLang="en-US" sz="2400" b="1"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23</a:t>
            </a:fld>
            <a:r>
              <a:rPr lang="en-US" altLang="zh-CN" smtClean="0"/>
              <a:t>/79</a:t>
            </a:r>
            <a:endParaRPr lang="en-US" altLang="zh-CN" dirty="0"/>
          </a:p>
        </p:txBody>
      </p:sp>
    </p:spTree>
    <p:extLst>
      <p:ext uri="{BB962C8B-B14F-4D97-AF65-F5344CB8AC3E}">
        <p14:creationId xmlns:p14="http://schemas.microsoft.com/office/powerpoint/2010/main" val="1469410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设有四个</a:t>
            </a:r>
            <a:r>
              <a:rPr lang="zh-CN" altLang="en-US" dirty="0" smtClean="0"/>
              <a:t>矩阵</a:t>
            </a:r>
            <a:r>
              <a:rPr lang="en-US" altLang="zh-CN" sz="4000" dirty="0" smtClean="0"/>
              <a:t>A</a:t>
            </a:r>
            <a:r>
              <a:rPr lang="zh-CN" altLang="en-US" sz="4000" dirty="0" smtClean="0"/>
              <a:t>，</a:t>
            </a:r>
            <a:r>
              <a:rPr lang="en-US" altLang="zh-CN" sz="4000" dirty="0" smtClean="0"/>
              <a:t>B</a:t>
            </a:r>
            <a:r>
              <a:rPr lang="zh-CN" altLang="en-US" sz="4000" dirty="0" smtClean="0"/>
              <a:t>，</a:t>
            </a:r>
            <a:r>
              <a:rPr lang="en-US" altLang="zh-CN" sz="4000" dirty="0" smtClean="0"/>
              <a:t>C</a:t>
            </a:r>
            <a:r>
              <a:rPr lang="zh-CN" altLang="en-US" sz="4000" dirty="0" smtClean="0"/>
              <a:t>，</a:t>
            </a:r>
            <a:r>
              <a:rPr lang="en-US" altLang="zh-CN" sz="4000" dirty="0" smtClean="0"/>
              <a:t>D</a:t>
            </a:r>
            <a:r>
              <a:rPr lang="zh-CN" altLang="en-US" dirty="0" smtClean="0"/>
              <a:t>，</a:t>
            </a:r>
            <a:r>
              <a:rPr lang="zh-CN" altLang="en-US" dirty="0"/>
              <a:t>它们的维数分别是</a:t>
            </a:r>
            <a:r>
              <a:rPr lang="zh-CN" altLang="en-US" dirty="0" smtClean="0"/>
              <a:t>：</a:t>
            </a:r>
            <a:endParaRPr lang="en-US" altLang="zh-CN" dirty="0" smtClean="0"/>
          </a:p>
          <a:p>
            <a:r>
              <a:rPr lang="zh-CN" altLang="en-US" dirty="0" smtClean="0"/>
              <a:t>矩阵</a:t>
            </a:r>
            <a:r>
              <a:rPr lang="en-US" altLang="zh-CN" dirty="0" smtClean="0"/>
              <a:t>A</a:t>
            </a:r>
            <a:r>
              <a:rPr lang="zh-CN" altLang="en-US" dirty="0" smtClean="0"/>
              <a:t>和</a:t>
            </a:r>
            <a:r>
              <a:rPr lang="en-US" altLang="zh-CN" dirty="0" smtClean="0"/>
              <a:t>B</a:t>
            </a:r>
            <a:r>
              <a:rPr lang="zh-CN" altLang="en-US" dirty="0" smtClean="0"/>
              <a:t>可乘的条件是</a:t>
            </a:r>
            <a:r>
              <a:rPr lang="zh-CN" altLang="en-US" dirty="0" smtClean="0">
                <a:solidFill>
                  <a:srgbClr val="FF0000"/>
                </a:solidFill>
              </a:rPr>
              <a:t>矩阵</a:t>
            </a:r>
            <a:r>
              <a:rPr lang="en-US" altLang="zh-CN" dirty="0" smtClean="0">
                <a:solidFill>
                  <a:srgbClr val="FF0000"/>
                </a:solidFill>
              </a:rPr>
              <a:t>A</a:t>
            </a:r>
            <a:r>
              <a:rPr lang="zh-CN" altLang="en-US" dirty="0" smtClean="0">
                <a:solidFill>
                  <a:srgbClr val="FF0000"/>
                </a:solidFill>
              </a:rPr>
              <a:t>的列数等于矩阵</a:t>
            </a:r>
            <a:r>
              <a:rPr lang="en-US" altLang="zh-CN" dirty="0" smtClean="0">
                <a:solidFill>
                  <a:srgbClr val="FF0000"/>
                </a:solidFill>
              </a:rPr>
              <a:t>B</a:t>
            </a:r>
            <a:r>
              <a:rPr lang="zh-CN" altLang="en-US" dirty="0" smtClean="0">
                <a:solidFill>
                  <a:srgbClr val="FF0000"/>
                </a:solidFill>
              </a:rPr>
              <a:t>的行数</a:t>
            </a:r>
            <a:r>
              <a:rPr lang="zh-CN" altLang="en-US" dirty="0" smtClean="0"/>
              <a:t>；</a:t>
            </a:r>
            <a:endParaRPr lang="en-US" altLang="zh-CN" dirty="0" smtClean="0"/>
          </a:p>
          <a:p>
            <a:r>
              <a:rPr lang="zh-CN" altLang="en-US" dirty="0"/>
              <a:t>五</a:t>
            </a:r>
            <a:r>
              <a:rPr lang="zh-CN" altLang="en-US" dirty="0" smtClean="0"/>
              <a:t>种完全加括号的方式：</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矩阵连乘问题</a:t>
            </a:r>
            <a:endParaRPr lang="zh-CN" altLang="en-US" dirty="0"/>
          </a:p>
        </p:txBody>
      </p:sp>
      <p:grpSp>
        <p:nvGrpSpPr>
          <p:cNvPr id="5" name="Group 10"/>
          <p:cNvGrpSpPr>
            <a:grpSpLocks/>
          </p:cNvGrpSpPr>
          <p:nvPr/>
        </p:nvGrpSpPr>
        <p:grpSpPr bwMode="auto">
          <a:xfrm>
            <a:off x="2051720" y="1844824"/>
            <a:ext cx="6372225" cy="428625"/>
            <a:chOff x="824" y="2639"/>
            <a:chExt cx="4014" cy="270"/>
          </a:xfrm>
        </p:grpSpPr>
        <p:graphicFrame>
          <p:nvGraphicFramePr>
            <p:cNvPr id="6" name="Object 11"/>
            <p:cNvGraphicFramePr>
              <a:graphicFrameLocks noChangeAspect="1"/>
            </p:cNvGraphicFramePr>
            <p:nvPr/>
          </p:nvGraphicFramePr>
          <p:xfrm>
            <a:off x="824" y="2665"/>
            <a:ext cx="975" cy="244"/>
          </p:xfrm>
          <a:graphic>
            <a:graphicData uri="http://schemas.openxmlformats.org/presentationml/2006/ole">
              <mc:AlternateContent xmlns:mc="http://schemas.openxmlformats.org/markup-compatibility/2006">
                <mc:Choice xmlns:v="urn:schemas-microsoft-com:vml" Requires="v">
                  <p:oleObj spid="_x0000_s3618" name="数式" r:id="rId3" imgW="711000" imgH="177480" progId="Equation.3">
                    <p:embed/>
                  </p:oleObj>
                </mc:Choice>
                <mc:Fallback>
                  <p:oleObj name="数式" r:id="rId3" imgW="71100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 y="2665"/>
                          <a:ext cx="975"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2"/>
            <p:cNvGraphicFramePr>
              <a:graphicFrameLocks noChangeAspect="1"/>
            </p:cNvGraphicFramePr>
            <p:nvPr/>
          </p:nvGraphicFramePr>
          <p:xfrm>
            <a:off x="1860" y="2660"/>
            <a:ext cx="954" cy="239"/>
          </p:xfrm>
          <a:graphic>
            <a:graphicData uri="http://schemas.openxmlformats.org/presentationml/2006/ole">
              <mc:AlternateContent xmlns:mc="http://schemas.openxmlformats.org/markup-compatibility/2006">
                <mc:Choice xmlns:v="urn:schemas-microsoft-com:vml" Requires="v">
                  <p:oleObj spid="_x0000_s3619" name="数式" r:id="rId5" imgW="711000" imgH="177480" progId="Equation.3">
                    <p:embed/>
                  </p:oleObj>
                </mc:Choice>
                <mc:Fallback>
                  <p:oleObj name="数式" r:id="rId5" imgW="71100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0" y="2660"/>
                          <a:ext cx="954"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3"/>
            <p:cNvGraphicFramePr>
              <a:graphicFrameLocks noChangeAspect="1"/>
            </p:cNvGraphicFramePr>
            <p:nvPr/>
          </p:nvGraphicFramePr>
          <p:xfrm>
            <a:off x="2866" y="2649"/>
            <a:ext cx="1011" cy="244"/>
          </p:xfrm>
          <a:graphic>
            <a:graphicData uri="http://schemas.openxmlformats.org/presentationml/2006/ole">
              <mc:AlternateContent xmlns:mc="http://schemas.openxmlformats.org/markup-compatibility/2006">
                <mc:Choice xmlns:v="urn:schemas-microsoft-com:vml" Requires="v">
                  <p:oleObj spid="_x0000_s3620" name="数式" r:id="rId7" imgW="736560" imgH="177480" progId="Equation.3">
                    <p:embed/>
                  </p:oleObj>
                </mc:Choice>
                <mc:Fallback>
                  <p:oleObj name="数式" r:id="rId7" imgW="73656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6" y="2649"/>
                          <a:ext cx="1011"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4"/>
            <p:cNvGraphicFramePr>
              <a:graphicFrameLocks noChangeAspect="1"/>
            </p:cNvGraphicFramePr>
            <p:nvPr/>
          </p:nvGraphicFramePr>
          <p:xfrm>
            <a:off x="3940" y="2639"/>
            <a:ext cx="898" cy="242"/>
          </p:xfrm>
          <a:graphic>
            <a:graphicData uri="http://schemas.openxmlformats.org/presentationml/2006/ole">
              <mc:AlternateContent xmlns:mc="http://schemas.openxmlformats.org/markup-compatibility/2006">
                <mc:Choice xmlns:v="urn:schemas-microsoft-com:vml" Requires="v">
                  <p:oleObj spid="_x0000_s3621" name="数式" r:id="rId9" imgW="660240" imgH="177480" progId="Equation.3">
                    <p:embed/>
                  </p:oleObj>
                </mc:Choice>
                <mc:Fallback>
                  <p:oleObj name="数式" r:id="rId9" imgW="66024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40" y="2639"/>
                          <a:ext cx="898"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 name="Object 15"/>
          <p:cNvGraphicFramePr>
            <a:graphicFrameLocks noChangeAspect="1"/>
          </p:cNvGraphicFramePr>
          <p:nvPr>
            <p:extLst>
              <p:ext uri="{D42A27DB-BD31-4B8C-83A1-F6EECF244321}">
                <p14:modId xmlns:p14="http://schemas.microsoft.com/office/powerpoint/2010/main" val="741248541"/>
              </p:ext>
            </p:extLst>
          </p:nvPr>
        </p:nvGraphicFramePr>
        <p:xfrm>
          <a:off x="1403648" y="4123589"/>
          <a:ext cx="2065077" cy="532177"/>
        </p:xfrm>
        <a:graphic>
          <a:graphicData uri="http://schemas.openxmlformats.org/presentationml/2006/ole">
            <mc:AlternateContent xmlns:mc="http://schemas.openxmlformats.org/markup-compatibility/2006">
              <mc:Choice xmlns:v="urn:schemas-microsoft-com:vml" Requires="v">
                <p:oleObj spid="_x0000_s3622" name="数式" r:id="rId11" imgW="787320" imgH="203040" progId="Equation.3">
                  <p:embed/>
                </p:oleObj>
              </mc:Choice>
              <mc:Fallback>
                <p:oleObj name="数式" r:id="rId11" imgW="78732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648" y="4123589"/>
                        <a:ext cx="2065077" cy="532177"/>
                      </a:xfrm>
                      <a:prstGeom prst="rect">
                        <a:avLst/>
                      </a:prstGeom>
                      <a:noFill/>
                      <a:ln>
                        <a:noFill/>
                      </a:ln>
                      <a:effectLst/>
                    </p:spPr>
                  </p:pic>
                </p:oleObj>
              </mc:Fallback>
            </mc:AlternateContent>
          </a:graphicData>
        </a:graphic>
      </p:graphicFrame>
      <p:graphicFrame>
        <p:nvGraphicFramePr>
          <p:cNvPr id="11" name="Object 16"/>
          <p:cNvGraphicFramePr>
            <a:graphicFrameLocks noChangeAspect="1"/>
          </p:cNvGraphicFramePr>
          <p:nvPr>
            <p:extLst>
              <p:ext uri="{D42A27DB-BD31-4B8C-83A1-F6EECF244321}">
                <p14:modId xmlns:p14="http://schemas.microsoft.com/office/powerpoint/2010/main" val="3423605843"/>
              </p:ext>
            </p:extLst>
          </p:nvPr>
        </p:nvGraphicFramePr>
        <p:xfrm>
          <a:off x="2388530" y="4913714"/>
          <a:ext cx="2065077" cy="532177"/>
        </p:xfrm>
        <a:graphic>
          <a:graphicData uri="http://schemas.openxmlformats.org/presentationml/2006/ole">
            <mc:AlternateContent xmlns:mc="http://schemas.openxmlformats.org/markup-compatibility/2006">
              <mc:Choice xmlns:v="urn:schemas-microsoft-com:vml" Requires="v">
                <p:oleObj spid="_x0000_s3623" name="数式" r:id="rId13" imgW="787320" imgH="203040" progId="Equation.3">
                  <p:embed/>
                </p:oleObj>
              </mc:Choice>
              <mc:Fallback>
                <p:oleObj name="数式" r:id="rId13" imgW="78732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88530" y="4913714"/>
                        <a:ext cx="2065077" cy="532177"/>
                      </a:xfrm>
                      <a:prstGeom prst="rect">
                        <a:avLst/>
                      </a:prstGeom>
                      <a:noFill/>
                      <a:ln>
                        <a:noFill/>
                      </a:ln>
                      <a:effectLst/>
                    </p:spPr>
                  </p:pic>
                </p:oleObj>
              </mc:Fallback>
            </mc:AlternateContent>
          </a:graphicData>
        </a:graphic>
      </p:graphicFrame>
      <p:graphicFrame>
        <p:nvGraphicFramePr>
          <p:cNvPr id="12" name="Object 17"/>
          <p:cNvGraphicFramePr>
            <a:graphicFrameLocks noChangeAspect="1"/>
          </p:cNvGraphicFramePr>
          <p:nvPr>
            <p:extLst>
              <p:ext uri="{D42A27DB-BD31-4B8C-83A1-F6EECF244321}">
                <p14:modId xmlns:p14="http://schemas.microsoft.com/office/powerpoint/2010/main" val="2065824133"/>
              </p:ext>
            </p:extLst>
          </p:nvPr>
        </p:nvGraphicFramePr>
        <p:xfrm>
          <a:off x="5301670" y="4866278"/>
          <a:ext cx="2065077" cy="532177"/>
        </p:xfrm>
        <a:graphic>
          <a:graphicData uri="http://schemas.openxmlformats.org/presentationml/2006/ole">
            <mc:AlternateContent xmlns:mc="http://schemas.openxmlformats.org/markup-compatibility/2006">
              <mc:Choice xmlns:v="urn:schemas-microsoft-com:vml" Requires="v">
                <p:oleObj spid="_x0000_s3624" name="数式" r:id="rId15" imgW="787320" imgH="203040" progId="Equation.3">
                  <p:embed/>
                </p:oleObj>
              </mc:Choice>
              <mc:Fallback>
                <p:oleObj name="数式" r:id="rId15" imgW="78732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01670" y="4866278"/>
                        <a:ext cx="2065077" cy="532177"/>
                      </a:xfrm>
                      <a:prstGeom prst="rect">
                        <a:avLst/>
                      </a:prstGeom>
                      <a:noFill/>
                      <a:ln>
                        <a:noFill/>
                      </a:ln>
                      <a:effectLst/>
                    </p:spPr>
                  </p:pic>
                </p:oleObj>
              </mc:Fallback>
            </mc:AlternateContent>
          </a:graphicData>
        </a:graphic>
      </p:graphicFrame>
      <p:graphicFrame>
        <p:nvGraphicFramePr>
          <p:cNvPr id="13" name="Object 18"/>
          <p:cNvGraphicFramePr>
            <a:graphicFrameLocks noChangeAspect="1"/>
          </p:cNvGraphicFramePr>
          <p:nvPr>
            <p:extLst>
              <p:ext uri="{D42A27DB-BD31-4B8C-83A1-F6EECF244321}">
                <p14:modId xmlns:p14="http://schemas.microsoft.com/office/powerpoint/2010/main" val="729428097"/>
              </p:ext>
            </p:extLst>
          </p:nvPr>
        </p:nvGraphicFramePr>
        <p:xfrm>
          <a:off x="4000097" y="4082437"/>
          <a:ext cx="2032297" cy="532176"/>
        </p:xfrm>
        <a:graphic>
          <a:graphicData uri="http://schemas.openxmlformats.org/presentationml/2006/ole">
            <mc:AlternateContent xmlns:mc="http://schemas.openxmlformats.org/markup-compatibility/2006">
              <mc:Choice xmlns:v="urn:schemas-microsoft-com:vml" Requires="v">
                <p:oleObj spid="_x0000_s3625" name="数式" r:id="rId17" imgW="774360" imgH="203040" progId="Equation.3">
                  <p:embed/>
                </p:oleObj>
              </mc:Choice>
              <mc:Fallback>
                <p:oleObj name="数式" r:id="rId17" imgW="774360" imgH="2030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00097" y="4082437"/>
                        <a:ext cx="2032297" cy="532176"/>
                      </a:xfrm>
                      <a:prstGeom prst="rect">
                        <a:avLst/>
                      </a:prstGeom>
                      <a:noFill/>
                      <a:ln>
                        <a:noFill/>
                      </a:ln>
                      <a:effectLst/>
                    </p:spPr>
                  </p:pic>
                </p:oleObj>
              </mc:Fallback>
            </mc:AlternateContent>
          </a:graphicData>
        </a:graphic>
      </p:graphicFrame>
      <p:graphicFrame>
        <p:nvGraphicFramePr>
          <p:cNvPr id="14" name="Object 19"/>
          <p:cNvGraphicFramePr>
            <a:graphicFrameLocks noChangeAspect="1"/>
          </p:cNvGraphicFramePr>
          <p:nvPr>
            <p:extLst>
              <p:ext uri="{D42A27DB-BD31-4B8C-83A1-F6EECF244321}">
                <p14:modId xmlns:p14="http://schemas.microsoft.com/office/powerpoint/2010/main" val="3266955426"/>
              </p:ext>
            </p:extLst>
          </p:nvPr>
        </p:nvGraphicFramePr>
        <p:xfrm>
          <a:off x="6488872" y="4123590"/>
          <a:ext cx="2032297" cy="532176"/>
        </p:xfrm>
        <a:graphic>
          <a:graphicData uri="http://schemas.openxmlformats.org/presentationml/2006/ole">
            <mc:AlternateContent xmlns:mc="http://schemas.openxmlformats.org/markup-compatibility/2006">
              <mc:Choice xmlns:v="urn:schemas-microsoft-com:vml" Requires="v">
                <p:oleObj spid="_x0000_s3626" name="数式" r:id="rId19" imgW="774360" imgH="203040" progId="Equation.3">
                  <p:embed/>
                </p:oleObj>
              </mc:Choice>
              <mc:Fallback>
                <p:oleObj name="数式" r:id="rId19" imgW="774360" imgH="2030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88872" y="4123590"/>
                        <a:ext cx="2032297" cy="532176"/>
                      </a:xfrm>
                      <a:prstGeom prst="rect">
                        <a:avLst/>
                      </a:prstGeom>
                      <a:noFill/>
                      <a:ln>
                        <a:noFill/>
                      </a:ln>
                      <a:effectLst/>
                    </p:spPr>
                  </p:pic>
                </p:oleObj>
              </mc:Fallback>
            </mc:AlternateContent>
          </a:graphicData>
        </a:graphic>
      </p:graphicFrame>
      <p:sp>
        <p:nvSpPr>
          <p:cNvPr id="15" name="Text Box 20"/>
          <p:cNvSpPr txBox="1">
            <a:spLocks noChangeArrowheads="1"/>
          </p:cNvSpPr>
          <p:nvPr/>
        </p:nvSpPr>
        <p:spPr bwMode="auto">
          <a:xfrm>
            <a:off x="1844366" y="5725649"/>
            <a:ext cx="65405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ja-JP" altLang="en-US" sz="2400" b="1" dirty="0">
                <a:latin typeface="Verdana" panose="020B0604030504040204" pitchFamily="34" charset="0"/>
                <a:ea typeface="黑体" panose="02010609060101010101" pitchFamily="49" charset="-122"/>
              </a:rPr>
              <a:t>16000, </a:t>
            </a:r>
            <a:r>
              <a:rPr kumimoji="1" lang="ja-JP" altLang="en-US" sz="2400" b="1" dirty="0">
                <a:solidFill>
                  <a:srgbClr val="FF0000"/>
                </a:solidFill>
                <a:latin typeface="Verdana" panose="020B0604030504040204" pitchFamily="34" charset="0"/>
                <a:ea typeface="黑体" panose="02010609060101010101" pitchFamily="49" charset="-122"/>
              </a:rPr>
              <a:t>10500</a:t>
            </a:r>
            <a:r>
              <a:rPr kumimoji="1" lang="ja-JP" altLang="en-US" sz="2400" b="1" dirty="0">
                <a:latin typeface="Verdana" panose="020B0604030504040204" pitchFamily="34" charset="0"/>
                <a:ea typeface="黑体" panose="02010609060101010101" pitchFamily="49" charset="-122"/>
              </a:rPr>
              <a:t>, 36000, 87500, 34500</a:t>
            </a: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24</a:t>
            </a:fld>
            <a:r>
              <a:rPr lang="en-US" altLang="zh-CN" smtClean="0"/>
              <a:t>/79</a:t>
            </a:r>
            <a:endParaRPr lang="en-US" altLang="zh-CN" dirty="0"/>
          </a:p>
        </p:txBody>
      </p:sp>
    </p:spTree>
    <p:extLst>
      <p:ext uri="{BB962C8B-B14F-4D97-AF65-F5344CB8AC3E}">
        <p14:creationId xmlns:p14="http://schemas.microsoft.com/office/powerpoint/2010/main" val="84476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dirty="0"/>
              <a:t>给定</a:t>
            </a:r>
            <a:r>
              <a:rPr lang="en-US" altLang="zh-CN" sz="2800" dirty="0"/>
              <a:t>n</a:t>
            </a:r>
            <a:r>
              <a:rPr lang="zh-CN" altLang="en-US" sz="2800" dirty="0"/>
              <a:t>个矩阵              ， 其中  与     是可乘的，             。考察这</a:t>
            </a:r>
            <a:r>
              <a:rPr lang="en-US" altLang="zh-CN" sz="2800" dirty="0"/>
              <a:t>n</a:t>
            </a:r>
            <a:r>
              <a:rPr lang="zh-CN" altLang="en-US" sz="2800" dirty="0"/>
              <a:t>个矩阵的连乘积          </a:t>
            </a:r>
          </a:p>
          <a:p>
            <a:pPr marL="0" indent="0">
              <a:buNone/>
            </a:pPr>
            <a:endParaRPr lang="zh-CN" altLang="en-US" sz="2800" dirty="0"/>
          </a:p>
          <a:p>
            <a:endParaRPr lang="en-US" altLang="zh-CN" sz="2800" dirty="0" smtClean="0"/>
          </a:p>
          <a:p>
            <a:r>
              <a:rPr lang="zh-CN" altLang="en-US" sz="2800" dirty="0" smtClean="0"/>
              <a:t>由于</a:t>
            </a:r>
            <a:r>
              <a:rPr lang="zh-CN" altLang="en-US" sz="2800" dirty="0"/>
              <a:t>矩阵乘法满足结合律，所以计算矩阵的连乘可以有许多不同的计算次序。这种计算次序可以用加括号的方式来确定。</a:t>
            </a:r>
          </a:p>
          <a:p>
            <a:r>
              <a:rPr lang="zh-CN" altLang="en-US" sz="2800" dirty="0"/>
              <a:t>若一个矩阵连乘积的计算次序完全确定，也就是说该连乘积已完全加括号，则可以依此次序反复调用</a:t>
            </a:r>
            <a:r>
              <a:rPr lang="en-US" altLang="zh-CN" sz="2800" dirty="0"/>
              <a:t>2</a:t>
            </a:r>
            <a:r>
              <a:rPr lang="zh-CN" altLang="en-US" sz="2800" dirty="0"/>
              <a:t>个矩阵相乘的标准算法计算出矩阵连乘积</a:t>
            </a:r>
          </a:p>
          <a:p>
            <a:endParaRPr lang="zh-CN" altLang="en-US" sz="2800" dirty="0"/>
          </a:p>
        </p:txBody>
      </p:sp>
      <p:sp>
        <p:nvSpPr>
          <p:cNvPr id="3" name="标题 2"/>
          <p:cNvSpPr>
            <a:spLocks noGrp="1"/>
          </p:cNvSpPr>
          <p:nvPr>
            <p:ph type="title"/>
          </p:nvPr>
        </p:nvSpPr>
        <p:spPr/>
        <p:txBody>
          <a:bodyPr/>
          <a:lstStyle/>
          <a:p>
            <a:r>
              <a:rPr lang="zh-CN" altLang="en-US" dirty="0"/>
              <a:t>矩阵连乘</a:t>
            </a:r>
            <a:r>
              <a:rPr lang="zh-CN" altLang="en-US" dirty="0" smtClean="0"/>
              <a:t>问题</a:t>
            </a:r>
            <a:endParaRPr lang="zh-CN" alt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693048684"/>
              </p:ext>
            </p:extLst>
          </p:nvPr>
        </p:nvGraphicFramePr>
        <p:xfrm>
          <a:off x="2702545" y="1143000"/>
          <a:ext cx="2036763" cy="539750"/>
        </p:xfrm>
        <a:graphic>
          <a:graphicData uri="http://schemas.openxmlformats.org/presentationml/2006/ole">
            <mc:AlternateContent xmlns:mc="http://schemas.openxmlformats.org/markup-compatibility/2006">
              <mc:Choice xmlns:v="urn:schemas-microsoft-com:vml" Requires="v">
                <p:oleObj spid="_x0000_s2360" name="数式" r:id="rId3" imgW="863280" imgH="228600" progId="Equation.3">
                  <p:embed/>
                </p:oleObj>
              </mc:Choice>
              <mc:Fallback>
                <p:oleObj name="数式" r:id="rId3" imgW="8632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2545" y="1143000"/>
                        <a:ext cx="2036763"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80396122"/>
              </p:ext>
            </p:extLst>
          </p:nvPr>
        </p:nvGraphicFramePr>
        <p:xfrm>
          <a:off x="5917406" y="1124744"/>
          <a:ext cx="357188" cy="493713"/>
        </p:xfrm>
        <a:graphic>
          <a:graphicData uri="http://schemas.openxmlformats.org/presentationml/2006/ole">
            <mc:AlternateContent xmlns:mc="http://schemas.openxmlformats.org/markup-compatibility/2006">
              <mc:Choice xmlns:v="urn:schemas-microsoft-com:vml" Requires="v">
                <p:oleObj spid="_x0000_s2361" name="数式" r:id="rId5" imgW="164880" imgH="228600" progId="Equation.3">
                  <p:embed/>
                </p:oleObj>
              </mc:Choice>
              <mc:Fallback>
                <p:oleObj name="数式" r:id="rId5" imgW="1648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7406" y="1124744"/>
                        <a:ext cx="357188"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34604244"/>
              </p:ext>
            </p:extLst>
          </p:nvPr>
        </p:nvGraphicFramePr>
        <p:xfrm>
          <a:off x="6713066" y="1124744"/>
          <a:ext cx="549275" cy="493713"/>
        </p:xfrm>
        <a:graphic>
          <a:graphicData uri="http://schemas.openxmlformats.org/presentationml/2006/ole">
            <mc:AlternateContent xmlns:mc="http://schemas.openxmlformats.org/markup-compatibility/2006">
              <mc:Choice xmlns:v="urn:schemas-microsoft-com:vml" Requires="v">
                <p:oleObj spid="_x0000_s2362" name="数式" r:id="rId7" imgW="253800" imgH="228600" progId="Equation.3">
                  <p:embed/>
                </p:oleObj>
              </mc:Choice>
              <mc:Fallback>
                <p:oleObj name="数式" r:id="rId7" imgW="2538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3066" y="1124744"/>
                        <a:ext cx="549275"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149442235"/>
              </p:ext>
            </p:extLst>
          </p:nvPr>
        </p:nvGraphicFramePr>
        <p:xfrm>
          <a:off x="1117985" y="1701006"/>
          <a:ext cx="1649413" cy="357188"/>
        </p:xfrm>
        <a:graphic>
          <a:graphicData uri="http://schemas.openxmlformats.org/presentationml/2006/ole">
            <mc:AlternateContent xmlns:mc="http://schemas.openxmlformats.org/markup-compatibility/2006">
              <mc:Choice xmlns:v="urn:schemas-microsoft-com:vml" Requires="v">
                <p:oleObj spid="_x0000_s2363" name="数式" r:id="rId9" imgW="876240" imgH="190440" progId="Equation.3">
                  <p:embed/>
                </p:oleObj>
              </mc:Choice>
              <mc:Fallback>
                <p:oleObj name="数式" r:id="rId9" imgW="876240" imgH="1904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7985" y="1701006"/>
                        <a:ext cx="164941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827347794"/>
              </p:ext>
            </p:extLst>
          </p:nvPr>
        </p:nvGraphicFramePr>
        <p:xfrm>
          <a:off x="3720926" y="2268980"/>
          <a:ext cx="2029987" cy="793970"/>
        </p:xfrm>
        <a:graphic>
          <a:graphicData uri="http://schemas.openxmlformats.org/presentationml/2006/ole">
            <mc:AlternateContent xmlns:mc="http://schemas.openxmlformats.org/markup-compatibility/2006">
              <mc:Choice xmlns:v="urn:schemas-microsoft-com:vml" Requires="v">
                <p:oleObj spid="_x0000_s2364" name="数式" r:id="rId11" imgW="583920" imgH="228600" progId="Equation.3">
                  <p:embed/>
                </p:oleObj>
              </mc:Choice>
              <mc:Fallback>
                <p:oleObj name="数式" r:id="rId11" imgW="58392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20926" y="2268980"/>
                        <a:ext cx="2029987" cy="793970"/>
                      </a:xfrm>
                      <a:prstGeom prst="rect">
                        <a:avLst/>
                      </a:prstGeom>
                      <a:noFill/>
                      <a:ln>
                        <a:noFill/>
                      </a:ln>
                      <a:effec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25</a:t>
            </a:fld>
            <a:r>
              <a:rPr lang="en-US" altLang="zh-CN" smtClean="0"/>
              <a:t>/79</a:t>
            </a:r>
            <a:endParaRPr lang="en-US" altLang="zh-CN" dirty="0"/>
          </a:p>
        </p:txBody>
      </p:sp>
    </p:spTree>
    <p:extLst>
      <p:ext uri="{BB962C8B-B14F-4D97-AF65-F5344CB8AC3E}">
        <p14:creationId xmlns:p14="http://schemas.microsoft.com/office/powerpoint/2010/main" val="547164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arn(inVertical)">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arn(inVertical)">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给定</a:t>
            </a:r>
            <a:r>
              <a:rPr lang="en-US" altLang="zh-CN" dirty="0"/>
              <a:t>n</a:t>
            </a:r>
            <a:r>
              <a:rPr lang="zh-CN" altLang="en-US" dirty="0"/>
              <a:t>个矩阵｛</a:t>
            </a:r>
            <a:r>
              <a:rPr lang="en-US" altLang="zh-CN" dirty="0"/>
              <a:t>A1,A2,…,An</a:t>
            </a:r>
            <a:r>
              <a:rPr lang="zh-CN" altLang="en-US" dirty="0"/>
              <a:t>｝，其中</a:t>
            </a:r>
            <a:r>
              <a:rPr lang="en-US" altLang="zh-CN" dirty="0"/>
              <a:t>Ai</a:t>
            </a:r>
            <a:r>
              <a:rPr lang="zh-CN" altLang="en-US" dirty="0"/>
              <a:t>与</a:t>
            </a:r>
            <a:r>
              <a:rPr lang="en-US" altLang="zh-CN" dirty="0"/>
              <a:t>Ai+1</a:t>
            </a:r>
            <a:r>
              <a:rPr lang="zh-CN" altLang="en-US" dirty="0"/>
              <a:t>是可乘的，</a:t>
            </a:r>
            <a:r>
              <a:rPr lang="en-US" altLang="zh-CN" dirty="0" err="1"/>
              <a:t>i</a:t>
            </a:r>
            <a:r>
              <a:rPr lang="en-US" altLang="zh-CN" dirty="0"/>
              <a:t>=1</a:t>
            </a:r>
            <a:r>
              <a:rPr lang="zh-CN" altLang="en-US" dirty="0"/>
              <a:t>，</a:t>
            </a:r>
            <a:r>
              <a:rPr lang="en-US" altLang="zh-CN" dirty="0"/>
              <a:t>2…</a:t>
            </a:r>
            <a:r>
              <a:rPr lang="zh-CN" altLang="en-US" dirty="0"/>
              <a:t>，</a:t>
            </a:r>
            <a:r>
              <a:rPr lang="en-US" altLang="zh-CN" dirty="0"/>
              <a:t>n-1</a:t>
            </a:r>
            <a:r>
              <a:rPr lang="zh-CN" altLang="en-US" dirty="0"/>
              <a:t>。如何确定计算矩阵连乘积的计算次序，使得依此次序计算矩阵连乘积需要的数</a:t>
            </a:r>
            <a:r>
              <a:rPr lang="zh-CN" altLang="en-US" dirty="0">
                <a:solidFill>
                  <a:srgbClr val="FF0000"/>
                </a:solidFill>
              </a:rPr>
              <a:t>乘次数最少</a:t>
            </a:r>
            <a:r>
              <a:rPr lang="zh-CN" altLang="en-US" dirty="0" smtClean="0"/>
              <a:t>。</a:t>
            </a:r>
            <a:endParaRPr lang="en-US" altLang="zh-CN" dirty="0" smtClean="0"/>
          </a:p>
          <a:p>
            <a:r>
              <a:rPr lang="zh-CN" altLang="en-US" dirty="0">
                <a:solidFill>
                  <a:srgbClr val="FF0000"/>
                </a:solidFill>
              </a:rPr>
              <a:t>穷举法：</a:t>
            </a:r>
            <a:r>
              <a:rPr lang="zh-CN" altLang="en-US" dirty="0"/>
              <a:t>列举出所有可能的计算次序，并计算出每一种计算次序相应需要的数乘次数，从中找出一种数乘次数最少的计算次序。 </a:t>
            </a:r>
          </a:p>
          <a:p>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矩阵连乘问题</a:t>
            </a:r>
            <a:r>
              <a:rPr lang="zh-CN" altLang="en-US" dirty="0"/>
              <a:t>复杂度</a:t>
            </a:r>
          </a:p>
        </p:txBody>
      </p:sp>
      <p:sp>
        <p:nvSpPr>
          <p:cNvPr id="5" name="Text Box 7"/>
          <p:cNvSpPr txBox="1">
            <a:spLocks noChangeArrowheads="1"/>
          </p:cNvSpPr>
          <p:nvPr/>
        </p:nvSpPr>
        <p:spPr bwMode="auto">
          <a:xfrm>
            <a:off x="323601" y="3167324"/>
            <a:ext cx="8496871" cy="1938992"/>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sz="2400" b="1" dirty="0">
                <a:latin typeface="Verdana" panose="020B0604030504040204" pitchFamily="34" charset="0"/>
                <a:ea typeface="黑体" panose="02010609060101010101" pitchFamily="49" charset="-122"/>
              </a:rPr>
              <a:t>算法复杂度分析：</a:t>
            </a:r>
          </a:p>
          <a:p>
            <a:r>
              <a:rPr lang="zh-CN" altLang="en-US" sz="2400" dirty="0">
                <a:latin typeface="Verdana" panose="020B0604030504040204" pitchFamily="34" charset="0"/>
                <a:ea typeface="楷体_GB2312" pitchFamily="49" charset="-122"/>
              </a:rPr>
              <a:t>对于</a:t>
            </a:r>
            <a:r>
              <a:rPr lang="en-US" altLang="zh-CN" sz="2400" dirty="0">
                <a:latin typeface="Verdana" panose="020B0604030504040204" pitchFamily="34" charset="0"/>
                <a:ea typeface="楷体_GB2312" pitchFamily="49" charset="-122"/>
              </a:rPr>
              <a:t>n</a:t>
            </a:r>
            <a:r>
              <a:rPr lang="zh-CN" altLang="en-US" sz="2400" dirty="0">
                <a:latin typeface="Verdana" panose="020B0604030504040204" pitchFamily="34" charset="0"/>
                <a:ea typeface="楷体_GB2312" pitchFamily="49" charset="-122"/>
              </a:rPr>
              <a:t>个矩阵的连乘积，设其不同的计算次序为</a:t>
            </a:r>
            <a:r>
              <a:rPr lang="en-US" altLang="zh-CN" sz="2400" dirty="0">
                <a:latin typeface="Verdana" panose="020B0604030504040204" pitchFamily="34" charset="0"/>
                <a:ea typeface="楷体_GB2312" pitchFamily="49" charset="-122"/>
              </a:rPr>
              <a:t>P(n)</a:t>
            </a:r>
            <a:r>
              <a:rPr lang="zh-CN" altLang="en-US" sz="2400" dirty="0">
                <a:latin typeface="Verdana" panose="020B0604030504040204" pitchFamily="34" charset="0"/>
                <a:ea typeface="楷体_GB2312" pitchFamily="49" charset="-122"/>
              </a:rPr>
              <a:t>。</a:t>
            </a:r>
          </a:p>
          <a:p>
            <a:r>
              <a:rPr lang="zh-CN" altLang="en-US" sz="2400" dirty="0">
                <a:latin typeface="Verdana" panose="020B0604030504040204" pitchFamily="34" charset="0"/>
                <a:ea typeface="楷体_GB2312" pitchFamily="49" charset="-122"/>
              </a:rPr>
              <a:t>由于每种加括号方式都可以分解为两个子矩阵的加括号问题：</a:t>
            </a:r>
            <a:r>
              <a:rPr lang="en-US" altLang="zh-CN" sz="2400" dirty="0">
                <a:latin typeface="Verdana" panose="020B0604030504040204" pitchFamily="34" charset="0"/>
                <a:ea typeface="楷体_GB2312" pitchFamily="49" charset="-122"/>
              </a:rPr>
              <a:t>(A1...</a:t>
            </a:r>
            <a:r>
              <a:rPr lang="en-US" altLang="zh-CN" sz="2400" dirty="0" err="1">
                <a:latin typeface="Verdana" panose="020B0604030504040204" pitchFamily="34" charset="0"/>
                <a:ea typeface="楷体_GB2312" pitchFamily="49" charset="-122"/>
              </a:rPr>
              <a:t>Ak</a:t>
            </a:r>
            <a:r>
              <a:rPr lang="en-US" altLang="zh-CN" sz="2400" dirty="0">
                <a:latin typeface="Verdana" panose="020B0604030504040204" pitchFamily="34" charset="0"/>
                <a:ea typeface="楷体_GB2312" pitchFamily="49" charset="-122"/>
              </a:rPr>
              <a:t>)(Ak+1…An)</a:t>
            </a:r>
            <a:r>
              <a:rPr lang="zh-CN" altLang="en-US" sz="2400" dirty="0">
                <a:latin typeface="Verdana" panose="020B0604030504040204" pitchFamily="34" charset="0"/>
                <a:ea typeface="楷体_GB2312" pitchFamily="49" charset="-122"/>
              </a:rPr>
              <a:t>可以得到关于</a:t>
            </a:r>
            <a:r>
              <a:rPr lang="en-US" altLang="zh-CN" sz="2400" dirty="0">
                <a:latin typeface="Verdana" panose="020B0604030504040204" pitchFamily="34" charset="0"/>
                <a:ea typeface="楷体_GB2312" pitchFamily="49" charset="-122"/>
              </a:rPr>
              <a:t>P(n)</a:t>
            </a:r>
            <a:r>
              <a:rPr lang="zh-CN" altLang="en-US" sz="2400" dirty="0">
                <a:latin typeface="Verdana" panose="020B0604030504040204" pitchFamily="34" charset="0"/>
                <a:ea typeface="楷体_GB2312" pitchFamily="49" charset="-122"/>
              </a:rPr>
              <a:t>的递推式如下</a:t>
            </a:r>
            <a:r>
              <a:rPr lang="zh-CN" altLang="en-US" sz="2400" dirty="0" smtClean="0">
                <a:latin typeface="Verdana" panose="020B0604030504040204" pitchFamily="34" charset="0"/>
                <a:ea typeface="楷体_GB2312" pitchFamily="49" charset="-122"/>
              </a:rPr>
              <a:t>：</a:t>
            </a:r>
            <a:endParaRPr lang="en-US" altLang="zh-CN" sz="2400" dirty="0">
              <a:latin typeface="Verdana" panose="020B0604030504040204" pitchFamily="34" charset="0"/>
              <a:ea typeface="楷体_GB2312" pitchFamily="49" charset="-122"/>
            </a:endParaRPr>
          </a:p>
          <a:p>
            <a:endParaRPr lang="en-US" altLang="zh-CN" sz="2400" dirty="0">
              <a:latin typeface="Verdana" panose="020B0604030504040204" pitchFamily="34" charset="0"/>
              <a:ea typeface="楷体_GB2312" pitchFamily="49" charset="-122"/>
            </a:endParaRPr>
          </a:p>
        </p:txBody>
      </p:sp>
      <p:graphicFrame>
        <p:nvGraphicFramePr>
          <p:cNvPr id="6" name="Object 8"/>
          <p:cNvGraphicFramePr>
            <a:graphicFrameLocks noChangeAspect="1"/>
          </p:cNvGraphicFramePr>
          <p:nvPr>
            <p:extLst>
              <p:ext uri="{D42A27DB-BD31-4B8C-83A1-F6EECF244321}">
                <p14:modId xmlns:p14="http://schemas.microsoft.com/office/powerpoint/2010/main" val="2974888142"/>
              </p:ext>
            </p:extLst>
          </p:nvPr>
        </p:nvGraphicFramePr>
        <p:xfrm>
          <a:off x="1678532" y="5188116"/>
          <a:ext cx="5910263" cy="1101725"/>
        </p:xfrm>
        <a:graphic>
          <a:graphicData uri="http://schemas.openxmlformats.org/presentationml/2006/ole">
            <mc:AlternateContent xmlns:mc="http://schemas.openxmlformats.org/markup-compatibility/2006">
              <mc:Choice xmlns:v="urn:schemas-microsoft-com:vml" Requires="v">
                <p:oleObj spid="_x0000_s4155" name="公式" r:id="rId3" imgW="3276360" imgH="609480" progId="Equation.3">
                  <p:embed/>
                </p:oleObj>
              </mc:Choice>
              <mc:Fallback>
                <p:oleObj name="公式" r:id="rId3" imgW="3276360" imgH="609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8532" y="5188116"/>
                        <a:ext cx="5910263"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26</a:t>
            </a:fld>
            <a:r>
              <a:rPr lang="en-US" altLang="zh-CN" smtClean="0"/>
              <a:t>/79</a:t>
            </a:r>
            <a:endParaRPr lang="en-US" altLang="zh-CN" dirty="0"/>
          </a:p>
        </p:txBody>
      </p:sp>
    </p:spTree>
    <p:extLst>
      <p:ext uri="{BB962C8B-B14F-4D97-AF65-F5344CB8AC3E}">
        <p14:creationId xmlns:p14="http://schemas.microsoft.com/office/powerpoint/2010/main" val="417617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FF0000"/>
                </a:solidFill>
              </a:rPr>
              <a:t>将矩阵连乘积</a:t>
            </a:r>
            <a:r>
              <a:rPr lang="zh-CN" altLang="en-US" dirty="0"/>
              <a:t>               简记为</a:t>
            </a:r>
            <a:r>
              <a:rPr lang="en-US" altLang="zh-CN" dirty="0"/>
              <a:t>A[</a:t>
            </a:r>
            <a:r>
              <a:rPr lang="en-US" altLang="zh-CN" dirty="0" err="1"/>
              <a:t>i:j</a:t>
            </a:r>
            <a:r>
              <a:rPr lang="en-US" altLang="zh-CN" dirty="0"/>
              <a:t>] </a:t>
            </a:r>
            <a:r>
              <a:rPr lang="zh-CN" altLang="en-US" dirty="0"/>
              <a:t>，这里</a:t>
            </a:r>
            <a:r>
              <a:rPr lang="en-US" altLang="zh-CN" dirty="0" err="1"/>
              <a:t>i≤j</a:t>
            </a:r>
            <a:r>
              <a:rPr lang="en-US" altLang="zh-CN" dirty="0"/>
              <a:t>     </a:t>
            </a:r>
          </a:p>
          <a:p>
            <a:r>
              <a:rPr lang="zh-CN" altLang="en-US" dirty="0"/>
              <a:t>考察计算</a:t>
            </a:r>
            <a:r>
              <a:rPr lang="en-US" altLang="zh-CN" dirty="0"/>
              <a:t>A[</a:t>
            </a:r>
            <a:r>
              <a:rPr lang="en-US" altLang="zh-CN" dirty="0" err="1"/>
              <a:t>i:j</a:t>
            </a:r>
            <a:r>
              <a:rPr lang="en-US" altLang="zh-CN" dirty="0"/>
              <a:t>]</a:t>
            </a:r>
            <a:r>
              <a:rPr lang="zh-CN" altLang="en-US" dirty="0"/>
              <a:t>的最优计算次序。设这个计算次序在</a:t>
            </a:r>
            <a:r>
              <a:rPr lang="zh-CN" altLang="en-US" dirty="0" smtClean="0"/>
              <a:t>矩阵</a:t>
            </a:r>
            <a:r>
              <a:rPr lang="en-US" altLang="zh-CN" dirty="0" err="1" smtClean="0"/>
              <a:t>Ak</a:t>
            </a:r>
            <a:r>
              <a:rPr lang="zh-CN" altLang="en-US" dirty="0"/>
              <a:t>和</a:t>
            </a:r>
            <a:r>
              <a:rPr lang="en-US" altLang="zh-CN" dirty="0"/>
              <a:t>Ak+1</a:t>
            </a:r>
            <a:r>
              <a:rPr lang="zh-CN" altLang="en-US" dirty="0"/>
              <a:t>之间将矩阵链断开，</a:t>
            </a:r>
            <a:r>
              <a:rPr lang="en-US" altLang="zh-CN" dirty="0" err="1"/>
              <a:t>i≤k</a:t>
            </a:r>
            <a:r>
              <a:rPr lang="en-US" altLang="zh-CN" dirty="0"/>
              <a:t>&lt;j</a:t>
            </a:r>
            <a:r>
              <a:rPr lang="zh-CN" altLang="en-US" dirty="0"/>
              <a:t>，则其相应</a:t>
            </a:r>
            <a:r>
              <a:rPr lang="zh-CN" altLang="en-US" dirty="0" smtClean="0"/>
              <a:t>完全加</a:t>
            </a:r>
            <a:r>
              <a:rPr lang="zh-CN" altLang="en-US" dirty="0"/>
              <a:t>括号方式</a:t>
            </a:r>
            <a:r>
              <a:rPr lang="zh-CN" altLang="en-US" dirty="0" smtClean="0"/>
              <a:t>为</a:t>
            </a:r>
            <a:r>
              <a:rPr lang="en-US" altLang="zh-CN" dirty="0" smtClean="0"/>
              <a:t>:</a:t>
            </a:r>
          </a:p>
          <a:p>
            <a:pPr marL="0" indent="0">
              <a:buNone/>
            </a:pPr>
            <a:endParaRPr lang="zh-CN" altLang="en-US" dirty="0"/>
          </a:p>
          <a:p>
            <a:r>
              <a:rPr lang="zh-CN" altLang="en-US" dirty="0"/>
              <a:t>计算量：</a:t>
            </a:r>
            <a:r>
              <a:rPr lang="en-US" altLang="zh-CN" dirty="0"/>
              <a:t>A[</a:t>
            </a:r>
            <a:r>
              <a:rPr lang="en-US" altLang="zh-CN" dirty="0" err="1"/>
              <a:t>i:k</a:t>
            </a:r>
            <a:r>
              <a:rPr lang="en-US" altLang="zh-CN" dirty="0"/>
              <a:t>]</a:t>
            </a:r>
            <a:r>
              <a:rPr lang="zh-CN" altLang="en-US" dirty="0"/>
              <a:t>的计算量加上</a:t>
            </a:r>
            <a:r>
              <a:rPr lang="en-US" altLang="zh-CN" dirty="0"/>
              <a:t>A[k+1:j]</a:t>
            </a:r>
            <a:r>
              <a:rPr lang="zh-CN" altLang="en-US" dirty="0"/>
              <a:t>的计算量，再</a:t>
            </a:r>
            <a:r>
              <a:rPr lang="zh-CN" altLang="en-US" dirty="0" smtClean="0"/>
              <a:t>加上</a:t>
            </a:r>
            <a:r>
              <a:rPr lang="en-US" altLang="zh-CN" dirty="0" smtClean="0"/>
              <a:t>A[</a:t>
            </a:r>
            <a:r>
              <a:rPr lang="en-US" altLang="zh-CN" dirty="0" err="1" smtClean="0"/>
              <a:t>i:k</a:t>
            </a:r>
            <a:r>
              <a:rPr lang="en-US" altLang="zh-CN" dirty="0"/>
              <a:t>]</a:t>
            </a:r>
            <a:r>
              <a:rPr lang="zh-CN" altLang="en-US" dirty="0"/>
              <a:t>和</a:t>
            </a:r>
            <a:r>
              <a:rPr lang="en-US" altLang="zh-CN" dirty="0"/>
              <a:t>A[k+1:j]</a:t>
            </a:r>
            <a:r>
              <a:rPr lang="zh-CN" altLang="en-US" dirty="0"/>
              <a:t>相乘的计算</a:t>
            </a:r>
            <a:r>
              <a:rPr lang="zh-CN" altLang="en-US" dirty="0" smtClean="0"/>
              <a:t>量。</a:t>
            </a:r>
            <a:endParaRPr lang="zh-CN" altLang="en-US" dirty="0"/>
          </a:p>
          <a:p>
            <a:endParaRPr lang="zh-CN" altLang="en-US" dirty="0"/>
          </a:p>
        </p:txBody>
      </p:sp>
      <p:sp>
        <p:nvSpPr>
          <p:cNvPr id="3" name="标题 2"/>
          <p:cNvSpPr>
            <a:spLocks noGrp="1"/>
          </p:cNvSpPr>
          <p:nvPr>
            <p:ph type="title"/>
          </p:nvPr>
        </p:nvSpPr>
        <p:spPr/>
        <p:txBody>
          <a:bodyPr/>
          <a:lstStyle/>
          <a:p>
            <a:endParaRPr lang="zh-CN" altLang="en-US" dirty="0"/>
          </a:p>
        </p:txBody>
      </p:sp>
      <p:graphicFrame>
        <p:nvGraphicFramePr>
          <p:cNvPr id="5" name="Object 5"/>
          <p:cNvGraphicFramePr>
            <a:graphicFrameLocks noChangeAspect="1"/>
          </p:cNvGraphicFramePr>
          <p:nvPr>
            <p:extLst>
              <p:ext uri="{D42A27DB-BD31-4B8C-83A1-F6EECF244321}">
                <p14:modId xmlns:p14="http://schemas.microsoft.com/office/powerpoint/2010/main" val="1394914182"/>
              </p:ext>
            </p:extLst>
          </p:nvPr>
        </p:nvGraphicFramePr>
        <p:xfrm>
          <a:off x="3249736" y="1199729"/>
          <a:ext cx="2258368" cy="573087"/>
        </p:xfrm>
        <a:graphic>
          <a:graphicData uri="http://schemas.openxmlformats.org/presentationml/2006/ole">
            <mc:AlternateContent xmlns:mc="http://schemas.openxmlformats.org/markup-compatibility/2006">
              <mc:Choice xmlns:v="urn:schemas-microsoft-com:vml" Requires="v">
                <p:oleObj spid="_x0000_s5214" name="数式" r:id="rId3" imgW="647640" imgH="241200" progId="Equation.3">
                  <p:embed/>
                </p:oleObj>
              </mc:Choice>
              <mc:Fallback>
                <p:oleObj name="数式" r:id="rId3" imgW="64764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9736" y="1199729"/>
                        <a:ext cx="2258368" cy="573087"/>
                      </a:xfrm>
                      <a:prstGeom prst="rect">
                        <a:avLst/>
                      </a:prstGeom>
                      <a:noFill/>
                      <a:ln>
                        <a:noFill/>
                      </a:ln>
                      <a:effec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1750482637"/>
              </p:ext>
            </p:extLst>
          </p:nvPr>
        </p:nvGraphicFramePr>
        <p:xfrm>
          <a:off x="2289422" y="3758011"/>
          <a:ext cx="3890963" cy="573088"/>
        </p:xfrm>
        <a:graphic>
          <a:graphicData uri="http://schemas.openxmlformats.org/presentationml/2006/ole">
            <mc:AlternateContent xmlns:mc="http://schemas.openxmlformats.org/markup-compatibility/2006">
              <mc:Choice xmlns:v="urn:schemas-microsoft-com:vml" Requires="v">
                <p:oleObj spid="_x0000_s5215" name="数式" r:id="rId5" imgW="1638000" imgH="241200" progId="Equation.3">
                  <p:embed/>
                </p:oleObj>
              </mc:Choice>
              <mc:Fallback>
                <p:oleObj name="数式" r:id="rId5" imgW="163800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9422" y="3758011"/>
                        <a:ext cx="3890963"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27</a:t>
            </a:fld>
            <a:r>
              <a:rPr lang="en-US" altLang="zh-CN" smtClean="0"/>
              <a:t>/79</a:t>
            </a:r>
            <a:endParaRPr lang="en-US" altLang="zh-CN" dirty="0"/>
          </a:p>
        </p:txBody>
      </p:sp>
    </p:spTree>
    <p:extLst>
      <p:ext uri="{BB962C8B-B14F-4D97-AF65-F5344CB8AC3E}">
        <p14:creationId xmlns:p14="http://schemas.microsoft.com/office/powerpoint/2010/main" val="1628598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a:t>特征：计算</a:t>
            </a:r>
            <a:r>
              <a:rPr lang="en-US" altLang="zh-CN" dirty="0"/>
              <a:t>A[</a:t>
            </a:r>
            <a:r>
              <a:rPr lang="en-US" altLang="zh-CN" dirty="0" err="1"/>
              <a:t>i:j</a:t>
            </a:r>
            <a:r>
              <a:rPr lang="en-US" altLang="zh-CN" dirty="0"/>
              <a:t>]</a:t>
            </a:r>
            <a:r>
              <a:rPr lang="zh-CN" altLang="en-US" dirty="0"/>
              <a:t>的最优次序所包含的计算矩阵子链 </a:t>
            </a:r>
            <a:r>
              <a:rPr lang="en-US" altLang="zh-CN" dirty="0"/>
              <a:t>A[</a:t>
            </a:r>
            <a:r>
              <a:rPr lang="en-US" altLang="zh-CN" dirty="0" err="1"/>
              <a:t>i:k</a:t>
            </a:r>
            <a:r>
              <a:rPr lang="en-US" altLang="zh-CN" dirty="0"/>
              <a:t>]</a:t>
            </a:r>
            <a:r>
              <a:rPr lang="zh-CN" altLang="en-US" dirty="0"/>
              <a:t>和</a:t>
            </a:r>
            <a:r>
              <a:rPr lang="en-US" altLang="zh-CN" dirty="0"/>
              <a:t>A[k+1:j]</a:t>
            </a:r>
            <a:r>
              <a:rPr lang="zh-CN" altLang="en-US" dirty="0"/>
              <a:t>的次序也是最优的。</a:t>
            </a:r>
          </a:p>
          <a:p>
            <a:pPr>
              <a:lnSpc>
                <a:spcPct val="150000"/>
              </a:lnSpc>
            </a:pPr>
            <a:r>
              <a:rPr lang="zh-CN" altLang="en-US" dirty="0"/>
              <a:t>矩阵连乘计算次序问题的最优解包含着其子问题的最优解。这种性质称为</a:t>
            </a:r>
            <a:r>
              <a:rPr lang="zh-CN" altLang="en-US" dirty="0">
                <a:solidFill>
                  <a:srgbClr val="FF0000"/>
                </a:solidFill>
              </a:rPr>
              <a:t>最优子结构性质</a:t>
            </a:r>
            <a:r>
              <a:rPr lang="zh-CN" altLang="en-US" dirty="0"/>
              <a:t>。问题的最优子结构性质是该问题可用动态规划算法求解的显著特征。</a:t>
            </a:r>
          </a:p>
          <a:p>
            <a:endParaRPr lang="zh-CN" altLang="en-US" dirty="0"/>
          </a:p>
        </p:txBody>
      </p:sp>
      <p:sp>
        <p:nvSpPr>
          <p:cNvPr id="3" name="标题 2"/>
          <p:cNvSpPr>
            <a:spLocks noGrp="1"/>
          </p:cNvSpPr>
          <p:nvPr>
            <p:ph type="title"/>
          </p:nvPr>
        </p:nvSpPr>
        <p:spPr/>
        <p:txBody>
          <a:bodyPr/>
          <a:lstStyle/>
          <a:p>
            <a:r>
              <a:rPr lang="zh-CN" altLang="en-US" dirty="0"/>
              <a:t>分析最优解的</a:t>
            </a:r>
            <a:r>
              <a:rPr lang="zh-CN" altLang="en-US" dirty="0" smtClean="0"/>
              <a:t>结构</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28</a:t>
            </a:fld>
            <a:r>
              <a:rPr lang="en-US" altLang="zh-CN" smtClean="0"/>
              <a:t>/79</a:t>
            </a:r>
            <a:endParaRPr lang="en-US" altLang="zh-CN" dirty="0"/>
          </a:p>
        </p:txBody>
      </p:sp>
    </p:spTree>
    <p:extLst>
      <p:ext uri="{BB962C8B-B14F-4D97-AF65-F5344CB8AC3E}">
        <p14:creationId xmlns:p14="http://schemas.microsoft.com/office/powerpoint/2010/main" val="953999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设计算</a:t>
            </a:r>
            <a:r>
              <a:rPr lang="en-US" altLang="zh-CN" dirty="0"/>
              <a:t>A[</a:t>
            </a:r>
            <a:r>
              <a:rPr lang="en-US" altLang="zh-CN" dirty="0" err="1"/>
              <a:t>i:j</a:t>
            </a:r>
            <a:r>
              <a:rPr lang="en-US" altLang="zh-CN" dirty="0"/>
              <a:t>]</a:t>
            </a:r>
            <a:r>
              <a:rPr lang="zh-CN" altLang="en-US" dirty="0"/>
              <a:t>，</a:t>
            </a:r>
            <a:r>
              <a:rPr lang="en-US" altLang="zh-CN" dirty="0"/>
              <a:t>1≤i≤j≤n</a:t>
            </a:r>
            <a:r>
              <a:rPr lang="zh-CN" altLang="en-US" dirty="0"/>
              <a:t>，所</a:t>
            </a:r>
            <a:r>
              <a:rPr lang="zh-CN" altLang="en-US" dirty="0">
                <a:solidFill>
                  <a:srgbClr val="FF0000"/>
                </a:solidFill>
              </a:rPr>
              <a:t>需要的最少数乘次数</a:t>
            </a:r>
            <a:r>
              <a:rPr lang="en-US" altLang="zh-CN" dirty="0"/>
              <a:t>m[</a:t>
            </a:r>
            <a:r>
              <a:rPr lang="en-US" altLang="zh-CN" dirty="0" err="1"/>
              <a:t>i,j</a:t>
            </a:r>
            <a:r>
              <a:rPr lang="en-US" altLang="zh-CN" dirty="0"/>
              <a:t>]</a:t>
            </a:r>
            <a:r>
              <a:rPr lang="zh-CN" altLang="en-US" dirty="0"/>
              <a:t>，则原问题的最优值为</a:t>
            </a:r>
            <a:r>
              <a:rPr lang="en-US" altLang="zh-CN" dirty="0"/>
              <a:t>m[1,n</a:t>
            </a:r>
            <a:r>
              <a:rPr lang="en-US" altLang="zh-CN" dirty="0" smtClean="0"/>
              <a:t>]   </a:t>
            </a:r>
            <a:endParaRPr lang="en-US" altLang="zh-CN" dirty="0"/>
          </a:p>
          <a:p>
            <a:r>
              <a:rPr lang="zh-CN" altLang="en-US" dirty="0"/>
              <a:t>当</a:t>
            </a:r>
            <a:r>
              <a:rPr lang="en-US" altLang="zh-CN" dirty="0" err="1"/>
              <a:t>i</a:t>
            </a:r>
            <a:r>
              <a:rPr lang="en-US" altLang="zh-CN" dirty="0"/>
              <a:t>=j</a:t>
            </a:r>
            <a:r>
              <a:rPr lang="zh-CN" altLang="en-US" dirty="0"/>
              <a:t>时，</a:t>
            </a:r>
            <a:r>
              <a:rPr lang="en-US" altLang="zh-CN" dirty="0"/>
              <a:t>A[</a:t>
            </a:r>
            <a:r>
              <a:rPr lang="en-US" altLang="zh-CN" dirty="0" err="1"/>
              <a:t>i:j</a:t>
            </a:r>
            <a:r>
              <a:rPr lang="en-US" altLang="zh-CN" dirty="0"/>
              <a:t>]=Ai</a:t>
            </a:r>
            <a:r>
              <a:rPr lang="zh-CN" altLang="en-US" dirty="0"/>
              <a:t>，因此，</a:t>
            </a:r>
            <a:r>
              <a:rPr lang="en-US" altLang="zh-CN" dirty="0"/>
              <a:t>m[</a:t>
            </a:r>
            <a:r>
              <a:rPr lang="en-US" altLang="zh-CN" dirty="0" err="1"/>
              <a:t>i,i</a:t>
            </a:r>
            <a:r>
              <a:rPr lang="en-US" altLang="zh-CN" dirty="0"/>
              <a:t>]=0</a:t>
            </a:r>
            <a:r>
              <a:rPr lang="zh-CN" altLang="en-US" dirty="0"/>
              <a:t>，</a:t>
            </a:r>
            <a:r>
              <a:rPr lang="en-US" altLang="zh-CN" dirty="0" err="1"/>
              <a:t>i</a:t>
            </a:r>
            <a:r>
              <a:rPr lang="en-US" altLang="zh-CN" dirty="0"/>
              <a:t>=1,2,…,n</a:t>
            </a:r>
          </a:p>
          <a:p>
            <a:r>
              <a:rPr lang="zh-CN" altLang="en-US" dirty="0"/>
              <a:t>当</a:t>
            </a:r>
            <a:r>
              <a:rPr lang="en-US" altLang="zh-CN" dirty="0" err="1"/>
              <a:t>i</a:t>
            </a:r>
            <a:r>
              <a:rPr lang="en-US" altLang="zh-CN" dirty="0"/>
              <a:t>&lt;j</a:t>
            </a:r>
            <a:r>
              <a:rPr lang="zh-CN" altLang="en-US" dirty="0"/>
              <a:t>时</a:t>
            </a:r>
            <a:r>
              <a:rPr lang="zh-CN" altLang="en-US" dirty="0" smtClean="0"/>
              <a:t>，若计算最优次序在</a:t>
            </a:r>
            <a:r>
              <a:rPr lang="en-US" altLang="zh-CN" dirty="0" err="1" smtClean="0"/>
              <a:t>Ak</a:t>
            </a:r>
            <a:r>
              <a:rPr lang="zh-CN" altLang="en-US" dirty="0" smtClean="0"/>
              <a:t>和</a:t>
            </a:r>
            <a:r>
              <a:rPr lang="en-US" altLang="zh-CN" dirty="0" smtClean="0"/>
              <a:t>Ak+1</a:t>
            </a:r>
            <a:r>
              <a:rPr lang="zh-CN" altLang="en-US" dirty="0" smtClean="0"/>
              <a:t>断开，</a:t>
            </a:r>
            <a:endParaRPr lang="zh-CN" altLang="en-US" dirty="0"/>
          </a:p>
          <a:p>
            <a:endParaRPr lang="zh-CN" altLang="en-US" dirty="0"/>
          </a:p>
          <a:p>
            <a:endParaRPr lang="zh-CN" altLang="en-US" dirty="0"/>
          </a:p>
          <a:p>
            <a:pPr marL="0" indent="0">
              <a:buNone/>
            </a:pPr>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建立递归关系</a:t>
            </a:r>
            <a:endParaRPr lang="zh-CN" alt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151877504"/>
              </p:ext>
            </p:extLst>
          </p:nvPr>
        </p:nvGraphicFramePr>
        <p:xfrm>
          <a:off x="1256671" y="4221088"/>
          <a:ext cx="6768752" cy="661541"/>
        </p:xfrm>
        <a:graphic>
          <a:graphicData uri="http://schemas.openxmlformats.org/presentationml/2006/ole">
            <mc:AlternateContent xmlns:mc="http://schemas.openxmlformats.org/markup-compatibility/2006">
              <mc:Choice xmlns:v="urn:schemas-microsoft-com:vml" Requires="v">
                <p:oleObj spid="_x0000_s6284" name="数式" r:id="rId3" imgW="2336760" imgH="241200" progId="Equation.3">
                  <p:embed/>
                </p:oleObj>
              </mc:Choice>
              <mc:Fallback>
                <p:oleObj name="数式" r:id="rId3" imgW="233676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6671" y="4221088"/>
                        <a:ext cx="6768752" cy="661541"/>
                      </a:xfrm>
                      <a:prstGeom prst="rect">
                        <a:avLst/>
                      </a:prstGeom>
                      <a:noFill/>
                      <a:ln>
                        <a:noFill/>
                      </a:ln>
                      <a:effectLst/>
                    </p:spPr>
                  </p:pic>
                </p:oleObj>
              </mc:Fallback>
            </mc:AlternateContent>
          </a:graphicData>
        </a:graphic>
      </p:graphicFrame>
      <p:sp>
        <p:nvSpPr>
          <p:cNvPr id="6" name="Text Box 6"/>
          <p:cNvSpPr txBox="1">
            <a:spLocks noChangeArrowheads="1"/>
          </p:cNvSpPr>
          <p:nvPr/>
        </p:nvSpPr>
        <p:spPr bwMode="auto">
          <a:xfrm>
            <a:off x="2411760" y="5521226"/>
            <a:ext cx="352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Verdana" panose="020B0604030504040204" pitchFamily="34" charset="0"/>
                <a:ea typeface="黑体" panose="02010609060101010101" pitchFamily="49" charset="-122"/>
              </a:rPr>
              <a:t>这里     的维数为         </a:t>
            </a:r>
            <a:endParaRPr kumimoji="1" lang="ja-JP" altLang="en-US" sz="2400" dirty="0">
              <a:latin typeface="Verdana" panose="020B0604030504040204" pitchFamily="34" charset="0"/>
              <a:ea typeface="黑体" panose="02010609060101010101" pitchFamily="49" charset="-122"/>
            </a:endParaRPr>
          </a:p>
        </p:txBody>
      </p:sp>
      <p:graphicFrame>
        <p:nvGraphicFramePr>
          <p:cNvPr id="7" name="Object 7"/>
          <p:cNvGraphicFramePr>
            <a:graphicFrameLocks noChangeAspect="1"/>
          </p:cNvGraphicFramePr>
          <p:nvPr>
            <p:extLst>
              <p:ext uri="{D42A27DB-BD31-4B8C-83A1-F6EECF244321}">
                <p14:modId xmlns:p14="http://schemas.microsoft.com/office/powerpoint/2010/main" val="4220537703"/>
              </p:ext>
            </p:extLst>
          </p:nvPr>
        </p:nvGraphicFramePr>
        <p:xfrm>
          <a:off x="3203848" y="5478363"/>
          <a:ext cx="392113" cy="542925"/>
        </p:xfrm>
        <a:graphic>
          <a:graphicData uri="http://schemas.openxmlformats.org/presentationml/2006/ole">
            <mc:AlternateContent xmlns:mc="http://schemas.openxmlformats.org/markup-compatibility/2006">
              <mc:Choice xmlns:v="urn:schemas-microsoft-com:vml" Requires="v">
                <p:oleObj spid="_x0000_s6285" name="Equation" r:id="rId5" imgW="164880" imgH="228600" progId="Equation.DSMT4">
                  <p:embed/>
                </p:oleObj>
              </mc:Choice>
              <mc:Fallback>
                <p:oleObj name="Equation" r:id="rId5" imgW="1648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5478363"/>
                        <a:ext cx="392113"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2885489328"/>
              </p:ext>
            </p:extLst>
          </p:nvPr>
        </p:nvGraphicFramePr>
        <p:xfrm>
          <a:off x="4849837" y="5435501"/>
          <a:ext cx="1236663" cy="542925"/>
        </p:xfrm>
        <a:graphic>
          <a:graphicData uri="http://schemas.openxmlformats.org/presentationml/2006/ole">
            <mc:AlternateContent xmlns:mc="http://schemas.openxmlformats.org/markup-compatibility/2006">
              <mc:Choice xmlns:v="urn:schemas-microsoft-com:vml" Requires="v">
                <p:oleObj spid="_x0000_s6286" name="数式" r:id="rId7" imgW="520560" imgH="228600" progId="Equation.3">
                  <p:embed/>
                </p:oleObj>
              </mc:Choice>
              <mc:Fallback>
                <p:oleObj name="数式" r:id="rId7" imgW="52056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9837" y="5435501"/>
                        <a:ext cx="1236663"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29</a:t>
            </a:fld>
            <a:r>
              <a:rPr lang="en-US" altLang="zh-CN" smtClean="0"/>
              <a:t>/79</a:t>
            </a:r>
            <a:endParaRPr lang="en-US" altLang="zh-CN" dirty="0"/>
          </a:p>
        </p:txBody>
      </p:sp>
    </p:spTree>
    <p:extLst>
      <p:ext uri="{BB962C8B-B14F-4D97-AF65-F5344CB8AC3E}">
        <p14:creationId xmlns:p14="http://schemas.microsoft.com/office/powerpoint/2010/main" val="4047068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55330" y="1422236"/>
            <a:ext cx="6480720" cy="4724332"/>
          </a:xfrm>
        </p:spPr>
        <p:txBody>
          <a:bodyPr/>
          <a:lstStyle/>
          <a:p>
            <a:r>
              <a:rPr lang="zh-CN" altLang="en-US" sz="2800" dirty="0" smtClean="0"/>
              <a:t>动态规划</a:t>
            </a:r>
            <a:r>
              <a:rPr lang="zh-CN" altLang="en-US" sz="2800" dirty="0"/>
              <a:t>是运筹学的一个分支，是求解决策过程最优化的数学方法。</a:t>
            </a:r>
          </a:p>
          <a:p>
            <a:r>
              <a:rPr lang="en-US" altLang="zh-CN" sz="2800" dirty="0" smtClean="0"/>
              <a:t>20</a:t>
            </a:r>
            <a:r>
              <a:rPr lang="zh-CN" altLang="en-US" sz="2800" dirty="0"/>
              <a:t>世纪</a:t>
            </a:r>
            <a:r>
              <a:rPr lang="en-US" altLang="zh-CN" sz="2800" dirty="0"/>
              <a:t>50</a:t>
            </a:r>
            <a:r>
              <a:rPr lang="zh-CN" altLang="en-US" sz="2800" dirty="0"/>
              <a:t>年代美国数学家贝尔曼（</a:t>
            </a:r>
            <a:r>
              <a:rPr lang="en-US" altLang="zh-CN" sz="2800" dirty="0" err="1"/>
              <a:t>R.Bellman</a:t>
            </a:r>
            <a:r>
              <a:rPr lang="zh-CN" altLang="en-US" sz="2800" dirty="0"/>
              <a:t>）等人在研究多阶段决策过程的优化问题时，提出了著名的最优性原理，创立了解决多阶段过程优化问题的新方法</a:t>
            </a:r>
            <a:r>
              <a:rPr lang="en-US" altLang="zh-CN" sz="2800" dirty="0"/>
              <a:t>——</a:t>
            </a:r>
            <a:r>
              <a:rPr lang="zh-CN" altLang="en-US" sz="2800" dirty="0"/>
              <a:t>动态规划。</a:t>
            </a:r>
          </a:p>
          <a:p>
            <a:r>
              <a:rPr lang="zh-CN" altLang="en-US" sz="2800" dirty="0" smtClean="0"/>
              <a:t>动态规划</a:t>
            </a:r>
            <a:r>
              <a:rPr lang="zh-CN" altLang="en-US" sz="2800" dirty="0"/>
              <a:t>问世以来，在经济管理、生产调度、工程技术和最优控制等方面得到了广泛的应用。</a:t>
            </a:r>
          </a:p>
          <a:p>
            <a:endParaRPr lang="zh-CN" altLang="en-US" sz="2800" dirty="0"/>
          </a:p>
        </p:txBody>
      </p:sp>
      <p:sp>
        <p:nvSpPr>
          <p:cNvPr id="3" name="标题 2"/>
          <p:cNvSpPr>
            <a:spLocks noGrp="1"/>
          </p:cNvSpPr>
          <p:nvPr>
            <p:ph type="title"/>
          </p:nvPr>
        </p:nvSpPr>
        <p:spPr/>
        <p:txBody>
          <a:bodyPr/>
          <a:lstStyle/>
          <a:p>
            <a:r>
              <a:rPr lang="zh-CN" altLang="en-US" dirty="0"/>
              <a:t>动态规划</a:t>
            </a:r>
            <a:r>
              <a:rPr lang="zh-CN" altLang="en-US" dirty="0" smtClean="0"/>
              <a:t>简介</a:t>
            </a:r>
            <a:r>
              <a:rPr lang="en-US" altLang="zh-CN" sz="3200" dirty="0" smtClean="0">
                <a:solidFill>
                  <a:srgbClr val="FF0000"/>
                </a:solidFill>
              </a:rPr>
              <a:t>Dynamic Programming</a:t>
            </a:r>
            <a:endParaRPr lang="zh-CN" altLang="en-US" sz="3200" dirty="0">
              <a:solidFill>
                <a:srgbClr val="FF0000"/>
              </a:solidFill>
            </a:endParaRPr>
          </a:p>
        </p:txBody>
      </p:sp>
      <p:pic>
        <p:nvPicPr>
          <p:cNvPr id="1026" name="Picture 2" descr="美国数学家贝尔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04864"/>
            <a:ext cx="2231802" cy="3313932"/>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3</a:t>
            </a:fld>
            <a:r>
              <a:rPr lang="en-US" altLang="zh-CN" smtClean="0"/>
              <a:t>/79</a:t>
            </a:r>
            <a:endParaRPr lang="en-US" altLang="zh-CN" dirty="0"/>
          </a:p>
        </p:txBody>
      </p:sp>
    </p:spTree>
    <p:extLst>
      <p:ext uri="{BB962C8B-B14F-4D97-AF65-F5344CB8AC3E}">
        <p14:creationId xmlns:p14="http://schemas.microsoft.com/office/powerpoint/2010/main" val="1736695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将递归定义</a:t>
            </a:r>
            <a:r>
              <a:rPr lang="en-US" altLang="zh-CN" dirty="0" smtClean="0"/>
              <a:t>m[</a:t>
            </a:r>
            <a:r>
              <a:rPr lang="en-US" altLang="zh-CN" dirty="0" err="1" smtClean="0"/>
              <a:t>i,j</a:t>
            </a:r>
            <a:r>
              <a:rPr lang="en-US" altLang="zh-CN" dirty="0" smtClean="0"/>
              <a:t>]</a:t>
            </a:r>
            <a:r>
              <a:rPr lang="zh-CN" altLang="en-US" dirty="0" smtClean="0"/>
              <a:t>为：</a:t>
            </a:r>
            <a:endParaRPr lang="zh-CN" altLang="en-US" dirty="0"/>
          </a:p>
        </p:txBody>
      </p:sp>
      <p:sp>
        <p:nvSpPr>
          <p:cNvPr id="3" name="标题 2"/>
          <p:cNvSpPr>
            <a:spLocks noGrp="1"/>
          </p:cNvSpPr>
          <p:nvPr>
            <p:ph type="title"/>
          </p:nvPr>
        </p:nvSpPr>
        <p:spPr/>
        <p:txBody>
          <a:bodyPr/>
          <a:lstStyle/>
          <a:p>
            <a:r>
              <a:rPr lang="zh-CN" altLang="en-US" dirty="0" smtClean="0"/>
              <a:t>递归定义</a:t>
            </a:r>
            <a:endParaRPr lang="zh-CN" altLang="en-US" dirty="0"/>
          </a:p>
        </p:txBody>
      </p:sp>
      <p:graphicFrame>
        <p:nvGraphicFramePr>
          <p:cNvPr id="5" name="Object 9"/>
          <p:cNvGraphicFramePr>
            <a:graphicFrameLocks noChangeAspect="1"/>
          </p:cNvGraphicFramePr>
          <p:nvPr>
            <p:extLst>
              <p:ext uri="{D42A27DB-BD31-4B8C-83A1-F6EECF244321}">
                <p14:modId xmlns:p14="http://schemas.microsoft.com/office/powerpoint/2010/main" val="2936509141"/>
              </p:ext>
            </p:extLst>
          </p:nvPr>
        </p:nvGraphicFramePr>
        <p:xfrm>
          <a:off x="431540" y="2204864"/>
          <a:ext cx="8280920" cy="1368152"/>
        </p:xfrm>
        <a:graphic>
          <a:graphicData uri="http://schemas.openxmlformats.org/presentationml/2006/ole">
            <mc:AlternateContent xmlns:mc="http://schemas.openxmlformats.org/markup-compatibility/2006">
              <mc:Choice xmlns:v="urn:schemas-microsoft-com:vml" Requires="v">
                <p:oleObj spid="_x0000_s7302" name="数式" r:id="rId3" imgW="3200400" imgH="533160" progId="Equation.3">
                  <p:embed/>
                </p:oleObj>
              </mc:Choice>
              <mc:Fallback>
                <p:oleObj name="数式" r:id="rId3" imgW="320040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540" y="2204864"/>
                        <a:ext cx="8280920" cy="1368152"/>
                      </a:xfrm>
                      <a:prstGeom prst="rect">
                        <a:avLst/>
                      </a:prstGeom>
                      <a:noFill/>
                      <a:ln>
                        <a:noFill/>
                      </a:ln>
                      <a:effectLst/>
                    </p:spPr>
                  </p:pic>
                </p:oleObj>
              </mc:Fallback>
            </mc:AlternateContent>
          </a:graphicData>
        </a:graphic>
      </p:graphicFrame>
      <p:grpSp>
        <p:nvGrpSpPr>
          <p:cNvPr id="6" name="Group 10"/>
          <p:cNvGrpSpPr>
            <a:grpSpLocks/>
          </p:cNvGrpSpPr>
          <p:nvPr/>
        </p:nvGrpSpPr>
        <p:grpSpPr bwMode="auto">
          <a:xfrm>
            <a:off x="2411760" y="3818433"/>
            <a:ext cx="3594100" cy="474663"/>
            <a:chOff x="892" y="3924"/>
            <a:chExt cx="2264" cy="299"/>
          </a:xfrm>
        </p:grpSpPr>
        <p:sp>
          <p:nvSpPr>
            <p:cNvPr id="7" name="Text Box 11"/>
            <p:cNvSpPr txBox="1">
              <a:spLocks noChangeArrowheads="1"/>
            </p:cNvSpPr>
            <p:nvPr/>
          </p:nvSpPr>
          <p:spPr bwMode="auto">
            <a:xfrm>
              <a:off x="892" y="3924"/>
              <a:ext cx="2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ja-JP" altLang="en-US" sz="2400">
                  <a:latin typeface="Verdana" panose="020B0604030504040204" pitchFamily="34" charset="0"/>
                  <a:ea typeface="楷体_GB2312" pitchFamily="49" charset="-122"/>
                </a:rPr>
                <a:t>   </a:t>
              </a:r>
              <a:r>
                <a:rPr kumimoji="1" lang="zh-CN" altLang="en-US" sz="2400">
                  <a:latin typeface="Verdana" panose="020B0604030504040204" pitchFamily="34" charset="0"/>
                  <a:ea typeface="楷体_GB2312" pitchFamily="49" charset="-122"/>
                </a:rPr>
                <a:t>的位置只有      </a:t>
              </a:r>
              <a:r>
                <a:rPr kumimoji="1" lang="zh-CN" altLang="en-US" sz="2400">
                  <a:ea typeface="楷体_GB2312" pitchFamily="49" charset="-122"/>
                </a:rPr>
                <a:t>种</a:t>
              </a:r>
              <a:r>
                <a:rPr kumimoji="1" lang="zh-CN" altLang="en-US" sz="2400">
                  <a:latin typeface="Verdana" panose="020B0604030504040204" pitchFamily="34" charset="0"/>
                  <a:ea typeface="楷体_GB2312" pitchFamily="49" charset="-122"/>
                </a:rPr>
                <a:t>可能</a:t>
              </a:r>
              <a:endParaRPr kumimoji="1" lang="ja-JP" altLang="en-US" sz="2400">
                <a:latin typeface="Verdana" panose="020B0604030504040204" pitchFamily="34" charset="0"/>
                <a:ea typeface="楷体_GB2312" pitchFamily="49" charset="-122"/>
              </a:endParaRPr>
            </a:p>
          </p:txBody>
        </p:sp>
        <p:graphicFrame>
          <p:nvGraphicFramePr>
            <p:cNvPr id="8" name="Object 12"/>
            <p:cNvGraphicFramePr>
              <a:graphicFrameLocks noChangeAspect="1"/>
            </p:cNvGraphicFramePr>
            <p:nvPr/>
          </p:nvGraphicFramePr>
          <p:xfrm>
            <a:off x="940" y="3944"/>
            <a:ext cx="163" cy="229"/>
          </p:xfrm>
          <a:graphic>
            <a:graphicData uri="http://schemas.openxmlformats.org/presentationml/2006/ole">
              <mc:AlternateContent xmlns:mc="http://schemas.openxmlformats.org/markup-compatibility/2006">
                <mc:Choice xmlns:v="urn:schemas-microsoft-com:vml" Requires="v">
                  <p:oleObj spid="_x0000_s7303" name="数式" r:id="rId5" imgW="126720" imgH="177480" progId="Equation.3">
                    <p:embed/>
                  </p:oleObj>
                </mc:Choice>
                <mc:Fallback>
                  <p:oleObj name="数式" r:id="rId5" imgW="12672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0" y="3944"/>
                          <a:ext cx="163"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3"/>
            <p:cNvGraphicFramePr>
              <a:graphicFrameLocks noChangeAspect="1"/>
            </p:cNvGraphicFramePr>
            <p:nvPr/>
          </p:nvGraphicFramePr>
          <p:xfrm>
            <a:off x="2095" y="3954"/>
            <a:ext cx="430" cy="269"/>
          </p:xfrm>
          <a:graphic>
            <a:graphicData uri="http://schemas.openxmlformats.org/presentationml/2006/ole">
              <mc:AlternateContent xmlns:mc="http://schemas.openxmlformats.org/markup-compatibility/2006">
                <mc:Choice xmlns:v="urn:schemas-microsoft-com:vml" Requires="v">
                  <p:oleObj spid="_x0000_s7304" name="数式" r:id="rId7" imgW="304560" imgH="190440" progId="Equation.3">
                    <p:embed/>
                  </p:oleObj>
                </mc:Choice>
                <mc:Fallback>
                  <p:oleObj name="数式" r:id="rId7" imgW="304560" imgH="1904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5" y="3954"/>
                          <a:ext cx="43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30</a:t>
            </a:fld>
            <a:r>
              <a:rPr lang="en-US" altLang="zh-CN" smtClean="0"/>
              <a:t>/79</a:t>
            </a:r>
            <a:endParaRPr lang="en-US" altLang="zh-CN" dirty="0"/>
          </a:p>
        </p:txBody>
      </p:sp>
    </p:spTree>
    <p:extLst>
      <p:ext uri="{BB962C8B-B14F-4D97-AF65-F5344CB8AC3E}">
        <p14:creationId xmlns:p14="http://schemas.microsoft.com/office/powerpoint/2010/main" val="3536568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dirty="0"/>
              <a:t>对于</a:t>
            </a:r>
            <a:r>
              <a:rPr lang="en-US" altLang="zh-CN" sz="2800" dirty="0"/>
              <a:t>1≤i≤j≤n</a:t>
            </a:r>
            <a:r>
              <a:rPr lang="zh-CN" altLang="en-US" sz="2800" dirty="0"/>
              <a:t>不同的有序对</a:t>
            </a:r>
            <a:r>
              <a:rPr lang="en-US" altLang="zh-CN" sz="2800" dirty="0"/>
              <a:t>(</a:t>
            </a:r>
            <a:r>
              <a:rPr lang="en-US" altLang="zh-CN" sz="2800" dirty="0" err="1"/>
              <a:t>i,j</a:t>
            </a:r>
            <a:r>
              <a:rPr lang="en-US" altLang="zh-CN" sz="2800" dirty="0"/>
              <a:t>)</a:t>
            </a:r>
            <a:r>
              <a:rPr lang="zh-CN" altLang="en-US" sz="2800" dirty="0"/>
              <a:t>对应于不同的子问题。因此，不同子问题的个数最多</a:t>
            </a:r>
            <a:r>
              <a:rPr lang="zh-CN" altLang="en-US" sz="2800" dirty="0" smtClean="0"/>
              <a:t>只有</a:t>
            </a:r>
            <a:endParaRPr lang="en-US" altLang="zh-CN" sz="2800" dirty="0" smtClean="0"/>
          </a:p>
          <a:p>
            <a:endParaRPr lang="en-US" altLang="zh-CN" sz="2800" dirty="0"/>
          </a:p>
          <a:p>
            <a:endParaRPr lang="en-US" altLang="zh-CN" sz="2800" dirty="0" smtClean="0"/>
          </a:p>
          <a:p>
            <a:r>
              <a:rPr lang="zh-CN" altLang="en-US" sz="2800" dirty="0"/>
              <a:t>由此可见，在递归计算时，许多子问题被重复计算多次。这也是该问题可用动态规划算法求解的又一显著特征。</a:t>
            </a:r>
          </a:p>
          <a:p>
            <a:r>
              <a:rPr lang="zh-CN" altLang="en-US" sz="2800" dirty="0"/>
              <a:t>用动态规划算法解此问题，可依据其递归式以自底向上的方式进行计算。在计算过程中，保存已解决的子问题答案。每个子问题只计算一次，而在后面需要时只要简单查一下，从而避免大量的重复计算，最终得到多项式时间的算法</a:t>
            </a:r>
          </a:p>
          <a:p>
            <a:endParaRPr lang="zh-CN" altLang="en-US" sz="2800" dirty="0"/>
          </a:p>
          <a:p>
            <a:endParaRPr lang="zh-CN" altLang="en-US" sz="2800" dirty="0"/>
          </a:p>
        </p:txBody>
      </p:sp>
      <p:sp>
        <p:nvSpPr>
          <p:cNvPr id="3" name="标题 2"/>
          <p:cNvSpPr>
            <a:spLocks noGrp="1"/>
          </p:cNvSpPr>
          <p:nvPr>
            <p:ph type="title"/>
          </p:nvPr>
        </p:nvSpPr>
        <p:spPr/>
        <p:txBody>
          <a:bodyPr/>
          <a:lstStyle/>
          <a:p>
            <a:r>
              <a:rPr lang="zh-CN" altLang="en-US" dirty="0" smtClean="0"/>
              <a:t>计算最优值</a:t>
            </a:r>
            <a:endParaRPr lang="zh-CN" alt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026387695"/>
              </p:ext>
            </p:extLst>
          </p:nvPr>
        </p:nvGraphicFramePr>
        <p:xfrm>
          <a:off x="3563888" y="1988840"/>
          <a:ext cx="2697717" cy="1230437"/>
        </p:xfrm>
        <a:graphic>
          <a:graphicData uri="http://schemas.openxmlformats.org/presentationml/2006/ole">
            <mc:AlternateContent xmlns:mc="http://schemas.openxmlformats.org/markup-compatibility/2006">
              <mc:Choice xmlns:v="urn:schemas-microsoft-com:vml" Requires="v">
                <p:oleObj spid="_x0000_s8238" name="数式" r:id="rId3" imgW="1002960" imgH="457200" progId="Equation.3">
                  <p:embed/>
                </p:oleObj>
              </mc:Choice>
              <mc:Fallback>
                <p:oleObj name="数式" r:id="rId3" imgW="100296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1988840"/>
                        <a:ext cx="2697717" cy="1230437"/>
                      </a:xfrm>
                      <a:prstGeom prst="rect">
                        <a:avLst/>
                      </a:prstGeom>
                      <a:noFill/>
                      <a:ln>
                        <a:noFill/>
                      </a:ln>
                      <a:effec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31</a:t>
            </a:fld>
            <a:r>
              <a:rPr lang="en-US" altLang="zh-CN" smtClean="0"/>
              <a:t>/79</a:t>
            </a:r>
            <a:endParaRPr lang="en-US" altLang="zh-CN" dirty="0"/>
          </a:p>
        </p:txBody>
      </p:sp>
    </p:spTree>
    <p:extLst>
      <p:ext uri="{BB962C8B-B14F-4D97-AF65-F5344CB8AC3E}">
        <p14:creationId xmlns:p14="http://schemas.microsoft.com/office/powerpoint/2010/main" val="4253284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arn(inVertical)">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arn(inVertical)">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MatrixChain</a:t>
            </a:r>
            <a:endParaRPr lang="zh-CN" altLang="en-US" dirty="0"/>
          </a:p>
        </p:txBody>
      </p:sp>
      <p:sp>
        <p:nvSpPr>
          <p:cNvPr id="5" name="Rectangle 3"/>
          <p:cNvSpPr>
            <a:spLocks noChangeArrowheads="1"/>
          </p:cNvSpPr>
          <p:nvPr/>
        </p:nvSpPr>
        <p:spPr bwMode="auto">
          <a:xfrm>
            <a:off x="107504" y="1155278"/>
            <a:ext cx="8424863" cy="522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50000"/>
              </a:lnSpc>
            </a:pPr>
            <a:r>
              <a:rPr kumimoji="1" lang="en-US" altLang="zh-CN" sz="1600" b="1" dirty="0">
                <a:effectLst>
                  <a:outerShdw blurRad="38100" dist="38100" dir="2700000" algn="tl">
                    <a:srgbClr val="000000">
                      <a:alpha val="43137"/>
                    </a:srgbClr>
                  </a:outerShdw>
                </a:effectLst>
              </a:rPr>
              <a:t>void </a:t>
            </a:r>
            <a:r>
              <a:rPr kumimoji="1" lang="en-US" altLang="zh-CN" sz="1600" b="1" dirty="0" err="1">
                <a:effectLst>
                  <a:outerShdw blurRad="38100" dist="38100" dir="2700000" algn="tl">
                    <a:srgbClr val="000000">
                      <a:alpha val="43137"/>
                    </a:srgbClr>
                  </a:outerShdw>
                </a:effectLst>
              </a:rPr>
              <a:t>MatrixChain</a:t>
            </a:r>
            <a:r>
              <a:rPr kumimoji="1" lang="en-US" altLang="zh-CN" sz="1600" b="1" dirty="0">
                <a:effectLst>
                  <a:outerShdw blurRad="38100" dist="38100" dir="2700000" algn="tl">
                    <a:srgbClr val="000000">
                      <a:alpha val="43137"/>
                    </a:srgbClr>
                  </a:outerShdw>
                </a:effectLst>
              </a:rPr>
              <a:t>(</a:t>
            </a:r>
            <a:r>
              <a:rPr kumimoji="1" lang="en-US" altLang="zh-CN" sz="1600" b="1" dirty="0" err="1">
                <a:effectLst>
                  <a:outerShdw blurRad="38100" dist="38100" dir="2700000" algn="tl">
                    <a:srgbClr val="000000">
                      <a:alpha val="43137"/>
                    </a:srgbClr>
                  </a:outerShdw>
                </a:effectLst>
              </a:rPr>
              <a:t>int</a:t>
            </a:r>
            <a:r>
              <a:rPr kumimoji="1" lang="en-US" altLang="zh-CN" sz="1600" b="1" dirty="0">
                <a:effectLst>
                  <a:outerShdw blurRad="38100" dist="38100" dir="2700000" algn="tl">
                    <a:srgbClr val="000000">
                      <a:alpha val="43137"/>
                    </a:srgbClr>
                  </a:outerShdw>
                </a:effectLst>
              </a:rPr>
              <a:t> *p</a:t>
            </a:r>
            <a:r>
              <a:rPr kumimoji="1" lang="zh-CN" altLang="en-US" sz="1600" b="1" dirty="0">
                <a:effectLst>
                  <a:outerShdw blurRad="38100" dist="38100" dir="2700000" algn="tl">
                    <a:srgbClr val="000000">
                      <a:alpha val="43137"/>
                    </a:srgbClr>
                  </a:outerShdw>
                </a:effectLst>
              </a:rPr>
              <a:t>，</a:t>
            </a:r>
            <a:r>
              <a:rPr kumimoji="1" lang="en-US" altLang="zh-CN" sz="1600" b="1" dirty="0" err="1">
                <a:effectLst>
                  <a:outerShdw blurRad="38100" dist="38100" dir="2700000" algn="tl">
                    <a:srgbClr val="000000">
                      <a:alpha val="43137"/>
                    </a:srgbClr>
                  </a:outerShdw>
                </a:effectLst>
              </a:rPr>
              <a:t>int</a:t>
            </a:r>
            <a:r>
              <a:rPr kumimoji="1" lang="en-US" altLang="zh-CN" sz="1600" b="1" dirty="0">
                <a:effectLst>
                  <a:outerShdw blurRad="38100" dist="38100" dir="2700000" algn="tl">
                    <a:srgbClr val="000000">
                      <a:alpha val="43137"/>
                    </a:srgbClr>
                  </a:outerShdw>
                </a:effectLst>
              </a:rPr>
              <a:t> n</a:t>
            </a:r>
            <a:r>
              <a:rPr kumimoji="1" lang="zh-CN" altLang="en-US" sz="1600" b="1" dirty="0">
                <a:effectLst>
                  <a:outerShdw blurRad="38100" dist="38100" dir="2700000" algn="tl">
                    <a:srgbClr val="000000">
                      <a:alpha val="43137"/>
                    </a:srgbClr>
                  </a:outerShdw>
                </a:effectLst>
              </a:rPr>
              <a:t>，</a:t>
            </a:r>
            <a:r>
              <a:rPr kumimoji="1" lang="en-US" altLang="zh-CN" sz="1600" b="1" dirty="0" err="1">
                <a:effectLst>
                  <a:outerShdw blurRad="38100" dist="38100" dir="2700000" algn="tl">
                    <a:srgbClr val="000000">
                      <a:alpha val="43137"/>
                    </a:srgbClr>
                  </a:outerShdw>
                </a:effectLst>
              </a:rPr>
              <a:t>int</a:t>
            </a:r>
            <a:r>
              <a:rPr kumimoji="1" lang="en-US" altLang="zh-CN" sz="1600" b="1" dirty="0">
                <a:effectLst>
                  <a:outerShdw blurRad="38100" dist="38100" dir="2700000" algn="tl">
                    <a:srgbClr val="000000">
                      <a:alpha val="43137"/>
                    </a:srgbClr>
                  </a:outerShdw>
                </a:effectLst>
              </a:rPr>
              <a:t> **m</a:t>
            </a:r>
            <a:r>
              <a:rPr kumimoji="1" lang="zh-CN" altLang="en-US" sz="1600" b="1" dirty="0">
                <a:effectLst>
                  <a:outerShdw blurRad="38100" dist="38100" dir="2700000" algn="tl">
                    <a:srgbClr val="000000">
                      <a:alpha val="43137"/>
                    </a:srgbClr>
                  </a:outerShdw>
                </a:effectLst>
              </a:rPr>
              <a:t>，</a:t>
            </a:r>
            <a:r>
              <a:rPr kumimoji="1" lang="en-US" altLang="zh-CN" sz="1600" b="1" dirty="0" err="1">
                <a:effectLst>
                  <a:outerShdw blurRad="38100" dist="38100" dir="2700000" algn="tl">
                    <a:srgbClr val="000000">
                      <a:alpha val="43137"/>
                    </a:srgbClr>
                  </a:outerShdw>
                </a:effectLst>
              </a:rPr>
              <a:t>int</a:t>
            </a:r>
            <a:r>
              <a:rPr kumimoji="1" lang="en-US" altLang="zh-CN" sz="1600" b="1" dirty="0">
                <a:effectLst>
                  <a:outerShdw blurRad="38100" dist="38100" dir="2700000" algn="tl">
                    <a:srgbClr val="000000">
                      <a:alpha val="43137"/>
                    </a:srgbClr>
                  </a:outerShdw>
                </a:effectLst>
              </a:rPr>
              <a:t> **s)</a:t>
            </a:r>
          </a:p>
          <a:p>
            <a:pPr>
              <a:lnSpc>
                <a:spcPct val="150000"/>
              </a:lnSpc>
            </a:pPr>
            <a:r>
              <a:rPr kumimoji="1" lang="en-US" altLang="zh-CN" sz="1600" b="1" dirty="0">
                <a:effectLst>
                  <a:outerShdw blurRad="38100" dist="38100" dir="2700000" algn="tl">
                    <a:srgbClr val="000000">
                      <a:alpha val="43137"/>
                    </a:srgbClr>
                  </a:outerShdw>
                </a:effectLst>
              </a:rPr>
              <a:t>{</a:t>
            </a:r>
          </a:p>
          <a:p>
            <a:pPr>
              <a:lnSpc>
                <a:spcPct val="150000"/>
              </a:lnSpc>
            </a:pPr>
            <a:r>
              <a:rPr kumimoji="1" lang="en-US" altLang="zh-CN" sz="1600" b="1" dirty="0">
                <a:solidFill>
                  <a:srgbClr val="FF0000"/>
                </a:solidFill>
                <a:effectLst>
                  <a:outerShdw blurRad="38100" dist="38100" dir="2700000" algn="tl">
                    <a:srgbClr val="000000">
                      <a:alpha val="43137"/>
                    </a:srgbClr>
                  </a:outerShdw>
                </a:effectLst>
              </a:rPr>
              <a:t>        for (</a:t>
            </a:r>
            <a:r>
              <a:rPr kumimoji="1" lang="en-US" altLang="zh-CN" sz="1600" b="1" dirty="0" err="1">
                <a:solidFill>
                  <a:srgbClr val="FF0000"/>
                </a:solidFill>
                <a:effectLst>
                  <a:outerShdw blurRad="38100" dist="38100" dir="2700000" algn="tl">
                    <a:srgbClr val="000000">
                      <a:alpha val="43137"/>
                    </a:srgbClr>
                  </a:outerShdw>
                </a:effectLst>
              </a:rPr>
              <a:t>int</a:t>
            </a:r>
            <a:r>
              <a:rPr kumimoji="1" lang="en-US" altLang="zh-CN" sz="1600" b="1" dirty="0">
                <a:solidFill>
                  <a:srgbClr val="FF0000"/>
                </a:solidFill>
                <a:effectLst>
                  <a:outerShdw blurRad="38100" dist="38100" dir="2700000" algn="tl">
                    <a:srgbClr val="000000">
                      <a:alpha val="43137"/>
                    </a:srgbClr>
                  </a:outerShdw>
                </a:effectLst>
              </a:rPr>
              <a:t> </a:t>
            </a:r>
            <a:r>
              <a:rPr kumimoji="1" lang="en-US" altLang="zh-CN" sz="1600" b="1" dirty="0" err="1">
                <a:solidFill>
                  <a:srgbClr val="FF0000"/>
                </a:solidFill>
                <a:effectLst>
                  <a:outerShdw blurRad="38100" dist="38100" dir="2700000" algn="tl">
                    <a:srgbClr val="000000">
                      <a:alpha val="43137"/>
                    </a:srgbClr>
                  </a:outerShdw>
                </a:effectLst>
              </a:rPr>
              <a:t>i</a:t>
            </a:r>
            <a:r>
              <a:rPr kumimoji="1" lang="en-US" altLang="zh-CN" sz="1600" b="1" dirty="0">
                <a:solidFill>
                  <a:srgbClr val="FF0000"/>
                </a:solidFill>
                <a:effectLst>
                  <a:outerShdw blurRad="38100" dist="38100" dir="2700000" algn="tl">
                    <a:srgbClr val="000000">
                      <a:alpha val="43137"/>
                    </a:srgbClr>
                  </a:outerShdw>
                </a:effectLst>
              </a:rPr>
              <a:t> = 1; </a:t>
            </a:r>
            <a:r>
              <a:rPr kumimoji="1" lang="en-US" altLang="zh-CN" sz="1600" b="1" dirty="0" err="1">
                <a:solidFill>
                  <a:srgbClr val="FF0000"/>
                </a:solidFill>
                <a:effectLst>
                  <a:outerShdw blurRad="38100" dist="38100" dir="2700000" algn="tl">
                    <a:srgbClr val="000000">
                      <a:alpha val="43137"/>
                    </a:srgbClr>
                  </a:outerShdw>
                </a:effectLst>
              </a:rPr>
              <a:t>i</a:t>
            </a:r>
            <a:r>
              <a:rPr kumimoji="1" lang="en-US" altLang="zh-CN" sz="1600" b="1" dirty="0">
                <a:solidFill>
                  <a:srgbClr val="FF0000"/>
                </a:solidFill>
                <a:effectLst>
                  <a:outerShdw blurRad="38100" dist="38100" dir="2700000" algn="tl">
                    <a:srgbClr val="000000">
                      <a:alpha val="43137"/>
                    </a:srgbClr>
                  </a:outerShdw>
                </a:effectLst>
              </a:rPr>
              <a:t> &lt;= n; </a:t>
            </a:r>
            <a:r>
              <a:rPr kumimoji="1" lang="en-US" altLang="zh-CN" sz="1600" b="1" dirty="0" err="1">
                <a:solidFill>
                  <a:srgbClr val="FF0000"/>
                </a:solidFill>
                <a:effectLst>
                  <a:outerShdw blurRad="38100" dist="38100" dir="2700000" algn="tl">
                    <a:srgbClr val="000000">
                      <a:alpha val="43137"/>
                    </a:srgbClr>
                  </a:outerShdw>
                </a:effectLst>
              </a:rPr>
              <a:t>i</a:t>
            </a:r>
            <a:r>
              <a:rPr kumimoji="1" lang="en-US" altLang="zh-CN" sz="1600" b="1" dirty="0">
                <a:solidFill>
                  <a:srgbClr val="FF0000"/>
                </a:solidFill>
                <a:effectLst>
                  <a:outerShdw blurRad="38100" dist="38100" dir="2700000" algn="tl">
                    <a:srgbClr val="000000">
                      <a:alpha val="43137"/>
                    </a:srgbClr>
                  </a:outerShdw>
                </a:effectLst>
              </a:rPr>
              <a:t>++) m[</a:t>
            </a:r>
            <a:r>
              <a:rPr kumimoji="1" lang="en-US" altLang="zh-CN" sz="1600" b="1" dirty="0" err="1">
                <a:solidFill>
                  <a:srgbClr val="FF0000"/>
                </a:solidFill>
                <a:effectLst>
                  <a:outerShdw blurRad="38100" dist="38100" dir="2700000" algn="tl">
                    <a:srgbClr val="000000">
                      <a:alpha val="43137"/>
                    </a:srgbClr>
                  </a:outerShdw>
                </a:effectLst>
              </a:rPr>
              <a:t>i</a:t>
            </a:r>
            <a:r>
              <a:rPr kumimoji="1" lang="en-US" altLang="zh-CN" sz="1600" b="1" dirty="0">
                <a:solidFill>
                  <a:srgbClr val="FF0000"/>
                </a:solidFill>
                <a:effectLst>
                  <a:outerShdw blurRad="38100" dist="38100" dir="2700000" algn="tl">
                    <a:srgbClr val="000000">
                      <a:alpha val="43137"/>
                    </a:srgbClr>
                  </a:outerShdw>
                </a:effectLst>
              </a:rPr>
              <a:t>][</a:t>
            </a:r>
            <a:r>
              <a:rPr kumimoji="1" lang="en-US" altLang="zh-CN" sz="1600" b="1" dirty="0" err="1">
                <a:solidFill>
                  <a:srgbClr val="FF0000"/>
                </a:solidFill>
                <a:effectLst>
                  <a:outerShdw blurRad="38100" dist="38100" dir="2700000" algn="tl">
                    <a:srgbClr val="000000">
                      <a:alpha val="43137"/>
                    </a:srgbClr>
                  </a:outerShdw>
                </a:effectLst>
              </a:rPr>
              <a:t>i</a:t>
            </a:r>
            <a:r>
              <a:rPr kumimoji="1" lang="en-US" altLang="zh-CN" sz="1600" b="1" dirty="0">
                <a:solidFill>
                  <a:srgbClr val="FF0000"/>
                </a:solidFill>
                <a:effectLst>
                  <a:outerShdw blurRad="38100" dist="38100" dir="2700000" algn="tl">
                    <a:srgbClr val="000000">
                      <a:alpha val="43137"/>
                    </a:srgbClr>
                  </a:outerShdw>
                </a:effectLst>
              </a:rPr>
              <a:t>] = 0;</a:t>
            </a:r>
          </a:p>
          <a:p>
            <a:pPr>
              <a:lnSpc>
                <a:spcPct val="150000"/>
              </a:lnSpc>
            </a:pPr>
            <a:r>
              <a:rPr kumimoji="1" lang="en-US" altLang="zh-CN" sz="1600" b="1" dirty="0">
                <a:effectLst>
                  <a:outerShdw blurRad="38100" dist="38100" dir="2700000" algn="tl">
                    <a:srgbClr val="000000">
                      <a:alpha val="43137"/>
                    </a:srgbClr>
                  </a:outerShdw>
                </a:effectLst>
              </a:rPr>
              <a:t>        for (</a:t>
            </a:r>
            <a:r>
              <a:rPr kumimoji="1" lang="en-US" altLang="zh-CN" sz="1600" b="1" dirty="0" err="1">
                <a:effectLst>
                  <a:outerShdw blurRad="38100" dist="38100" dir="2700000" algn="tl">
                    <a:srgbClr val="000000">
                      <a:alpha val="43137"/>
                    </a:srgbClr>
                  </a:outerShdw>
                </a:effectLst>
              </a:rPr>
              <a:t>int</a:t>
            </a:r>
            <a:r>
              <a:rPr kumimoji="1" lang="en-US" altLang="zh-CN" sz="1600" b="1" dirty="0">
                <a:effectLst>
                  <a:outerShdw blurRad="38100" dist="38100" dir="2700000" algn="tl">
                    <a:srgbClr val="000000">
                      <a:alpha val="43137"/>
                    </a:srgbClr>
                  </a:outerShdw>
                </a:effectLst>
              </a:rPr>
              <a:t> r = 2; r &lt;= n; r++)</a:t>
            </a:r>
          </a:p>
          <a:p>
            <a:pPr>
              <a:lnSpc>
                <a:spcPct val="150000"/>
              </a:lnSpc>
            </a:pPr>
            <a:r>
              <a:rPr kumimoji="1" lang="en-US" altLang="zh-CN" sz="1600" b="1" dirty="0">
                <a:effectLst>
                  <a:outerShdw blurRad="38100" dist="38100" dir="2700000" algn="tl">
                    <a:srgbClr val="000000">
                      <a:alpha val="43137"/>
                    </a:srgbClr>
                  </a:outerShdw>
                </a:effectLst>
              </a:rPr>
              <a:t>           for (</a:t>
            </a:r>
            <a:r>
              <a:rPr kumimoji="1" lang="en-US" altLang="zh-CN" sz="1600" b="1" dirty="0" err="1">
                <a:effectLst>
                  <a:outerShdw blurRad="38100" dist="38100" dir="2700000" algn="tl">
                    <a:srgbClr val="000000">
                      <a:alpha val="43137"/>
                    </a:srgbClr>
                  </a:outerShdw>
                </a:effectLst>
              </a:rPr>
              <a:t>int</a:t>
            </a:r>
            <a:r>
              <a:rPr kumimoji="1" lang="en-US" altLang="zh-CN" sz="1600" b="1" dirty="0">
                <a:effectLst>
                  <a:outerShdw blurRad="38100" dist="38100" dir="2700000" algn="tl">
                    <a:srgbClr val="000000">
                      <a:alpha val="43137"/>
                    </a:srgbClr>
                  </a:outerShdw>
                </a:effectLst>
              </a:rPr>
              <a:t> </a:t>
            </a:r>
            <a:r>
              <a:rPr kumimoji="1" lang="en-US" altLang="zh-CN" sz="1600" b="1" dirty="0" err="1">
                <a:effectLst>
                  <a:outerShdw blurRad="38100" dist="38100" dir="2700000" algn="tl">
                    <a:srgbClr val="000000">
                      <a:alpha val="43137"/>
                    </a:srgbClr>
                  </a:outerShdw>
                </a:effectLst>
              </a:rPr>
              <a:t>i</a:t>
            </a:r>
            <a:r>
              <a:rPr kumimoji="1" lang="en-US" altLang="zh-CN" sz="1600" b="1" dirty="0">
                <a:effectLst>
                  <a:outerShdw blurRad="38100" dist="38100" dir="2700000" algn="tl">
                    <a:srgbClr val="000000">
                      <a:alpha val="43137"/>
                    </a:srgbClr>
                  </a:outerShdw>
                </a:effectLst>
              </a:rPr>
              <a:t> = 1; </a:t>
            </a:r>
            <a:r>
              <a:rPr kumimoji="1" lang="en-US" altLang="zh-CN" sz="1600" b="1" dirty="0" err="1">
                <a:effectLst>
                  <a:outerShdw blurRad="38100" dist="38100" dir="2700000" algn="tl">
                    <a:srgbClr val="000000">
                      <a:alpha val="43137"/>
                    </a:srgbClr>
                  </a:outerShdw>
                </a:effectLst>
              </a:rPr>
              <a:t>i</a:t>
            </a:r>
            <a:r>
              <a:rPr kumimoji="1" lang="en-US" altLang="zh-CN" sz="1600" b="1" dirty="0">
                <a:effectLst>
                  <a:outerShdw blurRad="38100" dist="38100" dir="2700000" algn="tl">
                    <a:srgbClr val="000000">
                      <a:alpha val="43137"/>
                    </a:srgbClr>
                  </a:outerShdw>
                </a:effectLst>
              </a:rPr>
              <a:t> &lt;= n - r+1; </a:t>
            </a:r>
            <a:r>
              <a:rPr kumimoji="1" lang="en-US" altLang="zh-CN" sz="1600" b="1" dirty="0" err="1">
                <a:effectLst>
                  <a:outerShdw blurRad="38100" dist="38100" dir="2700000" algn="tl">
                    <a:srgbClr val="000000">
                      <a:alpha val="43137"/>
                    </a:srgbClr>
                  </a:outerShdw>
                </a:effectLst>
              </a:rPr>
              <a:t>i</a:t>
            </a:r>
            <a:r>
              <a:rPr kumimoji="1" lang="en-US" altLang="zh-CN" sz="1600" b="1" dirty="0">
                <a:effectLst>
                  <a:outerShdw blurRad="38100" dist="38100" dir="2700000" algn="tl">
                    <a:srgbClr val="000000">
                      <a:alpha val="43137"/>
                    </a:srgbClr>
                  </a:outerShdw>
                </a:effectLst>
              </a:rPr>
              <a:t>++) {</a:t>
            </a:r>
          </a:p>
          <a:p>
            <a:pPr>
              <a:lnSpc>
                <a:spcPct val="150000"/>
              </a:lnSpc>
            </a:pPr>
            <a:r>
              <a:rPr kumimoji="1" lang="en-US" altLang="zh-CN" sz="1600" b="1" dirty="0">
                <a:effectLst>
                  <a:outerShdw blurRad="38100" dist="38100" dir="2700000" algn="tl">
                    <a:srgbClr val="000000">
                      <a:alpha val="43137"/>
                    </a:srgbClr>
                  </a:outerShdw>
                </a:effectLst>
              </a:rPr>
              <a:t>              </a:t>
            </a:r>
            <a:r>
              <a:rPr kumimoji="1" lang="en-US" altLang="zh-CN" sz="1600" b="1" dirty="0" err="1">
                <a:effectLst>
                  <a:outerShdw blurRad="38100" dist="38100" dir="2700000" algn="tl">
                    <a:srgbClr val="000000">
                      <a:alpha val="43137"/>
                    </a:srgbClr>
                  </a:outerShdw>
                </a:effectLst>
              </a:rPr>
              <a:t>int</a:t>
            </a:r>
            <a:r>
              <a:rPr kumimoji="1" lang="en-US" altLang="zh-CN" sz="1600" b="1" dirty="0">
                <a:effectLst>
                  <a:outerShdw blurRad="38100" dist="38100" dir="2700000" algn="tl">
                    <a:srgbClr val="000000">
                      <a:alpha val="43137"/>
                    </a:srgbClr>
                  </a:outerShdw>
                </a:effectLst>
              </a:rPr>
              <a:t> j=i+r-1;</a:t>
            </a:r>
          </a:p>
          <a:p>
            <a:pPr>
              <a:lnSpc>
                <a:spcPct val="150000"/>
              </a:lnSpc>
            </a:pPr>
            <a:r>
              <a:rPr kumimoji="1" lang="en-US" altLang="zh-CN" sz="1600" b="1" dirty="0">
                <a:solidFill>
                  <a:srgbClr val="FF0000"/>
                </a:solidFill>
                <a:effectLst>
                  <a:outerShdw blurRad="38100" dist="38100" dir="2700000" algn="tl">
                    <a:srgbClr val="000000">
                      <a:alpha val="43137"/>
                    </a:srgbClr>
                  </a:outerShdw>
                </a:effectLst>
              </a:rPr>
              <a:t>              m[</a:t>
            </a:r>
            <a:r>
              <a:rPr kumimoji="1" lang="en-US" altLang="zh-CN" sz="1600" b="1" dirty="0" err="1">
                <a:solidFill>
                  <a:srgbClr val="FF0000"/>
                </a:solidFill>
                <a:effectLst>
                  <a:outerShdw blurRad="38100" dist="38100" dir="2700000" algn="tl">
                    <a:srgbClr val="000000">
                      <a:alpha val="43137"/>
                    </a:srgbClr>
                  </a:outerShdw>
                </a:effectLst>
              </a:rPr>
              <a:t>i</a:t>
            </a:r>
            <a:r>
              <a:rPr kumimoji="1" lang="en-US" altLang="zh-CN" sz="1600" b="1" dirty="0">
                <a:solidFill>
                  <a:srgbClr val="FF0000"/>
                </a:solidFill>
                <a:effectLst>
                  <a:outerShdw blurRad="38100" dist="38100" dir="2700000" algn="tl">
                    <a:srgbClr val="000000">
                      <a:alpha val="43137"/>
                    </a:srgbClr>
                  </a:outerShdw>
                </a:effectLst>
              </a:rPr>
              <a:t>][j] = m[i+1][j]+ p[i-1]*p[</a:t>
            </a:r>
            <a:r>
              <a:rPr kumimoji="1" lang="en-US" altLang="zh-CN" sz="1600" b="1" dirty="0" err="1">
                <a:solidFill>
                  <a:srgbClr val="FF0000"/>
                </a:solidFill>
                <a:effectLst>
                  <a:outerShdw blurRad="38100" dist="38100" dir="2700000" algn="tl">
                    <a:srgbClr val="000000">
                      <a:alpha val="43137"/>
                    </a:srgbClr>
                  </a:outerShdw>
                </a:effectLst>
              </a:rPr>
              <a:t>i</a:t>
            </a:r>
            <a:r>
              <a:rPr kumimoji="1" lang="en-US" altLang="zh-CN" sz="1600" b="1" dirty="0">
                <a:solidFill>
                  <a:srgbClr val="FF0000"/>
                </a:solidFill>
                <a:effectLst>
                  <a:outerShdw blurRad="38100" dist="38100" dir="2700000" algn="tl">
                    <a:srgbClr val="000000">
                      <a:alpha val="43137"/>
                    </a:srgbClr>
                  </a:outerShdw>
                </a:effectLst>
              </a:rPr>
              <a:t>]*p[j];</a:t>
            </a:r>
          </a:p>
          <a:p>
            <a:pPr>
              <a:lnSpc>
                <a:spcPct val="150000"/>
              </a:lnSpc>
            </a:pPr>
            <a:r>
              <a:rPr kumimoji="1" lang="en-US" altLang="zh-CN" sz="1600" b="1" dirty="0">
                <a:effectLst>
                  <a:outerShdw blurRad="38100" dist="38100" dir="2700000" algn="tl">
                    <a:srgbClr val="000000">
                      <a:alpha val="43137"/>
                    </a:srgbClr>
                  </a:outerShdw>
                </a:effectLst>
              </a:rPr>
              <a:t>              s[</a:t>
            </a:r>
            <a:r>
              <a:rPr kumimoji="1" lang="en-US" altLang="zh-CN" sz="1600" b="1" dirty="0" err="1">
                <a:effectLst>
                  <a:outerShdw blurRad="38100" dist="38100" dir="2700000" algn="tl">
                    <a:srgbClr val="000000">
                      <a:alpha val="43137"/>
                    </a:srgbClr>
                  </a:outerShdw>
                </a:effectLst>
              </a:rPr>
              <a:t>i</a:t>
            </a:r>
            <a:r>
              <a:rPr kumimoji="1" lang="en-US" altLang="zh-CN" sz="1600" b="1" dirty="0">
                <a:effectLst>
                  <a:outerShdw blurRad="38100" dist="38100" dir="2700000" algn="tl">
                    <a:srgbClr val="000000">
                      <a:alpha val="43137"/>
                    </a:srgbClr>
                  </a:outerShdw>
                </a:effectLst>
              </a:rPr>
              <a:t>][j] = </a:t>
            </a:r>
            <a:r>
              <a:rPr kumimoji="1" lang="en-US" altLang="zh-CN" sz="1600" b="1" dirty="0" err="1">
                <a:effectLst>
                  <a:outerShdw blurRad="38100" dist="38100" dir="2700000" algn="tl">
                    <a:srgbClr val="000000">
                      <a:alpha val="43137"/>
                    </a:srgbClr>
                  </a:outerShdw>
                </a:effectLst>
              </a:rPr>
              <a:t>i</a:t>
            </a:r>
            <a:r>
              <a:rPr kumimoji="1" lang="en-US" altLang="zh-CN" sz="1600" b="1" dirty="0">
                <a:effectLst>
                  <a:outerShdw blurRad="38100" dist="38100" dir="2700000" algn="tl">
                    <a:srgbClr val="000000">
                      <a:alpha val="43137"/>
                    </a:srgbClr>
                  </a:outerShdw>
                </a:effectLst>
              </a:rPr>
              <a:t>;</a:t>
            </a:r>
          </a:p>
          <a:p>
            <a:pPr>
              <a:lnSpc>
                <a:spcPct val="150000"/>
              </a:lnSpc>
            </a:pPr>
            <a:r>
              <a:rPr kumimoji="1" lang="en-US" altLang="zh-CN" sz="1600" b="1" dirty="0">
                <a:effectLst>
                  <a:outerShdw blurRad="38100" dist="38100" dir="2700000" algn="tl">
                    <a:srgbClr val="000000">
                      <a:alpha val="43137"/>
                    </a:srgbClr>
                  </a:outerShdw>
                </a:effectLst>
              </a:rPr>
              <a:t>              for (</a:t>
            </a:r>
            <a:r>
              <a:rPr kumimoji="1" lang="en-US" altLang="zh-CN" sz="1600" b="1" dirty="0" err="1">
                <a:effectLst>
                  <a:outerShdw blurRad="38100" dist="38100" dir="2700000" algn="tl">
                    <a:srgbClr val="000000">
                      <a:alpha val="43137"/>
                    </a:srgbClr>
                  </a:outerShdw>
                </a:effectLst>
              </a:rPr>
              <a:t>int</a:t>
            </a:r>
            <a:r>
              <a:rPr kumimoji="1" lang="en-US" altLang="zh-CN" sz="1600" b="1" dirty="0">
                <a:effectLst>
                  <a:outerShdw blurRad="38100" dist="38100" dir="2700000" algn="tl">
                    <a:srgbClr val="000000">
                      <a:alpha val="43137"/>
                    </a:srgbClr>
                  </a:outerShdw>
                </a:effectLst>
              </a:rPr>
              <a:t> k = i+1; k &lt; j; k++) {</a:t>
            </a:r>
          </a:p>
          <a:p>
            <a:pPr>
              <a:lnSpc>
                <a:spcPct val="150000"/>
              </a:lnSpc>
            </a:pPr>
            <a:r>
              <a:rPr kumimoji="1" lang="en-US" altLang="zh-CN" sz="1600" b="1" dirty="0">
                <a:solidFill>
                  <a:srgbClr val="FF0000"/>
                </a:solidFill>
                <a:effectLst>
                  <a:outerShdw blurRad="38100" dist="38100" dir="2700000" algn="tl">
                    <a:srgbClr val="000000">
                      <a:alpha val="43137"/>
                    </a:srgbClr>
                  </a:outerShdw>
                </a:effectLst>
              </a:rPr>
              <a:t>                 </a:t>
            </a:r>
            <a:r>
              <a:rPr kumimoji="1" lang="en-US" altLang="zh-CN" sz="1600" b="1" dirty="0" err="1">
                <a:solidFill>
                  <a:srgbClr val="FF0000"/>
                </a:solidFill>
                <a:effectLst>
                  <a:outerShdw blurRad="38100" dist="38100" dir="2700000" algn="tl">
                    <a:srgbClr val="000000">
                      <a:alpha val="43137"/>
                    </a:srgbClr>
                  </a:outerShdw>
                </a:effectLst>
              </a:rPr>
              <a:t>int</a:t>
            </a:r>
            <a:r>
              <a:rPr kumimoji="1" lang="en-US" altLang="zh-CN" sz="1600" b="1" dirty="0">
                <a:solidFill>
                  <a:srgbClr val="FF0000"/>
                </a:solidFill>
                <a:effectLst>
                  <a:outerShdw blurRad="38100" dist="38100" dir="2700000" algn="tl">
                    <a:srgbClr val="000000">
                      <a:alpha val="43137"/>
                    </a:srgbClr>
                  </a:outerShdw>
                </a:effectLst>
              </a:rPr>
              <a:t> t = m[</a:t>
            </a:r>
            <a:r>
              <a:rPr kumimoji="1" lang="en-US" altLang="zh-CN" sz="1600" b="1" dirty="0" err="1">
                <a:solidFill>
                  <a:srgbClr val="FF0000"/>
                </a:solidFill>
                <a:effectLst>
                  <a:outerShdw blurRad="38100" dist="38100" dir="2700000" algn="tl">
                    <a:srgbClr val="000000">
                      <a:alpha val="43137"/>
                    </a:srgbClr>
                  </a:outerShdw>
                </a:effectLst>
              </a:rPr>
              <a:t>i</a:t>
            </a:r>
            <a:r>
              <a:rPr kumimoji="1" lang="en-US" altLang="zh-CN" sz="1600" b="1" dirty="0">
                <a:solidFill>
                  <a:srgbClr val="FF0000"/>
                </a:solidFill>
                <a:effectLst>
                  <a:outerShdw blurRad="38100" dist="38100" dir="2700000" algn="tl">
                    <a:srgbClr val="000000">
                      <a:alpha val="43137"/>
                    </a:srgbClr>
                  </a:outerShdw>
                </a:effectLst>
              </a:rPr>
              <a:t>][k] + m[k+1][j] + p[i-1]*p[k]*p[j];</a:t>
            </a:r>
          </a:p>
          <a:p>
            <a:pPr>
              <a:lnSpc>
                <a:spcPct val="150000"/>
              </a:lnSpc>
            </a:pPr>
            <a:r>
              <a:rPr kumimoji="1" lang="en-US" altLang="zh-CN" sz="1600" b="1" dirty="0">
                <a:effectLst>
                  <a:outerShdw blurRad="38100" dist="38100" dir="2700000" algn="tl">
                    <a:srgbClr val="000000">
                      <a:alpha val="43137"/>
                    </a:srgbClr>
                  </a:outerShdw>
                </a:effectLst>
              </a:rPr>
              <a:t>                 if (t &lt; m[</a:t>
            </a:r>
            <a:r>
              <a:rPr kumimoji="1" lang="en-US" altLang="zh-CN" sz="1600" b="1" dirty="0" err="1">
                <a:effectLst>
                  <a:outerShdw blurRad="38100" dist="38100" dir="2700000" algn="tl">
                    <a:srgbClr val="000000">
                      <a:alpha val="43137"/>
                    </a:srgbClr>
                  </a:outerShdw>
                </a:effectLst>
              </a:rPr>
              <a:t>i</a:t>
            </a:r>
            <a:r>
              <a:rPr kumimoji="1" lang="en-US" altLang="zh-CN" sz="1600" b="1" dirty="0">
                <a:effectLst>
                  <a:outerShdw blurRad="38100" dist="38100" dir="2700000" algn="tl">
                    <a:srgbClr val="000000">
                      <a:alpha val="43137"/>
                    </a:srgbClr>
                  </a:outerShdw>
                </a:effectLst>
              </a:rPr>
              <a:t>][j]) { m[</a:t>
            </a:r>
            <a:r>
              <a:rPr kumimoji="1" lang="en-US" altLang="zh-CN" sz="1600" b="1" dirty="0" err="1">
                <a:effectLst>
                  <a:outerShdw blurRad="38100" dist="38100" dir="2700000" algn="tl">
                    <a:srgbClr val="000000">
                      <a:alpha val="43137"/>
                    </a:srgbClr>
                  </a:outerShdw>
                </a:effectLst>
              </a:rPr>
              <a:t>i</a:t>
            </a:r>
            <a:r>
              <a:rPr kumimoji="1" lang="en-US" altLang="zh-CN" sz="1600" b="1" dirty="0">
                <a:effectLst>
                  <a:outerShdw blurRad="38100" dist="38100" dir="2700000" algn="tl">
                    <a:srgbClr val="000000">
                      <a:alpha val="43137"/>
                    </a:srgbClr>
                  </a:outerShdw>
                </a:effectLst>
              </a:rPr>
              <a:t>][j] = t; s[</a:t>
            </a:r>
            <a:r>
              <a:rPr kumimoji="1" lang="en-US" altLang="zh-CN" sz="1600" b="1" dirty="0" err="1">
                <a:effectLst>
                  <a:outerShdw blurRad="38100" dist="38100" dir="2700000" algn="tl">
                    <a:srgbClr val="000000">
                      <a:alpha val="43137"/>
                    </a:srgbClr>
                  </a:outerShdw>
                </a:effectLst>
              </a:rPr>
              <a:t>i</a:t>
            </a:r>
            <a:r>
              <a:rPr kumimoji="1" lang="en-US" altLang="zh-CN" sz="1600" b="1" dirty="0">
                <a:effectLst>
                  <a:outerShdw blurRad="38100" dist="38100" dir="2700000" algn="tl">
                    <a:srgbClr val="000000">
                      <a:alpha val="43137"/>
                    </a:srgbClr>
                  </a:outerShdw>
                </a:effectLst>
              </a:rPr>
              <a:t>][j] = k;}</a:t>
            </a:r>
          </a:p>
          <a:p>
            <a:pPr>
              <a:lnSpc>
                <a:spcPct val="150000"/>
              </a:lnSpc>
            </a:pPr>
            <a:r>
              <a:rPr kumimoji="1" lang="en-US" altLang="zh-CN" sz="1600" b="1" dirty="0">
                <a:effectLst>
                  <a:outerShdw blurRad="38100" dist="38100" dir="2700000" algn="tl">
                    <a:srgbClr val="000000">
                      <a:alpha val="43137"/>
                    </a:srgbClr>
                  </a:outerShdw>
                </a:effectLst>
              </a:rPr>
              <a:t>              }</a:t>
            </a:r>
          </a:p>
          <a:p>
            <a:pPr>
              <a:lnSpc>
                <a:spcPct val="150000"/>
              </a:lnSpc>
            </a:pPr>
            <a:r>
              <a:rPr kumimoji="1" lang="en-US" altLang="zh-CN" sz="1600" b="1" dirty="0">
                <a:effectLst>
                  <a:outerShdw blurRad="38100" dist="38100" dir="2700000" algn="tl">
                    <a:srgbClr val="000000">
                      <a:alpha val="43137"/>
                    </a:srgbClr>
                  </a:outerShdw>
                </a:effectLst>
              </a:rPr>
              <a:t>          }</a:t>
            </a:r>
          </a:p>
          <a:p>
            <a:pPr>
              <a:lnSpc>
                <a:spcPct val="150000"/>
              </a:lnSpc>
            </a:pPr>
            <a:r>
              <a:rPr kumimoji="1" lang="en-US" altLang="zh-CN" sz="1600" b="1" dirty="0">
                <a:effectLst>
                  <a:outerShdw blurRad="38100" dist="38100" dir="2700000" algn="tl">
                    <a:srgbClr val="000000">
                      <a:alpha val="43137"/>
                    </a:srgbClr>
                  </a:outerShdw>
                </a:effectLst>
              </a:rPr>
              <a:t>}</a:t>
            </a:r>
          </a:p>
        </p:txBody>
      </p:sp>
      <p:sp>
        <p:nvSpPr>
          <p:cNvPr id="6" name="Text Box 30"/>
          <p:cNvSpPr txBox="1">
            <a:spLocks noChangeArrowheads="1"/>
          </p:cNvSpPr>
          <p:nvPr/>
        </p:nvSpPr>
        <p:spPr bwMode="auto">
          <a:xfrm>
            <a:off x="1043608" y="2204864"/>
            <a:ext cx="6840314" cy="353943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zh-CN" altLang="en-US" sz="3200" b="1" dirty="0">
                <a:latin typeface="Verdana" panose="020B0604030504040204" pitchFamily="34" charset="0"/>
                <a:ea typeface="黑体" panose="02010609060101010101" pitchFamily="49" charset="-122"/>
              </a:rPr>
              <a:t>算法复杂度分析：</a:t>
            </a:r>
          </a:p>
          <a:p>
            <a:r>
              <a:rPr lang="zh-CN" altLang="en-US" sz="3200" dirty="0">
                <a:ea typeface="楷体_GB2312" pitchFamily="49" charset="-122"/>
              </a:rPr>
              <a:t>算法</a:t>
            </a:r>
            <a:r>
              <a:rPr lang="en-US" altLang="zh-CN" sz="3200" b="1" dirty="0" err="1">
                <a:ea typeface="楷体_GB2312" pitchFamily="49" charset="-122"/>
              </a:rPr>
              <a:t>matrixChain</a:t>
            </a:r>
            <a:r>
              <a:rPr lang="zh-CN" altLang="en-US" sz="3200" dirty="0">
                <a:ea typeface="楷体_GB2312" pitchFamily="49" charset="-122"/>
              </a:rPr>
              <a:t>的主要计算量取决于算法中对</a:t>
            </a:r>
            <a:r>
              <a:rPr lang="en-US" altLang="zh-CN" sz="3200" dirty="0">
                <a:ea typeface="楷体_GB2312" pitchFamily="49" charset="-122"/>
              </a:rPr>
              <a:t>r</a:t>
            </a:r>
            <a:r>
              <a:rPr lang="zh-CN" altLang="en-US" sz="3200" dirty="0">
                <a:ea typeface="楷体_GB2312" pitchFamily="49" charset="-122"/>
              </a:rPr>
              <a:t>，</a:t>
            </a:r>
            <a:r>
              <a:rPr lang="en-US" altLang="zh-CN" sz="3200" dirty="0" err="1">
                <a:ea typeface="楷体_GB2312" pitchFamily="49" charset="-122"/>
              </a:rPr>
              <a:t>i</a:t>
            </a:r>
            <a:r>
              <a:rPr lang="zh-CN" altLang="en-US" sz="3200" dirty="0">
                <a:ea typeface="楷体_GB2312" pitchFamily="49" charset="-122"/>
              </a:rPr>
              <a:t>和</a:t>
            </a:r>
            <a:r>
              <a:rPr lang="en-US" altLang="zh-CN" sz="3200" dirty="0">
                <a:ea typeface="楷体_GB2312" pitchFamily="49" charset="-122"/>
              </a:rPr>
              <a:t>k</a:t>
            </a:r>
            <a:r>
              <a:rPr lang="zh-CN" altLang="en-US" sz="3200" dirty="0">
                <a:ea typeface="楷体_GB2312" pitchFamily="49" charset="-122"/>
              </a:rPr>
              <a:t>的</a:t>
            </a:r>
            <a:r>
              <a:rPr lang="en-US" altLang="zh-CN" sz="3200" dirty="0">
                <a:ea typeface="楷体_GB2312" pitchFamily="49" charset="-122"/>
              </a:rPr>
              <a:t>3</a:t>
            </a:r>
            <a:r>
              <a:rPr lang="zh-CN" altLang="en-US" sz="3200" dirty="0">
                <a:ea typeface="楷体_GB2312" pitchFamily="49" charset="-122"/>
              </a:rPr>
              <a:t>重循环。循环体内的计算量为</a:t>
            </a:r>
            <a:r>
              <a:rPr lang="en-US" altLang="zh-CN" sz="3200" dirty="0">
                <a:ea typeface="楷体_GB2312" pitchFamily="49" charset="-122"/>
              </a:rPr>
              <a:t>O(1)</a:t>
            </a:r>
            <a:r>
              <a:rPr lang="zh-CN" altLang="en-US" sz="3200" dirty="0">
                <a:ea typeface="楷体_GB2312" pitchFamily="49" charset="-122"/>
              </a:rPr>
              <a:t>，而</a:t>
            </a:r>
            <a:r>
              <a:rPr lang="en-US" altLang="zh-CN" sz="3200" dirty="0">
                <a:ea typeface="楷体_GB2312" pitchFamily="49" charset="-122"/>
              </a:rPr>
              <a:t>3</a:t>
            </a:r>
            <a:r>
              <a:rPr lang="zh-CN" altLang="en-US" sz="3200" dirty="0">
                <a:ea typeface="楷体_GB2312" pitchFamily="49" charset="-122"/>
              </a:rPr>
              <a:t>重循环的总次数为</a:t>
            </a:r>
            <a:r>
              <a:rPr lang="en-US" altLang="zh-CN" sz="3200" dirty="0">
                <a:ea typeface="楷体_GB2312" pitchFamily="49" charset="-122"/>
              </a:rPr>
              <a:t>O(n</a:t>
            </a:r>
            <a:r>
              <a:rPr lang="en-US" altLang="zh-CN" sz="3200" baseline="30000" dirty="0">
                <a:ea typeface="楷体_GB2312" pitchFamily="49" charset="-122"/>
              </a:rPr>
              <a:t>3</a:t>
            </a:r>
            <a:r>
              <a:rPr lang="en-US" altLang="zh-CN" sz="3200" dirty="0">
                <a:ea typeface="楷体_GB2312" pitchFamily="49" charset="-122"/>
              </a:rPr>
              <a:t>)</a:t>
            </a:r>
            <a:r>
              <a:rPr lang="zh-CN" altLang="en-US" sz="3200" dirty="0">
                <a:ea typeface="楷体_GB2312" pitchFamily="49" charset="-122"/>
              </a:rPr>
              <a:t>。因此算法的计算时间上界为</a:t>
            </a:r>
            <a:r>
              <a:rPr lang="en-US" altLang="zh-CN" sz="3200" dirty="0">
                <a:ea typeface="楷体_GB2312" pitchFamily="49" charset="-122"/>
              </a:rPr>
              <a:t>O(n</a:t>
            </a:r>
            <a:r>
              <a:rPr lang="en-US" altLang="zh-CN" sz="3200" baseline="30000" dirty="0">
                <a:ea typeface="楷体_GB2312" pitchFamily="49" charset="-122"/>
              </a:rPr>
              <a:t>3</a:t>
            </a:r>
            <a:r>
              <a:rPr lang="en-US" altLang="zh-CN" sz="3200" dirty="0">
                <a:ea typeface="楷体_GB2312" pitchFamily="49" charset="-122"/>
              </a:rPr>
              <a:t>)</a:t>
            </a:r>
            <a:r>
              <a:rPr lang="zh-CN" altLang="en-US" sz="3200" dirty="0">
                <a:ea typeface="楷体_GB2312" pitchFamily="49" charset="-122"/>
              </a:rPr>
              <a:t>。算法所占用的空间显然为</a:t>
            </a:r>
            <a:r>
              <a:rPr lang="en-US" altLang="zh-CN" sz="3200" dirty="0">
                <a:ea typeface="楷体_GB2312" pitchFamily="49" charset="-122"/>
              </a:rPr>
              <a:t>O(n</a:t>
            </a:r>
            <a:r>
              <a:rPr lang="en-US" altLang="zh-CN" sz="3200" baseline="30000" dirty="0">
                <a:ea typeface="楷体_GB2312" pitchFamily="49" charset="-122"/>
              </a:rPr>
              <a:t>2</a:t>
            </a:r>
            <a:r>
              <a:rPr lang="en-US" altLang="zh-CN" sz="3200" dirty="0">
                <a:ea typeface="楷体_GB2312" pitchFamily="49" charset="-122"/>
              </a:rPr>
              <a:t>)</a:t>
            </a:r>
            <a:r>
              <a:rPr lang="zh-CN" altLang="en-US" sz="3200" dirty="0">
                <a:ea typeface="楷体_GB2312" pitchFamily="49" charset="-122"/>
              </a:rPr>
              <a:t>。</a:t>
            </a:r>
            <a:endParaRPr lang="en-US" altLang="zh-CN" sz="3200" dirty="0">
              <a:ea typeface="楷体_GB2312" pitchFamily="49" charset="-122"/>
            </a:endParaRP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32</a:t>
            </a:fld>
            <a:r>
              <a:rPr lang="en-US" altLang="zh-CN" smtClean="0"/>
              <a:t>/79</a:t>
            </a:r>
            <a:endParaRPr lang="en-US" altLang="zh-CN" dirty="0"/>
          </a:p>
        </p:txBody>
      </p:sp>
    </p:spTree>
    <p:extLst>
      <p:ext uri="{BB962C8B-B14F-4D97-AF65-F5344CB8AC3E}">
        <p14:creationId xmlns:p14="http://schemas.microsoft.com/office/powerpoint/2010/main" val="569537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smtClean="0"/>
              <a:t>设要计算矩阵连乘积</a:t>
            </a:r>
            <a:r>
              <a:rPr lang="en-US" altLang="zh-CN" sz="2400" dirty="0" smtClean="0"/>
              <a:t>A</a:t>
            </a:r>
            <a:r>
              <a:rPr lang="en-US" altLang="zh-CN" sz="1800" dirty="0" smtClean="0"/>
              <a:t>1</a:t>
            </a:r>
            <a:r>
              <a:rPr lang="en-US" altLang="zh-CN" sz="2400" dirty="0" smtClean="0"/>
              <a:t>A</a:t>
            </a:r>
            <a:r>
              <a:rPr lang="en-US" altLang="zh-CN" sz="1800" dirty="0" smtClean="0"/>
              <a:t>2</a:t>
            </a:r>
            <a:r>
              <a:rPr lang="en-US" altLang="zh-CN" sz="2400" dirty="0" smtClean="0"/>
              <a:t>A</a:t>
            </a:r>
            <a:r>
              <a:rPr lang="en-US" altLang="zh-CN" sz="1800" dirty="0" smtClean="0"/>
              <a:t>3</a:t>
            </a:r>
            <a:r>
              <a:rPr lang="en-US" altLang="zh-CN" sz="2400" dirty="0" smtClean="0"/>
              <a:t>A</a:t>
            </a:r>
            <a:r>
              <a:rPr lang="en-US" altLang="zh-CN" sz="1800" dirty="0" smtClean="0"/>
              <a:t>4</a:t>
            </a:r>
            <a:r>
              <a:rPr lang="en-US" altLang="zh-CN" sz="2400" dirty="0" smtClean="0"/>
              <a:t>A</a:t>
            </a:r>
            <a:r>
              <a:rPr lang="en-US" altLang="zh-CN" sz="1800" dirty="0" smtClean="0"/>
              <a:t>5</a:t>
            </a:r>
            <a:r>
              <a:rPr lang="en-US" altLang="zh-CN" sz="2400" dirty="0" smtClean="0"/>
              <a:t>A</a:t>
            </a:r>
            <a:r>
              <a:rPr lang="en-US" altLang="zh-CN" sz="1800" dirty="0" smtClean="0"/>
              <a:t>6</a:t>
            </a:r>
            <a:r>
              <a:rPr lang="en-US" altLang="zh-CN" sz="2400" dirty="0" smtClean="0"/>
              <a:t>,</a:t>
            </a:r>
            <a:r>
              <a:rPr lang="zh-CN" altLang="en-US" sz="2400" dirty="0" smtClean="0"/>
              <a:t>其中各矩阵的维数分别为：</a:t>
            </a:r>
            <a:endParaRPr lang="zh-CN" altLang="en-US" sz="2400" dirty="0"/>
          </a:p>
        </p:txBody>
      </p:sp>
      <p:sp>
        <p:nvSpPr>
          <p:cNvPr id="3" name="标题 2"/>
          <p:cNvSpPr>
            <a:spLocks noGrp="1"/>
          </p:cNvSpPr>
          <p:nvPr>
            <p:ph type="title"/>
          </p:nvPr>
        </p:nvSpPr>
        <p:spPr/>
        <p:txBody>
          <a:bodyPr/>
          <a:lstStyle/>
          <a:p>
            <a:r>
              <a:rPr lang="zh-CN" altLang="en-US" dirty="0"/>
              <a:t>例子</a:t>
            </a:r>
          </a:p>
        </p:txBody>
      </p:sp>
      <p:graphicFrame>
        <p:nvGraphicFramePr>
          <p:cNvPr id="5" name="Group 31"/>
          <p:cNvGraphicFramePr>
            <a:graphicFrameLocks noGrp="1"/>
          </p:cNvGraphicFramePr>
          <p:nvPr>
            <p:extLst>
              <p:ext uri="{D42A27DB-BD31-4B8C-83A1-F6EECF244321}">
                <p14:modId xmlns:p14="http://schemas.microsoft.com/office/powerpoint/2010/main" val="2408772987"/>
              </p:ext>
            </p:extLst>
          </p:nvPr>
        </p:nvGraphicFramePr>
        <p:xfrm>
          <a:off x="1907704" y="1619086"/>
          <a:ext cx="5760639" cy="808990"/>
        </p:xfrm>
        <a:graphic>
          <a:graphicData uri="http://schemas.openxmlformats.org/drawingml/2006/table">
            <a:tbl>
              <a:tblPr/>
              <a:tblGrid>
                <a:gridCol w="973734"/>
                <a:gridCol w="973734"/>
                <a:gridCol w="825072"/>
                <a:gridCol w="825072"/>
                <a:gridCol w="973734"/>
                <a:gridCol w="1189293"/>
              </a:tblGrid>
              <a:tr h="180216">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30</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x35</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35</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x</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15</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x</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5</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x</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x</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x</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7" name="Picture 27" descr="t31"/>
          <p:cNvPicPr>
            <a:picLocks noChangeAspect="1" noChangeArrowheads="1"/>
          </p:cNvPicPr>
          <p:nvPr/>
        </p:nvPicPr>
        <p:blipFill>
          <a:blip r:embed="rId3">
            <a:clrChange>
              <a:clrFrom>
                <a:srgbClr val="FFFDDB"/>
              </a:clrFrom>
              <a:clrTo>
                <a:srgbClr val="FFFDDB">
                  <a:alpha val="0"/>
                </a:srgbClr>
              </a:clrTo>
            </a:clrChange>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7971" y="2414355"/>
            <a:ext cx="9036050" cy="364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bwMode="auto">
          <a:xfrm>
            <a:off x="3203848" y="3284984"/>
            <a:ext cx="504056" cy="414500"/>
          </a:xfrm>
          <a:prstGeom prst="rect">
            <a:avLst/>
          </a:prstGeom>
          <a:no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bwMode="auto">
          <a:xfrm>
            <a:off x="3707904" y="3284984"/>
            <a:ext cx="504056" cy="630525"/>
          </a:xfrm>
          <a:prstGeom prst="rect">
            <a:avLst/>
          </a:prstGeom>
          <a:no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矩形 8"/>
          <p:cNvSpPr/>
          <p:nvPr/>
        </p:nvSpPr>
        <p:spPr bwMode="auto">
          <a:xfrm>
            <a:off x="4283968" y="3284984"/>
            <a:ext cx="504056" cy="990565"/>
          </a:xfrm>
          <a:prstGeom prst="rect">
            <a:avLst/>
          </a:prstGeom>
          <a:no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矩形 9"/>
          <p:cNvSpPr/>
          <p:nvPr/>
        </p:nvSpPr>
        <p:spPr bwMode="auto">
          <a:xfrm>
            <a:off x="4788024" y="3573016"/>
            <a:ext cx="504056" cy="1008112"/>
          </a:xfrm>
          <a:prstGeom prst="rect">
            <a:avLst/>
          </a:prstGeom>
          <a:no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11" name="Object 9"/>
          <p:cNvGraphicFramePr>
            <a:graphicFrameLocks noChangeAspect="1"/>
          </p:cNvGraphicFramePr>
          <p:nvPr>
            <p:extLst>
              <p:ext uri="{D42A27DB-BD31-4B8C-83A1-F6EECF244321}">
                <p14:modId xmlns:p14="http://schemas.microsoft.com/office/powerpoint/2010/main" val="2277154665"/>
              </p:ext>
            </p:extLst>
          </p:nvPr>
        </p:nvGraphicFramePr>
        <p:xfrm>
          <a:off x="753126" y="5434210"/>
          <a:ext cx="8069796" cy="1190527"/>
        </p:xfrm>
        <a:graphic>
          <a:graphicData uri="http://schemas.openxmlformats.org/presentationml/2006/ole">
            <mc:AlternateContent xmlns:mc="http://schemas.openxmlformats.org/markup-compatibility/2006">
              <mc:Choice xmlns:v="urn:schemas-microsoft-com:vml" Requires="v">
                <p:oleObj spid="_x0000_s29708" name="数式" r:id="rId5" imgW="3200400" imgH="533160" progId="Equation.3">
                  <p:embed/>
                </p:oleObj>
              </mc:Choice>
              <mc:Fallback>
                <p:oleObj name="数式" r:id="rId5" imgW="3200400" imgH="533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126" y="5434210"/>
                        <a:ext cx="8069796" cy="1190527"/>
                      </a:xfrm>
                      <a:prstGeom prst="rect">
                        <a:avLst/>
                      </a:prstGeom>
                      <a:noFill/>
                      <a:ln>
                        <a:noFill/>
                      </a:ln>
                      <a:effec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33</a:t>
            </a:fld>
            <a:r>
              <a:rPr lang="en-US" altLang="zh-CN" smtClean="0"/>
              <a:t>/79</a:t>
            </a:r>
            <a:endParaRPr lang="en-US" altLang="zh-CN" dirty="0"/>
          </a:p>
        </p:txBody>
      </p:sp>
    </p:spTree>
    <p:extLst>
      <p:ext uri="{BB962C8B-B14F-4D97-AF65-F5344CB8AC3E}">
        <p14:creationId xmlns:p14="http://schemas.microsoft.com/office/powerpoint/2010/main" val="335795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最</a:t>
            </a:r>
            <a:r>
              <a:rPr lang="zh-CN" altLang="en-US" dirty="0" smtClean="0"/>
              <a:t>优子结构</a:t>
            </a:r>
            <a:endParaRPr lang="en-US" altLang="zh-CN" dirty="0" smtClean="0"/>
          </a:p>
          <a:p>
            <a:pPr lvl="1"/>
            <a:r>
              <a:rPr lang="zh-CN" altLang="en-US" dirty="0"/>
              <a:t>矩阵连乘计算次序问题的最优解包含着其子问题的最优解。这种性质称为最优子结构性质。</a:t>
            </a:r>
          </a:p>
          <a:p>
            <a:pPr lvl="1"/>
            <a:r>
              <a:rPr lang="zh-CN" altLang="en-US" dirty="0"/>
              <a:t>在分析问题的最优子结构性质时，所用的方法具有普遍性：首先假设由问题的最优解导出的子问题的解不是最优的，然后再设法说明在这个假设下可构造出比原问题最优解更好的解，从而导致矛盾。 </a:t>
            </a:r>
          </a:p>
          <a:p>
            <a:pPr lvl="1"/>
            <a:r>
              <a:rPr lang="zh-CN" altLang="en-US" dirty="0"/>
              <a:t>利用问题的最优子结构性质，以自底向上的方式递归地从子问题的最优解逐步构造出整个问题的最优解。最优子结构是问题能用动态规划算法求解的前提。</a:t>
            </a:r>
          </a:p>
          <a:p>
            <a:endParaRPr lang="zh-CN" altLang="en-US" dirty="0"/>
          </a:p>
        </p:txBody>
      </p:sp>
      <p:sp>
        <p:nvSpPr>
          <p:cNvPr id="3" name="标题 2"/>
          <p:cNvSpPr>
            <a:spLocks noGrp="1"/>
          </p:cNvSpPr>
          <p:nvPr>
            <p:ph type="title"/>
          </p:nvPr>
        </p:nvSpPr>
        <p:spPr/>
        <p:txBody>
          <a:bodyPr/>
          <a:lstStyle/>
          <a:p>
            <a:r>
              <a:rPr lang="zh-CN" altLang="en-US" dirty="0" smtClean="0"/>
              <a:t>要素</a:t>
            </a:r>
            <a:r>
              <a:rPr lang="zh-CN" altLang="en-US" dirty="0"/>
              <a:t>一</a:t>
            </a:r>
          </a:p>
        </p:txBody>
      </p:sp>
      <p:sp>
        <p:nvSpPr>
          <p:cNvPr id="5" name="Text Box 5"/>
          <p:cNvSpPr txBox="1">
            <a:spLocks noChangeArrowheads="1"/>
          </p:cNvSpPr>
          <p:nvPr/>
        </p:nvSpPr>
        <p:spPr bwMode="auto">
          <a:xfrm>
            <a:off x="323601" y="3320631"/>
            <a:ext cx="8424863" cy="873125"/>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r>
              <a:rPr kumimoji="1" lang="zh-CN" altLang="en-US" sz="2400" dirty="0">
                <a:ea typeface="黑体" panose="02010609060101010101" pitchFamily="49" charset="-122"/>
              </a:rPr>
              <a:t>同一个问题可以有多种</a:t>
            </a:r>
            <a:r>
              <a:rPr kumimoji="1" lang="zh-CN" altLang="zh-CN" sz="2400" dirty="0">
                <a:ea typeface="黑体" panose="02010609060101010101" pitchFamily="49" charset="-122"/>
              </a:rPr>
              <a:t>方式刻划</a:t>
            </a:r>
            <a:r>
              <a:rPr kumimoji="1" lang="zh-CN" altLang="zh-CN" sz="2400" dirty="0">
                <a:ea typeface="楷体_GB2312" pitchFamily="49" charset="-122"/>
              </a:rPr>
              <a:t>它</a:t>
            </a:r>
            <a:r>
              <a:rPr kumimoji="1" lang="zh-CN" altLang="zh-CN" sz="2400" dirty="0">
                <a:ea typeface="黑体" panose="02010609060101010101" pitchFamily="49" charset="-122"/>
              </a:rPr>
              <a:t>的最优子结构，有些表示方法的求解速度更快（空间占用小，问题的维度低）</a:t>
            </a:r>
            <a:endParaRPr kumimoji="1" lang="en-US" altLang="zh-CN" sz="2400" dirty="0">
              <a:ea typeface="黑体" panose="02010609060101010101" pitchFamily="49" charset="-122"/>
            </a:endParaRPr>
          </a:p>
        </p:txBody>
      </p:sp>
      <p:graphicFrame>
        <p:nvGraphicFramePr>
          <p:cNvPr id="6" name="Object 9"/>
          <p:cNvGraphicFramePr>
            <a:graphicFrameLocks noChangeAspect="1"/>
          </p:cNvGraphicFramePr>
          <p:nvPr>
            <p:extLst>
              <p:ext uri="{D42A27DB-BD31-4B8C-83A1-F6EECF244321}">
                <p14:modId xmlns:p14="http://schemas.microsoft.com/office/powerpoint/2010/main" val="2197125327"/>
              </p:ext>
            </p:extLst>
          </p:nvPr>
        </p:nvGraphicFramePr>
        <p:xfrm>
          <a:off x="4325137" y="1061200"/>
          <a:ext cx="4388013" cy="724976"/>
        </p:xfrm>
        <a:graphic>
          <a:graphicData uri="http://schemas.openxmlformats.org/presentationml/2006/ole">
            <mc:AlternateContent xmlns:mc="http://schemas.openxmlformats.org/markup-compatibility/2006">
              <mc:Choice xmlns:v="urn:schemas-microsoft-com:vml" Requires="v">
                <p:oleObj spid="_x0000_s28688" name="数式" r:id="rId3" imgW="3200400" imgH="533160" progId="Equation.3">
                  <p:embed/>
                </p:oleObj>
              </mc:Choice>
              <mc:Fallback>
                <p:oleObj name="数式" r:id="rId3" imgW="320040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137" y="1061200"/>
                        <a:ext cx="4388013" cy="724976"/>
                      </a:xfrm>
                      <a:prstGeom prst="rect">
                        <a:avLst/>
                      </a:prstGeom>
                      <a:noFill/>
                      <a:ln>
                        <a:noFill/>
                      </a:ln>
                      <a:effec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34</a:t>
            </a:fld>
            <a:r>
              <a:rPr lang="en-US" altLang="zh-CN" smtClean="0"/>
              <a:t>/79</a:t>
            </a:r>
            <a:endParaRPr lang="en-US" altLang="zh-CN" dirty="0"/>
          </a:p>
        </p:txBody>
      </p:sp>
    </p:spTree>
    <p:extLst>
      <p:ext uri="{BB962C8B-B14F-4D97-AF65-F5344CB8AC3E}">
        <p14:creationId xmlns:p14="http://schemas.microsoft.com/office/powerpoint/2010/main" val="136893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重叠子问题</a:t>
            </a:r>
            <a:endParaRPr lang="zh-CN" altLang="en-US" dirty="0"/>
          </a:p>
        </p:txBody>
      </p:sp>
      <p:sp>
        <p:nvSpPr>
          <p:cNvPr id="3" name="标题 2"/>
          <p:cNvSpPr>
            <a:spLocks noGrp="1"/>
          </p:cNvSpPr>
          <p:nvPr>
            <p:ph type="title"/>
          </p:nvPr>
        </p:nvSpPr>
        <p:spPr/>
        <p:txBody>
          <a:bodyPr/>
          <a:lstStyle/>
          <a:p>
            <a:r>
              <a:rPr lang="zh-CN" altLang="en-US" dirty="0" smtClean="0"/>
              <a:t>要素二</a:t>
            </a:r>
            <a:endParaRPr lang="zh-CN" altLang="en-US" dirty="0"/>
          </a:p>
        </p:txBody>
      </p:sp>
      <p:sp>
        <p:nvSpPr>
          <p:cNvPr id="5" name="Text Box 4"/>
          <p:cNvSpPr txBox="1">
            <a:spLocks noChangeArrowheads="1"/>
          </p:cNvSpPr>
          <p:nvPr/>
        </p:nvSpPr>
        <p:spPr bwMode="auto">
          <a:xfrm>
            <a:off x="349001" y="1772816"/>
            <a:ext cx="8569325" cy="2647950"/>
          </a:xfrm>
          <a:prstGeom prst="rect">
            <a:avLst/>
          </a:prstGeom>
          <a:ln/>
        </p:spPr>
        <p:style>
          <a:lnRef idx="0">
            <a:schemeClr val="accent2"/>
          </a:lnRef>
          <a:fillRef idx="3">
            <a:schemeClr val="accent2"/>
          </a:fillRef>
          <a:effectRef idx="3">
            <a:schemeClr val="accent2"/>
          </a:effectRef>
          <a:fontRef idx="minor">
            <a:schemeClr val="lt1"/>
          </a:fontRef>
        </p:style>
        <p:txBody>
          <a:bodyPr>
            <a:spAutoFit/>
          </a:bodyPr>
          <a:lstStyle/>
          <a:p>
            <a:pPr>
              <a:buClr>
                <a:schemeClr val="accent2"/>
              </a:buClr>
              <a:buFont typeface="Arial" panose="020B0604020202020204" pitchFamily="34" charset="0"/>
              <a:buChar char="•"/>
            </a:pPr>
            <a:r>
              <a:rPr lang="zh-CN" altLang="en-US" sz="2400" dirty="0">
                <a:ea typeface="楷体_GB2312" pitchFamily="49" charset="-122"/>
              </a:rPr>
              <a:t>递归算法求解问题时，每次产生的子问题并不总是新问题，有些子问题被反复计算多次。</a:t>
            </a:r>
            <a:r>
              <a:rPr kumimoji="1" lang="zh-CN" altLang="en-US" sz="2400" dirty="0">
                <a:ea typeface="楷体_GB2312" pitchFamily="49" charset="-122"/>
              </a:rPr>
              <a:t>这种性质称为</a:t>
            </a:r>
            <a:r>
              <a:rPr lang="zh-CN" altLang="en-US" sz="2400" b="1" dirty="0">
                <a:latin typeface="黑体" panose="02010609060101010101" pitchFamily="49" charset="-122"/>
                <a:ea typeface="黑体" panose="02010609060101010101" pitchFamily="49" charset="-122"/>
              </a:rPr>
              <a:t>子问题的重叠性质</a:t>
            </a:r>
            <a:r>
              <a:rPr kumimoji="1" lang="zh-CN" altLang="en-US" sz="2400" dirty="0">
                <a:ea typeface="楷体_GB2312" pitchFamily="49" charset="-122"/>
              </a:rPr>
              <a:t>。</a:t>
            </a:r>
          </a:p>
          <a:p>
            <a:pPr>
              <a:buClr>
                <a:schemeClr val="accent2"/>
              </a:buClr>
              <a:buFont typeface="Arial" panose="020B0604020202020204" pitchFamily="34" charset="0"/>
              <a:buChar char="•"/>
            </a:pPr>
            <a:r>
              <a:rPr kumimoji="1" lang="zh-CN" altLang="en-US" sz="2400" dirty="0">
                <a:ea typeface="楷体_GB2312" pitchFamily="49" charset="-122"/>
              </a:rPr>
              <a:t>动态规划算法，对每一个子问题只解一次，而后将其解保存在一个表格中，当再次需要解此子问题时，只是简单地用常数时间查看一下结果。 </a:t>
            </a:r>
          </a:p>
          <a:p>
            <a:pPr>
              <a:buClr>
                <a:schemeClr val="accent2"/>
              </a:buClr>
              <a:buFont typeface="Arial" panose="020B0604020202020204" pitchFamily="34" charset="0"/>
              <a:buChar char="•"/>
            </a:pPr>
            <a:r>
              <a:rPr kumimoji="1" lang="zh-CN" altLang="en-US" sz="2400" dirty="0">
                <a:ea typeface="楷体_GB2312" pitchFamily="49" charset="-122"/>
              </a:rPr>
              <a:t>通常不同的子问题个数随问题的大小呈多项式增长。因此用动态规划算法只需要多项式时间，从而获得较高的解题效率。 </a:t>
            </a:r>
          </a:p>
        </p:txBody>
      </p:sp>
      <p:graphicFrame>
        <p:nvGraphicFramePr>
          <p:cNvPr id="6" name="Object 5"/>
          <p:cNvGraphicFramePr>
            <a:graphicFrameLocks noChangeAspect="1"/>
          </p:cNvGraphicFramePr>
          <p:nvPr>
            <p:extLst>
              <p:ext uri="{D42A27DB-BD31-4B8C-83A1-F6EECF244321}">
                <p14:modId xmlns:p14="http://schemas.microsoft.com/office/powerpoint/2010/main" val="4090256799"/>
              </p:ext>
            </p:extLst>
          </p:nvPr>
        </p:nvGraphicFramePr>
        <p:xfrm>
          <a:off x="2368550" y="4510088"/>
          <a:ext cx="4262438" cy="1812925"/>
        </p:xfrm>
        <a:graphic>
          <a:graphicData uri="http://schemas.openxmlformats.org/presentationml/2006/ole">
            <mc:AlternateContent xmlns:mc="http://schemas.openxmlformats.org/markup-compatibility/2006">
              <mc:Choice xmlns:v="urn:schemas-microsoft-com:vml" Requires="v">
                <p:oleObj spid="_x0000_s11305" name="BMP 图像" r:id="rId3" imgW="2743200" imgH="1166040" progId="Paint.Picture">
                  <p:embed/>
                </p:oleObj>
              </mc:Choice>
              <mc:Fallback>
                <p:oleObj name="BMP 图像" r:id="rId3" imgW="2743200" imgH="1166040" progId="Paint.Picture">
                  <p:embed/>
                  <p:pic>
                    <p:nvPicPr>
                      <p:cNvPr id="0" name=""/>
                      <p:cNvPicPr>
                        <a:picLocks noChangeAspect="1" noChangeArrowheads="1"/>
                      </p:cNvPicPr>
                      <p:nvPr/>
                    </p:nvPicPr>
                    <p:blipFill>
                      <a:blip r:embed="rId4"/>
                      <a:srcRect/>
                      <a:stretch>
                        <a:fillRect/>
                      </a:stretch>
                    </p:blipFill>
                    <p:spPr bwMode="auto">
                      <a:xfrm>
                        <a:off x="2368550" y="4510088"/>
                        <a:ext cx="4262438"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35</a:t>
            </a:fld>
            <a:r>
              <a:rPr lang="en-US" altLang="zh-CN" smtClean="0"/>
              <a:t>/79</a:t>
            </a:r>
            <a:endParaRPr lang="en-US" altLang="zh-CN" dirty="0"/>
          </a:p>
        </p:txBody>
      </p:sp>
    </p:spTree>
    <p:extLst>
      <p:ext uri="{BB962C8B-B14F-4D97-AF65-F5344CB8AC3E}">
        <p14:creationId xmlns:p14="http://schemas.microsoft.com/office/powerpoint/2010/main" val="1257858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备忘录方法</a:t>
            </a:r>
            <a:endParaRPr lang="zh-CN" altLang="en-US" dirty="0"/>
          </a:p>
        </p:txBody>
      </p:sp>
      <p:sp>
        <p:nvSpPr>
          <p:cNvPr id="3" name="标题 2"/>
          <p:cNvSpPr>
            <a:spLocks noGrp="1"/>
          </p:cNvSpPr>
          <p:nvPr>
            <p:ph type="title"/>
          </p:nvPr>
        </p:nvSpPr>
        <p:spPr/>
        <p:txBody>
          <a:bodyPr/>
          <a:lstStyle/>
          <a:p>
            <a:r>
              <a:rPr lang="zh-CN" altLang="en-US" dirty="0" smtClean="0"/>
              <a:t>要素三</a:t>
            </a:r>
            <a:endParaRPr lang="zh-CN" altLang="en-US" dirty="0"/>
          </a:p>
        </p:txBody>
      </p:sp>
      <p:sp>
        <p:nvSpPr>
          <p:cNvPr id="5" name="Text Box 4"/>
          <p:cNvSpPr txBox="1">
            <a:spLocks noChangeArrowheads="1"/>
          </p:cNvSpPr>
          <p:nvPr/>
        </p:nvSpPr>
        <p:spPr bwMode="auto">
          <a:xfrm>
            <a:off x="395163" y="1847013"/>
            <a:ext cx="8569325" cy="1187450"/>
          </a:xfrm>
          <a:prstGeom prst="rect">
            <a:avLst/>
          </a:prstGeom>
          <a:ln/>
        </p:spPr>
        <p:style>
          <a:lnRef idx="0">
            <a:schemeClr val="accent2"/>
          </a:lnRef>
          <a:fillRef idx="3">
            <a:schemeClr val="accent2"/>
          </a:fillRef>
          <a:effectRef idx="3">
            <a:schemeClr val="accent2"/>
          </a:effectRef>
          <a:fontRef idx="minor">
            <a:schemeClr val="lt1"/>
          </a:fontRef>
        </p:style>
        <p:txBody>
          <a:bodyPr>
            <a:spAutoFit/>
          </a:bodyPr>
          <a:lstStyle/>
          <a:p>
            <a:pPr>
              <a:buClr>
                <a:schemeClr val="accent2"/>
              </a:buClr>
              <a:buFont typeface="Arial" panose="020B0604020202020204" pitchFamily="34" charset="0"/>
              <a:buChar char="•"/>
            </a:pPr>
            <a:r>
              <a:rPr kumimoji="1" lang="zh-CN" altLang="en-US" sz="2400" dirty="0">
                <a:ea typeface="楷体_GB2312" pitchFamily="49" charset="-122"/>
              </a:rPr>
              <a:t>备忘录方法的控制结构与直接递归方法的控制结构相同，区别在于备忘录方法为每个解过的子问题建立了备忘录以备需要时查看，避免了相同子问题的重复求解。</a:t>
            </a:r>
          </a:p>
        </p:txBody>
      </p:sp>
      <p:sp>
        <p:nvSpPr>
          <p:cNvPr id="6" name="Rectangle 5"/>
          <p:cNvSpPr>
            <a:spLocks noChangeArrowheads="1"/>
          </p:cNvSpPr>
          <p:nvPr/>
        </p:nvSpPr>
        <p:spPr bwMode="auto">
          <a:xfrm>
            <a:off x="899592" y="3182938"/>
            <a:ext cx="6586538"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r>
              <a:rPr kumimoji="1" lang="en-US" altLang="zh-CN" sz="1600" dirty="0" err="1"/>
              <a:t>int</a:t>
            </a:r>
            <a:r>
              <a:rPr kumimoji="1" lang="en-US" altLang="zh-CN" sz="1600" dirty="0"/>
              <a:t> </a:t>
            </a:r>
            <a:r>
              <a:rPr kumimoji="1" lang="en-US" altLang="zh-CN" sz="1600" b="1" dirty="0" err="1"/>
              <a:t>LookupChain</a:t>
            </a:r>
            <a:r>
              <a:rPr kumimoji="1" lang="en-US" altLang="zh-CN" sz="1600" dirty="0"/>
              <a:t>(</a:t>
            </a:r>
            <a:r>
              <a:rPr kumimoji="1" lang="en-US" altLang="zh-CN" sz="1600" dirty="0" err="1"/>
              <a:t>int</a:t>
            </a:r>
            <a:r>
              <a:rPr kumimoji="1" lang="en-US" altLang="zh-CN" sz="1600" dirty="0"/>
              <a:t> </a:t>
            </a:r>
            <a:r>
              <a:rPr kumimoji="1" lang="en-US" altLang="zh-CN" sz="1600" dirty="0" err="1"/>
              <a:t>i</a:t>
            </a:r>
            <a:r>
              <a:rPr kumimoji="1" lang="zh-CN" altLang="en-US" sz="1600" dirty="0"/>
              <a:t>，</a:t>
            </a:r>
            <a:r>
              <a:rPr kumimoji="1" lang="en-US" altLang="zh-CN" sz="1600" dirty="0" err="1"/>
              <a:t>int</a:t>
            </a:r>
            <a:r>
              <a:rPr kumimoji="1" lang="en-US" altLang="zh-CN" sz="1600" dirty="0"/>
              <a:t> j)</a:t>
            </a:r>
          </a:p>
          <a:p>
            <a:r>
              <a:rPr kumimoji="1" lang="en-US" altLang="zh-CN" sz="1600" dirty="0"/>
              <a:t>{</a:t>
            </a:r>
          </a:p>
          <a:p>
            <a:r>
              <a:rPr kumimoji="1" lang="en-US" altLang="zh-CN" sz="1600" dirty="0"/>
              <a:t>       if (m[</a:t>
            </a:r>
            <a:r>
              <a:rPr kumimoji="1" lang="en-US" altLang="zh-CN" sz="1600" dirty="0" err="1"/>
              <a:t>i</a:t>
            </a:r>
            <a:r>
              <a:rPr kumimoji="1" lang="en-US" altLang="zh-CN" sz="1600" dirty="0"/>
              <a:t>][j] &gt; 0) return m[</a:t>
            </a:r>
            <a:r>
              <a:rPr kumimoji="1" lang="en-US" altLang="zh-CN" sz="1600" dirty="0" err="1"/>
              <a:t>i</a:t>
            </a:r>
            <a:r>
              <a:rPr kumimoji="1" lang="en-US" altLang="zh-CN" sz="1600" dirty="0"/>
              <a:t>][j];</a:t>
            </a:r>
          </a:p>
          <a:p>
            <a:r>
              <a:rPr kumimoji="1" lang="en-US" altLang="zh-CN" sz="1600" dirty="0"/>
              <a:t>       if (</a:t>
            </a:r>
            <a:r>
              <a:rPr kumimoji="1" lang="en-US" altLang="zh-CN" sz="1600" dirty="0" err="1"/>
              <a:t>i</a:t>
            </a:r>
            <a:r>
              <a:rPr kumimoji="1" lang="en-US" altLang="zh-CN" sz="1600" dirty="0"/>
              <a:t> == j) return 0;</a:t>
            </a:r>
          </a:p>
          <a:p>
            <a:r>
              <a:rPr kumimoji="1" lang="en-US" altLang="zh-CN" sz="1600" dirty="0"/>
              <a:t>       </a:t>
            </a:r>
            <a:r>
              <a:rPr kumimoji="1" lang="en-US" altLang="zh-CN" sz="1600" dirty="0" err="1"/>
              <a:t>int</a:t>
            </a:r>
            <a:r>
              <a:rPr kumimoji="1" lang="en-US" altLang="zh-CN" sz="1600" dirty="0"/>
              <a:t> u = </a:t>
            </a:r>
            <a:r>
              <a:rPr kumimoji="1" lang="en-US" altLang="zh-CN" sz="1600" dirty="0" err="1"/>
              <a:t>LookupChain</a:t>
            </a:r>
            <a:r>
              <a:rPr kumimoji="1" lang="en-US" altLang="zh-CN" sz="1600" dirty="0"/>
              <a:t>(</a:t>
            </a:r>
            <a:r>
              <a:rPr kumimoji="1" lang="en-US" altLang="zh-CN" sz="1600" dirty="0" err="1"/>
              <a:t>i</a:t>
            </a:r>
            <a:r>
              <a:rPr kumimoji="1" lang="zh-CN" altLang="en-US" sz="1600" dirty="0"/>
              <a:t>，</a:t>
            </a:r>
            <a:r>
              <a:rPr kumimoji="1" lang="en-US" altLang="zh-CN" sz="1600" dirty="0" err="1"/>
              <a:t>i</a:t>
            </a:r>
            <a:r>
              <a:rPr kumimoji="1" lang="en-US" altLang="zh-CN" sz="1600" dirty="0"/>
              <a:t>) + </a:t>
            </a:r>
            <a:r>
              <a:rPr kumimoji="1" lang="en-US" altLang="zh-CN" sz="1600" dirty="0" err="1"/>
              <a:t>LookupChain</a:t>
            </a:r>
            <a:r>
              <a:rPr kumimoji="1" lang="en-US" altLang="zh-CN" sz="1600" dirty="0"/>
              <a:t>(i+1</a:t>
            </a:r>
            <a:r>
              <a:rPr kumimoji="1" lang="zh-CN" altLang="en-US" sz="1600" dirty="0"/>
              <a:t>，</a:t>
            </a:r>
            <a:r>
              <a:rPr kumimoji="1" lang="en-US" altLang="zh-CN" sz="1600" dirty="0"/>
              <a:t>j) + p[i-1]*p[</a:t>
            </a:r>
            <a:r>
              <a:rPr kumimoji="1" lang="en-US" altLang="zh-CN" sz="1600" dirty="0" err="1"/>
              <a:t>i</a:t>
            </a:r>
            <a:r>
              <a:rPr kumimoji="1" lang="en-US" altLang="zh-CN" sz="1600" dirty="0"/>
              <a:t>]*p[j];</a:t>
            </a:r>
          </a:p>
          <a:p>
            <a:r>
              <a:rPr kumimoji="1" lang="en-US" altLang="zh-CN" sz="1600" dirty="0"/>
              <a:t>       s[</a:t>
            </a:r>
            <a:r>
              <a:rPr kumimoji="1" lang="en-US" altLang="zh-CN" sz="1600" dirty="0" err="1"/>
              <a:t>i</a:t>
            </a:r>
            <a:r>
              <a:rPr kumimoji="1" lang="en-US" altLang="zh-CN" sz="1600" dirty="0"/>
              <a:t>][j] = </a:t>
            </a:r>
            <a:r>
              <a:rPr kumimoji="1" lang="en-US" altLang="zh-CN" sz="1600" dirty="0" err="1"/>
              <a:t>i</a:t>
            </a:r>
            <a:r>
              <a:rPr kumimoji="1" lang="en-US" altLang="zh-CN" sz="1600" dirty="0"/>
              <a:t>;</a:t>
            </a:r>
          </a:p>
          <a:p>
            <a:r>
              <a:rPr kumimoji="1" lang="en-US" altLang="zh-CN" sz="1600" dirty="0"/>
              <a:t>       for (</a:t>
            </a:r>
            <a:r>
              <a:rPr kumimoji="1" lang="en-US" altLang="zh-CN" sz="1600" dirty="0" err="1"/>
              <a:t>int</a:t>
            </a:r>
            <a:r>
              <a:rPr kumimoji="1" lang="en-US" altLang="zh-CN" sz="1600" dirty="0"/>
              <a:t> k = i+1; k &lt; j; k++) {</a:t>
            </a:r>
          </a:p>
          <a:p>
            <a:r>
              <a:rPr kumimoji="1" lang="en-US" altLang="zh-CN" sz="1600" dirty="0"/>
              <a:t>         </a:t>
            </a:r>
            <a:r>
              <a:rPr kumimoji="1" lang="en-US" altLang="zh-CN" sz="1600" dirty="0" err="1"/>
              <a:t>int</a:t>
            </a:r>
            <a:r>
              <a:rPr kumimoji="1" lang="en-US" altLang="zh-CN" sz="1600" dirty="0"/>
              <a:t> t = </a:t>
            </a:r>
            <a:r>
              <a:rPr kumimoji="1" lang="en-US" altLang="zh-CN" sz="1600" dirty="0" err="1"/>
              <a:t>LookupChain</a:t>
            </a:r>
            <a:r>
              <a:rPr kumimoji="1" lang="en-US" altLang="zh-CN" sz="1600" dirty="0"/>
              <a:t>(</a:t>
            </a:r>
            <a:r>
              <a:rPr kumimoji="1" lang="en-US" altLang="zh-CN" sz="1600" dirty="0" err="1"/>
              <a:t>i</a:t>
            </a:r>
            <a:r>
              <a:rPr kumimoji="1" lang="zh-CN" altLang="en-US" sz="1600" dirty="0"/>
              <a:t>，</a:t>
            </a:r>
            <a:r>
              <a:rPr kumimoji="1" lang="en-US" altLang="zh-CN" sz="1600" dirty="0"/>
              <a:t>k) + </a:t>
            </a:r>
            <a:r>
              <a:rPr kumimoji="1" lang="en-US" altLang="zh-CN" sz="1600" dirty="0" err="1"/>
              <a:t>LookupChain</a:t>
            </a:r>
            <a:r>
              <a:rPr kumimoji="1" lang="en-US" altLang="zh-CN" sz="1600" dirty="0"/>
              <a:t>(k+1</a:t>
            </a:r>
            <a:r>
              <a:rPr kumimoji="1" lang="zh-CN" altLang="en-US" sz="1600" dirty="0"/>
              <a:t>，</a:t>
            </a:r>
            <a:r>
              <a:rPr kumimoji="1" lang="en-US" altLang="zh-CN" sz="1600" dirty="0"/>
              <a:t>j) + p[i-1]*p[k]*p[j];</a:t>
            </a:r>
          </a:p>
          <a:p>
            <a:r>
              <a:rPr kumimoji="1" lang="en-US" altLang="zh-CN" sz="1600" dirty="0"/>
              <a:t>         if (t &lt; u) { u = t; s[</a:t>
            </a:r>
            <a:r>
              <a:rPr kumimoji="1" lang="en-US" altLang="zh-CN" sz="1600" dirty="0" err="1"/>
              <a:t>i</a:t>
            </a:r>
            <a:r>
              <a:rPr kumimoji="1" lang="en-US" altLang="zh-CN" sz="1600" dirty="0"/>
              <a:t>][j] = k;}</a:t>
            </a:r>
          </a:p>
          <a:p>
            <a:r>
              <a:rPr kumimoji="1" lang="en-US" altLang="zh-CN" sz="1600" dirty="0"/>
              <a:t>         }</a:t>
            </a:r>
          </a:p>
          <a:p>
            <a:r>
              <a:rPr kumimoji="1" lang="en-US" altLang="zh-CN" sz="1600" dirty="0"/>
              <a:t>       m[</a:t>
            </a:r>
            <a:r>
              <a:rPr kumimoji="1" lang="en-US" altLang="zh-CN" sz="1600" dirty="0" err="1"/>
              <a:t>i</a:t>
            </a:r>
            <a:r>
              <a:rPr kumimoji="1" lang="en-US" altLang="zh-CN" sz="1600" dirty="0"/>
              <a:t>][j] = u;</a:t>
            </a:r>
          </a:p>
          <a:p>
            <a:r>
              <a:rPr kumimoji="1" lang="en-US" altLang="zh-CN" sz="1600" dirty="0"/>
              <a:t>       return u;</a:t>
            </a:r>
          </a:p>
          <a:p>
            <a:r>
              <a:rPr kumimoji="1" lang="en-US" altLang="zh-CN" sz="1600" dirty="0"/>
              <a:t>}</a:t>
            </a: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36</a:t>
            </a:fld>
            <a:r>
              <a:rPr lang="en-US" altLang="zh-CN" smtClean="0"/>
              <a:t>/79</a:t>
            </a:r>
            <a:endParaRPr lang="en-US" altLang="zh-CN" dirty="0"/>
          </a:p>
        </p:txBody>
      </p:sp>
    </p:spTree>
    <p:extLst>
      <p:ext uri="{BB962C8B-B14F-4D97-AF65-F5344CB8AC3E}">
        <p14:creationId xmlns:p14="http://schemas.microsoft.com/office/powerpoint/2010/main" val="1197844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最长公共子序列，英文缩写为</a:t>
            </a:r>
            <a:r>
              <a:rPr lang="en-US" altLang="zh-CN" dirty="0"/>
              <a:t>LCS</a:t>
            </a:r>
            <a:r>
              <a:rPr lang="zh-CN" altLang="en-US" dirty="0"/>
              <a:t>（</a:t>
            </a:r>
            <a:r>
              <a:rPr lang="en-US" altLang="zh-CN" dirty="0"/>
              <a:t>Longest Common Subsequence</a:t>
            </a:r>
            <a:r>
              <a:rPr lang="zh-CN" altLang="en-US" dirty="0"/>
              <a:t>）</a:t>
            </a:r>
            <a:r>
              <a:rPr lang="zh-CN" altLang="en-US" dirty="0" smtClean="0"/>
              <a:t>。</a:t>
            </a:r>
            <a:endParaRPr lang="en-US" altLang="zh-CN" dirty="0" smtClean="0"/>
          </a:p>
          <a:p>
            <a:pPr lvl="1" algn="just">
              <a:lnSpc>
                <a:spcPct val="200000"/>
              </a:lnSpc>
            </a:pPr>
            <a:r>
              <a:rPr lang="zh-CN" altLang="en-US" dirty="0" smtClean="0"/>
              <a:t>其</a:t>
            </a:r>
            <a:r>
              <a:rPr lang="zh-CN" altLang="en-US" dirty="0"/>
              <a:t>定义是，一个序列 </a:t>
            </a:r>
            <a:r>
              <a:rPr lang="en-US" altLang="zh-CN" dirty="0" smtClean="0"/>
              <a:t>S</a:t>
            </a:r>
            <a:r>
              <a:rPr lang="zh-CN" altLang="en-US" dirty="0" smtClean="0"/>
              <a:t>，如果</a:t>
            </a:r>
            <a:r>
              <a:rPr lang="zh-CN" altLang="en-US" dirty="0"/>
              <a:t>分别是两个或多个已知序列的子序列，且是所有符合此条件序列中最长的，则 </a:t>
            </a:r>
            <a:r>
              <a:rPr lang="en-US" altLang="zh-CN" dirty="0"/>
              <a:t>S </a:t>
            </a:r>
            <a:r>
              <a:rPr lang="zh-CN" altLang="en-US" dirty="0"/>
              <a:t>称为已知序列的最长公共子序列。而最长公共子串</a:t>
            </a:r>
            <a:r>
              <a:rPr lang="en-US" altLang="zh-CN" dirty="0"/>
              <a:t>(</a:t>
            </a:r>
            <a:r>
              <a:rPr lang="zh-CN" altLang="en-US" dirty="0"/>
              <a:t>要求连续</a:t>
            </a:r>
            <a:r>
              <a:rPr lang="en-US" altLang="zh-CN" dirty="0"/>
              <a:t>)</a:t>
            </a:r>
            <a:r>
              <a:rPr lang="zh-CN" altLang="en-US" dirty="0"/>
              <a:t>和最长公共子序列</a:t>
            </a:r>
            <a:r>
              <a:rPr lang="zh-CN" altLang="en-US" dirty="0" smtClean="0"/>
              <a:t>是不同的</a:t>
            </a:r>
            <a:endParaRPr lang="en-US" altLang="zh-CN" dirty="0" smtClean="0"/>
          </a:p>
          <a:p>
            <a:pPr lvl="1" algn="just"/>
            <a:endParaRPr lang="zh-CN" altLang="en-US" dirty="0"/>
          </a:p>
        </p:txBody>
      </p:sp>
      <p:sp>
        <p:nvSpPr>
          <p:cNvPr id="3" name="标题 2"/>
          <p:cNvSpPr>
            <a:spLocks noGrp="1"/>
          </p:cNvSpPr>
          <p:nvPr>
            <p:ph type="title"/>
          </p:nvPr>
        </p:nvSpPr>
        <p:spPr/>
        <p:txBody>
          <a:bodyPr/>
          <a:lstStyle/>
          <a:p>
            <a:r>
              <a:rPr lang="zh-CN" altLang="en-US" dirty="0" smtClean="0"/>
              <a:t>最长公共子序列问题</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37</a:t>
            </a:fld>
            <a:r>
              <a:rPr lang="en-US" altLang="zh-CN" smtClean="0"/>
              <a:t>/79</a:t>
            </a:r>
            <a:endParaRPr lang="en-US" altLang="zh-CN" dirty="0"/>
          </a:p>
        </p:txBody>
      </p:sp>
    </p:spTree>
    <p:extLst>
      <p:ext uri="{BB962C8B-B14F-4D97-AF65-F5344CB8AC3E}">
        <p14:creationId xmlns:p14="http://schemas.microsoft.com/office/powerpoint/2010/main" val="3595937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最长公共子序列是一个十分实用的问题，它可以描述两段文字之间的“相似度”，即它们的雷同程度，从而能够用来辨别抄袭。对一段文字进行修改之后，计算改动前后文字的最长公共子序列，将除此子序列外的部分提取出来，这种方法判断修改的部分，往往十分准确。简而言之，百度知道、百度百科都用得上。</a:t>
            </a:r>
          </a:p>
        </p:txBody>
      </p:sp>
      <p:sp>
        <p:nvSpPr>
          <p:cNvPr id="3" name="标题 2"/>
          <p:cNvSpPr>
            <a:spLocks noGrp="1"/>
          </p:cNvSpPr>
          <p:nvPr>
            <p:ph type="title"/>
          </p:nvPr>
        </p:nvSpPr>
        <p:spPr/>
        <p:txBody>
          <a:bodyPr/>
          <a:lstStyle/>
          <a:p>
            <a:r>
              <a:rPr lang="zh-CN" altLang="en-US" dirty="0" smtClean="0"/>
              <a:t>应用</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38</a:t>
            </a:fld>
            <a:r>
              <a:rPr lang="en-US" altLang="zh-CN" smtClean="0"/>
              <a:t>/79</a:t>
            </a:r>
            <a:endParaRPr lang="en-US" altLang="zh-CN" dirty="0"/>
          </a:p>
        </p:txBody>
      </p:sp>
    </p:spTree>
    <p:extLst>
      <p:ext uri="{BB962C8B-B14F-4D97-AF65-F5344CB8AC3E}">
        <p14:creationId xmlns:p14="http://schemas.microsoft.com/office/powerpoint/2010/main" val="3390868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dirty="0"/>
              <a:t>若给定序列</a:t>
            </a:r>
            <a:r>
              <a:rPr lang="en-US" altLang="zh-CN" sz="2800" dirty="0"/>
              <a:t>X={x1,x2,…,</a:t>
            </a:r>
            <a:r>
              <a:rPr lang="en-US" altLang="zh-CN" sz="2800" dirty="0" err="1"/>
              <a:t>xm</a:t>
            </a:r>
            <a:r>
              <a:rPr lang="en-US" altLang="zh-CN" sz="2800" dirty="0"/>
              <a:t>}</a:t>
            </a:r>
            <a:r>
              <a:rPr lang="zh-CN" altLang="en-US" sz="2800" dirty="0"/>
              <a:t>，则另一序列</a:t>
            </a:r>
            <a:r>
              <a:rPr lang="en-US" altLang="zh-CN" sz="2800" dirty="0"/>
              <a:t>Z={z1,z2,…,</a:t>
            </a:r>
            <a:r>
              <a:rPr lang="en-US" altLang="zh-CN" sz="2800" dirty="0" err="1"/>
              <a:t>zk</a:t>
            </a:r>
            <a:r>
              <a:rPr lang="en-US" altLang="zh-CN" sz="2800" dirty="0"/>
              <a:t>}</a:t>
            </a:r>
            <a:r>
              <a:rPr lang="zh-CN" altLang="en-US" sz="2800" dirty="0"/>
              <a:t>，是</a:t>
            </a:r>
            <a:r>
              <a:rPr lang="en-US" altLang="zh-CN" sz="2800" dirty="0"/>
              <a:t>X</a:t>
            </a:r>
            <a:r>
              <a:rPr lang="zh-CN" altLang="en-US" sz="2800" dirty="0"/>
              <a:t>的子序列是指存在一个严格递增下标序列</a:t>
            </a:r>
            <a:r>
              <a:rPr lang="en-US" altLang="zh-CN" sz="2800" dirty="0"/>
              <a:t>{i1,i2,…,</a:t>
            </a:r>
            <a:r>
              <a:rPr lang="en-US" altLang="zh-CN" sz="2800" dirty="0" err="1"/>
              <a:t>ik</a:t>
            </a:r>
            <a:r>
              <a:rPr lang="en-US" altLang="zh-CN" sz="2800" dirty="0"/>
              <a:t>}</a:t>
            </a:r>
            <a:r>
              <a:rPr lang="zh-CN" altLang="en-US" sz="2800" dirty="0"/>
              <a:t>使得对于所有</a:t>
            </a:r>
            <a:r>
              <a:rPr lang="en-US" altLang="zh-CN" sz="2800" dirty="0"/>
              <a:t>j=1,2,…,k</a:t>
            </a:r>
            <a:r>
              <a:rPr lang="zh-CN" altLang="en-US" sz="2800" dirty="0"/>
              <a:t>有：</a:t>
            </a:r>
            <a:r>
              <a:rPr lang="en-US" altLang="zh-CN" sz="2800" dirty="0" err="1"/>
              <a:t>zj</a:t>
            </a:r>
            <a:r>
              <a:rPr lang="en-US" altLang="zh-CN" sz="2800" dirty="0"/>
              <a:t>=</a:t>
            </a:r>
            <a:r>
              <a:rPr lang="en-US" altLang="zh-CN" sz="2800" dirty="0" err="1"/>
              <a:t>xij</a:t>
            </a:r>
            <a:r>
              <a:rPr lang="zh-CN" altLang="en-US" sz="2800" dirty="0"/>
              <a:t>。例如，序列</a:t>
            </a:r>
            <a:r>
              <a:rPr lang="en-US" altLang="zh-CN" sz="2800" dirty="0"/>
              <a:t>Z={B</a:t>
            </a:r>
            <a:r>
              <a:rPr lang="zh-CN" altLang="en-US" sz="2800" dirty="0"/>
              <a:t>，</a:t>
            </a:r>
            <a:r>
              <a:rPr lang="en-US" altLang="zh-CN" sz="2800" dirty="0"/>
              <a:t>C</a:t>
            </a:r>
            <a:r>
              <a:rPr lang="zh-CN" altLang="en-US" sz="2800" dirty="0"/>
              <a:t>，</a:t>
            </a:r>
            <a:r>
              <a:rPr lang="en-US" altLang="zh-CN" sz="2800" dirty="0"/>
              <a:t>D</a:t>
            </a:r>
            <a:r>
              <a:rPr lang="zh-CN" altLang="en-US" sz="2800" dirty="0"/>
              <a:t>，</a:t>
            </a:r>
            <a:r>
              <a:rPr lang="en-US" altLang="zh-CN" sz="2800" dirty="0"/>
              <a:t>B}</a:t>
            </a:r>
            <a:r>
              <a:rPr lang="zh-CN" altLang="en-US" sz="2800" dirty="0"/>
              <a:t>是序列</a:t>
            </a:r>
            <a:r>
              <a:rPr lang="en-US" altLang="zh-CN" sz="2800" dirty="0"/>
              <a:t>X={A</a:t>
            </a:r>
            <a:r>
              <a:rPr lang="zh-CN" altLang="en-US" sz="2800" dirty="0"/>
              <a:t>，</a:t>
            </a:r>
            <a:r>
              <a:rPr lang="en-US" altLang="zh-CN" sz="2800" dirty="0"/>
              <a:t>B</a:t>
            </a:r>
            <a:r>
              <a:rPr lang="zh-CN" altLang="en-US" sz="2800" dirty="0"/>
              <a:t>，</a:t>
            </a:r>
            <a:r>
              <a:rPr lang="en-US" altLang="zh-CN" sz="2800" dirty="0"/>
              <a:t>C</a:t>
            </a:r>
            <a:r>
              <a:rPr lang="zh-CN" altLang="en-US" sz="2800" dirty="0"/>
              <a:t>，</a:t>
            </a:r>
            <a:r>
              <a:rPr lang="en-US" altLang="zh-CN" sz="2800" dirty="0"/>
              <a:t>B</a:t>
            </a:r>
            <a:r>
              <a:rPr lang="zh-CN" altLang="en-US" sz="2800" dirty="0"/>
              <a:t>，</a:t>
            </a:r>
            <a:r>
              <a:rPr lang="en-US" altLang="zh-CN" sz="2800" dirty="0"/>
              <a:t>D</a:t>
            </a:r>
            <a:r>
              <a:rPr lang="zh-CN" altLang="en-US" sz="2800" dirty="0"/>
              <a:t>，</a:t>
            </a:r>
            <a:r>
              <a:rPr lang="en-US" altLang="zh-CN" sz="2800" dirty="0"/>
              <a:t>A</a:t>
            </a:r>
            <a:r>
              <a:rPr lang="zh-CN" altLang="en-US" sz="2800" dirty="0"/>
              <a:t>，</a:t>
            </a:r>
            <a:r>
              <a:rPr lang="en-US" altLang="zh-CN" sz="2800" dirty="0"/>
              <a:t>B}</a:t>
            </a:r>
            <a:r>
              <a:rPr lang="zh-CN" altLang="en-US" sz="2800" dirty="0"/>
              <a:t>的子序列，相应的递增下标序列为</a:t>
            </a:r>
            <a:r>
              <a:rPr lang="en-US" altLang="zh-CN" sz="2800" dirty="0"/>
              <a:t>{2</a:t>
            </a:r>
            <a:r>
              <a:rPr lang="zh-CN" altLang="en-US" sz="2800" dirty="0"/>
              <a:t>，</a:t>
            </a:r>
            <a:r>
              <a:rPr lang="en-US" altLang="zh-CN" sz="2800" dirty="0"/>
              <a:t>3</a:t>
            </a:r>
            <a:r>
              <a:rPr lang="zh-CN" altLang="en-US" sz="2800" dirty="0"/>
              <a:t>，</a:t>
            </a:r>
            <a:r>
              <a:rPr lang="en-US" altLang="zh-CN" sz="2800" dirty="0"/>
              <a:t>5</a:t>
            </a:r>
            <a:r>
              <a:rPr lang="zh-CN" altLang="en-US" sz="2800" dirty="0"/>
              <a:t>，</a:t>
            </a:r>
            <a:r>
              <a:rPr lang="en-US" altLang="zh-CN" sz="2800" dirty="0"/>
              <a:t>7}</a:t>
            </a:r>
            <a:r>
              <a:rPr lang="zh-CN" altLang="en-US" sz="2800" dirty="0"/>
              <a:t>。</a:t>
            </a:r>
          </a:p>
          <a:p>
            <a:r>
              <a:rPr lang="zh-CN" altLang="en-US" sz="2800" dirty="0"/>
              <a:t>给定</a:t>
            </a:r>
            <a:r>
              <a:rPr lang="en-US" altLang="zh-CN" sz="2800" dirty="0"/>
              <a:t>2</a:t>
            </a:r>
            <a:r>
              <a:rPr lang="zh-CN" altLang="en-US" sz="2800" dirty="0"/>
              <a:t>个序列</a:t>
            </a:r>
            <a:r>
              <a:rPr lang="en-US" altLang="zh-CN" sz="2800" dirty="0"/>
              <a:t>X</a:t>
            </a:r>
            <a:r>
              <a:rPr lang="zh-CN" altLang="en-US" sz="2800" dirty="0"/>
              <a:t>和</a:t>
            </a:r>
            <a:r>
              <a:rPr lang="en-US" altLang="zh-CN" sz="2800" dirty="0"/>
              <a:t>Y</a:t>
            </a:r>
            <a:r>
              <a:rPr lang="zh-CN" altLang="en-US" sz="2800" dirty="0"/>
              <a:t>，当另一序列</a:t>
            </a:r>
            <a:r>
              <a:rPr lang="en-US" altLang="zh-CN" sz="2800" dirty="0"/>
              <a:t>Z</a:t>
            </a:r>
            <a:r>
              <a:rPr lang="zh-CN" altLang="en-US" sz="2800" dirty="0"/>
              <a:t>既是</a:t>
            </a:r>
            <a:r>
              <a:rPr lang="en-US" altLang="zh-CN" sz="2800" dirty="0"/>
              <a:t>X</a:t>
            </a:r>
            <a:r>
              <a:rPr lang="zh-CN" altLang="en-US" sz="2800" dirty="0"/>
              <a:t>的子序列又是</a:t>
            </a:r>
            <a:r>
              <a:rPr lang="en-US" altLang="zh-CN" sz="2800" dirty="0"/>
              <a:t>Y</a:t>
            </a:r>
            <a:r>
              <a:rPr lang="zh-CN" altLang="en-US" sz="2800" dirty="0"/>
              <a:t>的子序列时，称</a:t>
            </a:r>
            <a:r>
              <a:rPr lang="en-US" altLang="zh-CN" sz="2800" dirty="0"/>
              <a:t>Z</a:t>
            </a:r>
            <a:r>
              <a:rPr lang="zh-CN" altLang="en-US" sz="2800" dirty="0"/>
              <a:t>是序列</a:t>
            </a:r>
            <a:r>
              <a:rPr lang="en-US" altLang="zh-CN" sz="2800" dirty="0"/>
              <a:t>X</a:t>
            </a:r>
            <a:r>
              <a:rPr lang="zh-CN" altLang="en-US" sz="2800" dirty="0"/>
              <a:t>和</a:t>
            </a:r>
            <a:r>
              <a:rPr lang="en-US" altLang="zh-CN" sz="2800" dirty="0"/>
              <a:t>Y</a:t>
            </a:r>
            <a:r>
              <a:rPr lang="zh-CN" altLang="en-US" sz="2800" dirty="0"/>
              <a:t>的公共子序列。</a:t>
            </a:r>
          </a:p>
          <a:p>
            <a:r>
              <a:rPr lang="zh-CN" altLang="en-US" sz="2800" dirty="0"/>
              <a:t>给定</a:t>
            </a:r>
            <a:r>
              <a:rPr lang="en-US" altLang="zh-CN" sz="2800" dirty="0"/>
              <a:t>2</a:t>
            </a:r>
            <a:r>
              <a:rPr lang="zh-CN" altLang="en-US" sz="2800" dirty="0"/>
              <a:t>个序列</a:t>
            </a:r>
            <a:r>
              <a:rPr lang="en-US" altLang="zh-CN" sz="2800" dirty="0"/>
              <a:t>X={x1,x2,…,</a:t>
            </a:r>
            <a:r>
              <a:rPr lang="en-US" altLang="zh-CN" sz="2800" dirty="0" err="1"/>
              <a:t>xm</a:t>
            </a:r>
            <a:r>
              <a:rPr lang="en-US" altLang="zh-CN" sz="2800" dirty="0"/>
              <a:t>}</a:t>
            </a:r>
            <a:r>
              <a:rPr lang="zh-CN" altLang="en-US" sz="2800" dirty="0"/>
              <a:t>和</a:t>
            </a:r>
            <a:r>
              <a:rPr lang="en-US" altLang="zh-CN" sz="2800" dirty="0"/>
              <a:t>Y={y1,y2,…,</a:t>
            </a:r>
            <a:r>
              <a:rPr lang="en-US" altLang="zh-CN" sz="2800" dirty="0" err="1"/>
              <a:t>yn</a:t>
            </a:r>
            <a:r>
              <a:rPr lang="en-US" altLang="zh-CN" sz="2800" dirty="0"/>
              <a:t>}</a:t>
            </a:r>
            <a:r>
              <a:rPr lang="zh-CN" altLang="en-US" sz="2800" dirty="0"/>
              <a:t>，找出</a:t>
            </a:r>
            <a:r>
              <a:rPr lang="en-US" altLang="zh-CN" sz="2800" dirty="0"/>
              <a:t>X</a:t>
            </a:r>
            <a:r>
              <a:rPr lang="zh-CN" altLang="en-US" sz="2800" dirty="0"/>
              <a:t>和</a:t>
            </a:r>
            <a:r>
              <a:rPr lang="en-US" altLang="zh-CN" sz="2800" dirty="0"/>
              <a:t>Y</a:t>
            </a:r>
            <a:r>
              <a:rPr lang="zh-CN" altLang="en-US" sz="2800" dirty="0"/>
              <a:t>的最长公共子序列。 </a:t>
            </a:r>
          </a:p>
          <a:p>
            <a:endParaRPr lang="zh-CN" altLang="en-US" sz="2800" dirty="0"/>
          </a:p>
        </p:txBody>
      </p:sp>
      <p:sp>
        <p:nvSpPr>
          <p:cNvPr id="3" name="标题 2"/>
          <p:cNvSpPr>
            <a:spLocks noGrp="1"/>
          </p:cNvSpPr>
          <p:nvPr>
            <p:ph type="title"/>
          </p:nvPr>
        </p:nvSpPr>
        <p:spPr/>
        <p:txBody>
          <a:bodyPr/>
          <a:lstStyle/>
          <a:p>
            <a:r>
              <a:rPr lang="zh-CN" altLang="en-US" dirty="0" smtClean="0"/>
              <a:t>最长公共子序列</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39</a:t>
            </a:fld>
            <a:r>
              <a:rPr lang="en-US" altLang="zh-CN" smtClean="0"/>
              <a:t>/79</a:t>
            </a:r>
            <a:endParaRPr lang="en-US" altLang="zh-CN" dirty="0"/>
          </a:p>
        </p:txBody>
      </p:sp>
    </p:spTree>
    <p:extLst>
      <p:ext uri="{BB962C8B-B14F-4D97-AF65-F5344CB8AC3E}">
        <p14:creationId xmlns:p14="http://schemas.microsoft.com/office/powerpoint/2010/main" val="20809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numCol="2"/>
          <a:lstStyle/>
          <a:p>
            <a:r>
              <a:rPr lang="zh-CN" altLang="en-US" dirty="0"/>
              <a:t>通过应用范例学习动态规划算法设计策略。</a:t>
            </a:r>
          </a:p>
          <a:p>
            <a:r>
              <a:rPr lang="zh-CN" altLang="en-US" dirty="0"/>
              <a:t>（</a:t>
            </a:r>
            <a:r>
              <a:rPr lang="en-US" altLang="zh-CN" dirty="0"/>
              <a:t>1</a:t>
            </a:r>
            <a:r>
              <a:rPr lang="zh-CN" altLang="en-US" dirty="0"/>
              <a:t>）矩阵连乘问题；</a:t>
            </a:r>
          </a:p>
          <a:p>
            <a:r>
              <a:rPr lang="zh-CN" altLang="en-US" dirty="0"/>
              <a:t>（</a:t>
            </a:r>
            <a:r>
              <a:rPr lang="en-US" altLang="zh-CN" dirty="0"/>
              <a:t>2</a:t>
            </a:r>
            <a:r>
              <a:rPr lang="zh-CN" altLang="en-US" dirty="0"/>
              <a:t>）最长公共子序列；</a:t>
            </a:r>
          </a:p>
          <a:p>
            <a:r>
              <a:rPr lang="zh-CN" altLang="en-US" dirty="0"/>
              <a:t>（</a:t>
            </a:r>
            <a:r>
              <a:rPr lang="en-US" altLang="zh-CN" dirty="0"/>
              <a:t>3</a:t>
            </a:r>
            <a:r>
              <a:rPr lang="zh-CN" altLang="en-US" dirty="0"/>
              <a:t>）最大子段和</a:t>
            </a:r>
          </a:p>
          <a:p>
            <a:r>
              <a:rPr lang="zh-CN" altLang="en-US" dirty="0"/>
              <a:t>（</a:t>
            </a:r>
            <a:r>
              <a:rPr lang="en-US" altLang="zh-CN" dirty="0"/>
              <a:t>4</a:t>
            </a:r>
            <a:r>
              <a:rPr lang="zh-CN" altLang="en-US" dirty="0"/>
              <a:t>）凸多边形最优三角剖分；</a:t>
            </a:r>
          </a:p>
          <a:p>
            <a:r>
              <a:rPr lang="zh-CN" altLang="en-US" dirty="0"/>
              <a:t>（</a:t>
            </a:r>
            <a:r>
              <a:rPr lang="en-US" altLang="zh-CN" dirty="0"/>
              <a:t>5</a:t>
            </a:r>
            <a:r>
              <a:rPr lang="zh-CN" altLang="en-US" dirty="0"/>
              <a:t>）多边形游戏； </a:t>
            </a:r>
          </a:p>
          <a:p>
            <a:r>
              <a:rPr lang="zh-CN" altLang="en-US" dirty="0"/>
              <a:t>（</a:t>
            </a:r>
            <a:r>
              <a:rPr lang="en-US" altLang="zh-CN" dirty="0"/>
              <a:t>6</a:t>
            </a:r>
            <a:r>
              <a:rPr lang="zh-CN" altLang="en-US" dirty="0"/>
              <a:t>）图像压缩；</a:t>
            </a:r>
          </a:p>
          <a:p>
            <a:r>
              <a:rPr lang="zh-CN" altLang="en-US" dirty="0"/>
              <a:t>（</a:t>
            </a:r>
            <a:r>
              <a:rPr lang="en-US" altLang="zh-CN" dirty="0"/>
              <a:t>7</a:t>
            </a:r>
            <a:r>
              <a:rPr lang="zh-CN" altLang="en-US" dirty="0"/>
              <a:t>）电路布线；</a:t>
            </a:r>
          </a:p>
          <a:p>
            <a:r>
              <a:rPr lang="zh-CN" altLang="en-US" dirty="0"/>
              <a:t>（</a:t>
            </a:r>
            <a:r>
              <a:rPr lang="en-US" altLang="zh-CN" dirty="0"/>
              <a:t>8</a:t>
            </a:r>
            <a:r>
              <a:rPr lang="zh-CN" altLang="en-US" dirty="0"/>
              <a:t>）流水作业调度；</a:t>
            </a:r>
          </a:p>
          <a:p>
            <a:r>
              <a:rPr lang="zh-CN" altLang="en-US" dirty="0"/>
              <a:t>（</a:t>
            </a:r>
            <a:r>
              <a:rPr lang="en-US" altLang="zh-CN" dirty="0"/>
              <a:t>9</a:t>
            </a:r>
            <a:r>
              <a:rPr lang="zh-CN" altLang="en-US" dirty="0"/>
              <a:t>）背包问题；</a:t>
            </a:r>
          </a:p>
          <a:p>
            <a:r>
              <a:rPr lang="zh-CN" altLang="en-US" dirty="0"/>
              <a:t>（</a:t>
            </a:r>
            <a:r>
              <a:rPr lang="en-US" altLang="zh-CN" dirty="0"/>
              <a:t>10</a:t>
            </a:r>
            <a:r>
              <a:rPr lang="zh-CN" altLang="en-US" dirty="0"/>
              <a:t>）最优二叉搜索树。</a:t>
            </a:r>
          </a:p>
          <a:p>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应用范例</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a:t>
            </a:fld>
            <a:r>
              <a:rPr lang="en-US" altLang="zh-CN" smtClean="0"/>
              <a:t>/79</a:t>
            </a:r>
            <a:endParaRPr lang="en-US" altLang="zh-CN" dirty="0"/>
          </a:p>
        </p:txBody>
      </p:sp>
    </p:spTree>
    <p:extLst>
      <p:ext uri="{BB962C8B-B14F-4D97-AF65-F5344CB8AC3E}">
        <p14:creationId xmlns:p14="http://schemas.microsoft.com/office/powerpoint/2010/main" val="83858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设序列</a:t>
            </a:r>
            <a:r>
              <a:rPr lang="en-US" altLang="zh-CN" dirty="0"/>
              <a:t>X={x1,x2,…,</a:t>
            </a:r>
            <a:r>
              <a:rPr lang="en-US" altLang="zh-CN" dirty="0" err="1"/>
              <a:t>xm</a:t>
            </a:r>
            <a:r>
              <a:rPr lang="en-US" altLang="zh-CN" dirty="0"/>
              <a:t>}</a:t>
            </a:r>
            <a:r>
              <a:rPr lang="zh-CN" altLang="en-US" dirty="0"/>
              <a:t>和</a:t>
            </a:r>
            <a:r>
              <a:rPr lang="en-US" altLang="zh-CN" dirty="0"/>
              <a:t>Y={y1,y2,…,</a:t>
            </a:r>
            <a:r>
              <a:rPr lang="en-US" altLang="zh-CN" dirty="0" err="1"/>
              <a:t>yn</a:t>
            </a:r>
            <a:r>
              <a:rPr lang="en-US" altLang="zh-CN" dirty="0"/>
              <a:t>}</a:t>
            </a:r>
            <a:r>
              <a:rPr lang="zh-CN" altLang="en-US" dirty="0"/>
              <a:t>的最长公共子序列为</a:t>
            </a:r>
            <a:r>
              <a:rPr lang="en-US" altLang="zh-CN" dirty="0"/>
              <a:t>Z={z1,z2,…,</a:t>
            </a:r>
            <a:r>
              <a:rPr lang="en-US" altLang="zh-CN" dirty="0" err="1"/>
              <a:t>zk</a:t>
            </a:r>
            <a:r>
              <a:rPr lang="en-US" altLang="zh-CN" dirty="0"/>
              <a:t>} </a:t>
            </a:r>
            <a:r>
              <a:rPr lang="zh-CN" altLang="en-US" dirty="0"/>
              <a:t>，则</a:t>
            </a:r>
          </a:p>
          <a:p>
            <a:pPr lvl="1"/>
            <a:r>
              <a:rPr lang="en-US" altLang="zh-CN" dirty="0"/>
              <a:t>(1)</a:t>
            </a:r>
            <a:r>
              <a:rPr lang="zh-CN" altLang="en-US" dirty="0"/>
              <a:t>若</a:t>
            </a:r>
            <a:r>
              <a:rPr lang="en-US" altLang="zh-CN" dirty="0" err="1"/>
              <a:t>xm</a:t>
            </a:r>
            <a:r>
              <a:rPr lang="en-US" altLang="zh-CN" dirty="0"/>
              <a:t>=</a:t>
            </a:r>
            <a:r>
              <a:rPr lang="en-US" altLang="zh-CN" dirty="0" err="1"/>
              <a:t>yn</a:t>
            </a:r>
            <a:r>
              <a:rPr lang="zh-CN" altLang="en-US" dirty="0"/>
              <a:t>，则</a:t>
            </a:r>
            <a:r>
              <a:rPr lang="en-US" altLang="zh-CN" dirty="0" err="1"/>
              <a:t>zk</a:t>
            </a:r>
            <a:r>
              <a:rPr lang="en-US" altLang="zh-CN" dirty="0"/>
              <a:t>=</a:t>
            </a:r>
            <a:r>
              <a:rPr lang="en-US" altLang="zh-CN" dirty="0" err="1"/>
              <a:t>xm</a:t>
            </a:r>
            <a:r>
              <a:rPr lang="en-US" altLang="zh-CN" dirty="0"/>
              <a:t>=</a:t>
            </a:r>
            <a:r>
              <a:rPr lang="en-US" altLang="zh-CN" dirty="0" err="1"/>
              <a:t>yn</a:t>
            </a:r>
            <a:r>
              <a:rPr lang="zh-CN" altLang="en-US" dirty="0"/>
              <a:t>，且</a:t>
            </a:r>
            <a:r>
              <a:rPr lang="en-US" altLang="zh-CN" dirty="0"/>
              <a:t>zk-1</a:t>
            </a:r>
            <a:r>
              <a:rPr lang="zh-CN" altLang="en-US" dirty="0"/>
              <a:t>是</a:t>
            </a:r>
            <a:r>
              <a:rPr lang="en-US" altLang="zh-CN" dirty="0"/>
              <a:t>xm-1</a:t>
            </a:r>
            <a:r>
              <a:rPr lang="zh-CN" altLang="en-US" dirty="0"/>
              <a:t>和</a:t>
            </a:r>
            <a:r>
              <a:rPr lang="en-US" altLang="zh-CN" dirty="0"/>
              <a:t>yn-1</a:t>
            </a:r>
            <a:r>
              <a:rPr lang="zh-CN" altLang="en-US" dirty="0"/>
              <a:t>的最长公共子序列。</a:t>
            </a:r>
          </a:p>
          <a:p>
            <a:pPr lvl="1"/>
            <a:r>
              <a:rPr lang="en-US" altLang="zh-CN" dirty="0"/>
              <a:t>(2)</a:t>
            </a:r>
            <a:r>
              <a:rPr lang="zh-CN" altLang="en-US" dirty="0"/>
              <a:t>若</a:t>
            </a:r>
            <a:r>
              <a:rPr lang="en-US" altLang="zh-CN" dirty="0" err="1"/>
              <a:t>xm≠yn</a:t>
            </a:r>
            <a:r>
              <a:rPr lang="zh-CN" altLang="en-US" dirty="0"/>
              <a:t>且</a:t>
            </a:r>
            <a:r>
              <a:rPr lang="en-US" altLang="zh-CN" dirty="0" err="1"/>
              <a:t>zk≠xm</a:t>
            </a:r>
            <a:r>
              <a:rPr lang="zh-CN" altLang="en-US" dirty="0"/>
              <a:t>，则</a:t>
            </a:r>
            <a:r>
              <a:rPr lang="en-US" altLang="zh-CN" dirty="0"/>
              <a:t>Z</a:t>
            </a:r>
            <a:r>
              <a:rPr lang="zh-CN" altLang="en-US" dirty="0"/>
              <a:t>是</a:t>
            </a:r>
            <a:r>
              <a:rPr lang="en-US" altLang="zh-CN" dirty="0"/>
              <a:t>xm-1</a:t>
            </a:r>
            <a:r>
              <a:rPr lang="zh-CN" altLang="en-US" dirty="0"/>
              <a:t>和</a:t>
            </a:r>
            <a:r>
              <a:rPr lang="en-US" altLang="zh-CN" dirty="0"/>
              <a:t>Y</a:t>
            </a:r>
            <a:r>
              <a:rPr lang="zh-CN" altLang="en-US" dirty="0"/>
              <a:t>的最长公共子序列。</a:t>
            </a:r>
          </a:p>
          <a:p>
            <a:pPr lvl="1"/>
            <a:r>
              <a:rPr lang="en-US" altLang="zh-CN" dirty="0"/>
              <a:t>(3)</a:t>
            </a:r>
            <a:r>
              <a:rPr lang="zh-CN" altLang="en-US" dirty="0"/>
              <a:t>若</a:t>
            </a:r>
            <a:r>
              <a:rPr lang="en-US" altLang="zh-CN" dirty="0" err="1"/>
              <a:t>xm≠yn</a:t>
            </a:r>
            <a:r>
              <a:rPr lang="zh-CN" altLang="en-US" dirty="0"/>
              <a:t>且</a:t>
            </a:r>
            <a:r>
              <a:rPr lang="en-US" altLang="zh-CN" dirty="0" err="1"/>
              <a:t>zk≠yn</a:t>
            </a:r>
            <a:r>
              <a:rPr lang="zh-CN" altLang="en-US" dirty="0"/>
              <a:t>，则</a:t>
            </a:r>
            <a:r>
              <a:rPr lang="en-US" altLang="zh-CN" dirty="0"/>
              <a:t>Z</a:t>
            </a:r>
            <a:r>
              <a:rPr lang="zh-CN" altLang="en-US" dirty="0"/>
              <a:t>是</a:t>
            </a:r>
            <a:r>
              <a:rPr lang="en-US" altLang="zh-CN" dirty="0"/>
              <a:t>X</a:t>
            </a:r>
            <a:r>
              <a:rPr lang="zh-CN" altLang="en-US" dirty="0"/>
              <a:t>和</a:t>
            </a:r>
            <a:r>
              <a:rPr lang="en-US" altLang="zh-CN" dirty="0"/>
              <a:t>yn-1</a:t>
            </a:r>
            <a:r>
              <a:rPr lang="zh-CN" altLang="en-US" dirty="0"/>
              <a:t>的最长公共子序列。</a:t>
            </a:r>
          </a:p>
          <a:p>
            <a:endParaRPr lang="zh-CN" altLang="en-US" dirty="0"/>
          </a:p>
        </p:txBody>
      </p:sp>
      <p:sp>
        <p:nvSpPr>
          <p:cNvPr id="3" name="标题 2"/>
          <p:cNvSpPr>
            <a:spLocks noGrp="1"/>
          </p:cNvSpPr>
          <p:nvPr>
            <p:ph type="title"/>
          </p:nvPr>
        </p:nvSpPr>
        <p:spPr/>
        <p:txBody>
          <a:bodyPr/>
          <a:lstStyle/>
          <a:p>
            <a:r>
              <a:rPr lang="zh-CN" altLang="en-US" dirty="0" smtClean="0"/>
              <a:t>最长公共子序列的结构</a:t>
            </a:r>
            <a:endParaRPr lang="zh-CN" altLang="en-US" dirty="0"/>
          </a:p>
        </p:txBody>
      </p:sp>
      <p:sp>
        <p:nvSpPr>
          <p:cNvPr id="5" name="Rectangle 4"/>
          <p:cNvSpPr>
            <a:spLocks noChangeArrowheads="1"/>
          </p:cNvSpPr>
          <p:nvPr/>
        </p:nvSpPr>
        <p:spPr bwMode="auto">
          <a:xfrm>
            <a:off x="385514" y="5085184"/>
            <a:ext cx="8496300" cy="1187450"/>
          </a:xfrm>
          <a:prstGeom prst="rect">
            <a:avLst/>
          </a:prstGeom>
          <a:ln/>
        </p:spPr>
        <p:style>
          <a:lnRef idx="0">
            <a:schemeClr val="accent2"/>
          </a:lnRef>
          <a:fillRef idx="3">
            <a:schemeClr val="accent2"/>
          </a:fillRef>
          <a:effectRef idx="3">
            <a:schemeClr val="accent2"/>
          </a:effectRef>
          <a:fontRef idx="minor">
            <a:schemeClr val="lt1"/>
          </a:fontRef>
        </p:style>
        <p:txBody>
          <a:bodyPr anchor="ctr">
            <a:spAutoFit/>
          </a:bodyPr>
          <a:lstStyle/>
          <a:p>
            <a:r>
              <a:rPr kumimoji="1" lang="zh-CN" altLang="en-US" sz="2400" dirty="0">
                <a:ea typeface="楷体_GB2312" pitchFamily="49" charset="-122"/>
              </a:rPr>
              <a:t>由此可见，</a:t>
            </a:r>
            <a:r>
              <a:rPr kumimoji="1" lang="en-US" altLang="zh-CN" sz="2400" dirty="0">
                <a:ea typeface="楷体_GB2312" pitchFamily="49" charset="-122"/>
              </a:rPr>
              <a:t>2</a:t>
            </a:r>
            <a:r>
              <a:rPr kumimoji="1" lang="zh-CN" altLang="en-US" sz="2400" dirty="0">
                <a:ea typeface="楷体_GB2312" pitchFamily="49" charset="-122"/>
              </a:rPr>
              <a:t>个序列的最长公共子序列包含了这</a:t>
            </a:r>
            <a:r>
              <a:rPr kumimoji="1" lang="en-US" altLang="zh-CN" sz="2400" dirty="0">
                <a:ea typeface="楷体_GB2312" pitchFamily="49" charset="-122"/>
              </a:rPr>
              <a:t>2</a:t>
            </a:r>
            <a:r>
              <a:rPr kumimoji="1" lang="zh-CN" altLang="en-US" sz="2400" dirty="0">
                <a:ea typeface="楷体_GB2312" pitchFamily="49" charset="-122"/>
              </a:rPr>
              <a:t>个序列的前缀的最长公共子序列。因此，最长公共子序列问题具有</a:t>
            </a:r>
            <a:r>
              <a:rPr kumimoji="1" lang="zh-CN" altLang="en-US" sz="2400" b="1" dirty="0">
                <a:ea typeface="黑体" panose="02010609060101010101" pitchFamily="49" charset="-122"/>
              </a:rPr>
              <a:t>最优子结构性质</a:t>
            </a:r>
            <a:r>
              <a:rPr kumimoji="1" lang="zh-CN" altLang="en-US" sz="2400" dirty="0">
                <a:ea typeface="楷体_GB2312" pitchFamily="49" charset="-122"/>
              </a:rPr>
              <a:t>。 </a:t>
            </a: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40</a:t>
            </a:fld>
            <a:r>
              <a:rPr lang="en-US" altLang="zh-CN" smtClean="0"/>
              <a:t>/79</a:t>
            </a:r>
            <a:endParaRPr lang="en-US" altLang="zh-CN" dirty="0"/>
          </a:p>
        </p:txBody>
      </p:sp>
    </p:spTree>
    <p:extLst>
      <p:ext uri="{BB962C8B-B14F-4D97-AF65-F5344CB8AC3E}">
        <p14:creationId xmlns:p14="http://schemas.microsoft.com/office/powerpoint/2010/main" val="3540666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子问题的</a:t>
            </a:r>
            <a:r>
              <a:rPr lang="zh-CN" altLang="en-US" dirty="0" smtClean="0"/>
              <a:t>递归结构</a:t>
            </a:r>
            <a:endParaRPr lang="zh-CN" altLang="en-US" dirty="0"/>
          </a:p>
        </p:txBody>
      </p:sp>
      <p:sp>
        <p:nvSpPr>
          <p:cNvPr id="5" name="Text Box 3"/>
          <p:cNvSpPr txBox="1">
            <a:spLocks noChangeArrowheads="1"/>
          </p:cNvSpPr>
          <p:nvPr/>
        </p:nvSpPr>
        <p:spPr bwMode="auto">
          <a:xfrm>
            <a:off x="287322" y="1628800"/>
            <a:ext cx="8461142" cy="1938992"/>
          </a:xfrm>
          <a:prstGeom prst="rect">
            <a:avLst/>
          </a:prstGeom>
          <a:ln/>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sz="2400" b="1" dirty="0">
                <a:ea typeface="楷体_GB2312" pitchFamily="49" charset="-122"/>
              </a:rPr>
              <a:t>由最长公共子序列问题的最优子结构性质建立子问题最优值的递归关系。</a:t>
            </a:r>
            <a:r>
              <a:rPr lang="zh-CN" altLang="en-US" sz="2400" b="1" dirty="0">
                <a:solidFill>
                  <a:srgbClr val="FF0000"/>
                </a:solidFill>
                <a:ea typeface="楷体_GB2312" pitchFamily="49" charset="-122"/>
              </a:rPr>
              <a:t>用</a:t>
            </a:r>
            <a:r>
              <a:rPr lang="en-US" altLang="zh-CN" sz="2400" b="1" dirty="0">
                <a:solidFill>
                  <a:srgbClr val="FF0000"/>
                </a:solidFill>
                <a:ea typeface="楷体_GB2312" pitchFamily="49" charset="-122"/>
              </a:rPr>
              <a:t>c[</a:t>
            </a:r>
            <a:r>
              <a:rPr lang="en-US" altLang="zh-CN" sz="2400" b="1" dirty="0" err="1">
                <a:solidFill>
                  <a:srgbClr val="FF0000"/>
                </a:solidFill>
                <a:ea typeface="楷体_GB2312" pitchFamily="49" charset="-122"/>
              </a:rPr>
              <a:t>i</a:t>
            </a:r>
            <a:r>
              <a:rPr lang="en-US" altLang="zh-CN" sz="2400" b="1" dirty="0">
                <a:solidFill>
                  <a:srgbClr val="FF0000"/>
                </a:solidFill>
                <a:ea typeface="楷体_GB2312" pitchFamily="49" charset="-122"/>
              </a:rPr>
              <a:t>][j]</a:t>
            </a:r>
            <a:r>
              <a:rPr lang="zh-CN" altLang="en-US" sz="2400" b="1" dirty="0">
                <a:solidFill>
                  <a:srgbClr val="FF0000"/>
                </a:solidFill>
                <a:ea typeface="楷体_GB2312" pitchFamily="49" charset="-122"/>
              </a:rPr>
              <a:t>记录序列和的最长公共子序列的长度</a:t>
            </a:r>
            <a:r>
              <a:rPr lang="zh-CN" altLang="en-US" sz="2400" b="1" dirty="0">
                <a:ea typeface="楷体_GB2312" pitchFamily="49" charset="-122"/>
              </a:rPr>
              <a:t>。其中， </a:t>
            </a:r>
            <a:r>
              <a:rPr lang="en-US" altLang="zh-CN" sz="2400" b="1" dirty="0">
                <a:ea typeface="楷体_GB2312" pitchFamily="49" charset="-122"/>
              </a:rPr>
              <a:t>X</a:t>
            </a:r>
            <a:r>
              <a:rPr lang="en-US" altLang="zh-CN" sz="2400" b="1" baseline="-25000" dirty="0">
                <a:ea typeface="楷体_GB2312" pitchFamily="49" charset="-122"/>
              </a:rPr>
              <a:t>i</a:t>
            </a:r>
            <a:r>
              <a:rPr lang="en-US" altLang="zh-CN" sz="2400" b="1" dirty="0">
                <a:ea typeface="楷体_GB2312" pitchFamily="49" charset="-122"/>
              </a:rPr>
              <a:t>={x</a:t>
            </a:r>
            <a:r>
              <a:rPr lang="en-US" altLang="zh-CN" sz="2400" b="1" baseline="-25000" dirty="0">
                <a:ea typeface="楷体_GB2312" pitchFamily="49" charset="-122"/>
              </a:rPr>
              <a:t>1</a:t>
            </a:r>
            <a:r>
              <a:rPr lang="en-US" altLang="zh-CN" sz="2400" b="1" dirty="0">
                <a:ea typeface="楷体_GB2312" pitchFamily="49" charset="-122"/>
              </a:rPr>
              <a:t>,x</a:t>
            </a:r>
            <a:r>
              <a:rPr lang="en-US" altLang="zh-CN" sz="2400" b="1" baseline="-25000" dirty="0">
                <a:ea typeface="楷体_GB2312" pitchFamily="49" charset="-122"/>
              </a:rPr>
              <a:t>2</a:t>
            </a:r>
            <a:r>
              <a:rPr lang="en-US" altLang="zh-CN" sz="2400" b="1" dirty="0">
                <a:ea typeface="楷体_GB2312" pitchFamily="49" charset="-122"/>
              </a:rPr>
              <a:t>,…,x</a:t>
            </a:r>
            <a:r>
              <a:rPr lang="en-US" altLang="zh-CN" sz="2400" b="1" baseline="-25000" dirty="0">
                <a:ea typeface="楷体_GB2312" pitchFamily="49" charset="-122"/>
              </a:rPr>
              <a:t>i</a:t>
            </a:r>
            <a:r>
              <a:rPr lang="en-US" altLang="zh-CN" sz="2400" b="1" dirty="0">
                <a:ea typeface="楷体_GB2312" pitchFamily="49" charset="-122"/>
              </a:rPr>
              <a:t>}</a:t>
            </a:r>
            <a:r>
              <a:rPr lang="zh-CN" altLang="en-US" sz="2400" b="1" dirty="0">
                <a:ea typeface="楷体_GB2312" pitchFamily="49" charset="-122"/>
              </a:rPr>
              <a:t>；</a:t>
            </a:r>
            <a:r>
              <a:rPr lang="en-US" altLang="zh-CN" sz="2400" b="1" dirty="0" err="1">
                <a:ea typeface="楷体_GB2312" pitchFamily="49" charset="-122"/>
              </a:rPr>
              <a:t>Yj</a:t>
            </a:r>
            <a:r>
              <a:rPr lang="en-US" altLang="zh-CN" sz="2400" b="1" dirty="0">
                <a:ea typeface="楷体_GB2312" pitchFamily="49" charset="-122"/>
              </a:rPr>
              <a:t>={y</a:t>
            </a:r>
            <a:r>
              <a:rPr lang="en-US" altLang="zh-CN" sz="2400" b="1" baseline="-25000" dirty="0">
                <a:ea typeface="楷体_GB2312" pitchFamily="49" charset="-122"/>
              </a:rPr>
              <a:t>1</a:t>
            </a:r>
            <a:r>
              <a:rPr lang="en-US" altLang="zh-CN" sz="2400" b="1" dirty="0">
                <a:ea typeface="楷体_GB2312" pitchFamily="49" charset="-122"/>
              </a:rPr>
              <a:t>,y</a:t>
            </a:r>
            <a:r>
              <a:rPr lang="en-US" altLang="zh-CN" sz="2400" b="1" baseline="-25000" dirty="0">
                <a:ea typeface="楷体_GB2312" pitchFamily="49" charset="-122"/>
              </a:rPr>
              <a:t>2</a:t>
            </a:r>
            <a:r>
              <a:rPr lang="en-US" altLang="zh-CN" sz="2400" b="1" dirty="0">
                <a:ea typeface="楷体_GB2312" pitchFamily="49" charset="-122"/>
              </a:rPr>
              <a:t>,…,</a:t>
            </a:r>
            <a:r>
              <a:rPr lang="en-US" altLang="zh-CN" sz="2400" b="1" dirty="0" err="1">
                <a:ea typeface="楷体_GB2312" pitchFamily="49" charset="-122"/>
              </a:rPr>
              <a:t>y</a:t>
            </a:r>
            <a:r>
              <a:rPr lang="en-US" altLang="zh-CN" sz="2400" b="1" baseline="-25000" dirty="0" err="1">
                <a:ea typeface="楷体_GB2312" pitchFamily="49" charset="-122"/>
              </a:rPr>
              <a:t>j</a:t>
            </a:r>
            <a:r>
              <a:rPr lang="en-US" altLang="zh-CN" sz="2400" b="1" dirty="0">
                <a:ea typeface="楷体_GB2312" pitchFamily="49" charset="-122"/>
              </a:rPr>
              <a:t>}</a:t>
            </a:r>
            <a:r>
              <a:rPr lang="zh-CN" altLang="en-US" sz="2400" b="1" dirty="0">
                <a:ea typeface="楷体_GB2312" pitchFamily="49" charset="-122"/>
              </a:rPr>
              <a:t>。当</a:t>
            </a:r>
            <a:r>
              <a:rPr lang="en-US" altLang="zh-CN" sz="2400" b="1" dirty="0" err="1">
                <a:ea typeface="楷体_GB2312" pitchFamily="49" charset="-122"/>
              </a:rPr>
              <a:t>i</a:t>
            </a:r>
            <a:r>
              <a:rPr lang="en-US" altLang="zh-CN" sz="2400" b="1" dirty="0">
                <a:ea typeface="楷体_GB2312" pitchFamily="49" charset="-122"/>
              </a:rPr>
              <a:t>=0</a:t>
            </a:r>
            <a:r>
              <a:rPr lang="zh-CN" altLang="en-US" sz="2400" b="1" dirty="0">
                <a:ea typeface="楷体_GB2312" pitchFamily="49" charset="-122"/>
              </a:rPr>
              <a:t>或</a:t>
            </a:r>
            <a:r>
              <a:rPr lang="en-US" altLang="zh-CN" sz="2400" b="1" dirty="0">
                <a:ea typeface="楷体_GB2312" pitchFamily="49" charset="-122"/>
              </a:rPr>
              <a:t>j=0</a:t>
            </a:r>
            <a:r>
              <a:rPr lang="zh-CN" altLang="en-US" sz="2400" b="1" dirty="0">
                <a:ea typeface="楷体_GB2312" pitchFamily="49" charset="-122"/>
              </a:rPr>
              <a:t>时，空序列是</a:t>
            </a:r>
            <a:r>
              <a:rPr lang="en-US" altLang="zh-CN" sz="2400" b="1" dirty="0">
                <a:ea typeface="楷体_GB2312" pitchFamily="49" charset="-122"/>
              </a:rPr>
              <a:t>X</a:t>
            </a:r>
            <a:r>
              <a:rPr lang="en-US" altLang="zh-CN" sz="2400" b="1" baseline="-25000" dirty="0">
                <a:ea typeface="楷体_GB2312" pitchFamily="49" charset="-122"/>
              </a:rPr>
              <a:t>i</a:t>
            </a:r>
            <a:r>
              <a:rPr lang="zh-CN" altLang="en-US" sz="2400" b="1" dirty="0">
                <a:ea typeface="楷体_GB2312" pitchFamily="49" charset="-122"/>
              </a:rPr>
              <a:t>和</a:t>
            </a:r>
            <a:r>
              <a:rPr lang="en-US" altLang="zh-CN" sz="2400" b="1" dirty="0" err="1">
                <a:ea typeface="楷体_GB2312" pitchFamily="49" charset="-122"/>
              </a:rPr>
              <a:t>Y</a:t>
            </a:r>
            <a:r>
              <a:rPr lang="en-US" altLang="zh-CN" sz="2400" b="1" baseline="-25000" dirty="0" err="1">
                <a:ea typeface="楷体_GB2312" pitchFamily="49" charset="-122"/>
              </a:rPr>
              <a:t>j</a:t>
            </a:r>
            <a:r>
              <a:rPr lang="zh-CN" altLang="en-US" sz="2400" b="1" dirty="0">
                <a:ea typeface="楷体_GB2312" pitchFamily="49" charset="-122"/>
              </a:rPr>
              <a:t>的最长公共子序列。故此时</a:t>
            </a:r>
            <a:r>
              <a:rPr lang="en-US" altLang="zh-CN" sz="2400" b="1" dirty="0">
                <a:ea typeface="楷体_GB2312" pitchFamily="49" charset="-122"/>
              </a:rPr>
              <a:t>C[</a:t>
            </a:r>
            <a:r>
              <a:rPr lang="en-US" altLang="zh-CN" sz="2400" b="1" dirty="0" err="1">
                <a:ea typeface="楷体_GB2312" pitchFamily="49" charset="-122"/>
              </a:rPr>
              <a:t>i</a:t>
            </a:r>
            <a:r>
              <a:rPr lang="en-US" altLang="zh-CN" sz="2400" b="1" dirty="0">
                <a:ea typeface="楷体_GB2312" pitchFamily="49" charset="-122"/>
              </a:rPr>
              <a:t>][j]=0</a:t>
            </a:r>
            <a:r>
              <a:rPr lang="zh-CN" altLang="en-US" sz="2400" b="1" dirty="0">
                <a:ea typeface="楷体_GB2312" pitchFamily="49" charset="-122"/>
              </a:rPr>
              <a:t>。其它情况下，由最优子结构性质可建立递归关系如下：</a:t>
            </a:r>
          </a:p>
        </p:txBody>
      </p:sp>
      <p:graphicFrame>
        <p:nvGraphicFramePr>
          <p:cNvPr id="6" name="Object 5"/>
          <p:cNvGraphicFramePr>
            <a:graphicFrameLocks noChangeAspect="1"/>
          </p:cNvGraphicFramePr>
          <p:nvPr>
            <p:extLst>
              <p:ext uri="{D42A27DB-BD31-4B8C-83A1-F6EECF244321}">
                <p14:modId xmlns:p14="http://schemas.microsoft.com/office/powerpoint/2010/main" val="1752451160"/>
              </p:ext>
            </p:extLst>
          </p:nvPr>
        </p:nvGraphicFramePr>
        <p:xfrm>
          <a:off x="493930" y="3861048"/>
          <a:ext cx="8027987" cy="1736725"/>
        </p:xfrm>
        <a:graphic>
          <a:graphicData uri="http://schemas.openxmlformats.org/presentationml/2006/ole">
            <mc:AlternateContent xmlns:mc="http://schemas.openxmlformats.org/markup-compatibility/2006">
              <mc:Choice xmlns:v="urn:schemas-microsoft-com:vml" Requires="v">
                <p:oleObj spid="_x0000_s12321" name="公式" r:id="rId3" imgW="3390900" imgH="736600" progId="Equation.3">
                  <p:embed/>
                </p:oleObj>
              </mc:Choice>
              <mc:Fallback>
                <p:oleObj name="公式" r:id="rId3" imgW="3390900" imgH="7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930" y="3861048"/>
                        <a:ext cx="8027987" cy="173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41</a:t>
            </a:fld>
            <a:r>
              <a:rPr lang="en-US" altLang="zh-CN" smtClean="0"/>
              <a:t>/79</a:t>
            </a:r>
            <a:endParaRPr lang="en-US" altLang="zh-CN" dirty="0"/>
          </a:p>
        </p:txBody>
      </p:sp>
    </p:spTree>
    <p:extLst>
      <p:ext uri="{BB962C8B-B14F-4D97-AF65-F5344CB8AC3E}">
        <p14:creationId xmlns:p14="http://schemas.microsoft.com/office/powerpoint/2010/main" val="1800253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由于在所考虑的子问题空间中，总共有</a:t>
            </a:r>
            <a:r>
              <a:rPr lang="en-US" altLang="zh-CN" dirty="0"/>
              <a:t>θ(</a:t>
            </a:r>
            <a:r>
              <a:rPr lang="en-US" altLang="zh-CN" dirty="0" err="1"/>
              <a:t>mn</a:t>
            </a:r>
            <a:r>
              <a:rPr lang="en-US" altLang="zh-CN" dirty="0"/>
              <a:t>)</a:t>
            </a:r>
            <a:r>
              <a:rPr lang="zh-CN" altLang="en-US" dirty="0"/>
              <a:t>个不同的子问题，因此，用动态规划算法自底向上地计算最优值能提高算法的效率。 </a:t>
            </a:r>
          </a:p>
          <a:p>
            <a:endParaRPr lang="zh-CN" altLang="en-US" dirty="0"/>
          </a:p>
        </p:txBody>
      </p:sp>
      <p:sp>
        <p:nvSpPr>
          <p:cNvPr id="3" name="标题 2"/>
          <p:cNvSpPr>
            <a:spLocks noGrp="1"/>
          </p:cNvSpPr>
          <p:nvPr>
            <p:ph type="title"/>
          </p:nvPr>
        </p:nvSpPr>
        <p:spPr/>
        <p:txBody>
          <a:bodyPr/>
          <a:lstStyle/>
          <a:p>
            <a:r>
              <a:rPr lang="zh-CN" altLang="en-US" dirty="0" smtClean="0"/>
              <a:t>计算最优值</a:t>
            </a:r>
            <a:endParaRPr lang="zh-CN" altLang="en-US" dirty="0"/>
          </a:p>
        </p:txBody>
      </p:sp>
      <p:sp>
        <p:nvSpPr>
          <p:cNvPr id="5" name="Rectangle 4"/>
          <p:cNvSpPr>
            <a:spLocks noChangeArrowheads="1"/>
          </p:cNvSpPr>
          <p:nvPr/>
        </p:nvSpPr>
        <p:spPr bwMode="auto">
          <a:xfrm>
            <a:off x="250825" y="2766144"/>
            <a:ext cx="3816350" cy="3759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r>
              <a:rPr kumimoji="1" lang="en-US" altLang="zh-CN" sz="1600" dirty="0"/>
              <a:t>void </a:t>
            </a:r>
            <a:r>
              <a:rPr kumimoji="1" lang="en-US" altLang="zh-CN" sz="1600" b="1" dirty="0" err="1"/>
              <a:t>LCSLength</a:t>
            </a:r>
            <a:r>
              <a:rPr kumimoji="1" lang="en-US" altLang="zh-CN" sz="1600" dirty="0"/>
              <a:t>(</a:t>
            </a:r>
            <a:r>
              <a:rPr kumimoji="1" lang="en-US" altLang="zh-CN" sz="1600" dirty="0" err="1"/>
              <a:t>int</a:t>
            </a:r>
            <a:r>
              <a:rPr kumimoji="1" lang="en-US" altLang="zh-CN" sz="1600" dirty="0"/>
              <a:t> m</a:t>
            </a:r>
            <a:r>
              <a:rPr kumimoji="1" lang="zh-CN" altLang="en-US" sz="1600" dirty="0"/>
              <a:t>，</a:t>
            </a:r>
            <a:r>
              <a:rPr kumimoji="1" lang="en-US" altLang="zh-CN" sz="1600" dirty="0" err="1"/>
              <a:t>int</a:t>
            </a:r>
            <a:r>
              <a:rPr kumimoji="1" lang="en-US" altLang="zh-CN" sz="1600" dirty="0"/>
              <a:t> n</a:t>
            </a:r>
            <a:r>
              <a:rPr kumimoji="1" lang="zh-CN" altLang="en-US" sz="1600" dirty="0"/>
              <a:t>，</a:t>
            </a:r>
            <a:r>
              <a:rPr kumimoji="1" lang="en-US" altLang="zh-CN" sz="1600" dirty="0"/>
              <a:t>char *x</a:t>
            </a:r>
            <a:r>
              <a:rPr kumimoji="1" lang="zh-CN" altLang="en-US" sz="1600" dirty="0"/>
              <a:t>，</a:t>
            </a:r>
            <a:r>
              <a:rPr kumimoji="1" lang="en-US" altLang="zh-CN" sz="1600" dirty="0"/>
              <a:t>char *y</a:t>
            </a:r>
            <a:r>
              <a:rPr kumimoji="1" lang="zh-CN" altLang="en-US" sz="1600" dirty="0"/>
              <a:t>，</a:t>
            </a:r>
            <a:r>
              <a:rPr kumimoji="1" lang="en-US" altLang="zh-CN" sz="1600" dirty="0" err="1"/>
              <a:t>int</a:t>
            </a:r>
            <a:r>
              <a:rPr kumimoji="1" lang="en-US" altLang="zh-CN" sz="1600" dirty="0"/>
              <a:t> **c</a:t>
            </a:r>
            <a:r>
              <a:rPr kumimoji="1" lang="zh-CN" altLang="en-US" sz="1600" dirty="0"/>
              <a:t>，</a:t>
            </a:r>
            <a:r>
              <a:rPr kumimoji="1" lang="en-US" altLang="zh-CN" sz="1600" dirty="0" err="1"/>
              <a:t>int</a:t>
            </a:r>
            <a:r>
              <a:rPr kumimoji="1" lang="en-US" altLang="zh-CN" sz="1600" dirty="0"/>
              <a:t> **b)</a:t>
            </a:r>
          </a:p>
          <a:p>
            <a:r>
              <a:rPr kumimoji="1" lang="en-US" altLang="zh-CN" sz="1600" dirty="0"/>
              <a:t>{  </a:t>
            </a:r>
          </a:p>
          <a:p>
            <a:r>
              <a:rPr kumimoji="1" lang="en-US" altLang="zh-CN" sz="1600" dirty="0"/>
              <a:t>       </a:t>
            </a:r>
            <a:r>
              <a:rPr kumimoji="1" lang="en-US" altLang="zh-CN" sz="1600" dirty="0" err="1"/>
              <a:t>int</a:t>
            </a:r>
            <a:r>
              <a:rPr kumimoji="1" lang="en-US" altLang="zh-CN" sz="1600" dirty="0"/>
              <a:t> </a:t>
            </a:r>
            <a:r>
              <a:rPr kumimoji="1" lang="en-US" altLang="zh-CN" sz="1600" dirty="0" err="1"/>
              <a:t>i</a:t>
            </a:r>
            <a:r>
              <a:rPr kumimoji="1" lang="zh-CN" altLang="en-US" sz="1600" dirty="0"/>
              <a:t>，</a:t>
            </a:r>
            <a:r>
              <a:rPr kumimoji="1" lang="en-US" altLang="zh-CN" sz="1600" dirty="0"/>
              <a:t>j;</a:t>
            </a:r>
          </a:p>
          <a:p>
            <a:r>
              <a:rPr kumimoji="1" lang="en-US" altLang="zh-CN" sz="1600" dirty="0"/>
              <a:t>       for (</a:t>
            </a:r>
            <a:r>
              <a:rPr kumimoji="1" lang="en-US" altLang="zh-CN" sz="1600" dirty="0" err="1"/>
              <a:t>i</a:t>
            </a:r>
            <a:r>
              <a:rPr kumimoji="1" lang="en-US" altLang="zh-CN" sz="1600" dirty="0"/>
              <a:t> = 1; </a:t>
            </a:r>
            <a:r>
              <a:rPr kumimoji="1" lang="en-US" altLang="zh-CN" sz="1600" dirty="0" err="1"/>
              <a:t>i</a:t>
            </a:r>
            <a:r>
              <a:rPr kumimoji="1" lang="en-US" altLang="zh-CN" sz="1600" dirty="0"/>
              <a:t> &lt;= m; </a:t>
            </a:r>
            <a:r>
              <a:rPr kumimoji="1" lang="en-US" altLang="zh-CN" sz="1600" dirty="0" err="1"/>
              <a:t>i</a:t>
            </a:r>
            <a:r>
              <a:rPr kumimoji="1" lang="en-US" altLang="zh-CN" sz="1600" dirty="0"/>
              <a:t>++) c[</a:t>
            </a:r>
            <a:r>
              <a:rPr kumimoji="1" lang="en-US" altLang="zh-CN" sz="1600" dirty="0" err="1"/>
              <a:t>i</a:t>
            </a:r>
            <a:r>
              <a:rPr kumimoji="1" lang="en-US" altLang="zh-CN" sz="1600" dirty="0"/>
              <a:t>][0] = 0;</a:t>
            </a:r>
          </a:p>
          <a:p>
            <a:r>
              <a:rPr kumimoji="1" lang="en-US" altLang="zh-CN" sz="1600" dirty="0"/>
              <a:t>       for (</a:t>
            </a:r>
            <a:r>
              <a:rPr kumimoji="1" lang="en-US" altLang="zh-CN" sz="1600" dirty="0" err="1"/>
              <a:t>i</a:t>
            </a:r>
            <a:r>
              <a:rPr kumimoji="1" lang="en-US" altLang="zh-CN" sz="1600" dirty="0"/>
              <a:t> = 1; </a:t>
            </a:r>
            <a:r>
              <a:rPr kumimoji="1" lang="en-US" altLang="zh-CN" sz="1600" dirty="0" err="1"/>
              <a:t>i</a:t>
            </a:r>
            <a:r>
              <a:rPr kumimoji="1" lang="en-US" altLang="zh-CN" sz="1600" dirty="0"/>
              <a:t> &lt;= n; </a:t>
            </a:r>
            <a:r>
              <a:rPr kumimoji="1" lang="en-US" altLang="zh-CN" sz="1600" dirty="0" err="1"/>
              <a:t>i</a:t>
            </a:r>
            <a:r>
              <a:rPr kumimoji="1" lang="en-US" altLang="zh-CN" sz="1600" dirty="0"/>
              <a:t>++) c[0][</a:t>
            </a:r>
            <a:r>
              <a:rPr kumimoji="1" lang="en-US" altLang="zh-CN" sz="1600" dirty="0" err="1"/>
              <a:t>i</a:t>
            </a:r>
            <a:r>
              <a:rPr kumimoji="1" lang="en-US" altLang="zh-CN" sz="1600" dirty="0"/>
              <a:t>] = 0;</a:t>
            </a:r>
          </a:p>
          <a:p>
            <a:r>
              <a:rPr kumimoji="1" lang="en-US" altLang="zh-CN" sz="1600" dirty="0"/>
              <a:t>       for (</a:t>
            </a:r>
            <a:r>
              <a:rPr kumimoji="1" lang="en-US" altLang="zh-CN" sz="1600" dirty="0" err="1"/>
              <a:t>i</a:t>
            </a:r>
            <a:r>
              <a:rPr kumimoji="1" lang="en-US" altLang="zh-CN" sz="1600" dirty="0"/>
              <a:t> = 1; </a:t>
            </a:r>
            <a:r>
              <a:rPr kumimoji="1" lang="en-US" altLang="zh-CN" sz="1600" dirty="0" err="1"/>
              <a:t>i</a:t>
            </a:r>
            <a:r>
              <a:rPr kumimoji="1" lang="en-US" altLang="zh-CN" sz="1600" dirty="0"/>
              <a:t> &lt;= m; </a:t>
            </a:r>
            <a:r>
              <a:rPr kumimoji="1" lang="en-US" altLang="zh-CN" sz="1600" dirty="0" err="1"/>
              <a:t>i</a:t>
            </a:r>
            <a:r>
              <a:rPr kumimoji="1" lang="en-US" altLang="zh-CN" sz="1600" dirty="0"/>
              <a:t>++)</a:t>
            </a:r>
          </a:p>
          <a:p>
            <a:r>
              <a:rPr kumimoji="1" lang="en-US" altLang="zh-CN" sz="1600" dirty="0"/>
              <a:t>          for (j = 1; j &lt;= n; j++) {</a:t>
            </a:r>
          </a:p>
          <a:p>
            <a:r>
              <a:rPr kumimoji="1" lang="en-US" altLang="zh-CN" sz="1600" dirty="0"/>
              <a:t>             if (x[</a:t>
            </a:r>
            <a:r>
              <a:rPr kumimoji="1" lang="en-US" altLang="zh-CN" sz="1600" dirty="0" err="1"/>
              <a:t>i</a:t>
            </a:r>
            <a:r>
              <a:rPr kumimoji="1" lang="en-US" altLang="zh-CN" sz="1600" dirty="0"/>
              <a:t>]==y[j]) { </a:t>
            </a:r>
          </a:p>
          <a:p>
            <a:r>
              <a:rPr kumimoji="1" lang="en-US" altLang="zh-CN" sz="1600" dirty="0"/>
              <a:t>                  c[</a:t>
            </a:r>
            <a:r>
              <a:rPr kumimoji="1" lang="en-US" altLang="zh-CN" sz="1600" dirty="0" err="1"/>
              <a:t>i</a:t>
            </a:r>
            <a:r>
              <a:rPr kumimoji="1" lang="en-US" altLang="zh-CN" sz="1600" dirty="0"/>
              <a:t>][j]=c[i-1][j-1]+1; b[</a:t>
            </a:r>
            <a:r>
              <a:rPr kumimoji="1" lang="en-US" altLang="zh-CN" sz="1600" dirty="0" err="1"/>
              <a:t>i</a:t>
            </a:r>
            <a:r>
              <a:rPr kumimoji="1" lang="en-US" altLang="zh-CN" sz="1600" dirty="0"/>
              <a:t>][j]=1;}</a:t>
            </a:r>
          </a:p>
          <a:p>
            <a:r>
              <a:rPr kumimoji="1" lang="en-US" altLang="zh-CN" sz="1600" dirty="0"/>
              <a:t>             else if (c[i-1][j]&gt;=c[</a:t>
            </a:r>
            <a:r>
              <a:rPr kumimoji="1" lang="en-US" altLang="zh-CN" sz="1600" dirty="0" err="1"/>
              <a:t>i</a:t>
            </a:r>
            <a:r>
              <a:rPr kumimoji="1" lang="en-US" altLang="zh-CN" sz="1600" dirty="0"/>
              <a:t>][j-1]) {</a:t>
            </a:r>
          </a:p>
          <a:p>
            <a:r>
              <a:rPr kumimoji="1" lang="en-US" altLang="zh-CN" sz="1600" dirty="0"/>
              <a:t>                  c[</a:t>
            </a:r>
            <a:r>
              <a:rPr kumimoji="1" lang="en-US" altLang="zh-CN" sz="1600" dirty="0" err="1"/>
              <a:t>i</a:t>
            </a:r>
            <a:r>
              <a:rPr kumimoji="1" lang="en-US" altLang="zh-CN" sz="1600" dirty="0"/>
              <a:t>][j]=c[i-1][j]; b[</a:t>
            </a:r>
            <a:r>
              <a:rPr kumimoji="1" lang="en-US" altLang="zh-CN" sz="1600" dirty="0" err="1"/>
              <a:t>i</a:t>
            </a:r>
            <a:r>
              <a:rPr kumimoji="1" lang="en-US" altLang="zh-CN" sz="1600" dirty="0"/>
              <a:t>][j]=2;}</a:t>
            </a:r>
          </a:p>
          <a:p>
            <a:r>
              <a:rPr kumimoji="1" lang="en-US" altLang="zh-CN" sz="1600" dirty="0"/>
              <a:t>             else { c[</a:t>
            </a:r>
            <a:r>
              <a:rPr kumimoji="1" lang="en-US" altLang="zh-CN" sz="1600" dirty="0" err="1"/>
              <a:t>i</a:t>
            </a:r>
            <a:r>
              <a:rPr kumimoji="1" lang="en-US" altLang="zh-CN" sz="1600" dirty="0"/>
              <a:t>][j]=c[</a:t>
            </a:r>
            <a:r>
              <a:rPr kumimoji="1" lang="en-US" altLang="zh-CN" sz="1600" dirty="0" err="1"/>
              <a:t>i</a:t>
            </a:r>
            <a:r>
              <a:rPr kumimoji="1" lang="en-US" altLang="zh-CN" sz="1600" dirty="0"/>
              <a:t>][j-1]; b[</a:t>
            </a:r>
            <a:r>
              <a:rPr kumimoji="1" lang="en-US" altLang="zh-CN" sz="1600" dirty="0" err="1"/>
              <a:t>i</a:t>
            </a:r>
            <a:r>
              <a:rPr kumimoji="1" lang="en-US" altLang="zh-CN" sz="1600" dirty="0"/>
              <a:t>][j]=3; }</a:t>
            </a:r>
          </a:p>
          <a:p>
            <a:r>
              <a:rPr kumimoji="1" lang="en-US" altLang="zh-CN" sz="1600" dirty="0"/>
              <a:t>             }</a:t>
            </a:r>
          </a:p>
          <a:p>
            <a:r>
              <a:rPr kumimoji="1" lang="en-US" altLang="zh-CN" sz="1600" dirty="0"/>
              <a:t>}</a:t>
            </a:r>
          </a:p>
        </p:txBody>
      </p:sp>
      <p:sp>
        <p:nvSpPr>
          <p:cNvPr id="6" name="Text Box 5"/>
          <p:cNvSpPr txBox="1">
            <a:spLocks noChangeArrowheads="1"/>
          </p:cNvSpPr>
          <p:nvPr/>
        </p:nvSpPr>
        <p:spPr bwMode="auto">
          <a:xfrm>
            <a:off x="4211638" y="2745507"/>
            <a:ext cx="4770437"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nSpc>
                <a:spcPct val="130000"/>
              </a:lnSpc>
            </a:pPr>
            <a:r>
              <a:rPr lang="zh-CN" altLang="en-US" sz="1600" b="1" dirty="0">
                <a:ea typeface="黑体" panose="02010609060101010101" pitchFamily="49" charset="-122"/>
              </a:rPr>
              <a:t>构造最长公共子序列</a:t>
            </a:r>
            <a:endParaRPr lang="en-US" altLang="zh-CN" sz="1600" b="1" dirty="0">
              <a:ea typeface="黑体" panose="02010609060101010101" pitchFamily="49" charset="-122"/>
            </a:endParaRPr>
          </a:p>
          <a:p>
            <a:pPr>
              <a:lnSpc>
                <a:spcPct val="130000"/>
              </a:lnSpc>
            </a:pPr>
            <a:r>
              <a:rPr kumimoji="1" lang="en-US" altLang="zh-CN" sz="1600" dirty="0"/>
              <a:t>void </a:t>
            </a:r>
            <a:r>
              <a:rPr kumimoji="1" lang="en-US" altLang="zh-CN" sz="1600" b="1" dirty="0"/>
              <a:t>LCS</a:t>
            </a:r>
            <a:r>
              <a:rPr kumimoji="1" lang="en-US" altLang="zh-CN" sz="1600" dirty="0"/>
              <a:t>(</a:t>
            </a:r>
            <a:r>
              <a:rPr kumimoji="1" lang="en-US" altLang="zh-CN" sz="1600" dirty="0" err="1"/>
              <a:t>int</a:t>
            </a:r>
            <a:r>
              <a:rPr kumimoji="1" lang="en-US" altLang="zh-CN" sz="1600" dirty="0"/>
              <a:t> </a:t>
            </a:r>
            <a:r>
              <a:rPr kumimoji="1" lang="en-US" altLang="zh-CN" sz="1600" dirty="0" err="1"/>
              <a:t>i</a:t>
            </a:r>
            <a:r>
              <a:rPr kumimoji="1" lang="zh-CN" altLang="en-US" sz="1600" dirty="0"/>
              <a:t>，</a:t>
            </a:r>
            <a:r>
              <a:rPr kumimoji="1" lang="en-US" altLang="zh-CN" sz="1600" dirty="0" err="1"/>
              <a:t>int</a:t>
            </a:r>
            <a:r>
              <a:rPr kumimoji="1" lang="en-US" altLang="zh-CN" sz="1600" dirty="0"/>
              <a:t> j</a:t>
            </a:r>
            <a:r>
              <a:rPr kumimoji="1" lang="zh-CN" altLang="en-US" sz="1600" dirty="0"/>
              <a:t>，</a:t>
            </a:r>
            <a:r>
              <a:rPr kumimoji="1" lang="en-US" altLang="zh-CN" sz="1600" dirty="0"/>
              <a:t>char *x</a:t>
            </a:r>
            <a:r>
              <a:rPr kumimoji="1" lang="zh-CN" altLang="en-US" sz="1600" dirty="0"/>
              <a:t>，</a:t>
            </a:r>
            <a:r>
              <a:rPr kumimoji="1" lang="en-US" altLang="zh-CN" sz="1600" dirty="0" err="1"/>
              <a:t>int</a:t>
            </a:r>
            <a:r>
              <a:rPr kumimoji="1" lang="en-US" altLang="zh-CN" sz="1600" dirty="0"/>
              <a:t> **b)</a:t>
            </a:r>
          </a:p>
          <a:p>
            <a:pPr>
              <a:lnSpc>
                <a:spcPct val="130000"/>
              </a:lnSpc>
            </a:pPr>
            <a:r>
              <a:rPr kumimoji="1" lang="en-US" altLang="zh-CN" sz="1600" dirty="0"/>
              <a:t>{</a:t>
            </a:r>
          </a:p>
          <a:p>
            <a:pPr>
              <a:lnSpc>
                <a:spcPct val="130000"/>
              </a:lnSpc>
            </a:pPr>
            <a:r>
              <a:rPr kumimoji="1" lang="en-US" altLang="zh-CN" sz="1600" dirty="0"/>
              <a:t>      if (</a:t>
            </a:r>
            <a:r>
              <a:rPr kumimoji="1" lang="en-US" altLang="zh-CN" sz="1600" dirty="0" err="1"/>
              <a:t>i</a:t>
            </a:r>
            <a:r>
              <a:rPr kumimoji="1" lang="en-US" altLang="zh-CN" sz="1600" dirty="0"/>
              <a:t> ==0 || j==0) return;</a:t>
            </a:r>
          </a:p>
          <a:p>
            <a:pPr>
              <a:lnSpc>
                <a:spcPct val="130000"/>
              </a:lnSpc>
            </a:pPr>
            <a:r>
              <a:rPr kumimoji="1" lang="en-US" altLang="zh-CN" sz="1600" dirty="0"/>
              <a:t>      if (b[</a:t>
            </a:r>
            <a:r>
              <a:rPr kumimoji="1" lang="en-US" altLang="zh-CN" sz="1600" dirty="0" err="1"/>
              <a:t>i</a:t>
            </a:r>
            <a:r>
              <a:rPr kumimoji="1" lang="en-US" altLang="zh-CN" sz="1600" dirty="0"/>
              <a:t>][j]== 1){ LCS(i-1</a:t>
            </a:r>
            <a:r>
              <a:rPr kumimoji="1" lang="zh-CN" altLang="en-US" sz="1600" dirty="0"/>
              <a:t>，</a:t>
            </a:r>
            <a:r>
              <a:rPr kumimoji="1" lang="en-US" altLang="zh-CN" sz="1600" dirty="0"/>
              <a:t>j-1</a:t>
            </a:r>
            <a:r>
              <a:rPr kumimoji="1" lang="zh-CN" altLang="en-US" sz="1600" dirty="0"/>
              <a:t>，</a:t>
            </a:r>
            <a:r>
              <a:rPr kumimoji="1" lang="en-US" altLang="zh-CN" sz="1600" dirty="0"/>
              <a:t>x</a:t>
            </a:r>
            <a:r>
              <a:rPr kumimoji="1" lang="zh-CN" altLang="en-US" sz="1600" dirty="0"/>
              <a:t>，</a:t>
            </a:r>
            <a:r>
              <a:rPr kumimoji="1" lang="en-US" altLang="zh-CN" sz="1600" dirty="0"/>
              <a:t>b); </a:t>
            </a:r>
            <a:r>
              <a:rPr kumimoji="1" lang="en-US" altLang="zh-CN" sz="1600" dirty="0" err="1"/>
              <a:t>cout</a:t>
            </a:r>
            <a:r>
              <a:rPr kumimoji="1" lang="en-US" altLang="zh-CN" sz="1600" dirty="0"/>
              <a:t>&lt;&lt;x[</a:t>
            </a:r>
            <a:r>
              <a:rPr kumimoji="1" lang="en-US" altLang="zh-CN" sz="1600" dirty="0" err="1"/>
              <a:t>i</a:t>
            </a:r>
            <a:r>
              <a:rPr kumimoji="1" lang="en-US" altLang="zh-CN" sz="1600" dirty="0"/>
              <a:t>]; }</a:t>
            </a:r>
          </a:p>
          <a:p>
            <a:pPr>
              <a:lnSpc>
                <a:spcPct val="130000"/>
              </a:lnSpc>
            </a:pPr>
            <a:r>
              <a:rPr kumimoji="1" lang="en-US" altLang="zh-CN" sz="1600" dirty="0"/>
              <a:t>      else if (b[</a:t>
            </a:r>
            <a:r>
              <a:rPr kumimoji="1" lang="en-US" altLang="zh-CN" sz="1600" dirty="0" err="1"/>
              <a:t>i</a:t>
            </a:r>
            <a:r>
              <a:rPr kumimoji="1" lang="en-US" altLang="zh-CN" sz="1600" dirty="0"/>
              <a:t>][j]== 2) LCS(i-1</a:t>
            </a:r>
            <a:r>
              <a:rPr kumimoji="1" lang="zh-CN" altLang="en-US" sz="1600" dirty="0"/>
              <a:t>，</a:t>
            </a:r>
            <a:r>
              <a:rPr kumimoji="1" lang="en-US" altLang="zh-CN" sz="1600" dirty="0"/>
              <a:t>j</a:t>
            </a:r>
            <a:r>
              <a:rPr kumimoji="1" lang="zh-CN" altLang="en-US" sz="1600" dirty="0"/>
              <a:t>，</a:t>
            </a:r>
            <a:r>
              <a:rPr kumimoji="1" lang="en-US" altLang="zh-CN" sz="1600" dirty="0"/>
              <a:t>x</a:t>
            </a:r>
            <a:r>
              <a:rPr kumimoji="1" lang="zh-CN" altLang="en-US" sz="1600" dirty="0"/>
              <a:t>，</a:t>
            </a:r>
            <a:r>
              <a:rPr kumimoji="1" lang="en-US" altLang="zh-CN" sz="1600" dirty="0"/>
              <a:t>b);</a:t>
            </a:r>
          </a:p>
          <a:p>
            <a:pPr>
              <a:lnSpc>
                <a:spcPct val="130000"/>
              </a:lnSpc>
            </a:pPr>
            <a:r>
              <a:rPr kumimoji="1" lang="en-US" altLang="zh-CN" sz="1600" dirty="0"/>
              <a:t>      else LCS(</a:t>
            </a:r>
            <a:r>
              <a:rPr kumimoji="1" lang="en-US" altLang="zh-CN" sz="1600" dirty="0" err="1"/>
              <a:t>i</a:t>
            </a:r>
            <a:r>
              <a:rPr kumimoji="1" lang="zh-CN" altLang="en-US" sz="1600" dirty="0"/>
              <a:t>，</a:t>
            </a:r>
            <a:r>
              <a:rPr kumimoji="1" lang="en-US" altLang="zh-CN" sz="1600" dirty="0"/>
              <a:t>j-1</a:t>
            </a:r>
            <a:r>
              <a:rPr kumimoji="1" lang="zh-CN" altLang="en-US" sz="1600" dirty="0"/>
              <a:t>，</a:t>
            </a:r>
            <a:r>
              <a:rPr kumimoji="1" lang="en-US" altLang="zh-CN" sz="1600" dirty="0"/>
              <a:t>x</a:t>
            </a:r>
            <a:r>
              <a:rPr kumimoji="1" lang="zh-CN" altLang="en-US" sz="1600" dirty="0"/>
              <a:t>，</a:t>
            </a:r>
            <a:r>
              <a:rPr kumimoji="1" lang="en-US" altLang="zh-CN" sz="1600" dirty="0"/>
              <a:t>b);</a:t>
            </a:r>
          </a:p>
          <a:p>
            <a:pPr>
              <a:lnSpc>
                <a:spcPct val="130000"/>
              </a:lnSpc>
            </a:pPr>
            <a:r>
              <a:rPr kumimoji="1" lang="en-US" altLang="zh-CN" sz="1600" dirty="0"/>
              <a:t>}</a:t>
            </a: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42</a:t>
            </a:fld>
            <a:r>
              <a:rPr lang="en-US" altLang="zh-CN" smtClean="0"/>
              <a:t>/79</a:t>
            </a:r>
            <a:endParaRPr lang="en-US" altLang="zh-CN" dirty="0"/>
          </a:p>
        </p:txBody>
      </p:sp>
    </p:spTree>
    <p:extLst>
      <p:ext uri="{BB962C8B-B14F-4D97-AF65-F5344CB8AC3E}">
        <p14:creationId xmlns:p14="http://schemas.microsoft.com/office/powerpoint/2010/main" val="1267807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算法改进</a:t>
            </a:r>
            <a:endParaRPr lang="zh-CN" altLang="en-US" dirty="0"/>
          </a:p>
        </p:txBody>
      </p:sp>
      <p:sp>
        <p:nvSpPr>
          <p:cNvPr id="5" name="Text Box 3"/>
          <p:cNvSpPr txBox="1">
            <a:spLocks noChangeArrowheads="1"/>
          </p:cNvSpPr>
          <p:nvPr/>
        </p:nvSpPr>
        <p:spPr bwMode="auto">
          <a:xfrm>
            <a:off x="179512" y="1362450"/>
            <a:ext cx="8784976" cy="4789488"/>
          </a:xfrm>
          <a:prstGeom prst="rect">
            <a:avLst/>
          </a:prstGeom>
          <a:ln/>
        </p:spPr>
        <p:style>
          <a:lnRef idx="0">
            <a:schemeClr val="accent2"/>
          </a:lnRef>
          <a:fillRef idx="3">
            <a:schemeClr val="accent2"/>
          </a:fillRef>
          <a:effectRef idx="3">
            <a:schemeClr val="accent2"/>
          </a:effectRef>
          <a:fontRef idx="minor">
            <a:schemeClr val="lt1"/>
          </a:fontRef>
        </p:style>
        <p:txBody>
          <a:bodyPr wrap="square">
            <a:spAutoFit/>
          </a:bodyPr>
          <a:lstStyle/>
          <a:p>
            <a:pPr>
              <a:buFontTx/>
              <a:buChar char="•"/>
            </a:pPr>
            <a:r>
              <a:rPr lang="zh-CN" altLang="en-US" sz="2800" dirty="0">
                <a:ea typeface="楷体_GB2312" pitchFamily="49" charset="-122"/>
              </a:rPr>
              <a:t>在算法</a:t>
            </a:r>
            <a:r>
              <a:rPr lang="en-US" altLang="zh-CN" sz="2800" b="1" dirty="0" err="1">
                <a:ea typeface="楷体_GB2312" pitchFamily="49" charset="-122"/>
              </a:rPr>
              <a:t>lcsLength</a:t>
            </a:r>
            <a:r>
              <a:rPr lang="zh-CN" altLang="en-US" sz="2800" dirty="0">
                <a:ea typeface="楷体_GB2312" pitchFamily="49" charset="-122"/>
              </a:rPr>
              <a:t>和</a:t>
            </a:r>
            <a:r>
              <a:rPr lang="en-US" altLang="zh-CN" sz="2800" b="1" dirty="0" err="1">
                <a:ea typeface="楷体_GB2312" pitchFamily="49" charset="-122"/>
              </a:rPr>
              <a:t>lcs</a:t>
            </a:r>
            <a:r>
              <a:rPr lang="zh-CN" altLang="en-US" sz="2800" dirty="0">
                <a:ea typeface="楷体_GB2312" pitchFamily="49" charset="-122"/>
              </a:rPr>
              <a:t>中，可进一步将数组</a:t>
            </a:r>
            <a:r>
              <a:rPr lang="en-US" altLang="zh-CN" sz="2800" dirty="0">
                <a:ea typeface="楷体_GB2312" pitchFamily="49" charset="-122"/>
              </a:rPr>
              <a:t>b</a:t>
            </a:r>
            <a:r>
              <a:rPr lang="zh-CN" altLang="en-US" sz="2800" dirty="0">
                <a:ea typeface="楷体_GB2312" pitchFamily="49" charset="-122"/>
              </a:rPr>
              <a:t>省去。事实上，数组元素</a:t>
            </a:r>
            <a:r>
              <a:rPr lang="en-US" altLang="zh-CN" sz="2800" dirty="0">
                <a:ea typeface="楷体_GB2312" pitchFamily="49" charset="-122"/>
              </a:rPr>
              <a:t>c[</a:t>
            </a:r>
            <a:r>
              <a:rPr lang="en-US" altLang="zh-CN" sz="2800" dirty="0" err="1">
                <a:ea typeface="楷体_GB2312" pitchFamily="49" charset="-122"/>
              </a:rPr>
              <a:t>i</a:t>
            </a:r>
            <a:r>
              <a:rPr lang="en-US" altLang="zh-CN" sz="2800" dirty="0">
                <a:ea typeface="楷体_GB2312" pitchFamily="49" charset="-122"/>
              </a:rPr>
              <a:t>][j]</a:t>
            </a:r>
            <a:r>
              <a:rPr lang="zh-CN" altLang="en-US" sz="2800" dirty="0">
                <a:ea typeface="楷体_GB2312" pitchFamily="49" charset="-122"/>
              </a:rPr>
              <a:t>的值仅由</a:t>
            </a:r>
            <a:r>
              <a:rPr lang="en-US" altLang="zh-CN" sz="2800" dirty="0">
                <a:ea typeface="楷体_GB2312" pitchFamily="49" charset="-122"/>
              </a:rPr>
              <a:t>c[i-1][j-1]</a:t>
            </a:r>
            <a:r>
              <a:rPr lang="zh-CN" altLang="en-US" sz="2800" dirty="0">
                <a:ea typeface="楷体_GB2312" pitchFamily="49" charset="-122"/>
              </a:rPr>
              <a:t>，</a:t>
            </a:r>
            <a:r>
              <a:rPr lang="en-US" altLang="zh-CN" sz="2800" dirty="0">
                <a:ea typeface="楷体_GB2312" pitchFamily="49" charset="-122"/>
              </a:rPr>
              <a:t>c[i-1][j]</a:t>
            </a:r>
            <a:r>
              <a:rPr lang="zh-CN" altLang="en-US" sz="2800" dirty="0">
                <a:ea typeface="楷体_GB2312" pitchFamily="49" charset="-122"/>
              </a:rPr>
              <a:t>和</a:t>
            </a:r>
            <a:r>
              <a:rPr lang="en-US" altLang="zh-CN" sz="2800" dirty="0">
                <a:ea typeface="楷体_GB2312" pitchFamily="49" charset="-122"/>
              </a:rPr>
              <a:t>c[</a:t>
            </a:r>
            <a:r>
              <a:rPr lang="en-US" altLang="zh-CN" sz="2800" dirty="0" err="1">
                <a:ea typeface="楷体_GB2312" pitchFamily="49" charset="-122"/>
              </a:rPr>
              <a:t>i</a:t>
            </a:r>
            <a:r>
              <a:rPr lang="en-US" altLang="zh-CN" sz="2800" dirty="0">
                <a:ea typeface="楷体_GB2312" pitchFamily="49" charset="-122"/>
              </a:rPr>
              <a:t>][j-1]</a:t>
            </a:r>
            <a:r>
              <a:rPr lang="zh-CN" altLang="en-US" sz="2800" dirty="0">
                <a:ea typeface="楷体_GB2312" pitchFamily="49" charset="-122"/>
              </a:rPr>
              <a:t>这</a:t>
            </a:r>
            <a:r>
              <a:rPr lang="en-US" altLang="zh-CN" sz="2800" dirty="0">
                <a:ea typeface="楷体_GB2312" pitchFamily="49" charset="-122"/>
              </a:rPr>
              <a:t>3</a:t>
            </a:r>
            <a:r>
              <a:rPr lang="zh-CN" altLang="en-US" sz="2800" dirty="0">
                <a:ea typeface="楷体_GB2312" pitchFamily="49" charset="-122"/>
              </a:rPr>
              <a:t>个数组元素的值所确定。对于给定的数组元素</a:t>
            </a:r>
            <a:r>
              <a:rPr lang="en-US" altLang="zh-CN" sz="2800" dirty="0">
                <a:ea typeface="楷体_GB2312" pitchFamily="49" charset="-122"/>
              </a:rPr>
              <a:t>c[</a:t>
            </a:r>
            <a:r>
              <a:rPr lang="en-US" altLang="zh-CN" sz="2800" dirty="0" err="1">
                <a:ea typeface="楷体_GB2312" pitchFamily="49" charset="-122"/>
              </a:rPr>
              <a:t>i</a:t>
            </a:r>
            <a:r>
              <a:rPr lang="en-US" altLang="zh-CN" sz="2800" dirty="0">
                <a:ea typeface="楷体_GB2312" pitchFamily="49" charset="-122"/>
              </a:rPr>
              <a:t>][j]</a:t>
            </a:r>
            <a:r>
              <a:rPr lang="zh-CN" altLang="en-US" sz="2800" dirty="0">
                <a:ea typeface="楷体_GB2312" pitchFamily="49" charset="-122"/>
              </a:rPr>
              <a:t>，可以不借助于数组</a:t>
            </a:r>
            <a:r>
              <a:rPr lang="en-US" altLang="zh-CN" sz="2800" dirty="0">
                <a:ea typeface="楷体_GB2312" pitchFamily="49" charset="-122"/>
              </a:rPr>
              <a:t>b</a:t>
            </a:r>
            <a:r>
              <a:rPr lang="zh-CN" altLang="en-US" sz="2800" dirty="0">
                <a:ea typeface="楷体_GB2312" pitchFamily="49" charset="-122"/>
              </a:rPr>
              <a:t>而仅借助于</a:t>
            </a:r>
            <a:r>
              <a:rPr lang="en-US" altLang="zh-CN" sz="2800" dirty="0">
                <a:ea typeface="楷体_GB2312" pitchFamily="49" charset="-122"/>
              </a:rPr>
              <a:t>c</a:t>
            </a:r>
            <a:r>
              <a:rPr lang="zh-CN" altLang="en-US" sz="2800" dirty="0">
                <a:ea typeface="楷体_GB2312" pitchFamily="49" charset="-122"/>
              </a:rPr>
              <a:t>本身在时间内确定</a:t>
            </a:r>
            <a:r>
              <a:rPr lang="en-US" altLang="zh-CN" sz="2800" dirty="0">
                <a:ea typeface="楷体_GB2312" pitchFamily="49" charset="-122"/>
              </a:rPr>
              <a:t>c[</a:t>
            </a:r>
            <a:r>
              <a:rPr lang="en-US" altLang="zh-CN" sz="2800" dirty="0" err="1">
                <a:ea typeface="楷体_GB2312" pitchFamily="49" charset="-122"/>
              </a:rPr>
              <a:t>i</a:t>
            </a:r>
            <a:r>
              <a:rPr lang="en-US" altLang="zh-CN" sz="2800" dirty="0">
                <a:ea typeface="楷体_GB2312" pitchFamily="49" charset="-122"/>
              </a:rPr>
              <a:t>][j]</a:t>
            </a:r>
            <a:r>
              <a:rPr lang="zh-CN" altLang="en-US" sz="2800" dirty="0">
                <a:ea typeface="楷体_GB2312" pitchFamily="49" charset="-122"/>
              </a:rPr>
              <a:t>的值是由</a:t>
            </a:r>
            <a:r>
              <a:rPr lang="en-US" altLang="zh-CN" sz="2800" dirty="0">
                <a:ea typeface="楷体_GB2312" pitchFamily="49" charset="-122"/>
              </a:rPr>
              <a:t>c[i-1][j-1]</a:t>
            </a:r>
            <a:r>
              <a:rPr lang="zh-CN" altLang="en-US" sz="2800" dirty="0">
                <a:ea typeface="楷体_GB2312" pitchFamily="49" charset="-122"/>
              </a:rPr>
              <a:t>，</a:t>
            </a:r>
            <a:r>
              <a:rPr lang="en-US" altLang="zh-CN" sz="2800" dirty="0">
                <a:ea typeface="楷体_GB2312" pitchFamily="49" charset="-122"/>
              </a:rPr>
              <a:t>c[i-1][j]</a:t>
            </a:r>
            <a:r>
              <a:rPr lang="zh-CN" altLang="en-US" sz="2800" dirty="0">
                <a:ea typeface="楷体_GB2312" pitchFamily="49" charset="-122"/>
              </a:rPr>
              <a:t>和</a:t>
            </a:r>
            <a:r>
              <a:rPr lang="en-US" altLang="zh-CN" sz="2800" dirty="0">
                <a:ea typeface="楷体_GB2312" pitchFamily="49" charset="-122"/>
              </a:rPr>
              <a:t>c[</a:t>
            </a:r>
            <a:r>
              <a:rPr lang="en-US" altLang="zh-CN" sz="2800" dirty="0" err="1">
                <a:ea typeface="楷体_GB2312" pitchFamily="49" charset="-122"/>
              </a:rPr>
              <a:t>i</a:t>
            </a:r>
            <a:r>
              <a:rPr lang="en-US" altLang="zh-CN" sz="2800" dirty="0">
                <a:ea typeface="楷体_GB2312" pitchFamily="49" charset="-122"/>
              </a:rPr>
              <a:t>][j-1]</a:t>
            </a:r>
            <a:r>
              <a:rPr lang="zh-CN" altLang="en-US" sz="2800" dirty="0">
                <a:ea typeface="楷体_GB2312" pitchFamily="49" charset="-122"/>
              </a:rPr>
              <a:t>中哪一个值所确定的。</a:t>
            </a:r>
          </a:p>
          <a:p>
            <a:pPr>
              <a:buFontTx/>
              <a:buChar char="•"/>
            </a:pPr>
            <a:r>
              <a:rPr lang="zh-CN" altLang="en-US" sz="2800" dirty="0">
                <a:ea typeface="楷体_GB2312" pitchFamily="49" charset="-122"/>
              </a:rPr>
              <a:t>如果只需要计算最长公共子序列的长度，则算法的空间需求可大大减少。事实上，在计算</a:t>
            </a:r>
            <a:r>
              <a:rPr lang="en-US" altLang="zh-CN" sz="2800" dirty="0">
                <a:ea typeface="楷体_GB2312" pitchFamily="49" charset="-122"/>
              </a:rPr>
              <a:t>c[</a:t>
            </a:r>
            <a:r>
              <a:rPr lang="en-US" altLang="zh-CN" sz="2800" dirty="0" err="1">
                <a:ea typeface="楷体_GB2312" pitchFamily="49" charset="-122"/>
              </a:rPr>
              <a:t>i</a:t>
            </a:r>
            <a:r>
              <a:rPr lang="en-US" altLang="zh-CN" sz="2800" dirty="0">
                <a:ea typeface="楷体_GB2312" pitchFamily="49" charset="-122"/>
              </a:rPr>
              <a:t>][j]</a:t>
            </a:r>
            <a:r>
              <a:rPr lang="zh-CN" altLang="en-US" sz="2800" dirty="0">
                <a:ea typeface="楷体_GB2312" pitchFamily="49" charset="-122"/>
              </a:rPr>
              <a:t>时，只用到数组</a:t>
            </a:r>
            <a:r>
              <a:rPr lang="en-US" altLang="zh-CN" sz="2800" dirty="0">
                <a:ea typeface="楷体_GB2312" pitchFamily="49" charset="-122"/>
              </a:rPr>
              <a:t>c</a:t>
            </a:r>
            <a:r>
              <a:rPr lang="zh-CN" altLang="en-US" sz="2800" dirty="0">
                <a:ea typeface="楷体_GB2312" pitchFamily="49" charset="-122"/>
              </a:rPr>
              <a:t>的第</a:t>
            </a:r>
            <a:r>
              <a:rPr lang="en-US" altLang="zh-CN" sz="2800" dirty="0" err="1">
                <a:ea typeface="楷体_GB2312" pitchFamily="49" charset="-122"/>
              </a:rPr>
              <a:t>i</a:t>
            </a:r>
            <a:r>
              <a:rPr lang="zh-CN" altLang="en-US" sz="2800" dirty="0">
                <a:ea typeface="楷体_GB2312" pitchFamily="49" charset="-122"/>
              </a:rPr>
              <a:t>行和第</a:t>
            </a:r>
            <a:r>
              <a:rPr lang="en-US" altLang="zh-CN" sz="2800" dirty="0">
                <a:ea typeface="楷体_GB2312" pitchFamily="49" charset="-122"/>
              </a:rPr>
              <a:t>i-1</a:t>
            </a:r>
            <a:r>
              <a:rPr lang="zh-CN" altLang="en-US" sz="2800" dirty="0">
                <a:ea typeface="楷体_GB2312" pitchFamily="49" charset="-122"/>
              </a:rPr>
              <a:t>行。因此，用</a:t>
            </a:r>
            <a:r>
              <a:rPr lang="en-US" altLang="zh-CN" sz="2800" dirty="0">
                <a:ea typeface="楷体_GB2312" pitchFamily="49" charset="-122"/>
              </a:rPr>
              <a:t>2</a:t>
            </a:r>
            <a:r>
              <a:rPr lang="zh-CN" altLang="en-US" sz="2800" dirty="0">
                <a:ea typeface="楷体_GB2312" pitchFamily="49" charset="-122"/>
              </a:rPr>
              <a:t>行的数组空间就可以计算出最长公共子序列的长度。进一步的分析还可将空间需求减至</a:t>
            </a:r>
            <a:r>
              <a:rPr lang="en-US" altLang="zh-CN" sz="2800" dirty="0">
                <a:ea typeface="楷体_GB2312" pitchFamily="49" charset="-122"/>
              </a:rPr>
              <a:t>O(min(</a:t>
            </a:r>
            <a:r>
              <a:rPr lang="en-US" altLang="zh-CN" sz="2800" dirty="0" err="1">
                <a:ea typeface="楷体_GB2312" pitchFamily="49" charset="-122"/>
              </a:rPr>
              <a:t>m,n</a:t>
            </a:r>
            <a:r>
              <a:rPr lang="en-US" altLang="zh-CN" sz="2800" dirty="0">
                <a:ea typeface="楷体_GB2312" pitchFamily="49" charset="-122"/>
              </a:rPr>
              <a:t>))</a:t>
            </a:r>
            <a:r>
              <a:rPr lang="zh-CN" altLang="en-US" sz="2800" dirty="0">
                <a:ea typeface="楷体_GB2312" pitchFamily="49" charset="-122"/>
              </a:rPr>
              <a:t>。</a:t>
            </a: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43</a:t>
            </a:fld>
            <a:r>
              <a:rPr lang="en-US" altLang="zh-CN" smtClean="0"/>
              <a:t>/79</a:t>
            </a:r>
            <a:endParaRPr lang="en-US" altLang="zh-CN" dirty="0"/>
          </a:p>
        </p:txBody>
      </p:sp>
    </p:spTree>
    <p:extLst>
      <p:ext uri="{BB962C8B-B14F-4D97-AF65-F5344CB8AC3E}">
        <p14:creationId xmlns:p14="http://schemas.microsoft.com/office/powerpoint/2010/main" val="183005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凸多边形最优</a:t>
            </a:r>
            <a:r>
              <a:rPr lang="zh-CN" altLang="en-US" dirty="0" smtClean="0"/>
              <a:t>三角剖分</a:t>
            </a:r>
            <a:endParaRPr lang="zh-CN" altLang="en-US" dirty="0"/>
          </a:p>
        </p:txBody>
      </p:sp>
      <p:sp>
        <p:nvSpPr>
          <p:cNvPr id="305154" name="Rectangle 2"/>
          <p:cNvSpPr>
            <a:spLocks noChangeArrowheads="1"/>
          </p:cNvSpPr>
          <p:nvPr/>
        </p:nvSpPr>
        <p:spPr bwMode="auto">
          <a:xfrm>
            <a:off x="1258888" y="0"/>
            <a:ext cx="64087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anose="02020404030301010803" pitchFamily="18" charset="0"/>
                <a:ea typeface="宋体" panose="02010600030101010101" pitchFamily="2" charset="-122"/>
              </a:defRPr>
            </a:lvl1pPr>
            <a:lvl2pPr>
              <a:defRPr sz="4200">
                <a:solidFill>
                  <a:schemeClr val="tx2"/>
                </a:solidFill>
                <a:latin typeface="Garamond" panose="02020404030301010803" pitchFamily="18" charset="0"/>
                <a:ea typeface="宋体" panose="02010600030101010101" pitchFamily="2" charset="-122"/>
              </a:defRPr>
            </a:lvl2pPr>
            <a:lvl3pPr>
              <a:defRPr sz="4200">
                <a:solidFill>
                  <a:schemeClr val="tx2"/>
                </a:solidFill>
                <a:latin typeface="Garamond" panose="02020404030301010803" pitchFamily="18" charset="0"/>
                <a:ea typeface="宋体" panose="02010600030101010101" pitchFamily="2" charset="-122"/>
              </a:defRPr>
            </a:lvl3pPr>
            <a:lvl4pPr>
              <a:defRPr sz="4200">
                <a:solidFill>
                  <a:schemeClr val="tx2"/>
                </a:solidFill>
                <a:latin typeface="Garamond" panose="02020404030301010803" pitchFamily="18" charset="0"/>
                <a:ea typeface="宋体" panose="02010600030101010101" pitchFamily="2" charset="-122"/>
              </a:defRPr>
            </a:lvl4pPr>
            <a:lvl5pPr>
              <a:defRPr sz="4200">
                <a:solidFill>
                  <a:schemeClr val="tx2"/>
                </a:solidFill>
                <a:latin typeface="Garamond" panose="02020404030301010803" pitchFamily="18" charset="0"/>
                <a:ea typeface="宋体" panose="02010600030101010101" pitchFamily="2" charset="-122"/>
              </a:defRPr>
            </a:lvl5pPr>
            <a:lvl6pPr marL="4572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endParaRPr lang="ja-JP" altLang="en-US" sz="3800" dirty="0">
              <a:effectLst>
                <a:outerShdw blurRad="38100" dist="38100" dir="2700000" algn="tl">
                  <a:srgbClr val="C0C0C0"/>
                </a:outerShdw>
              </a:effectLst>
              <a:ea typeface="黑体" panose="02010609060101010101" pitchFamily="49" charset="-122"/>
            </a:endParaRPr>
          </a:p>
        </p:txBody>
      </p:sp>
      <p:sp>
        <p:nvSpPr>
          <p:cNvPr id="305155" name="Text Box 3"/>
          <p:cNvSpPr txBox="1">
            <a:spLocks noChangeArrowheads="1"/>
          </p:cNvSpPr>
          <p:nvPr/>
        </p:nvSpPr>
        <p:spPr bwMode="auto">
          <a:xfrm>
            <a:off x="312489" y="1268760"/>
            <a:ext cx="864235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FontTx/>
              <a:buChar char="•"/>
            </a:pPr>
            <a:r>
              <a:rPr lang="zh-CN" altLang="en-US" sz="2400" dirty="0">
                <a:ea typeface="楷体_GB2312" pitchFamily="49" charset="-122"/>
              </a:rPr>
              <a:t>用多边形顶点的逆时针序列表示凸多边形，即</a:t>
            </a:r>
            <a:r>
              <a:rPr lang="en-US" altLang="zh-CN" sz="2400" dirty="0">
                <a:ea typeface="楷体_GB2312" pitchFamily="49" charset="-122"/>
              </a:rPr>
              <a:t>P={v</a:t>
            </a:r>
            <a:r>
              <a:rPr lang="en-US" altLang="zh-CN" sz="2400" baseline="-25000" dirty="0">
                <a:ea typeface="楷体_GB2312" pitchFamily="49" charset="-122"/>
              </a:rPr>
              <a:t>0</a:t>
            </a:r>
            <a:r>
              <a:rPr lang="en-US" altLang="zh-CN" sz="2400" dirty="0">
                <a:ea typeface="楷体_GB2312" pitchFamily="49" charset="-122"/>
              </a:rPr>
              <a:t>,v</a:t>
            </a:r>
            <a:r>
              <a:rPr lang="en-US" altLang="zh-CN" sz="2400" baseline="-25000" dirty="0">
                <a:ea typeface="楷体_GB2312" pitchFamily="49" charset="-122"/>
              </a:rPr>
              <a:t>1</a:t>
            </a:r>
            <a:r>
              <a:rPr lang="en-US" altLang="zh-CN" sz="2400" dirty="0">
                <a:ea typeface="楷体_GB2312" pitchFamily="49" charset="-122"/>
              </a:rPr>
              <a:t>,…,v</a:t>
            </a:r>
            <a:r>
              <a:rPr lang="en-US" altLang="zh-CN" sz="2400" baseline="-25000" dirty="0">
                <a:ea typeface="楷体_GB2312" pitchFamily="49" charset="-122"/>
              </a:rPr>
              <a:t>n-1</a:t>
            </a:r>
            <a:r>
              <a:rPr lang="en-US" altLang="zh-CN" sz="2400" dirty="0">
                <a:ea typeface="楷体_GB2312" pitchFamily="49" charset="-122"/>
              </a:rPr>
              <a:t>}</a:t>
            </a:r>
            <a:r>
              <a:rPr lang="zh-CN" altLang="en-US" sz="2400" dirty="0">
                <a:ea typeface="楷体_GB2312" pitchFamily="49" charset="-122"/>
              </a:rPr>
              <a:t>表示具有</a:t>
            </a:r>
            <a:r>
              <a:rPr lang="en-US" altLang="zh-CN" sz="2400" dirty="0">
                <a:ea typeface="楷体_GB2312" pitchFamily="49" charset="-122"/>
              </a:rPr>
              <a:t>n</a:t>
            </a:r>
            <a:r>
              <a:rPr lang="zh-CN" altLang="en-US" sz="2400" dirty="0">
                <a:ea typeface="楷体_GB2312" pitchFamily="49" charset="-122"/>
              </a:rPr>
              <a:t>条边的凸多边形。</a:t>
            </a:r>
          </a:p>
          <a:p>
            <a:pPr>
              <a:buFontTx/>
              <a:buChar char="•"/>
            </a:pPr>
            <a:r>
              <a:rPr lang="zh-CN" altLang="en-US" sz="2400" dirty="0">
                <a:ea typeface="楷体_GB2312" pitchFamily="49" charset="-122"/>
              </a:rPr>
              <a:t>若</a:t>
            </a:r>
            <a:r>
              <a:rPr lang="en-US" altLang="zh-CN" sz="2400" dirty="0">
                <a:ea typeface="楷体_GB2312" pitchFamily="49" charset="-122"/>
              </a:rPr>
              <a:t>v</a:t>
            </a:r>
            <a:r>
              <a:rPr lang="en-US" altLang="zh-CN" sz="2400" baseline="-25000" dirty="0">
                <a:ea typeface="楷体_GB2312" pitchFamily="49" charset="-122"/>
              </a:rPr>
              <a:t>i</a:t>
            </a:r>
            <a:r>
              <a:rPr lang="zh-CN" altLang="en-US" sz="2400" dirty="0">
                <a:ea typeface="楷体_GB2312" pitchFamily="49" charset="-122"/>
              </a:rPr>
              <a:t>与</a:t>
            </a:r>
            <a:r>
              <a:rPr lang="en-US" altLang="zh-CN" sz="2400" dirty="0" err="1">
                <a:ea typeface="楷体_GB2312" pitchFamily="49" charset="-122"/>
              </a:rPr>
              <a:t>v</a:t>
            </a:r>
            <a:r>
              <a:rPr lang="en-US" altLang="zh-CN" sz="2400" baseline="-25000" dirty="0" err="1">
                <a:ea typeface="楷体_GB2312" pitchFamily="49" charset="-122"/>
              </a:rPr>
              <a:t>j</a:t>
            </a:r>
            <a:r>
              <a:rPr lang="zh-CN" altLang="en-US" sz="2400" dirty="0">
                <a:ea typeface="楷体_GB2312" pitchFamily="49" charset="-122"/>
              </a:rPr>
              <a:t>是多边形上不相邻的</a:t>
            </a:r>
            <a:r>
              <a:rPr lang="en-US" altLang="zh-CN" sz="2400" dirty="0">
                <a:ea typeface="楷体_GB2312" pitchFamily="49" charset="-122"/>
              </a:rPr>
              <a:t>2</a:t>
            </a:r>
            <a:r>
              <a:rPr lang="zh-CN" altLang="en-US" sz="2400" dirty="0">
                <a:ea typeface="楷体_GB2312" pitchFamily="49" charset="-122"/>
              </a:rPr>
              <a:t>个顶点，则线段</a:t>
            </a:r>
            <a:r>
              <a:rPr lang="en-US" altLang="zh-CN" sz="2400" dirty="0" err="1">
                <a:ea typeface="楷体_GB2312" pitchFamily="49" charset="-122"/>
              </a:rPr>
              <a:t>v</a:t>
            </a:r>
            <a:r>
              <a:rPr lang="en-US" altLang="zh-CN" sz="2400" baseline="-25000" dirty="0" err="1">
                <a:ea typeface="楷体_GB2312" pitchFamily="49" charset="-122"/>
              </a:rPr>
              <a:t>i</a:t>
            </a:r>
            <a:r>
              <a:rPr lang="en-US" altLang="zh-CN" sz="2400" dirty="0" err="1">
                <a:ea typeface="楷体_GB2312" pitchFamily="49" charset="-122"/>
              </a:rPr>
              <a:t>v</a:t>
            </a:r>
            <a:r>
              <a:rPr lang="en-US" altLang="zh-CN" sz="2400" baseline="-25000" dirty="0" err="1">
                <a:ea typeface="楷体_GB2312" pitchFamily="49" charset="-122"/>
              </a:rPr>
              <a:t>j</a:t>
            </a:r>
            <a:r>
              <a:rPr lang="zh-CN" altLang="en-US" sz="2400" dirty="0">
                <a:ea typeface="楷体_GB2312" pitchFamily="49" charset="-122"/>
              </a:rPr>
              <a:t>称为多边形的一条弦。弦将多边形分割成</a:t>
            </a:r>
            <a:r>
              <a:rPr lang="en-US" altLang="zh-CN" sz="2400" dirty="0">
                <a:ea typeface="楷体_GB2312" pitchFamily="49" charset="-122"/>
              </a:rPr>
              <a:t>2</a:t>
            </a:r>
            <a:r>
              <a:rPr lang="zh-CN" altLang="en-US" sz="2400" dirty="0">
                <a:ea typeface="楷体_GB2312" pitchFamily="49" charset="-122"/>
              </a:rPr>
              <a:t>个多边形</a:t>
            </a:r>
            <a:r>
              <a:rPr lang="en-US" altLang="zh-CN" sz="2400" dirty="0">
                <a:ea typeface="楷体_GB2312" pitchFamily="49" charset="-122"/>
              </a:rPr>
              <a:t>{v</a:t>
            </a:r>
            <a:r>
              <a:rPr lang="en-US" altLang="zh-CN" sz="2400" baseline="-25000" dirty="0">
                <a:ea typeface="楷体_GB2312" pitchFamily="49" charset="-122"/>
              </a:rPr>
              <a:t>i</a:t>
            </a:r>
            <a:r>
              <a:rPr lang="en-US" altLang="zh-CN" sz="2400" dirty="0">
                <a:ea typeface="楷体_GB2312" pitchFamily="49" charset="-122"/>
              </a:rPr>
              <a:t>,v</a:t>
            </a:r>
            <a:r>
              <a:rPr lang="en-US" altLang="zh-CN" sz="2400" baseline="-25000" dirty="0">
                <a:ea typeface="楷体_GB2312" pitchFamily="49" charset="-122"/>
              </a:rPr>
              <a:t>i+1</a:t>
            </a:r>
            <a:r>
              <a:rPr lang="en-US" altLang="zh-CN" sz="2400" dirty="0">
                <a:ea typeface="楷体_GB2312" pitchFamily="49" charset="-122"/>
              </a:rPr>
              <a:t>,…,</a:t>
            </a:r>
            <a:r>
              <a:rPr lang="en-US" altLang="zh-CN" sz="2400" dirty="0" err="1">
                <a:ea typeface="楷体_GB2312" pitchFamily="49" charset="-122"/>
              </a:rPr>
              <a:t>v</a:t>
            </a:r>
            <a:r>
              <a:rPr lang="en-US" altLang="zh-CN" sz="2400" baseline="-25000" dirty="0" err="1">
                <a:ea typeface="楷体_GB2312" pitchFamily="49" charset="-122"/>
              </a:rPr>
              <a:t>j</a:t>
            </a:r>
            <a:r>
              <a:rPr lang="en-US" altLang="zh-CN" sz="2400" dirty="0">
                <a:ea typeface="楷体_GB2312" pitchFamily="49" charset="-122"/>
              </a:rPr>
              <a:t>}</a:t>
            </a:r>
            <a:r>
              <a:rPr lang="zh-CN" altLang="en-US" sz="2400" dirty="0">
                <a:ea typeface="楷体_GB2312" pitchFamily="49" charset="-122"/>
              </a:rPr>
              <a:t>和</a:t>
            </a:r>
            <a:r>
              <a:rPr lang="en-US" altLang="zh-CN" sz="2400" dirty="0">
                <a:ea typeface="楷体_GB2312" pitchFamily="49" charset="-122"/>
              </a:rPr>
              <a:t>{v</a:t>
            </a:r>
            <a:r>
              <a:rPr lang="en-US" altLang="zh-CN" sz="2400" baseline="-25000" dirty="0">
                <a:ea typeface="楷体_GB2312" pitchFamily="49" charset="-122"/>
              </a:rPr>
              <a:t>j</a:t>
            </a:r>
            <a:r>
              <a:rPr lang="en-US" altLang="zh-CN" sz="2400" dirty="0">
                <a:ea typeface="楷体_GB2312" pitchFamily="49" charset="-122"/>
              </a:rPr>
              <a:t>,v</a:t>
            </a:r>
            <a:r>
              <a:rPr lang="en-US" altLang="zh-CN" sz="2400" baseline="-25000" dirty="0">
                <a:ea typeface="楷体_GB2312" pitchFamily="49" charset="-122"/>
              </a:rPr>
              <a:t>j+1</a:t>
            </a:r>
            <a:r>
              <a:rPr lang="en-US" altLang="zh-CN" sz="2400" dirty="0">
                <a:ea typeface="楷体_GB2312" pitchFamily="49" charset="-122"/>
              </a:rPr>
              <a:t>,…v</a:t>
            </a:r>
            <a:r>
              <a:rPr lang="en-US" altLang="zh-CN" sz="2400" baseline="-25000" dirty="0">
                <a:ea typeface="楷体_GB2312" pitchFamily="49" charset="-122"/>
              </a:rPr>
              <a:t>i</a:t>
            </a:r>
            <a:r>
              <a:rPr lang="en-US" altLang="zh-CN" sz="2400" dirty="0">
                <a:ea typeface="楷体_GB2312" pitchFamily="49" charset="-122"/>
              </a:rPr>
              <a:t>}</a:t>
            </a:r>
            <a:r>
              <a:rPr lang="zh-CN" altLang="en-US" sz="2400" dirty="0">
                <a:ea typeface="楷体_GB2312" pitchFamily="49" charset="-122"/>
              </a:rPr>
              <a:t>。</a:t>
            </a:r>
          </a:p>
          <a:p>
            <a:pPr>
              <a:buFontTx/>
              <a:buChar char="•"/>
            </a:pPr>
            <a:r>
              <a:rPr lang="zh-CN" altLang="en-US" sz="2400" b="1" dirty="0">
                <a:ea typeface="黑体" panose="02010609060101010101" pitchFamily="49" charset="-122"/>
              </a:rPr>
              <a:t>多边形的三角剖分</a:t>
            </a:r>
            <a:r>
              <a:rPr lang="zh-CN" altLang="en-US" sz="2400" dirty="0">
                <a:ea typeface="楷体_GB2312" pitchFamily="49" charset="-122"/>
              </a:rPr>
              <a:t>是将多边形分割成互不相交的三角形的弦的集合</a:t>
            </a:r>
            <a:r>
              <a:rPr lang="en-US" altLang="zh-CN" sz="2400" dirty="0">
                <a:ea typeface="楷体_GB2312" pitchFamily="49" charset="-122"/>
              </a:rPr>
              <a:t>T</a:t>
            </a:r>
            <a:r>
              <a:rPr lang="zh-CN" altLang="en-US" sz="2400" dirty="0">
                <a:ea typeface="楷体_GB2312" pitchFamily="49" charset="-122"/>
              </a:rPr>
              <a:t>。</a:t>
            </a:r>
          </a:p>
          <a:p>
            <a:pPr>
              <a:buFontTx/>
              <a:buChar char="•"/>
            </a:pPr>
            <a:r>
              <a:rPr lang="zh-CN" altLang="en-US" sz="2400" dirty="0">
                <a:latin typeface="黑体" panose="02010609060101010101" pitchFamily="49" charset="-122"/>
                <a:ea typeface="黑体" panose="02010609060101010101" pitchFamily="49" charset="-122"/>
              </a:rPr>
              <a:t>给定凸多边形</a:t>
            </a:r>
            <a:r>
              <a:rPr lang="en-US" altLang="zh-CN" sz="2400" dirty="0">
                <a:latin typeface="黑体" panose="02010609060101010101" pitchFamily="49" charset="-122"/>
                <a:ea typeface="黑体" panose="02010609060101010101" pitchFamily="49" charset="-122"/>
              </a:rPr>
              <a:t>P</a:t>
            </a:r>
            <a:r>
              <a:rPr lang="zh-CN" altLang="en-US" sz="2400" dirty="0">
                <a:latin typeface="黑体" panose="02010609060101010101" pitchFamily="49" charset="-122"/>
                <a:ea typeface="黑体" panose="02010609060101010101" pitchFamily="49" charset="-122"/>
              </a:rPr>
              <a:t>，以及定义在由多边形的边和弦组成的三角形上的权函数</a:t>
            </a:r>
            <a:r>
              <a:rPr lang="en-US" altLang="zh-CN" sz="2400" dirty="0">
                <a:latin typeface="黑体" panose="02010609060101010101" pitchFamily="49" charset="-122"/>
                <a:ea typeface="黑体" panose="02010609060101010101" pitchFamily="49" charset="-122"/>
              </a:rPr>
              <a:t>w</a:t>
            </a:r>
            <a:r>
              <a:rPr lang="zh-CN" altLang="en-US" sz="2400" dirty="0">
                <a:latin typeface="黑体" panose="02010609060101010101" pitchFamily="49" charset="-122"/>
                <a:ea typeface="黑体" panose="02010609060101010101" pitchFamily="49" charset="-122"/>
              </a:rPr>
              <a:t>。要求确定该凸多边形的三角剖分，使得即该三角剖分中诸三角形上权之和为最小。 </a:t>
            </a:r>
          </a:p>
        </p:txBody>
      </p:sp>
      <p:pic>
        <p:nvPicPr>
          <p:cNvPr id="305156" name="Picture 4" descr="t3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63256" y="4525450"/>
            <a:ext cx="47529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44</a:t>
            </a:fld>
            <a:r>
              <a:rPr lang="en-US" altLang="zh-CN" smtClean="0"/>
              <a:t>/79</a:t>
            </a:r>
            <a:endParaRPr lang="en-US" altLang="zh-CN" dirty="0"/>
          </a:p>
        </p:txBody>
      </p:sp>
    </p:spTree>
    <p:extLst>
      <p:ext uri="{BB962C8B-B14F-4D97-AF65-F5344CB8AC3E}">
        <p14:creationId xmlns:p14="http://schemas.microsoft.com/office/powerpoint/2010/main" val="3291042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lstStyle/>
          <a:p>
            <a:r>
              <a:rPr lang="zh-CN" altLang="en-US" dirty="0"/>
              <a:t>三角剖分的结构及其相关</a:t>
            </a:r>
            <a:r>
              <a:rPr lang="zh-CN" altLang="en-US" dirty="0" smtClean="0"/>
              <a:t>问题</a:t>
            </a:r>
            <a:endParaRPr lang="zh-CN" altLang="en-US" dirty="0"/>
          </a:p>
        </p:txBody>
      </p:sp>
      <p:pic>
        <p:nvPicPr>
          <p:cNvPr id="306178" name="Picture 2" descr="t3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95736" y="4314825"/>
            <a:ext cx="54721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6180" name="Text Box 4"/>
          <p:cNvSpPr txBox="1">
            <a:spLocks noChangeArrowheads="1"/>
          </p:cNvSpPr>
          <p:nvPr/>
        </p:nvSpPr>
        <p:spPr bwMode="auto">
          <a:xfrm>
            <a:off x="647452" y="1143000"/>
            <a:ext cx="8101012" cy="3378200"/>
          </a:xfrm>
          <a:prstGeom prst="rect">
            <a:avLst/>
          </a:prstGeom>
          <a:ln/>
        </p:spPr>
        <p:style>
          <a:lnRef idx="0">
            <a:schemeClr val="accent2"/>
          </a:lnRef>
          <a:fillRef idx="3">
            <a:schemeClr val="accent2"/>
          </a:fillRef>
          <a:effectRef idx="3">
            <a:schemeClr val="accent2"/>
          </a:effectRef>
          <a:fontRef idx="minor">
            <a:schemeClr val="lt1"/>
          </a:fontRef>
        </p:style>
        <p:txBody>
          <a:bodyPr>
            <a:spAutoFit/>
          </a:bodyPr>
          <a:lstStyle/>
          <a:p>
            <a:pPr>
              <a:buFontTx/>
              <a:buChar char="•"/>
            </a:pPr>
            <a:r>
              <a:rPr lang="zh-CN" altLang="en-US" sz="2400" dirty="0">
                <a:ea typeface="楷体_GB2312" pitchFamily="49" charset="-122"/>
              </a:rPr>
              <a:t>一个表达式的完全加括号方式相应于一棵完全二叉树，称为表达式的语法树。例如，完全加括号的矩阵连乘积</a:t>
            </a:r>
            <a:r>
              <a:rPr lang="en-US" altLang="zh-CN" sz="2400" dirty="0">
                <a:ea typeface="楷体_GB2312" pitchFamily="49" charset="-122"/>
              </a:rPr>
              <a:t>((A</a:t>
            </a:r>
            <a:r>
              <a:rPr lang="en-US" altLang="zh-CN" sz="2400" baseline="-25000" dirty="0">
                <a:ea typeface="楷体_GB2312" pitchFamily="49" charset="-122"/>
              </a:rPr>
              <a:t>1</a:t>
            </a:r>
            <a:r>
              <a:rPr lang="en-US" altLang="zh-CN" sz="2400" dirty="0">
                <a:ea typeface="楷体_GB2312" pitchFamily="49" charset="-122"/>
              </a:rPr>
              <a:t>(A</a:t>
            </a:r>
            <a:r>
              <a:rPr lang="en-US" altLang="zh-CN" sz="2400" baseline="-25000" dirty="0">
                <a:ea typeface="楷体_GB2312" pitchFamily="49" charset="-122"/>
              </a:rPr>
              <a:t>2</a:t>
            </a:r>
            <a:r>
              <a:rPr lang="en-US" altLang="zh-CN" sz="2400" dirty="0">
                <a:ea typeface="楷体_GB2312" pitchFamily="49" charset="-122"/>
              </a:rPr>
              <a:t>A</a:t>
            </a:r>
            <a:r>
              <a:rPr lang="en-US" altLang="zh-CN" sz="2400" baseline="-25000" dirty="0">
                <a:ea typeface="楷体_GB2312" pitchFamily="49" charset="-122"/>
              </a:rPr>
              <a:t>3</a:t>
            </a:r>
            <a:r>
              <a:rPr lang="en-US" altLang="zh-CN" sz="2400" dirty="0">
                <a:ea typeface="楷体_GB2312" pitchFamily="49" charset="-122"/>
              </a:rPr>
              <a:t>))(A</a:t>
            </a:r>
            <a:r>
              <a:rPr lang="en-US" altLang="zh-CN" sz="2400" baseline="-25000" dirty="0">
                <a:ea typeface="楷体_GB2312" pitchFamily="49" charset="-122"/>
              </a:rPr>
              <a:t>4</a:t>
            </a:r>
            <a:r>
              <a:rPr lang="en-US" altLang="zh-CN" sz="2400" dirty="0">
                <a:ea typeface="楷体_GB2312" pitchFamily="49" charset="-122"/>
              </a:rPr>
              <a:t>(A</a:t>
            </a:r>
            <a:r>
              <a:rPr lang="en-US" altLang="zh-CN" sz="2400" baseline="-25000" dirty="0">
                <a:ea typeface="楷体_GB2312" pitchFamily="49" charset="-122"/>
              </a:rPr>
              <a:t>5</a:t>
            </a:r>
            <a:r>
              <a:rPr lang="en-US" altLang="zh-CN" sz="2400" dirty="0">
                <a:ea typeface="楷体_GB2312" pitchFamily="49" charset="-122"/>
              </a:rPr>
              <a:t>A</a:t>
            </a:r>
            <a:r>
              <a:rPr lang="en-US" altLang="zh-CN" sz="2400" baseline="-25000" dirty="0">
                <a:ea typeface="楷体_GB2312" pitchFamily="49" charset="-122"/>
              </a:rPr>
              <a:t>6</a:t>
            </a:r>
            <a:r>
              <a:rPr lang="en-US" altLang="zh-CN" sz="2400" dirty="0">
                <a:ea typeface="楷体_GB2312" pitchFamily="49" charset="-122"/>
              </a:rPr>
              <a:t>)))</a:t>
            </a:r>
            <a:r>
              <a:rPr lang="zh-CN" altLang="en-US" sz="2400" dirty="0">
                <a:ea typeface="楷体_GB2312" pitchFamily="49" charset="-122"/>
              </a:rPr>
              <a:t>所相应的语法树如图</a:t>
            </a:r>
            <a:r>
              <a:rPr lang="en-US" altLang="zh-CN" sz="2400" dirty="0">
                <a:ea typeface="楷体_GB2312" pitchFamily="49" charset="-122"/>
              </a:rPr>
              <a:t> (a)</a:t>
            </a:r>
            <a:r>
              <a:rPr lang="zh-CN" altLang="en-US" sz="2400" dirty="0">
                <a:ea typeface="楷体_GB2312" pitchFamily="49" charset="-122"/>
              </a:rPr>
              <a:t>所示。</a:t>
            </a:r>
          </a:p>
          <a:p>
            <a:pPr>
              <a:buFontTx/>
              <a:buChar char="•"/>
            </a:pPr>
            <a:r>
              <a:rPr lang="zh-CN" altLang="en-US" sz="2400" dirty="0">
                <a:ea typeface="楷体_GB2312" pitchFamily="49" charset="-122"/>
              </a:rPr>
              <a:t>凸多边形</a:t>
            </a:r>
            <a:r>
              <a:rPr lang="en-US" altLang="zh-CN" sz="2400" dirty="0">
                <a:ea typeface="楷体_GB2312" pitchFamily="49" charset="-122"/>
              </a:rPr>
              <a:t>{v</a:t>
            </a:r>
            <a:r>
              <a:rPr lang="en-US" altLang="zh-CN" sz="2400" baseline="-25000" dirty="0">
                <a:ea typeface="楷体_GB2312" pitchFamily="49" charset="-122"/>
              </a:rPr>
              <a:t>0</a:t>
            </a:r>
            <a:r>
              <a:rPr lang="en-US" altLang="zh-CN" sz="2400" dirty="0">
                <a:ea typeface="楷体_GB2312" pitchFamily="49" charset="-122"/>
              </a:rPr>
              <a:t>,v</a:t>
            </a:r>
            <a:r>
              <a:rPr lang="en-US" altLang="zh-CN" sz="2400" baseline="-25000" dirty="0">
                <a:ea typeface="楷体_GB2312" pitchFamily="49" charset="-122"/>
              </a:rPr>
              <a:t>1</a:t>
            </a:r>
            <a:r>
              <a:rPr lang="en-US" altLang="zh-CN" sz="2400" dirty="0">
                <a:ea typeface="楷体_GB2312" pitchFamily="49" charset="-122"/>
              </a:rPr>
              <a:t>,…v</a:t>
            </a:r>
            <a:r>
              <a:rPr lang="en-US" altLang="zh-CN" sz="2400" baseline="-25000" dirty="0">
                <a:ea typeface="楷体_GB2312" pitchFamily="49" charset="-122"/>
              </a:rPr>
              <a:t>n-1</a:t>
            </a:r>
            <a:r>
              <a:rPr lang="en-US" altLang="zh-CN" sz="2400" dirty="0">
                <a:ea typeface="楷体_GB2312" pitchFamily="49" charset="-122"/>
              </a:rPr>
              <a:t>}</a:t>
            </a:r>
            <a:r>
              <a:rPr lang="zh-CN" altLang="en-US" sz="2400" dirty="0">
                <a:ea typeface="楷体_GB2312" pitchFamily="49" charset="-122"/>
              </a:rPr>
              <a:t>的三角剖分也可以用语法树表示。例如，图</a:t>
            </a:r>
            <a:r>
              <a:rPr lang="en-US" altLang="zh-CN" sz="2400" dirty="0">
                <a:ea typeface="楷体_GB2312" pitchFamily="49" charset="-122"/>
              </a:rPr>
              <a:t> (b)</a:t>
            </a:r>
            <a:r>
              <a:rPr lang="zh-CN" altLang="en-US" sz="2400" dirty="0">
                <a:ea typeface="楷体_GB2312" pitchFamily="49" charset="-122"/>
              </a:rPr>
              <a:t>中凸多边形的三角剖分可用图</a:t>
            </a:r>
            <a:r>
              <a:rPr lang="en-US" altLang="zh-CN" sz="2400" dirty="0">
                <a:ea typeface="楷体_GB2312" pitchFamily="49" charset="-122"/>
              </a:rPr>
              <a:t> (a)</a:t>
            </a:r>
            <a:r>
              <a:rPr lang="zh-CN" altLang="en-US" sz="2400" dirty="0">
                <a:ea typeface="楷体_GB2312" pitchFamily="49" charset="-122"/>
              </a:rPr>
              <a:t>所示的语法树表示。 </a:t>
            </a:r>
          </a:p>
          <a:p>
            <a:pPr>
              <a:buFontTx/>
              <a:buChar char="•"/>
            </a:pPr>
            <a:r>
              <a:rPr lang="zh-CN" altLang="en-US" sz="2400" dirty="0">
                <a:ea typeface="楷体_GB2312" pitchFamily="49" charset="-122"/>
              </a:rPr>
              <a:t>矩阵连乘积中的每个矩阵</a:t>
            </a:r>
            <a:r>
              <a:rPr lang="en-US" altLang="zh-CN" sz="2400" dirty="0">
                <a:ea typeface="楷体_GB2312" pitchFamily="49" charset="-122"/>
              </a:rPr>
              <a:t>A</a:t>
            </a:r>
            <a:r>
              <a:rPr lang="en-US" altLang="zh-CN" sz="2400" baseline="-25000" dirty="0">
                <a:ea typeface="楷体_GB2312" pitchFamily="49" charset="-122"/>
              </a:rPr>
              <a:t>i</a:t>
            </a:r>
            <a:r>
              <a:rPr lang="zh-CN" altLang="en-US" sz="2400" dirty="0">
                <a:ea typeface="楷体_GB2312" pitchFamily="49" charset="-122"/>
              </a:rPr>
              <a:t>对应于凸</a:t>
            </a:r>
            <a:r>
              <a:rPr lang="en-US" altLang="zh-CN" sz="2400" dirty="0">
                <a:ea typeface="楷体_GB2312" pitchFamily="49" charset="-122"/>
              </a:rPr>
              <a:t>(n+1)</a:t>
            </a:r>
            <a:r>
              <a:rPr lang="zh-CN" altLang="en-US" sz="2400" dirty="0">
                <a:ea typeface="楷体_GB2312" pitchFamily="49" charset="-122"/>
              </a:rPr>
              <a:t>边形中的一条边</a:t>
            </a:r>
            <a:r>
              <a:rPr lang="en-US" altLang="zh-CN" sz="2400" dirty="0">
                <a:ea typeface="楷体_GB2312" pitchFamily="49" charset="-122"/>
              </a:rPr>
              <a:t>v</a:t>
            </a:r>
            <a:r>
              <a:rPr lang="en-US" altLang="zh-CN" sz="2400" baseline="-25000" dirty="0">
                <a:ea typeface="楷体_GB2312" pitchFamily="49" charset="-122"/>
              </a:rPr>
              <a:t>i-1</a:t>
            </a:r>
            <a:r>
              <a:rPr lang="en-US" altLang="zh-CN" sz="2400" dirty="0">
                <a:ea typeface="楷体_GB2312" pitchFamily="49" charset="-122"/>
              </a:rPr>
              <a:t>v</a:t>
            </a:r>
            <a:r>
              <a:rPr lang="en-US" altLang="zh-CN" sz="2400" baseline="-25000" dirty="0">
                <a:ea typeface="楷体_GB2312" pitchFamily="49" charset="-122"/>
              </a:rPr>
              <a:t>i</a:t>
            </a:r>
            <a:r>
              <a:rPr lang="zh-CN" altLang="en-US" sz="2400" dirty="0">
                <a:ea typeface="楷体_GB2312" pitchFamily="49" charset="-122"/>
              </a:rPr>
              <a:t>。三角剖分中的一条弦</a:t>
            </a:r>
            <a:r>
              <a:rPr lang="en-US" altLang="zh-CN" sz="2400" dirty="0" err="1">
                <a:ea typeface="楷体_GB2312" pitchFamily="49" charset="-122"/>
              </a:rPr>
              <a:t>v</a:t>
            </a:r>
            <a:r>
              <a:rPr lang="en-US" altLang="zh-CN" sz="2400" baseline="-25000" dirty="0" err="1">
                <a:ea typeface="楷体_GB2312" pitchFamily="49" charset="-122"/>
              </a:rPr>
              <a:t>i</a:t>
            </a:r>
            <a:r>
              <a:rPr lang="en-US" altLang="zh-CN" sz="2400" dirty="0" err="1">
                <a:ea typeface="楷体_GB2312" pitchFamily="49" charset="-122"/>
              </a:rPr>
              <a:t>v</a:t>
            </a:r>
            <a:r>
              <a:rPr lang="en-US" altLang="zh-CN" sz="2400" baseline="-25000" dirty="0" err="1">
                <a:ea typeface="楷体_GB2312" pitchFamily="49" charset="-122"/>
              </a:rPr>
              <a:t>j</a:t>
            </a:r>
            <a:r>
              <a:rPr lang="zh-CN" altLang="en-US"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&lt;j</a:t>
            </a:r>
            <a:r>
              <a:rPr lang="zh-CN" altLang="en-US" sz="2400" dirty="0">
                <a:ea typeface="楷体_GB2312" pitchFamily="49" charset="-122"/>
              </a:rPr>
              <a:t>，对应于矩阵连乘积</a:t>
            </a:r>
            <a:r>
              <a:rPr lang="en-US" altLang="zh-CN" sz="2400" dirty="0">
                <a:ea typeface="楷体_GB2312" pitchFamily="49" charset="-122"/>
              </a:rPr>
              <a:t>A[i+1:j]</a:t>
            </a:r>
            <a:r>
              <a:rPr lang="zh-CN" altLang="en-US" sz="2400" dirty="0">
                <a:ea typeface="楷体_GB2312" pitchFamily="49" charset="-122"/>
              </a:rPr>
              <a:t>。</a:t>
            </a:r>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45</a:t>
            </a:fld>
            <a:r>
              <a:rPr lang="en-US" altLang="zh-CN" smtClean="0"/>
              <a:t>/79</a:t>
            </a:r>
            <a:endParaRPr lang="en-US" altLang="zh-CN" dirty="0"/>
          </a:p>
        </p:txBody>
      </p:sp>
    </p:spTree>
    <p:extLst>
      <p:ext uri="{BB962C8B-B14F-4D97-AF65-F5344CB8AC3E}">
        <p14:creationId xmlns:p14="http://schemas.microsoft.com/office/powerpoint/2010/main" val="2222176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6180">
                                            <p:txEl>
                                              <p:pRg st="1" end="1"/>
                                            </p:txEl>
                                          </p:spTgt>
                                        </p:tgtEl>
                                        <p:attrNameLst>
                                          <p:attrName>style.visibility</p:attrName>
                                        </p:attrNameLst>
                                      </p:cBhvr>
                                      <p:to>
                                        <p:strVal val="visible"/>
                                      </p:to>
                                    </p:set>
                                    <p:animEffect transition="in" filter="barn(inVertical)">
                                      <p:cBhvr>
                                        <p:cTn id="7" dur="500"/>
                                        <p:tgtEl>
                                          <p:spTgt spid="30618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6180">
                                            <p:txEl>
                                              <p:pRg st="2" end="2"/>
                                            </p:txEl>
                                          </p:spTgt>
                                        </p:tgtEl>
                                        <p:attrNameLst>
                                          <p:attrName>style.visibility</p:attrName>
                                        </p:attrNameLst>
                                      </p:cBhvr>
                                      <p:to>
                                        <p:strVal val="visible"/>
                                      </p:to>
                                    </p:set>
                                    <p:animEffect transition="in" filter="barn(inVertical)">
                                      <p:cBhvr>
                                        <p:cTn id="12" dur="500"/>
                                        <p:tgtEl>
                                          <p:spTgt spid="3061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最优子结构</a:t>
            </a:r>
            <a:r>
              <a:rPr lang="zh-CN" altLang="en-US" dirty="0" smtClean="0"/>
              <a:t>性质</a:t>
            </a:r>
            <a:endParaRPr lang="zh-CN" altLang="en-US" dirty="0"/>
          </a:p>
        </p:txBody>
      </p:sp>
      <p:sp>
        <p:nvSpPr>
          <p:cNvPr id="307203" name="Text Box 3"/>
          <p:cNvSpPr txBox="1">
            <a:spLocks noChangeArrowheads="1"/>
          </p:cNvSpPr>
          <p:nvPr/>
        </p:nvSpPr>
        <p:spPr bwMode="auto">
          <a:xfrm>
            <a:off x="313531" y="1180093"/>
            <a:ext cx="8516938" cy="5016758"/>
          </a:xfrm>
          <a:prstGeom prst="rect">
            <a:avLst/>
          </a:prstGeom>
          <a:ln/>
        </p:spPr>
        <p:style>
          <a:lnRef idx="0">
            <a:schemeClr val="accent2"/>
          </a:lnRef>
          <a:fillRef idx="3">
            <a:schemeClr val="accent2"/>
          </a:fillRef>
          <a:effectRef idx="3">
            <a:schemeClr val="accent2"/>
          </a:effectRef>
          <a:fontRef idx="minor">
            <a:schemeClr val="lt1"/>
          </a:fontRef>
        </p:style>
        <p:txBody>
          <a:bodyPr>
            <a:spAutoFit/>
          </a:bodyPr>
          <a:lstStyle/>
          <a:p>
            <a:pPr>
              <a:buFontTx/>
              <a:buChar char="•"/>
            </a:pPr>
            <a:r>
              <a:rPr lang="zh-CN" altLang="en-US" sz="3200" dirty="0">
                <a:ea typeface="楷体_GB2312" pitchFamily="49" charset="-122"/>
              </a:rPr>
              <a:t>凸多边形的最优三角剖分问题有最优子结构性质。</a:t>
            </a:r>
          </a:p>
          <a:p>
            <a:pPr>
              <a:buFontTx/>
              <a:buChar char="•"/>
            </a:pPr>
            <a:r>
              <a:rPr lang="zh-CN" altLang="en-US" sz="3200" dirty="0">
                <a:ea typeface="楷体_GB2312" pitchFamily="49" charset="-122"/>
              </a:rPr>
              <a:t>事实上，若凸</a:t>
            </a:r>
            <a:r>
              <a:rPr lang="en-US" altLang="zh-CN" sz="3200" dirty="0">
                <a:ea typeface="楷体_GB2312" pitchFamily="49" charset="-122"/>
              </a:rPr>
              <a:t>(n+1)</a:t>
            </a:r>
            <a:r>
              <a:rPr lang="zh-CN" altLang="en-US" sz="3200" dirty="0">
                <a:ea typeface="楷体_GB2312" pitchFamily="49" charset="-122"/>
              </a:rPr>
              <a:t>边形</a:t>
            </a:r>
            <a:r>
              <a:rPr lang="en-US" altLang="zh-CN" sz="3200" dirty="0">
                <a:ea typeface="楷体_GB2312" pitchFamily="49" charset="-122"/>
              </a:rPr>
              <a:t>P={v</a:t>
            </a:r>
            <a:r>
              <a:rPr lang="en-US" altLang="zh-CN" sz="3200" baseline="-25000" dirty="0">
                <a:ea typeface="楷体_GB2312" pitchFamily="49" charset="-122"/>
              </a:rPr>
              <a:t>0</a:t>
            </a:r>
            <a:r>
              <a:rPr lang="en-US" altLang="zh-CN" sz="3200" dirty="0">
                <a:ea typeface="楷体_GB2312" pitchFamily="49" charset="-122"/>
              </a:rPr>
              <a:t>,v</a:t>
            </a:r>
            <a:r>
              <a:rPr lang="en-US" altLang="zh-CN" sz="3200" baseline="-25000" dirty="0">
                <a:ea typeface="楷体_GB2312" pitchFamily="49" charset="-122"/>
              </a:rPr>
              <a:t>1</a:t>
            </a:r>
            <a:r>
              <a:rPr lang="en-US" altLang="zh-CN" sz="3200" dirty="0">
                <a:ea typeface="楷体_GB2312" pitchFamily="49" charset="-122"/>
              </a:rPr>
              <a:t>,…,v</a:t>
            </a:r>
            <a:r>
              <a:rPr lang="en-US" altLang="zh-CN" sz="3200" baseline="-25000" dirty="0">
                <a:ea typeface="楷体_GB2312" pitchFamily="49" charset="-122"/>
              </a:rPr>
              <a:t>n-1</a:t>
            </a:r>
            <a:r>
              <a:rPr lang="en-US" altLang="zh-CN" sz="3200" dirty="0">
                <a:ea typeface="楷体_GB2312" pitchFamily="49" charset="-122"/>
              </a:rPr>
              <a:t>}</a:t>
            </a:r>
            <a:r>
              <a:rPr lang="zh-CN" altLang="en-US" sz="3200" dirty="0">
                <a:ea typeface="楷体_GB2312" pitchFamily="49" charset="-122"/>
              </a:rPr>
              <a:t>的最优三角剖分</a:t>
            </a:r>
            <a:r>
              <a:rPr lang="en-US" altLang="zh-CN" sz="3200" dirty="0">
                <a:ea typeface="楷体_GB2312" pitchFamily="49" charset="-122"/>
              </a:rPr>
              <a:t>T</a:t>
            </a:r>
            <a:r>
              <a:rPr lang="zh-CN" altLang="en-US" sz="3200" dirty="0">
                <a:ea typeface="楷体_GB2312" pitchFamily="49" charset="-122"/>
              </a:rPr>
              <a:t>包含三角形</a:t>
            </a:r>
            <a:r>
              <a:rPr lang="en-US" altLang="zh-CN" sz="3200" dirty="0">
                <a:ea typeface="楷体_GB2312" pitchFamily="49" charset="-122"/>
              </a:rPr>
              <a:t>v</a:t>
            </a:r>
            <a:r>
              <a:rPr lang="en-US" altLang="zh-CN" sz="3200" baseline="-25000" dirty="0">
                <a:ea typeface="楷体_GB2312" pitchFamily="49" charset="-122"/>
              </a:rPr>
              <a:t>0</a:t>
            </a:r>
            <a:r>
              <a:rPr lang="en-US" altLang="zh-CN" sz="3200" dirty="0">
                <a:ea typeface="楷体_GB2312" pitchFamily="49" charset="-122"/>
              </a:rPr>
              <a:t>v</a:t>
            </a:r>
            <a:r>
              <a:rPr lang="en-US" altLang="zh-CN" sz="3200" baseline="-25000" dirty="0">
                <a:ea typeface="楷体_GB2312" pitchFamily="49" charset="-122"/>
              </a:rPr>
              <a:t>k</a:t>
            </a:r>
            <a:r>
              <a:rPr lang="en-US" altLang="zh-CN" sz="3200" dirty="0">
                <a:ea typeface="楷体_GB2312" pitchFamily="49" charset="-122"/>
              </a:rPr>
              <a:t>v</a:t>
            </a:r>
            <a:r>
              <a:rPr lang="en-US" altLang="zh-CN" sz="3200" baseline="-25000" dirty="0">
                <a:ea typeface="楷体_GB2312" pitchFamily="49" charset="-122"/>
              </a:rPr>
              <a:t>n</a:t>
            </a:r>
            <a:r>
              <a:rPr lang="zh-CN" altLang="en-US" sz="3200" dirty="0">
                <a:ea typeface="楷体_GB2312" pitchFamily="49" charset="-122"/>
              </a:rPr>
              <a:t>，</a:t>
            </a:r>
            <a:r>
              <a:rPr lang="en-US" altLang="zh-CN" sz="3200" dirty="0">
                <a:ea typeface="楷体_GB2312" pitchFamily="49" charset="-122"/>
              </a:rPr>
              <a:t>1≤k≤n-1</a:t>
            </a:r>
            <a:r>
              <a:rPr lang="zh-CN" altLang="en-US" sz="3200" dirty="0">
                <a:ea typeface="楷体_GB2312" pitchFamily="49" charset="-122"/>
              </a:rPr>
              <a:t>，则</a:t>
            </a:r>
            <a:r>
              <a:rPr lang="en-US" altLang="zh-CN" sz="3200" dirty="0">
                <a:ea typeface="楷体_GB2312" pitchFamily="49" charset="-122"/>
              </a:rPr>
              <a:t>T</a:t>
            </a:r>
            <a:r>
              <a:rPr lang="zh-CN" altLang="en-US" sz="3200" dirty="0">
                <a:ea typeface="楷体_GB2312" pitchFamily="49" charset="-122"/>
              </a:rPr>
              <a:t>的权为</a:t>
            </a:r>
            <a:r>
              <a:rPr lang="en-US" altLang="zh-CN" sz="3200" dirty="0">
                <a:ea typeface="楷体_GB2312" pitchFamily="49" charset="-122"/>
              </a:rPr>
              <a:t>3</a:t>
            </a:r>
            <a:r>
              <a:rPr lang="zh-CN" altLang="en-US" sz="3200" dirty="0">
                <a:ea typeface="楷体_GB2312" pitchFamily="49" charset="-122"/>
              </a:rPr>
              <a:t>个部分权的和：</a:t>
            </a:r>
            <a:r>
              <a:rPr lang="zh-CN" altLang="en-US" sz="3200" dirty="0" smtClean="0">
                <a:ea typeface="楷体_GB2312" pitchFamily="49" charset="-122"/>
              </a:rPr>
              <a:t>三角形</a:t>
            </a:r>
            <a:r>
              <a:rPr lang="en-US" altLang="zh-CN" sz="3200" dirty="0">
                <a:ea typeface="楷体_GB2312" pitchFamily="49" charset="-122"/>
              </a:rPr>
              <a:t>v</a:t>
            </a:r>
            <a:r>
              <a:rPr lang="en-US" altLang="zh-CN" sz="3200" baseline="-25000" dirty="0">
                <a:ea typeface="楷体_GB2312" pitchFamily="49" charset="-122"/>
              </a:rPr>
              <a:t>0</a:t>
            </a:r>
            <a:r>
              <a:rPr lang="en-US" altLang="zh-CN" sz="3200" dirty="0">
                <a:ea typeface="楷体_GB2312" pitchFamily="49" charset="-122"/>
              </a:rPr>
              <a:t>v</a:t>
            </a:r>
            <a:r>
              <a:rPr lang="en-US" altLang="zh-CN" sz="3200" baseline="-25000" dirty="0">
                <a:ea typeface="楷体_GB2312" pitchFamily="49" charset="-122"/>
              </a:rPr>
              <a:t>k</a:t>
            </a:r>
            <a:r>
              <a:rPr lang="en-US" altLang="zh-CN" sz="3200" dirty="0">
                <a:ea typeface="楷体_GB2312" pitchFamily="49" charset="-122"/>
              </a:rPr>
              <a:t>v</a:t>
            </a:r>
            <a:r>
              <a:rPr lang="en-US" altLang="zh-CN" sz="3200" baseline="-25000" dirty="0">
                <a:ea typeface="楷体_GB2312" pitchFamily="49" charset="-122"/>
              </a:rPr>
              <a:t>n</a:t>
            </a:r>
            <a:r>
              <a:rPr lang="zh-CN" altLang="en-US" sz="3200" dirty="0" smtClean="0">
                <a:ea typeface="楷体_GB2312" pitchFamily="49" charset="-122"/>
              </a:rPr>
              <a:t>的</a:t>
            </a:r>
            <a:r>
              <a:rPr lang="zh-CN" altLang="en-US" sz="3200" dirty="0">
                <a:ea typeface="楷体_GB2312" pitchFamily="49" charset="-122"/>
              </a:rPr>
              <a:t>权，子多边形</a:t>
            </a:r>
            <a:r>
              <a:rPr lang="en-US" altLang="zh-CN" sz="3200" dirty="0">
                <a:ea typeface="楷体_GB2312" pitchFamily="49" charset="-122"/>
              </a:rPr>
              <a:t>{v</a:t>
            </a:r>
            <a:r>
              <a:rPr lang="en-US" altLang="zh-CN" sz="3200" baseline="-25000" dirty="0">
                <a:ea typeface="楷体_GB2312" pitchFamily="49" charset="-122"/>
              </a:rPr>
              <a:t>0</a:t>
            </a:r>
            <a:r>
              <a:rPr lang="en-US" altLang="zh-CN" sz="3200" dirty="0">
                <a:ea typeface="楷体_GB2312" pitchFamily="49" charset="-122"/>
              </a:rPr>
              <a:t>,v</a:t>
            </a:r>
            <a:r>
              <a:rPr lang="en-US" altLang="zh-CN" sz="3200" baseline="-25000" dirty="0">
                <a:ea typeface="楷体_GB2312" pitchFamily="49" charset="-122"/>
              </a:rPr>
              <a:t>1</a:t>
            </a:r>
            <a:r>
              <a:rPr lang="en-US" altLang="zh-CN" sz="3200" dirty="0">
                <a:ea typeface="楷体_GB2312" pitchFamily="49" charset="-122"/>
              </a:rPr>
              <a:t>,…,</a:t>
            </a:r>
            <a:r>
              <a:rPr lang="en-US" altLang="zh-CN" sz="3200" dirty="0" err="1">
                <a:ea typeface="楷体_GB2312" pitchFamily="49" charset="-122"/>
              </a:rPr>
              <a:t>v</a:t>
            </a:r>
            <a:r>
              <a:rPr lang="en-US" altLang="zh-CN" sz="3200" baseline="-25000" dirty="0" err="1">
                <a:ea typeface="楷体_GB2312" pitchFamily="49" charset="-122"/>
              </a:rPr>
              <a:t>k</a:t>
            </a:r>
            <a:r>
              <a:rPr lang="en-US" altLang="zh-CN" sz="3200" dirty="0">
                <a:ea typeface="楷体_GB2312" pitchFamily="49" charset="-122"/>
              </a:rPr>
              <a:t>}</a:t>
            </a:r>
            <a:r>
              <a:rPr lang="zh-CN" altLang="en-US" sz="3200" dirty="0">
                <a:ea typeface="楷体_GB2312" pitchFamily="49" charset="-122"/>
              </a:rPr>
              <a:t>和</a:t>
            </a:r>
            <a:r>
              <a:rPr lang="en-US" altLang="zh-CN" sz="3200" dirty="0">
                <a:ea typeface="楷体_GB2312" pitchFamily="49" charset="-122"/>
              </a:rPr>
              <a:t>{v</a:t>
            </a:r>
            <a:r>
              <a:rPr lang="en-US" altLang="zh-CN" sz="3200" baseline="-25000" dirty="0">
                <a:ea typeface="楷体_GB2312" pitchFamily="49" charset="-122"/>
              </a:rPr>
              <a:t>k</a:t>
            </a:r>
            <a:r>
              <a:rPr lang="en-US" altLang="zh-CN" sz="3200" dirty="0">
                <a:ea typeface="楷体_GB2312" pitchFamily="49" charset="-122"/>
              </a:rPr>
              <a:t>,v</a:t>
            </a:r>
            <a:r>
              <a:rPr lang="en-US" altLang="zh-CN" sz="3200" baseline="-25000" dirty="0">
                <a:ea typeface="楷体_GB2312" pitchFamily="49" charset="-122"/>
              </a:rPr>
              <a:t>k+1</a:t>
            </a:r>
            <a:r>
              <a:rPr lang="en-US" altLang="zh-CN" sz="3200" dirty="0">
                <a:ea typeface="楷体_GB2312" pitchFamily="49" charset="-122"/>
              </a:rPr>
              <a:t>,…,</a:t>
            </a:r>
            <a:r>
              <a:rPr lang="en-US" altLang="zh-CN" sz="3200" dirty="0" err="1">
                <a:ea typeface="楷体_GB2312" pitchFamily="49" charset="-122"/>
              </a:rPr>
              <a:t>v</a:t>
            </a:r>
            <a:r>
              <a:rPr lang="en-US" altLang="zh-CN" sz="3200" baseline="-25000" dirty="0" err="1">
                <a:ea typeface="楷体_GB2312" pitchFamily="49" charset="-122"/>
              </a:rPr>
              <a:t>n</a:t>
            </a:r>
            <a:r>
              <a:rPr lang="en-US" altLang="zh-CN" sz="3200" dirty="0">
                <a:ea typeface="楷体_GB2312" pitchFamily="49" charset="-122"/>
              </a:rPr>
              <a:t>}</a:t>
            </a:r>
            <a:r>
              <a:rPr lang="zh-CN" altLang="en-US" sz="3200" dirty="0">
                <a:ea typeface="楷体_GB2312" pitchFamily="49" charset="-122"/>
              </a:rPr>
              <a:t>的权之和。可以断言，由</a:t>
            </a:r>
            <a:r>
              <a:rPr lang="en-US" altLang="zh-CN" sz="3200" dirty="0">
                <a:ea typeface="楷体_GB2312" pitchFamily="49" charset="-122"/>
              </a:rPr>
              <a:t>T</a:t>
            </a:r>
            <a:r>
              <a:rPr lang="zh-CN" altLang="en-US" sz="3200" dirty="0">
                <a:ea typeface="楷体_GB2312" pitchFamily="49" charset="-122"/>
              </a:rPr>
              <a:t>所确定的这</a:t>
            </a:r>
            <a:r>
              <a:rPr lang="en-US" altLang="zh-CN" sz="3200" dirty="0">
                <a:ea typeface="楷体_GB2312" pitchFamily="49" charset="-122"/>
              </a:rPr>
              <a:t>2</a:t>
            </a:r>
            <a:r>
              <a:rPr lang="zh-CN" altLang="en-US" sz="3200" dirty="0">
                <a:ea typeface="楷体_GB2312" pitchFamily="49" charset="-122"/>
              </a:rPr>
              <a:t>个子多边形的三角剖分也是最优的。因为若有</a:t>
            </a:r>
            <a:r>
              <a:rPr lang="en-US" altLang="zh-CN" sz="3200" dirty="0">
                <a:ea typeface="楷体_GB2312" pitchFamily="49" charset="-122"/>
              </a:rPr>
              <a:t>{v</a:t>
            </a:r>
            <a:r>
              <a:rPr lang="en-US" altLang="zh-CN" sz="3200" baseline="-25000" dirty="0">
                <a:ea typeface="楷体_GB2312" pitchFamily="49" charset="-122"/>
              </a:rPr>
              <a:t>0</a:t>
            </a:r>
            <a:r>
              <a:rPr lang="en-US" altLang="zh-CN" sz="3200" dirty="0">
                <a:ea typeface="楷体_GB2312" pitchFamily="49" charset="-122"/>
              </a:rPr>
              <a:t>,v</a:t>
            </a:r>
            <a:r>
              <a:rPr lang="en-US" altLang="zh-CN" sz="3200" baseline="-25000" dirty="0">
                <a:ea typeface="楷体_GB2312" pitchFamily="49" charset="-122"/>
              </a:rPr>
              <a:t>1</a:t>
            </a:r>
            <a:r>
              <a:rPr lang="en-US" altLang="zh-CN" sz="3200" dirty="0">
                <a:ea typeface="楷体_GB2312" pitchFamily="49" charset="-122"/>
              </a:rPr>
              <a:t>,…,</a:t>
            </a:r>
            <a:r>
              <a:rPr lang="en-US" altLang="zh-CN" sz="3200" dirty="0" err="1">
                <a:ea typeface="楷体_GB2312" pitchFamily="49" charset="-122"/>
              </a:rPr>
              <a:t>v</a:t>
            </a:r>
            <a:r>
              <a:rPr lang="en-US" altLang="zh-CN" sz="3200" baseline="-25000" dirty="0" err="1">
                <a:ea typeface="楷体_GB2312" pitchFamily="49" charset="-122"/>
              </a:rPr>
              <a:t>k</a:t>
            </a:r>
            <a:r>
              <a:rPr lang="en-US" altLang="zh-CN" sz="3200" dirty="0">
                <a:ea typeface="楷体_GB2312" pitchFamily="49" charset="-122"/>
              </a:rPr>
              <a:t>}</a:t>
            </a:r>
            <a:r>
              <a:rPr lang="zh-CN" altLang="en-US" sz="3200" dirty="0">
                <a:ea typeface="楷体_GB2312" pitchFamily="49" charset="-122"/>
              </a:rPr>
              <a:t>或</a:t>
            </a:r>
            <a:r>
              <a:rPr lang="en-US" altLang="zh-CN" sz="3200" dirty="0">
                <a:ea typeface="楷体_GB2312" pitchFamily="49" charset="-122"/>
              </a:rPr>
              <a:t>{v</a:t>
            </a:r>
            <a:r>
              <a:rPr lang="en-US" altLang="zh-CN" sz="3200" baseline="-25000" dirty="0">
                <a:ea typeface="楷体_GB2312" pitchFamily="49" charset="-122"/>
              </a:rPr>
              <a:t>k</a:t>
            </a:r>
            <a:r>
              <a:rPr lang="en-US" altLang="zh-CN" sz="3200" dirty="0">
                <a:ea typeface="楷体_GB2312" pitchFamily="49" charset="-122"/>
              </a:rPr>
              <a:t>,v</a:t>
            </a:r>
            <a:r>
              <a:rPr lang="en-US" altLang="zh-CN" sz="3200" baseline="-25000" dirty="0">
                <a:ea typeface="楷体_GB2312" pitchFamily="49" charset="-122"/>
              </a:rPr>
              <a:t>k+1</a:t>
            </a:r>
            <a:r>
              <a:rPr lang="en-US" altLang="zh-CN" sz="3200" dirty="0">
                <a:ea typeface="楷体_GB2312" pitchFamily="49" charset="-122"/>
              </a:rPr>
              <a:t>,…,</a:t>
            </a:r>
            <a:r>
              <a:rPr lang="en-US" altLang="zh-CN" sz="3200" dirty="0" err="1">
                <a:ea typeface="楷体_GB2312" pitchFamily="49" charset="-122"/>
              </a:rPr>
              <a:t>v</a:t>
            </a:r>
            <a:r>
              <a:rPr lang="en-US" altLang="zh-CN" sz="3200" baseline="-25000" dirty="0" err="1">
                <a:ea typeface="楷体_GB2312" pitchFamily="49" charset="-122"/>
              </a:rPr>
              <a:t>n</a:t>
            </a:r>
            <a:r>
              <a:rPr lang="en-US" altLang="zh-CN" sz="3200" dirty="0">
                <a:ea typeface="楷体_GB2312" pitchFamily="49" charset="-122"/>
              </a:rPr>
              <a:t>}</a:t>
            </a:r>
            <a:r>
              <a:rPr lang="zh-CN" altLang="en-US" sz="3200" dirty="0">
                <a:ea typeface="楷体_GB2312" pitchFamily="49" charset="-122"/>
              </a:rPr>
              <a:t>的更小权的三角剖分将导致</a:t>
            </a:r>
            <a:r>
              <a:rPr lang="en-US" altLang="zh-CN" sz="3200" dirty="0">
                <a:ea typeface="楷体_GB2312" pitchFamily="49" charset="-122"/>
              </a:rPr>
              <a:t>T</a:t>
            </a:r>
            <a:r>
              <a:rPr lang="zh-CN" altLang="en-US" sz="3200" dirty="0">
                <a:ea typeface="楷体_GB2312" pitchFamily="49" charset="-122"/>
              </a:rPr>
              <a:t>不是最优三角剖分的矛盾。 </a:t>
            </a: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46</a:t>
            </a:fld>
            <a:r>
              <a:rPr lang="en-US" altLang="zh-CN" smtClean="0"/>
              <a:t>/79</a:t>
            </a:r>
            <a:endParaRPr lang="en-US" altLang="zh-CN" dirty="0"/>
          </a:p>
        </p:txBody>
      </p:sp>
    </p:spTree>
    <p:extLst>
      <p:ext uri="{BB962C8B-B14F-4D97-AF65-F5344CB8AC3E}">
        <p14:creationId xmlns:p14="http://schemas.microsoft.com/office/powerpoint/2010/main" val="2096983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203">
                                            <p:txEl>
                                              <p:pRg st="1" end="1"/>
                                            </p:txEl>
                                          </p:spTgt>
                                        </p:tgtEl>
                                        <p:attrNameLst>
                                          <p:attrName>style.visibility</p:attrName>
                                        </p:attrNameLst>
                                      </p:cBhvr>
                                      <p:to>
                                        <p:strVal val="visible"/>
                                      </p:to>
                                    </p:set>
                                    <p:animEffect transition="in" filter="barn(inVertical)">
                                      <p:cBhvr>
                                        <p:cTn id="7" dur="500"/>
                                        <p:tgtEl>
                                          <p:spTgt spid="307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最优三角剖分的递归结构</a:t>
            </a:r>
          </a:p>
        </p:txBody>
      </p:sp>
      <p:sp>
        <p:nvSpPr>
          <p:cNvPr id="308227" name="Text Box 3"/>
          <p:cNvSpPr txBox="1">
            <a:spLocks noChangeArrowheads="1"/>
          </p:cNvSpPr>
          <p:nvPr/>
        </p:nvSpPr>
        <p:spPr bwMode="auto">
          <a:xfrm>
            <a:off x="338682" y="1064419"/>
            <a:ext cx="8589963"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FontTx/>
              <a:buChar char="•"/>
            </a:pPr>
            <a:r>
              <a:rPr lang="zh-CN" altLang="en-US" sz="2400" dirty="0">
                <a:ea typeface="楷体_GB2312" pitchFamily="49" charset="-122"/>
              </a:rPr>
              <a:t>定义</a:t>
            </a:r>
            <a:r>
              <a:rPr lang="en-US" altLang="zh-CN" sz="2400" dirty="0">
                <a:ea typeface="楷体_GB2312" pitchFamily="49" charset="-122"/>
              </a:rPr>
              <a:t>t[</a:t>
            </a:r>
            <a:r>
              <a:rPr lang="en-US" altLang="zh-CN" sz="2400" dirty="0" err="1">
                <a:ea typeface="楷体_GB2312" pitchFamily="49" charset="-122"/>
              </a:rPr>
              <a:t>i</a:t>
            </a:r>
            <a:r>
              <a:rPr lang="en-US" altLang="zh-CN" sz="2400" dirty="0">
                <a:ea typeface="楷体_GB2312" pitchFamily="49" charset="-122"/>
              </a:rPr>
              <a:t>][j]</a:t>
            </a:r>
            <a:r>
              <a:rPr lang="zh-CN" altLang="en-US" sz="2400" dirty="0">
                <a:ea typeface="楷体_GB2312" pitchFamily="49" charset="-122"/>
              </a:rPr>
              <a:t>，</a:t>
            </a:r>
            <a:r>
              <a:rPr lang="en-US" altLang="zh-CN" sz="2400" dirty="0">
                <a:ea typeface="楷体_GB2312" pitchFamily="49" charset="-122"/>
              </a:rPr>
              <a:t>1≤i&lt;</a:t>
            </a:r>
            <a:r>
              <a:rPr lang="en-US" altLang="zh-CN" sz="2400" dirty="0" err="1">
                <a:ea typeface="楷体_GB2312" pitchFamily="49" charset="-122"/>
              </a:rPr>
              <a:t>j≤n</a:t>
            </a:r>
            <a:r>
              <a:rPr lang="zh-CN" altLang="en-US" sz="2400" dirty="0">
                <a:ea typeface="楷体_GB2312" pitchFamily="49" charset="-122"/>
              </a:rPr>
              <a:t>为凸子多边形</a:t>
            </a:r>
            <a:r>
              <a:rPr lang="en-US" altLang="zh-CN" sz="2400" dirty="0">
                <a:ea typeface="楷体_GB2312" pitchFamily="49" charset="-122"/>
              </a:rPr>
              <a:t>{vi-1,vi,…,</a:t>
            </a:r>
            <a:r>
              <a:rPr lang="en-US" altLang="zh-CN" sz="2400" dirty="0" err="1">
                <a:ea typeface="楷体_GB2312" pitchFamily="49" charset="-122"/>
              </a:rPr>
              <a:t>vj</a:t>
            </a:r>
            <a:r>
              <a:rPr lang="en-US" altLang="zh-CN" sz="2400" dirty="0">
                <a:ea typeface="楷体_GB2312" pitchFamily="49" charset="-122"/>
              </a:rPr>
              <a:t>}</a:t>
            </a:r>
            <a:r>
              <a:rPr lang="zh-CN" altLang="en-US" sz="2400" dirty="0">
                <a:ea typeface="楷体_GB2312" pitchFamily="49" charset="-122"/>
              </a:rPr>
              <a:t>的最优三角剖分所对应的权函数值，即其最优值。为方便起见，设退化的多边形</a:t>
            </a:r>
            <a:r>
              <a:rPr lang="en-US" altLang="zh-CN" sz="2400" dirty="0">
                <a:ea typeface="楷体_GB2312" pitchFamily="49" charset="-122"/>
              </a:rPr>
              <a:t>{vi-1,vi}</a:t>
            </a:r>
            <a:r>
              <a:rPr lang="zh-CN" altLang="en-US" sz="2400" dirty="0">
                <a:ea typeface="楷体_GB2312" pitchFamily="49" charset="-122"/>
              </a:rPr>
              <a:t>具有权值</a:t>
            </a:r>
            <a:r>
              <a:rPr lang="en-US" altLang="zh-CN" sz="2400" dirty="0">
                <a:ea typeface="楷体_GB2312" pitchFamily="49" charset="-122"/>
              </a:rPr>
              <a:t>0</a:t>
            </a:r>
            <a:r>
              <a:rPr lang="zh-CN" altLang="en-US" sz="2400" dirty="0">
                <a:ea typeface="楷体_GB2312" pitchFamily="49" charset="-122"/>
              </a:rPr>
              <a:t>。据此定义，要计算的凸</a:t>
            </a:r>
            <a:r>
              <a:rPr lang="en-US" altLang="zh-CN" sz="2400" dirty="0">
                <a:ea typeface="楷体_GB2312" pitchFamily="49" charset="-122"/>
              </a:rPr>
              <a:t>(n+1)</a:t>
            </a:r>
            <a:r>
              <a:rPr lang="zh-CN" altLang="en-US" sz="2400" dirty="0">
                <a:ea typeface="楷体_GB2312" pitchFamily="49" charset="-122"/>
              </a:rPr>
              <a:t>边形</a:t>
            </a:r>
            <a:r>
              <a:rPr lang="en-US" altLang="zh-CN" sz="2400" dirty="0">
                <a:ea typeface="楷体_GB2312" pitchFamily="49" charset="-122"/>
              </a:rPr>
              <a:t>P</a:t>
            </a:r>
            <a:r>
              <a:rPr lang="zh-CN" altLang="en-US" sz="2400" dirty="0">
                <a:ea typeface="楷体_GB2312" pitchFamily="49" charset="-122"/>
              </a:rPr>
              <a:t>的最优权值为</a:t>
            </a:r>
            <a:r>
              <a:rPr lang="en-US" altLang="zh-CN" sz="2400" dirty="0">
                <a:ea typeface="楷体_GB2312" pitchFamily="49" charset="-122"/>
              </a:rPr>
              <a:t>t[1][n]</a:t>
            </a:r>
            <a:r>
              <a:rPr lang="zh-CN" altLang="en-US" sz="2400" dirty="0">
                <a:ea typeface="楷体_GB2312" pitchFamily="49" charset="-122"/>
              </a:rPr>
              <a:t>。</a:t>
            </a:r>
          </a:p>
          <a:p>
            <a:pPr>
              <a:buFontTx/>
              <a:buChar char="•"/>
            </a:pPr>
            <a:r>
              <a:rPr lang="en-US" altLang="zh-CN" sz="2400" dirty="0">
                <a:ea typeface="楷体_GB2312" pitchFamily="49" charset="-122"/>
              </a:rPr>
              <a:t>t[</a:t>
            </a:r>
            <a:r>
              <a:rPr lang="en-US" altLang="zh-CN" sz="2400" dirty="0" err="1">
                <a:ea typeface="楷体_GB2312" pitchFamily="49" charset="-122"/>
              </a:rPr>
              <a:t>i</a:t>
            </a:r>
            <a:r>
              <a:rPr lang="en-US" altLang="zh-CN" sz="2400" dirty="0">
                <a:ea typeface="楷体_GB2312" pitchFamily="49" charset="-122"/>
              </a:rPr>
              <a:t>][j]</a:t>
            </a:r>
            <a:r>
              <a:rPr lang="zh-CN" altLang="en-US" sz="2400" dirty="0">
                <a:ea typeface="楷体_GB2312" pitchFamily="49" charset="-122"/>
              </a:rPr>
              <a:t>的值可以利用最优子结构性质递归地计算。当</a:t>
            </a:r>
            <a:r>
              <a:rPr lang="en-US" altLang="zh-CN" sz="2400" dirty="0">
                <a:ea typeface="楷体_GB2312" pitchFamily="49" charset="-122"/>
              </a:rPr>
              <a:t>j-i≥1</a:t>
            </a:r>
            <a:r>
              <a:rPr lang="zh-CN" altLang="en-US" sz="2400" dirty="0">
                <a:ea typeface="楷体_GB2312" pitchFamily="49" charset="-122"/>
              </a:rPr>
              <a:t>时，凸子多边形至少有</a:t>
            </a:r>
            <a:r>
              <a:rPr lang="en-US" altLang="zh-CN" sz="2400" dirty="0">
                <a:ea typeface="楷体_GB2312" pitchFamily="49" charset="-122"/>
              </a:rPr>
              <a:t>3</a:t>
            </a:r>
            <a:r>
              <a:rPr lang="zh-CN" altLang="en-US" sz="2400" dirty="0">
                <a:ea typeface="楷体_GB2312" pitchFamily="49" charset="-122"/>
              </a:rPr>
              <a:t>个顶点。由最优子结构性质，</a:t>
            </a:r>
            <a:r>
              <a:rPr lang="en-US" altLang="zh-CN" sz="2400" dirty="0">
                <a:ea typeface="楷体_GB2312" pitchFamily="49" charset="-122"/>
              </a:rPr>
              <a:t>t[</a:t>
            </a:r>
            <a:r>
              <a:rPr lang="en-US" altLang="zh-CN" sz="2400" dirty="0" err="1">
                <a:ea typeface="楷体_GB2312" pitchFamily="49" charset="-122"/>
              </a:rPr>
              <a:t>i</a:t>
            </a:r>
            <a:r>
              <a:rPr lang="en-US" altLang="zh-CN" sz="2400" dirty="0">
                <a:ea typeface="楷体_GB2312" pitchFamily="49" charset="-122"/>
              </a:rPr>
              <a:t>][j]</a:t>
            </a:r>
            <a:r>
              <a:rPr lang="zh-CN" altLang="en-US" sz="2400" dirty="0">
                <a:ea typeface="楷体_GB2312" pitchFamily="49" charset="-122"/>
              </a:rPr>
              <a:t>的值应为</a:t>
            </a:r>
            <a:r>
              <a:rPr lang="en-US" altLang="zh-CN" sz="2400" dirty="0">
                <a:ea typeface="楷体_GB2312" pitchFamily="49" charset="-122"/>
              </a:rPr>
              <a:t>t[</a:t>
            </a:r>
            <a:r>
              <a:rPr lang="en-US" altLang="zh-CN" sz="2400" dirty="0" err="1">
                <a:ea typeface="楷体_GB2312" pitchFamily="49" charset="-122"/>
              </a:rPr>
              <a:t>i</a:t>
            </a:r>
            <a:r>
              <a:rPr lang="en-US" altLang="zh-CN" sz="2400" dirty="0">
                <a:ea typeface="楷体_GB2312" pitchFamily="49" charset="-122"/>
              </a:rPr>
              <a:t>][k]</a:t>
            </a:r>
            <a:r>
              <a:rPr lang="zh-CN" altLang="en-US" sz="2400" dirty="0">
                <a:ea typeface="楷体_GB2312" pitchFamily="49" charset="-122"/>
              </a:rPr>
              <a:t>的值加上</a:t>
            </a:r>
            <a:r>
              <a:rPr lang="en-US" altLang="zh-CN" sz="2400" dirty="0">
                <a:ea typeface="楷体_GB2312" pitchFamily="49" charset="-122"/>
              </a:rPr>
              <a:t>t[k+1][j]</a:t>
            </a:r>
            <a:r>
              <a:rPr lang="zh-CN" altLang="en-US" sz="2400" dirty="0">
                <a:ea typeface="楷体_GB2312" pitchFamily="49" charset="-122"/>
              </a:rPr>
              <a:t>的值，再加上三角形</a:t>
            </a:r>
            <a:r>
              <a:rPr lang="en-US" altLang="zh-CN" sz="2400" dirty="0">
                <a:ea typeface="楷体_GB2312" pitchFamily="49" charset="-122"/>
              </a:rPr>
              <a:t>v</a:t>
            </a:r>
            <a:r>
              <a:rPr lang="en-US" altLang="zh-CN" sz="2400" baseline="-25000" dirty="0">
                <a:ea typeface="楷体_GB2312" pitchFamily="49" charset="-122"/>
              </a:rPr>
              <a:t>i-1</a:t>
            </a:r>
            <a:r>
              <a:rPr lang="en-US" altLang="zh-CN" sz="2400" dirty="0">
                <a:ea typeface="楷体_GB2312" pitchFamily="49" charset="-122"/>
              </a:rPr>
              <a:t>v</a:t>
            </a:r>
            <a:r>
              <a:rPr lang="en-US" altLang="zh-CN" sz="2400" baseline="-25000" dirty="0">
                <a:ea typeface="楷体_GB2312" pitchFamily="49" charset="-122"/>
              </a:rPr>
              <a:t>k</a:t>
            </a:r>
            <a:r>
              <a:rPr lang="en-US" altLang="zh-CN" sz="2400" dirty="0">
                <a:ea typeface="楷体_GB2312" pitchFamily="49" charset="-122"/>
              </a:rPr>
              <a:t>v</a:t>
            </a:r>
            <a:r>
              <a:rPr lang="en-US" altLang="zh-CN" sz="2400" baseline="-25000" dirty="0">
                <a:ea typeface="楷体_GB2312" pitchFamily="49" charset="-122"/>
              </a:rPr>
              <a:t>j</a:t>
            </a:r>
            <a:r>
              <a:rPr lang="zh-CN" altLang="en-US" sz="2400" dirty="0">
                <a:ea typeface="楷体_GB2312" pitchFamily="49" charset="-122"/>
              </a:rPr>
              <a:t>的权值，其中</a:t>
            </a:r>
            <a:r>
              <a:rPr lang="en-US" altLang="zh-CN" sz="2400" dirty="0">
                <a:ea typeface="楷体_GB2312" pitchFamily="49" charset="-122"/>
              </a:rPr>
              <a:t>i≤k≤j-1</a:t>
            </a:r>
            <a:r>
              <a:rPr lang="zh-CN" altLang="en-US" sz="2400" dirty="0">
                <a:ea typeface="楷体_GB2312" pitchFamily="49" charset="-122"/>
              </a:rPr>
              <a:t>。由于在计算时还不知道</a:t>
            </a:r>
            <a:r>
              <a:rPr lang="en-US" altLang="zh-CN" sz="2400" dirty="0">
                <a:ea typeface="楷体_GB2312" pitchFamily="49" charset="-122"/>
              </a:rPr>
              <a:t>k</a:t>
            </a:r>
            <a:r>
              <a:rPr lang="zh-CN" altLang="en-US" sz="2400" dirty="0">
                <a:ea typeface="楷体_GB2312" pitchFamily="49" charset="-122"/>
              </a:rPr>
              <a:t>的确切位置，而</a:t>
            </a:r>
            <a:r>
              <a:rPr lang="en-US" altLang="zh-CN" sz="2400" dirty="0">
                <a:ea typeface="楷体_GB2312" pitchFamily="49" charset="-122"/>
              </a:rPr>
              <a:t>k</a:t>
            </a:r>
            <a:r>
              <a:rPr lang="zh-CN" altLang="en-US" sz="2400" dirty="0">
                <a:ea typeface="楷体_GB2312" pitchFamily="49" charset="-122"/>
              </a:rPr>
              <a:t>的所有可能位置只有</a:t>
            </a:r>
            <a:r>
              <a:rPr lang="en-US" altLang="zh-CN" sz="2400" dirty="0">
                <a:ea typeface="楷体_GB2312" pitchFamily="49" charset="-122"/>
              </a:rPr>
              <a:t>j-</a:t>
            </a:r>
            <a:r>
              <a:rPr lang="en-US" altLang="zh-CN" sz="2400" dirty="0" err="1">
                <a:ea typeface="楷体_GB2312" pitchFamily="49" charset="-122"/>
              </a:rPr>
              <a:t>i</a:t>
            </a:r>
            <a:r>
              <a:rPr lang="zh-CN" altLang="en-US" sz="2400" dirty="0">
                <a:ea typeface="楷体_GB2312" pitchFamily="49" charset="-122"/>
              </a:rPr>
              <a:t>个，因此可以在这</a:t>
            </a:r>
            <a:r>
              <a:rPr lang="en-US" altLang="zh-CN" sz="2400" dirty="0">
                <a:ea typeface="楷体_GB2312" pitchFamily="49" charset="-122"/>
              </a:rPr>
              <a:t>j-</a:t>
            </a:r>
            <a:r>
              <a:rPr lang="en-US" altLang="zh-CN" sz="2400" dirty="0" err="1">
                <a:ea typeface="楷体_GB2312" pitchFamily="49" charset="-122"/>
              </a:rPr>
              <a:t>i</a:t>
            </a:r>
            <a:r>
              <a:rPr lang="zh-CN" altLang="en-US" sz="2400" dirty="0">
                <a:ea typeface="楷体_GB2312" pitchFamily="49" charset="-122"/>
              </a:rPr>
              <a:t>个位置中选出使</a:t>
            </a:r>
            <a:r>
              <a:rPr lang="en-US" altLang="zh-CN" sz="2400" dirty="0">
                <a:ea typeface="楷体_GB2312" pitchFamily="49" charset="-122"/>
              </a:rPr>
              <a:t>t[</a:t>
            </a:r>
            <a:r>
              <a:rPr lang="en-US" altLang="zh-CN" sz="2400" dirty="0" err="1">
                <a:ea typeface="楷体_GB2312" pitchFamily="49" charset="-122"/>
              </a:rPr>
              <a:t>i</a:t>
            </a:r>
            <a:r>
              <a:rPr lang="en-US" altLang="zh-CN" sz="2400" dirty="0">
                <a:ea typeface="楷体_GB2312" pitchFamily="49" charset="-122"/>
              </a:rPr>
              <a:t>][j]</a:t>
            </a:r>
            <a:r>
              <a:rPr lang="zh-CN" altLang="en-US" sz="2400" dirty="0">
                <a:ea typeface="楷体_GB2312" pitchFamily="49" charset="-122"/>
              </a:rPr>
              <a:t>值达到最小的位置。由此，</a:t>
            </a:r>
            <a:r>
              <a:rPr lang="en-US" altLang="zh-CN" sz="2400" dirty="0">
                <a:ea typeface="楷体_GB2312" pitchFamily="49" charset="-122"/>
              </a:rPr>
              <a:t>t[</a:t>
            </a:r>
            <a:r>
              <a:rPr lang="en-US" altLang="zh-CN" sz="2400" dirty="0" err="1">
                <a:ea typeface="楷体_GB2312" pitchFamily="49" charset="-122"/>
              </a:rPr>
              <a:t>i</a:t>
            </a:r>
            <a:r>
              <a:rPr lang="en-US" altLang="zh-CN" sz="2400" dirty="0">
                <a:ea typeface="楷体_GB2312" pitchFamily="49" charset="-122"/>
              </a:rPr>
              <a:t>][j]</a:t>
            </a:r>
            <a:r>
              <a:rPr lang="zh-CN" altLang="en-US" sz="2400" dirty="0">
                <a:ea typeface="楷体_GB2312" pitchFamily="49" charset="-122"/>
              </a:rPr>
              <a:t>可递归地定义为：</a:t>
            </a:r>
          </a:p>
        </p:txBody>
      </p:sp>
      <p:sp>
        <p:nvSpPr>
          <p:cNvPr id="308228" name="Rectangle 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08229" name="Object 5"/>
          <p:cNvGraphicFramePr>
            <a:graphicFrameLocks noChangeAspect="1"/>
          </p:cNvGraphicFramePr>
          <p:nvPr>
            <p:extLst>
              <p:ext uri="{D42A27DB-BD31-4B8C-83A1-F6EECF244321}">
                <p14:modId xmlns:p14="http://schemas.microsoft.com/office/powerpoint/2010/main" val="2647794325"/>
              </p:ext>
            </p:extLst>
          </p:nvPr>
        </p:nvGraphicFramePr>
        <p:xfrm>
          <a:off x="709364" y="5037930"/>
          <a:ext cx="7848600" cy="1258888"/>
        </p:xfrm>
        <a:graphic>
          <a:graphicData uri="http://schemas.openxmlformats.org/presentationml/2006/ole">
            <mc:AlternateContent xmlns:mc="http://schemas.openxmlformats.org/markup-compatibility/2006">
              <mc:Choice xmlns:v="urn:schemas-microsoft-com:vml" Requires="v">
                <p:oleObj spid="_x0000_s13333" name="Equation" r:id="rId3" imgW="3327400" imgH="533400" progId="Equation.DSMT4">
                  <p:embed/>
                </p:oleObj>
              </mc:Choice>
              <mc:Fallback>
                <p:oleObj name="Equation" r:id="rId3" imgW="3327400" imgH="533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364" y="5037930"/>
                        <a:ext cx="7848600" cy="1258888"/>
                      </a:xfrm>
                      <a:prstGeom prst="rect">
                        <a:avLst/>
                      </a:prstGeom>
                      <a:solidFill>
                        <a:srgbClr val="FFCC00"/>
                      </a:solidFill>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47</a:t>
            </a:fld>
            <a:r>
              <a:rPr lang="en-US" altLang="zh-CN" smtClean="0"/>
              <a:t>/79</a:t>
            </a:r>
            <a:endParaRPr lang="en-US" altLang="zh-CN" dirty="0"/>
          </a:p>
        </p:txBody>
      </p:sp>
    </p:spTree>
    <p:extLst>
      <p:ext uri="{BB962C8B-B14F-4D97-AF65-F5344CB8AC3E}">
        <p14:creationId xmlns:p14="http://schemas.microsoft.com/office/powerpoint/2010/main" val="3709291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8227">
                                            <p:txEl>
                                              <p:pRg st="1" end="1"/>
                                            </p:txEl>
                                          </p:spTgt>
                                        </p:tgtEl>
                                        <p:attrNameLst>
                                          <p:attrName>style.visibility</p:attrName>
                                        </p:attrNameLst>
                                      </p:cBhvr>
                                      <p:to>
                                        <p:strVal val="visible"/>
                                      </p:to>
                                    </p:set>
                                    <p:animEffect transition="in" filter="barn(inVertical)">
                                      <p:cBhvr>
                                        <p:cTn id="7" dur="500"/>
                                        <p:tgtEl>
                                          <p:spTgt spid="3082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8229"/>
                                        </p:tgtEl>
                                        <p:attrNameLst>
                                          <p:attrName>style.visibility</p:attrName>
                                        </p:attrNameLst>
                                      </p:cBhvr>
                                      <p:to>
                                        <p:strVal val="visible"/>
                                      </p:to>
                                    </p:set>
                                    <p:animEffect transition="in" filter="barn(inVertical)">
                                      <p:cBhvr>
                                        <p:cTn id="12" dur="500"/>
                                        <p:tgtEl>
                                          <p:spTgt spid="308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smtClean="0"/>
              <a:t> 问题描述</a:t>
            </a:r>
            <a:r>
              <a:rPr lang="zh-CN" altLang="en-US" dirty="0"/>
              <a:t>：   </a:t>
            </a:r>
          </a:p>
          <a:p>
            <a:pPr lvl="1"/>
            <a:r>
              <a:rPr lang="zh-CN" altLang="en-US" dirty="0" smtClean="0"/>
              <a:t> 给定</a:t>
            </a:r>
            <a:r>
              <a:rPr lang="en-US" altLang="zh-CN" dirty="0"/>
              <a:t>N</a:t>
            </a:r>
            <a:r>
              <a:rPr lang="zh-CN" altLang="en-US" dirty="0"/>
              <a:t>个顶点的多边形，每个顶点标有一个整数，每条边上标有</a:t>
            </a:r>
            <a:r>
              <a:rPr lang="en-US" altLang="zh-CN" dirty="0"/>
              <a:t>+(</a:t>
            </a:r>
            <a:r>
              <a:rPr lang="zh-CN" altLang="en-US" dirty="0"/>
              <a:t>加</a:t>
            </a:r>
            <a:r>
              <a:rPr lang="en-US" altLang="zh-CN" dirty="0"/>
              <a:t>)</a:t>
            </a:r>
            <a:r>
              <a:rPr lang="zh-CN" altLang="en-US" dirty="0"/>
              <a:t>或是</a:t>
            </a:r>
            <a:r>
              <a:rPr lang="en-US" altLang="zh-CN" dirty="0"/>
              <a:t>×(</a:t>
            </a:r>
            <a:r>
              <a:rPr lang="zh-CN" altLang="en-US" dirty="0"/>
              <a:t>乘</a:t>
            </a:r>
            <a:r>
              <a:rPr lang="en-US" altLang="zh-CN" dirty="0"/>
              <a:t>)</a:t>
            </a:r>
            <a:r>
              <a:rPr lang="zh-CN" altLang="en-US" dirty="0"/>
              <a:t>号，并且</a:t>
            </a:r>
            <a:r>
              <a:rPr lang="en-US" altLang="zh-CN" dirty="0"/>
              <a:t>N</a:t>
            </a:r>
            <a:r>
              <a:rPr lang="zh-CN" altLang="en-US" dirty="0"/>
              <a:t>条边按照</a:t>
            </a:r>
            <a:r>
              <a:rPr lang="zh-CN" altLang="en-US" dirty="0" smtClean="0"/>
              <a:t>顺时针依次</a:t>
            </a:r>
            <a:r>
              <a:rPr lang="zh-CN" altLang="en-US" dirty="0"/>
              <a:t>编号为</a:t>
            </a:r>
            <a:r>
              <a:rPr lang="en-US" altLang="zh-CN" dirty="0"/>
              <a:t>1~N</a:t>
            </a:r>
            <a:r>
              <a:rPr lang="zh-CN" altLang="en-US" dirty="0"/>
              <a:t>。下图给出了一个</a:t>
            </a:r>
            <a:r>
              <a:rPr lang="en-US" altLang="zh-CN" dirty="0"/>
              <a:t>N</a:t>
            </a:r>
            <a:r>
              <a:rPr lang="zh-CN" altLang="en-US" dirty="0"/>
              <a:t>＝</a:t>
            </a:r>
            <a:r>
              <a:rPr lang="en-US" altLang="zh-CN" dirty="0"/>
              <a:t>4</a:t>
            </a:r>
            <a:r>
              <a:rPr lang="zh-CN" altLang="en-US" dirty="0"/>
              <a:t>个顶点的多边形。</a:t>
            </a:r>
          </a:p>
        </p:txBody>
      </p:sp>
      <p:sp>
        <p:nvSpPr>
          <p:cNvPr id="2" name="标题 1"/>
          <p:cNvSpPr>
            <a:spLocks noGrp="1"/>
          </p:cNvSpPr>
          <p:nvPr>
            <p:ph type="title"/>
          </p:nvPr>
        </p:nvSpPr>
        <p:spPr/>
        <p:txBody>
          <a:bodyPr/>
          <a:lstStyle/>
          <a:p>
            <a:r>
              <a:rPr lang="zh-CN" altLang="en-US" dirty="0" smtClean="0"/>
              <a:t>多边形游戏</a:t>
            </a:r>
            <a:endParaRPr lang="zh-CN" altLang="en-US" dirty="0"/>
          </a:p>
        </p:txBody>
      </p:sp>
      <p:pic>
        <p:nvPicPr>
          <p:cNvPr id="35842" name="Picture 2" descr="http://img.my.csdn.net/uploads/201303/06/1362538900_67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620" y="3212976"/>
            <a:ext cx="3272830" cy="2966960"/>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48</a:t>
            </a:fld>
            <a:r>
              <a:rPr lang="en-US" altLang="zh-CN" smtClean="0"/>
              <a:t>/79</a:t>
            </a:r>
            <a:endParaRPr lang="en-US" altLang="zh-CN" dirty="0"/>
          </a:p>
        </p:txBody>
      </p:sp>
    </p:spTree>
    <p:extLst>
      <p:ext uri="{BB962C8B-B14F-4D97-AF65-F5344CB8AC3E}">
        <p14:creationId xmlns:p14="http://schemas.microsoft.com/office/powerpoint/2010/main" val="1436073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游戏规则 ：</a:t>
            </a:r>
            <a:r>
              <a:rPr lang="en-US" altLang="zh-CN" dirty="0"/>
              <a:t>(1) </a:t>
            </a:r>
            <a:r>
              <a:rPr lang="zh-CN" altLang="en-US" dirty="0"/>
              <a:t>首先，移走一条边。 </a:t>
            </a:r>
            <a:r>
              <a:rPr lang="en-US" altLang="zh-CN" dirty="0"/>
              <a:t>(2) </a:t>
            </a:r>
            <a:r>
              <a:rPr lang="zh-CN" altLang="en-US" dirty="0"/>
              <a:t>然后进行下面的操作： 选中一条边</a:t>
            </a:r>
            <a:r>
              <a:rPr lang="en-US" altLang="zh-CN" dirty="0"/>
              <a:t>E</a:t>
            </a:r>
            <a:r>
              <a:rPr lang="zh-CN" altLang="en-US" dirty="0"/>
              <a:t>，该边有两个相邻的顶点，不妨称为</a:t>
            </a:r>
            <a:r>
              <a:rPr lang="en-US" altLang="zh-CN" dirty="0"/>
              <a:t>V1</a:t>
            </a:r>
            <a:r>
              <a:rPr lang="zh-CN" altLang="en-US" dirty="0"/>
              <a:t>和</a:t>
            </a:r>
            <a:r>
              <a:rPr lang="en-US" altLang="zh-CN" dirty="0"/>
              <a:t>V2</a:t>
            </a:r>
            <a:r>
              <a:rPr lang="zh-CN" altLang="en-US" dirty="0"/>
              <a:t>。对</a:t>
            </a:r>
            <a:r>
              <a:rPr lang="en-US" altLang="zh-CN" dirty="0"/>
              <a:t>V1</a:t>
            </a:r>
            <a:r>
              <a:rPr lang="zh-CN" altLang="en-US" dirty="0"/>
              <a:t>和</a:t>
            </a:r>
            <a:r>
              <a:rPr lang="en-US" altLang="zh-CN" dirty="0"/>
              <a:t>V2</a:t>
            </a:r>
            <a:r>
              <a:rPr lang="zh-CN" altLang="en-US" dirty="0"/>
              <a:t>顶点所标的整数按照</a:t>
            </a:r>
            <a:r>
              <a:rPr lang="en-US" altLang="zh-CN" dirty="0"/>
              <a:t>E</a:t>
            </a:r>
            <a:r>
              <a:rPr lang="zh-CN" altLang="en-US" dirty="0"/>
              <a:t>上所标运算符号</a:t>
            </a:r>
            <a:r>
              <a:rPr lang="en-US" altLang="zh-CN" dirty="0"/>
              <a:t>(+</a:t>
            </a:r>
            <a:r>
              <a:rPr lang="zh-CN" altLang="en-US" dirty="0"/>
              <a:t>或是</a:t>
            </a:r>
            <a:r>
              <a:rPr lang="en-US" altLang="zh-CN" dirty="0"/>
              <a:t>×)</a:t>
            </a:r>
            <a:r>
              <a:rPr lang="zh-CN" altLang="en-US" dirty="0"/>
              <a:t>进行运算，得到一个整数；用该整数标注一个新顶点，该顶点代替</a:t>
            </a:r>
            <a:r>
              <a:rPr lang="en-US" altLang="zh-CN" dirty="0"/>
              <a:t>V1</a:t>
            </a:r>
            <a:r>
              <a:rPr lang="zh-CN" altLang="en-US" dirty="0"/>
              <a:t>和</a:t>
            </a:r>
            <a:r>
              <a:rPr lang="en-US" altLang="zh-CN" dirty="0"/>
              <a:t>V2 </a:t>
            </a:r>
            <a:r>
              <a:rPr lang="zh-CN" altLang="en-US" dirty="0"/>
              <a:t>。 持续进行此操作，直到最后没有边存在，即只剩下一个顶点。该顶点的整数称为此次游戏的得分</a:t>
            </a:r>
            <a:r>
              <a:rPr lang="en-US" altLang="zh-CN" dirty="0"/>
              <a:t>(Score)</a:t>
            </a:r>
            <a:r>
              <a:rPr lang="zh-CN" altLang="en-US" dirty="0"/>
              <a:t>。</a:t>
            </a:r>
          </a:p>
        </p:txBody>
      </p:sp>
      <p:sp>
        <p:nvSpPr>
          <p:cNvPr id="3" name="标题 2"/>
          <p:cNvSpPr>
            <a:spLocks noGrp="1"/>
          </p:cNvSpPr>
          <p:nvPr>
            <p:ph type="title"/>
          </p:nvPr>
        </p:nvSpPr>
        <p:spPr/>
        <p:txBody>
          <a:bodyPr/>
          <a:lstStyle/>
          <a:p>
            <a:r>
              <a:rPr lang="zh-CN" altLang="en-US" dirty="0" smtClean="0"/>
              <a:t>游戏规则</a:t>
            </a:r>
            <a:endParaRPr lang="zh-CN" altLang="en-US" dirty="0"/>
          </a:p>
        </p:txBody>
      </p:sp>
      <p:pic>
        <p:nvPicPr>
          <p:cNvPr id="39938" name="Picture 2" descr="http://img.my.csdn.net/uploads/201303/06/1362538982_18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634" y="2420888"/>
            <a:ext cx="8587686" cy="3154660"/>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49</a:t>
            </a:fld>
            <a:r>
              <a:rPr lang="en-US" altLang="zh-CN" smtClean="0"/>
              <a:t>/79</a:t>
            </a:r>
            <a:endParaRPr lang="en-US" altLang="zh-CN" dirty="0"/>
          </a:p>
        </p:txBody>
      </p:sp>
    </p:spTree>
    <p:extLst>
      <p:ext uri="{BB962C8B-B14F-4D97-AF65-F5344CB8AC3E}">
        <p14:creationId xmlns:p14="http://schemas.microsoft.com/office/powerpoint/2010/main" val="1893730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barn(inVertical)">
                                      <p:cBhvr>
                                        <p:cTn id="7" dur="500"/>
                                        <p:tgtEl>
                                          <p:spTgt spid="39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动态规划一般可</a:t>
            </a:r>
            <a:r>
              <a:rPr lang="zh-CN" altLang="en-US" dirty="0" smtClean="0"/>
              <a:t>分为：线性</a:t>
            </a:r>
            <a:r>
              <a:rPr lang="zh-CN" altLang="en-US" dirty="0"/>
              <a:t>动规，区域动规，树形动规，背包动规四类。</a:t>
            </a:r>
          </a:p>
          <a:p>
            <a:r>
              <a:rPr lang="zh-CN" altLang="en-US" dirty="0"/>
              <a:t>举例</a:t>
            </a:r>
          </a:p>
          <a:p>
            <a:pPr lvl="1"/>
            <a:r>
              <a:rPr lang="zh-CN" altLang="en-US" dirty="0"/>
              <a:t>线性动规：拦截导弹，合唱队形，挖地雷，建学校，剑客决斗等</a:t>
            </a:r>
          </a:p>
          <a:p>
            <a:pPr lvl="1"/>
            <a:r>
              <a:rPr lang="zh-CN" altLang="en-US" dirty="0"/>
              <a:t>区域动规：石子合并， 加分二叉树，统计单词个数，炮兵布阵等</a:t>
            </a:r>
          </a:p>
          <a:p>
            <a:pPr lvl="1"/>
            <a:r>
              <a:rPr lang="zh-CN" altLang="en-US" dirty="0"/>
              <a:t>树形动规：贪吃的九头龙，二分查找树，聚会的欢乐，数字三角形等</a:t>
            </a:r>
          </a:p>
          <a:p>
            <a:pPr lvl="1"/>
            <a:r>
              <a:rPr lang="zh-CN" altLang="en-US" dirty="0"/>
              <a:t>背包问题：</a:t>
            </a:r>
            <a:r>
              <a:rPr lang="en-US" altLang="zh-CN" dirty="0"/>
              <a:t>01</a:t>
            </a:r>
            <a:r>
              <a:rPr lang="zh-CN" altLang="en-US" dirty="0"/>
              <a:t>背包问题，完全背包问题，分组背包问题，二维背包，装箱问题</a:t>
            </a:r>
          </a:p>
        </p:txBody>
      </p:sp>
      <p:sp>
        <p:nvSpPr>
          <p:cNvPr id="3" name="标题 2"/>
          <p:cNvSpPr>
            <a:spLocks noGrp="1"/>
          </p:cNvSpPr>
          <p:nvPr>
            <p:ph type="title"/>
          </p:nvPr>
        </p:nvSpPr>
        <p:spPr/>
        <p:txBody>
          <a:bodyPr/>
          <a:lstStyle/>
          <a:p>
            <a:r>
              <a:rPr lang="zh-CN" altLang="en-US" dirty="0" smtClean="0"/>
              <a:t>动态规划分类</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5</a:t>
            </a:fld>
            <a:r>
              <a:rPr lang="en-US" altLang="zh-CN" smtClean="0"/>
              <a:t>/79</a:t>
            </a:r>
            <a:endParaRPr lang="en-US" altLang="zh-CN" dirty="0"/>
          </a:p>
        </p:txBody>
      </p:sp>
    </p:spTree>
    <p:extLst>
      <p:ext uri="{BB962C8B-B14F-4D97-AF65-F5344CB8AC3E}">
        <p14:creationId xmlns:p14="http://schemas.microsoft.com/office/powerpoint/2010/main" val="3017915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分析：最优子结构性质</a:t>
            </a:r>
            <a:endParaRPr lang="zh-CN" altLang="en-US" dirty="0"/>
          </a:p>
        </p:txBody>
      </p:sp>
      <p:sp>
        <p:nvSpPr>
          <p:cNvPr id="310275" name="Text Box 3"/>
          <p:cNvSpPr txBox="1">
            <a:spLocks noChangeArrowheads="1"/>
          </p:cNvSpPr>
          <p:nvPr/>
        </p:nvSpPr>
        <p:spPr bwMode="auto">
          <a:xfrm>
            <a:off x="339476" y="1249363"/>
            <a:ext cx="8588375"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dirty="0">
                <a:ea typeface="楷体_GB2312" pitchFamily="49" charset="-122"/>
              </a:rPr>
              <a:t>在所给多边形中，从顶点</a:t>
            </a:r>
            <a:r>
              <a:rPr lang="en-US" altLang="zh-CN" sz="2400" dirty="0" err="1">
                <a:ea typeface="楷体_GB2312" pitchFamily="49" charset="-122"/>
              </a:rPr>
              <a:t>i</a:t>
            </a:r>
            <a:r>
              <a:rPr lang="en-US" altLang="zh-CN" sz="2400" dirty="0">
                <a:ea typeface="楷体_GB2312" pitchFamily="49" charset="-122"/>
              </a:rPr>
              <a:t>(1≤i≤n)</a:t>
            </a:r>
            <a:r>
              <a:rPr lang="zh-CN" altLang="en-US" sz="2400" dirty="0">
                <a:ea typeface="楷体_GB2312" pitchFamily="49" charset="-122"/>
              </a:rPr>
              <a:t>开始，长度为</a:t>
            </a:r>
            <a:r>
              <a:rPr lang="en-US" altLang="zh-CN" sz="2400" dirty="0">
                <a:ea typeface="楷体_GB2312" pitchFamily="49" charset="-122"/>
              </a:rPr>
              <a:t>j(</a:t>
            </a:r>
            <a:r>
              <a:rPr lang="zh-CN" altLang="en-US" sz="2400" dirty="0">
                <a:ea typeface="楷体_GB2312" pitchFamily="49" charset="-122"/>
              </a:rPr>
              <a:t>链中有</a:t>
            </a:r>
            <a:r>
              <a:rPr lang="en-US" altLang="zh-CN" sz="2400" dirty="0">
                <a:ea typeface="楷体_GB2312" pitchFamily="49" charset="-122"/>
              </a:rPr>
              <a:t>j</a:t>
            </a:r>
            <a:r>
              <a:rPr lang="zh-CN" altLang="en-US" sz="2400" dirty="0">
                <a:ea typeface="楷体_GB2312" pitchFamily="49" charset="-122"/>
              </a:rPr>
              <a:t>个顶点</a:t>
            </a:r>
            <a:r>
              <a:rPr lang="en-US" altLang="zh-CN" sz="2400" dirty="0">
                <a:ea typeface="楷体_GB2312" pitchFamily="49" charset="-122"/>
              </a:rPr>
              <a:t>)</a:t>
            </a:r>
            <a:r>
              <a:rPr lang="zh-CN" altLang="en-US" sz="2400" dirty="0">
                <a:ea typeface="楷体_GB2312" pitchFamily="49" charset="-122"/>
              </a:rPr>
              <a:t>的顺时针链</a:t>
            </a:r>
            <a:r>
              <a:rPr lang="en-US" altLang="zh-CN" sz="2400" dirty="0">
                <a:ea typeface="楷体_GB2312" pitchFamily="49" charset="-122"/>
              </a:rPr>
              <a:t>p(</a:t>
            </a:r>
            <a:r>
              <a:rPr lang="en-US" altLang="zh-CN" sz="2400" dirty="0" err="1">
                <a:ea typeface="楷体_GB2312" pitchFamily="49" charset="-122"/>
              </a:rPr>
              <a:t>i</a:t>
            </a:r>
            <a:r>
              <a:rPr lang="zh-CN" altLang="en-US" sz="2400" dirty="0">
                <a:ea typeface="楷体_GB2312" pitchFamily="49" charset="-122"/>
              </a:rPr>
              <a:t>，</a:t>
            </a:r>
            <a:r>
              <a:rPr lang="en-US" altLang="zh-CN" sz="2400" dirty="0">
                <a:ea typeface="楷体_GB2312" pitchFamily="49" charset="-122"/>
              </a:rPr>
              <a:t>j) </a:t>
            </a:r>
            <a:r>
              <a:rPr lang="zh-CN" altLang="en-US" sz="2400" dirty="0">
                <a:ea typeface="楷体_GB2312" pitchFamily="49" charset="-122"/>
              </a:rPr>
              <a:t>可表示为</a:t>
            </a:r>
            <a:r>
              <a:rPr lang="en-US" altLang="zh-CN" sz="2400" dirty="0">
                <a:ea typeface="楷体_GB2312" pitchFamily="49" charset="-122"/>
              </a:rPr>
              <a:t>v[</a:t>
            </a:r>
            <a:r>
              <a:rPr lang="en-US" altLang="zh-CN" sz="2400" dirty="0" err="1">
                <a:ea typeface="楷体_GB2312" pitchFamily="49" charset="-122"/>
              </a:rPr>
              <a:t>i</a:t>
            </a:r>
            <a:r>
              <a:rPr lang="en-US" altLang="zh-CN" sz="2400" dirty="0">
                <a:ea typeface="楷体_GB2312" pitchFamily="49" charset="-122"/>
              </a:rPr>
              <a:t>]</a:t>
            </a:r>
            <a:r>
              <a:rPr lang="zh-CN" altLang="en-US" sz="2400" dirty="0">
                <a:ea typeface="楷体_GB2312" pitchFamily="49" charset="-122"/>
              </a:rPr>
              <a:t>，</a:t>
            </a:r>
            <a:r>
              <a:rPr lang="en-US" altLang="zh-CN" sz="2400" dirty="0">
                <a:ea typeface="楷体_GB2312" pitchFamily="49" charset="-122"/>
              </a:rPr>
              <a:t>op[i+1]</a:t>
            </a:r>
            <a:r>
              <a:rPr lang="zh-CN" altLang="en-US" sz="2400" dirty="0">
                <a:ea typeface="楷体_GB2312" pitchFamily="49" charset="-122"/>
              </a:rPr>
              <a:t>，</a:t>
            </a:r>
            <a:r>
              <a:rPr lang="en-US" altLang="zh-CN" sz="2400" dirty="0">
                <a:ea typeface="楷体_GB2312" pitchFamily="49" charset="-122"/>
              </a:rPr>
              <a:t>…</a:t>
            </a:r>
            <a:r>
              <a:rPr lang="zh-CN" altLang="en-US" sz="2400" dirty="0">
                <a:ea typeface="楷体_GB2312" pitchFamily="49" charset="-122"/>
              </a:rPr>
              <a:t>，</a:t>
            </a:r>
            <a:r>
              <a:rPr lang="en-US" altLang="zh-CN" sz="2400" dirty="0">
                <a:ea typeface="楷体_GB2312" pitchFamily="49" charset="-122"/>
              </a:rPr>
              <a:t>v[i+j-1]</a:t>
            </a:r>
            <a:r>
              <a:rPr lang="zh-CN" altLang="en-US" sz="2400" dirty="0">
                <a:ea typeface="楷体_GB2312" pitchFamily="49" charset="-122"/>
              </a:rPr>
              <a:t>。</a:t>
            </a:r>
          </a:p>
          <a:p>
            <a:pPr>
              <a:buClr>
                <a:schemeClr val="accent2"/>
              </a:buClr>
              <a:buFontTx/>
              <a:buChar char="•"/>
            </a:pPr>
            <a:r>
              <a:rPr lang="zh-CN" altLang="en-US" sz="2400" dirty="0">
                <a:ea typeface="楷体_GB2312" pitchFamily="49" charset="-122"/>
              </a:rPr>
              <a:t>如果这条链的最后一次合并运算在</a:t>
            </a:r>
            <a:r>
              <a:rPr lang="en-US" altLang="zh-CN" sz="2400" dirty="0">
                <a:ea typeface="楷体_GB2312" pitchFamily="49" charset="-122"/>
              </a:rPr>
              <a:t>op[</a:t>
            </a:r>
            <a:r>
              <a:rPr lang="en-US" altLang="zh-CN" sz="2400" dirty="0" err="1">
                <a:ea typeface="楷体_GB2312" pitchFamily="49" charset="-122"/>
              </a:rPr>
              <a:t>i+s</a:t>
            </a:r>
            <a:r>
              <a:rPr lang="en-US" altLang="zh-CN" sz="2400" dirty="0">
                <a:ea typeface="楷体_GB2312" pitchFamily="49" charset="-122"/>
              </a:rPr>
              <a:t>]</a:t>
            </a:r>
            <a:r>
              <a:rPr lang="zh-CN" altLang="en-US" sz="2400" dirty="0">
                <a:ea typeface="楷体_GB2312" pitchFamily="49" charset="-122"/>
              </a:rPr>
              <a:t>处发生</a:t>
            </a:r>
            <a:r>
              <a:rPr lang="en-US" altLang="zh-CN" sz="2400" dirty="0">
                <a:ea typeface="楷体_GB2312" pitchFamily="49" charset="-122"/>
              </a:rPr>
              <a:t>(1≤s≤j-1)</a:t>
            </a:r>
            <a:r>
              <a:rPr lang="zh-CN" altLang="en-US" sz="2400" dirty="0">
                <a:ea typeface="楷体_GB2312" pitchFamily="49" charset="-122"/>
              </a:rPr>
              <a:t>，则可在</a:t>
            </a:r>
            <a:r>
              <a:rPr lang="en-US" altLang="zh-CN" sz="2400" dirty="0">
                <a:ea typeface="楷体_GB2312" pitchFamily="49" charset="-122"/>
              </a:rPr>
              <a:t>op[</a:t>
            </a:r>
            <a:r>
              <a:rPr lang="en-US" altLang="zh-CN" sz="2400" dirty="0" err="1">
                <a:ea typeface="楷体_GB2312" pitchFamily="49" charset="-122"/>
              </a:rPr>
              <a:t>i+s</a:t>
            </a:r>
            <a:r>
              <a:rPr lang="en-US" altLang="zh-CN" sz="2400" dirty="0">
                <a:ea typeface="楷体_GB2312" pitchFamily="49" charset="-122"/>
              </a:rPr>
              <a:t>]</a:t>
            </a:r>
            <a:r>
              <a:rPr lang="zh-CN" altLang="en-US" sz="2400" dirty="0">
                <a:ea typeface="楷体_GB2312" pitchFamily="49" charset="-122"/>
              </a:rPr>
              <a:t>处将链分割为</a:t>
            </a:r>
            <a:r>
              <a:rPr lang="en-US" altLang="zh-CN" sz="2400" dirty="0">
                <a:ea typeface="楷体_GB2312" pitchFamily="49" charset="-122"/>
              </a:rPr>
              <a:t>2</a:t>
            </a:r>
            <a:r>
              <a:rPr lang="zh-CN" altLang="en-US" sz="2400" dirty="0">
                <a:ea typeface="楷体_GB2312" pitchFamily="49" charset="-122"/>
              </a:rPr>
              <a:t>个子链</a:t>
            </a:r>
            <a:r>
              <a:rPr lang="en-US" altLang="zh-CN" sz="2400" dirty="0">
                <a:ea typeface="楷体_GB2312" pitchFamily="49" charset="-122"/>
              </a:rPr>
              <a:t>p(</a:t>
            </a:r>
            <a:r>
              <a:rPr lang="en-US" altLang="zh-CN" sz="2400" dirty="0" err="1">
                <a:ea typeface="楷体_GB2312" pitchFamily="49" charset="-122"/>
              </a:rPr>
              <a:t>i</a:t>
            </a:r>
            <a:r>
              <a:rPr lang="zh-CN" altLang="en-US" sz="2400" dirty="0">
                <a:ea typeface="楷体_GB2312" pitchFamily="49" charset="-122"/>
              </a:rPr>
              <a:t>，</a:t>
            </a:r>
            <a:r>
              <a:rPr lang="en-US" altLang="zh-CN" sz="2400" dirty="0">
                <a:ea typeface="楷体_GB2312" pitchFamily="49" charset="-122"/>
              </a:rPr>
              <a:t>s)</a:t>
            </a:r>
            <a:r>
              <a:rPr lang="zh-CN" altLang="en-US" sz="2400" dirty="0">
                <a:ea typeface="楷体_GB2312" pitchFamily="49" charset="-122"/>
              </a:rPr>
              <a:t>和</a:t>
            </a:r>
            <a:r>
              <a:rPr lang="en-US" altLang="zh-CN" sz="2400" dirty="0">
                <a:ea typeface="楷体_GB2312" pitchFamily="49" charset="-122"/>
              </a:rPr>
              <a:t>p(</a:t>
            </a:r>
            <a:r>
              <a:rPr lang="en-US" altLang="zh-CN" sz="2400" dirty="0" err="1">
                <a:ea typeface="楷体_GB2312" pitchFamily="49" charset="-122"/>
              </a:rPr>
              <a:t>i+s</a:t>
            </a:r>
            <a:r>
              <a:rPr lang="zh-CN" altLang="en-US" sz="2400" dirty="0">
                <a:ea typeface="楷体_GB2312" pitchFamily="49" charset="-122"/>
              </a:rPr>
              <a:t>，</a:t>
            </a:r>
            <a:r>
              <a:rPr lang="en-US" altLang="zh-CN" sz="2400" dirty="0">
                <a:ea typeface="楷体_GB2312" pitchFamily="49" charset="-122"/>
              </a:rPr>
              <a:t>j-s)</a:t>
            </a:r>
            <a:r>
              <a:rPr lang="zh-CN" altLang="en-US" sz="2400" dirty="0">
                <a:ea typeface="楷体_GB2312" pitchFamily="49" charset="-122"/>
              </a:rPr>
              <a:t>。</a:t>
            </a:r>
          </a:p>
          <a:p>
            <a:pPr>
              <a:buClr>
                <a:schemeClr val="accent2"/>
              </a:buClr>
              <a:buFontTx/>
              <a:buChar char="•"/>
            </a:pPr>
            <a:r>
              <a:rPr lang="zh-CN" altLang="en-US" sz="2400" dirty="0">
                <a:ea typeface="楷体_GB2312" pitchFamily="49" charset="-122"/>
              </a:rPr>
              <a:t>设</a:t>
            </a:r>
            <a:r>
              <a:rPr lang="en-US" altLang="zh-CN" sz="2400" dirty="0">
                <a:ea typeface="楷体_GB2312" pitchFamily="49" charset="-122"/>
              </a:rPr>
              <a:t>m1</a:t>
            </a:r>
            <a:r>
              <a:rPr lang="zh-CN" altLang="en-US" sz="2400" dirty="0">
                <a:ea typeface="楷体_GB2312" pitchFamily="49" charset="-122"/>
              </a:rPr>
              <a:t>是对子链</a:t>
            </a:r>
            <a:r>
              <a:rPr lang="en-US" altLang="zh-CN" sz="2400" dirty="0">
                <a:ea typeface="楷体_GB2312" pitchFamily="49" charset="-122"/>
              </a:rPr>
              <a:t>p(</a:t>
            </a:r>
            <a:r>
              <a:rPr lang="en-US" altLang="zh-CN" sz="2400" dirty="0" err="1">
                <a:ea typeface="楷体_GB2312" pitchFamily="49" charset="-122"/>
              </a:rPr>
              <a:t>i</a:t>
            </a:r>
            <a:r>
              <a:rPr lang="zh-CN" altLang="en-US" sz="2400" dirty="0">
                <a:ea typeface="楷体_GB2312" pitchFamily="49" charset="-122"/>
              </a:rPr>
              <a:t>，</a:t>
            </a:r>
            <a:r>
              <a:rPr lang="en-US" altLang="zh-CN" sz="2400" dirty="0">
                <a:ea typeface="楷体_GB2312" pitchFamily="49" charset="-122"/>
              </a:rPr>
              <a:t>s)</a:t>
            </a:r>
            <a:r>
              <a:rPr lang="zh-CN" altLang="en-US" sz="2400" dirty="0">
                <a:ea typeface="楷体_GB2312" pitchFamily="49" charset="-122"/>
              </a:rPr>
              <a:t>的任意一种合并方式得到的值，而</a:t>
            </a:r>
            <a:r>
              <a:rPr lang="en-US" altLang="zh-CN" sz="2400" dirty="0">
                <a:ea typeface="楷体_GB2312" pitchFamily="49" charset="-122"/>
              </a:rPr>
              <a:t>a</a:t>
            </a:r>
            <a:r>
              <a:rPr lang="zh-CN" altLang="en-US" sz="2400" dirty="0">
                <a:ea typeface="楷体_GB2312" pitchFamily="49" charset="-122"/>
              </a:rPr>
              <a:t>和</a:t>
            </a:r>
            <a:r>
              <a:rPr lang="en-US" altLang="zh-CN" sz="2400" dirty="0">
                <a:ea typeface="楷体_GB2312" pitchFamily="49" charset="-122"/>
              </a:rPr>
              <a:t>b</a:t>
            </a:r>
            <a:r>
              <a:rPr lang="zh-CN" altLang="en-US" sz="2400" dirty="0">
                <a:ea typeface="楷体_GB2312" pitchFamily="49" charset="-122"/>
              </a:rPr>
              <a:t>分别是在所有可能的合并中得到的最小值和最大值。</a:t>
            </a:r>
            <a:r>
              <a:rPr lang="en-US" altLang="zh-CN" sz="2400" dirty="0">
                <a:ea typeface="楷体_GB2312" pitchFamily="49" charset="-122"/>
              </a:rPr>
              <a:t>m2</a:t>
            </a:r>
            <a:r>
              <a:rPr lang="zh-CN" altLang="en-US" sz="2400" dirty="0">
                <a:ea typeface="楷体_GB2312" pitchFamily="49" charset="-122"/>
              </a:rPr>
              <a:t>是</a:t>
            </a:r>
            <a:r>
              <a:rPr lang="en-US" altLang="zh-CN" sz="2400" dirty="0">
                <a:ea typeface="楷体_GB2312" pitchFamily="49" charset="-122"/>
              </a:rPr>
              <a:t>p(</a:t>
            </a:r>
            <a:r>
              <a:rPr lang="en-US" altLang="zh-CN" sz="2400" dirty="0" err="1">
                <a:ea typeface="楷体_GB2312" pitchFamily="49" charset="-122"/>
              </a:rPr>
              <a:t>i+s</a:t>
            </a:r>
            <a:r>
              <a:rPr lang="zh-CN" altLang="en-US" sz="2400" dirty="0">
                <a:ea typeface="楷体_GB2312" pitchFamily="49" charset="-122"/>
              </a:rPr>
              <a:t>，</a:t>
            </a:r>
            <a:r>
              <a:rPr lang="en-US" altLang="zh-CN" sz="2400" dirty="0">
                <a:ea typeface="楷体_GB2312" pitchFamily="49" charset="-122"/>
              </a:rPr>
              <a:t>j-s)</a:t>
            </a:r>
            <a:r>
              <a:rPr lang="zh-CN" altLang="en-US" sz="2400" dirty="0">
                <a:ea typeface="楷体_GB2312" pitchFamily="49" charset="-122"/>
              </a:rPr>
              <a:t>的任意一种合并方式得到的值，而</a:t>
            </a:r>
            <a:r>
              <a:rPr lang="en-US" altLang="zh-CN" sz="2400" dirty="0">
                <a:ea typeface="楷体_GB2312" pitchFamily="49" charset="-122"/>
              </a:rPr>
              <a:t>c</a:t>
            </a:r>
            <a:r>
              <a:rPr lang="zh-CN" altLang="en-US" sz="2400" dirty="0">
                <a:ea typeface="楷体_GB2312" pitchFamily="49" charset="-122"/>
              </a:rPr>
              <a:t>和</a:t>
            </a:r>
            <a:r>
              <a:rPr lang="en-US" altLang="zh-CN" sz="2400" dirty="0">
                <a:ea typeface="楷体_GB2312" pitchFamily="49" charset="-122"/>
              </a:rPr>
              <a:t>d</a:t>
            </a:r>
            <a:r>
              <a:rPr lang="zh-CN" altLang="en-US" sz="2400" dirty="0">
                <a:ea typeface="楷体_GB2312" pitchFamily="49" charset="-122"/>
              </a:rPr>
              <a:t>分别是在所有可能的合并中得到的最小值和最大值。依此定义有</a:t>
            </a:r>
            <a:r>
              <a:rPr lang="en-US" altLang="zh-CN" sz="2400" dirty="0">
                <a:ea typeface="楷体_GB2312" pitchFamily="49" charset="-122"/>
              </a:rPr>
              <a:t>a≤m1≤b</a:t>
            </a:r>
            <a:r>
              <a:rPr lang="zh-CN" altLang="en-US" sz="2400" dirty="0">
                <a:ea typeface="楷体_GB2312" pitchFamily="49" charset="-122"/>
              </a:rPr>
              <a:t>，</a:t>
            </a:r>
            <a:r>
              <a:rPr lang="en-US" altLang="zh-CN" sz="2400" dirty="0">
                <a:ea typeface="楷体_GB2312" pitchFamily="49" charset="-122"/>
              </a:rPr>
              <a:t>c≤m2≤d</a:t>
            </a:r>
          </a:p>
          <a:p>
            <a:pPr>
              <a:buClr>
                <a:schemeClr val="accent2"/>
              </a:buClr>
            </a:pPr>
            <a:r>
              <a:rPr lang="en-US" altLang="zh-CN" sz="2400" dirty="0" smtClean="0">
                <a:ea typeface="楷体_GB2312" pitchFamily="49" charset="-122"/>
              </a:rPr>
              <a:t>(1)</a:t>
            </a:r>
            <a:r>
              <a:rPr lang="zh-CN" altLang="en-US" sz="2400" dirty="0" smtClean="0">
                <a:ea typeface="楷体_GB2312" pitchFamily="49" charset="-122"/>
              </a:rPr>
              <a:t>当</a:t>
            </a:r>
            <a:r>
              <a:rPr lang="en-US" altLang="zh-CN" sz="2400" dirty="0" smtClean="0">
                <a:ea typeface="楷体_GB2312" pitchFamily="49" charset="-122"/>
              </a:rPr>
              <a:t>op[</a:t>
            </a:r>
            <a:r>
              <a:rPr lang="en-US" altLang="zh-CN" sz="2400" dirty="0" err="1" smtClean="0">
                <a:ea typeface="楷体_GB2312" pitchFamily="49" charset="-122"/>
              </a:rPr>
              <a:t>i+s</a:t>
            </a:r>
            <a:r>
              <a:rPr lang="en-US" altLang="zh-CN" sz="2400" dirty="0" smtClean="0">
                <a:ea typeface="楷体_GB2312" pitchFamily="49" charset="-122"/>
              </a:rPr>
              <a:t>]='+'</a:t>
            </a:r>
            <a:r>
              <a:rPr lang="zh-CN" altLang="en-US" sz="2400" dirty="0" smtClean="0">
                <a:ea typeface="楷体_GB2312" pitchFamily="49" charset="-122"/>
              </a:rPr>
              <a:t>时，显然有</a:t>
            </a:r>
            <a:r>
              <a:rPr lang="en-US" altLang="zh-CN" sz="2400" dirty="0" err="1" smtClean="0">
                <a:ea typeface="楷体_GB2312" pitchFamily="49" charset="-122"/>
              </a:rPr>
              <a:t>a+c≤m≤b+d</a:t>
            </a:r>
            <a:endParaRPr lang="en-US" altLang="zh-CN" sz="2400" dirty="0" smtClean="0">
              <a:ea typeface="楷体_GB2312" pitchFamily="49" charset="-122"/>
            </a:endParaRPr>
          </a:p>
          <a:p>
            <a:pPr>
              <a:buClr>
                <a:schemeClr val="accent2"/>
              </a:buClr>
            </a:pPr>
            <a:r>
              <a:rPr lang="en-US" altLang="zh-CN" sz="2400" dirty="0" smtClean="0">
                <a:ea typeface="楷体_GB2312" pitchFamily="49" charset="-122"/>
              </a:rPr>
              <a:t>(2)</a:t>
            </a:r>
            <a:r>
              <a:rPr lang="zh-CN" altLang="en-US" sz="2400" dirty="0" smtClean="0">
                <a:ea typeface="楷体_GB2312" pitchFamily="49" charset="-122"/>
              </a:rPr>
              <a:t>当</a:t>
            </a:r>
            <a:r>
              <a:rPr lang="en-US" altLang="zh-CN" sz="2400" dirty="0" smtClean="0">
                <a:ea typeface="楷体_GB2312" pitchFamily="49" charset="-122"/>
              </a:rPr>
              <a:t>op[</a:t>
            </a:r>
            <a:r>
              <a:rPr lang="en-US" altLang="zh-CN" sz="2400" dirty="0" err="1" smtClean="0">
                <a:ea typeface="楷体_GB2312" pitchFamily="49" charset="-122"/>
              </a:rPr>
              <a:t>i+s</a:t>
            </a:r>
            <a:r>
              <a:rPr lang="en-US" altLang="zh-CN" sz="2400" dirty="0" smtClean="0">
                <a:ea typeface="楷体_GB2312" pitchFamily="49" charset="-122"/>
              </a:rPr>
              <a:t>]='*'</a:t>
            </a:r>
            <a:r>
              <a:rPr lang="zh-CN" altLang="en-US" sz="2400" dirty="0" smtClean="0">
                <a:ea typeface="楷体_GB2312" pitchFamily="49" charset="-122"/>
              </a:rPr>
              <a:t>时，有</a:t>
            </a:r>
            <a:r>
              <a:rPr lang="en-US" altLang="zh-CN" sz="2400" dirty="0" smtClean="0">
                <a:ea typeface="楷体_GB2312" pitchFamily="49" charset="-122"/>
              </a:rPr>
              <a:t>min{ac</a:t>
            </a:r>
            <a:r>
              <a:rPr lang="zh-CN" altLang="en-US" sz="2400" dirty="0" smtClean="0">
                <a:ea typeface="楷体_GB2312" pitchFamily="49" charset="-122"/>
              </a:rPr>
              <a:t>，</a:t>
            </a:r>
            <a:r>
              <a:rPr lang="en-US" altLang="zh-CN" sz="2400" dirty="0" smtClean="0">
                <a:ea typeface="楷体_GB2312" pitchFamily="49" charset="-122"/>
              </a:rPr>
              <a:t>ad</a:t>
            </a:r>
            <a:r>
              <a:rPr lang="zh-CN" altLang="en-US" sz="2400" dirty="0" smtClean="0">
                <a:ea typeface="楷体_GB2312" pitchFamily="49" charset="-122"/>
              </a:rPr>
              <a:t>，</a:t>
            </a:r>
            <a:r>
              <a:rPr lang="en-US" altLang="zh-CN" sz="2400" dirty="0" err="1" smtClean="0">
                <a:ea typeface="楷体_GB2312" pitchFamily="49" charset="-122"/>
              </a:rPr>
              <a:t>bc</a:t>
            </a:r>
            <a:r>
              <a:rPr lang="zh-CN" altLang="en-US" sz="2400" dirty="0" smtClean="0">
                <a:ea typeface="楷体_GB2312" pitchFamily="49" charset="-122"/>
              </a:rPr>
              <a:t>，</a:t>
            </a:r>
            <a:r>
              <a:rPr lang="en-US" altLang="zh-CN" sz="2400" dirty="0" err="1" smtClean="0">
                <a:ea typeface="楷体_GB2312" pitchFamily="49" charset="-122"/>
              </a:rPr>
              <a:t>bd</a:t>
            </a:r>
            <a:r>
              <a:rPr lang="en-US" altLang="zh-CN" sz="2400" dirty="0" smtClean="0">
                <a:ea typeface="楷体_GB2312" pitchFamily="49" charset="-122"/>
              </a:rPr>
              <a:t>}≤</a:t>
            </a:r>
            <a:r>
              <a:rPr lang="en-US" altLang="zh-CN" sz="2400" dirty="0" err="1" smtClean="0">
                <a:ea typeface="楷体_GB2312" pitchFamily="49" charset="-122"/>
              </a:rPr>
              <a:t>m≤max</a:t>
            </a:r>
            <a:r>
              <a:rPr lang="en-US" altLang="zh-CN" sz="2400" dirty="0" smtClean="0">
                <a:ea typeface="楷体_GB2312" pitchFamily="49" charset="-122"/>
              </a:rPr>
              <a:t>{ac</a:t>
            </a:r>
            <a:r>
              <a:rPr lang="zh-CN" altLang="en-US" sz="2400" dirty="0" smtClean="0">
                <a:ea typeface="楷体_GB2312" pitchFamily="49" charset="-122"/>
              </a:rPr>
              <a:t>，</a:t>
            </a:r>
            <a:r>
              <a:rPr lang="en-US" altLang="zh-CN" sz="2400" dirty="0" smtClean="0">
                <a:ea typeface="楷体_GB2312" pitchFamily="49" charset="-122"/>
              </a:rPr>
              <a:t>ad</a:t>
            </a:r>
            <a:r>
              <a:rPr lang="zh-CN" altLang="en-US" sz="2400" dirty="0" smtClean="0">
                <a:ea typeface="楷体_GB2312" pitchFamily="49" charset="-122"/>
              </a:rPr>
              <a:t>，</a:t>
            </a:r>
            <a:r>
              <a:rPr lang="en-US" altLang="zh-CN" sz="2400" dirty="0" err="1" smtClean="0">
                <a:ea typeface="楷体_GB2312" pitchFamily="49" charset="-122"/>
              </a:rPr>
              <a:t>bc</a:t>
            </a:r>
            <a:r>
              <a:rPr lang="zh-CN" altLang="en-US" sz="2400" dirty="0" smtClean="0">
                <a:ea typeface="楷体_GB2312" pitchFamily="49" charset="-122"/>
              </a:rPr>
              <a:t>，</a:t>
            </a:r>
            <a:r>
              <a:rPr lang="en-US" altLang="zh-CN" sz="2400" dirty="0" err="1" smtClean="0">
                <a:ea typeface="楷体_GB2312" pitchFamily="49" charset="-122"/>
              </a:rPr>
              <a:t>bd</a:t>
            </a:r>
            <a:r>
              <a:rPr lang="en-US" altLang="zh-CN" sz="2400" dirty="0" smtClean="0">
                <a:ea typeface="楷体_GB2312" pitchFamily="49" charset="-122"/>
              </a:rPr>
              <a:t>} </a:t>
            </a:r>
          </a:p>
          <a:p>
            <a:pPr>
              <a:buClr>
                <a:schemeClr val="accent2"/>
              </a:buClr>
              <a:buFontTx/>
              <a:buChar char="•"/>
            </a:pPr>
            <a:r>
              <a:rPr lang="zh-CN" altLang="en-US" sz="2400" dirty="0" smtClean="0">
                <a:ea typeface="黑体" panose="02010609060101010101" pitchFamily="49" charset="-122"/>
              </a:rPr>
              <a:t>换句话说</a:t>
            </a:r>
            <a:r>
              <a:rPr lang="zh-CN" altLang="en-US" sz="2400" dirty="0">
                <a:ea typeface="黑体" panose="02010609060101010101" pitchFamily="49" charset="-122"/>
              </a:rPr>
              <a:t>，主链的最大值和最小值可由子链的最大值和最小值得到。</a:t>
            </a:r>
            <a:r>
              <a:rPr lang="zh-CN" altLang="en-US" sz="2400" dirty="0">
                <a:ea typeface="楷体_GB2312" pitchFamily="49" charset="-122"/>
              </a:rPr>
              <a:t> </a:t>
            </a: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50</a:t>
            </a:fld>
            <a:r>
              <a:rPr lang="en-US" altLang="zh-CN" smtClean="0"/>
              <a:t>/79</a:t>
            </a:r>
            <a:endParaRPr lang="en-US" altLang="zh-CN" dirty="0"/>
          </a:p>
        </p:txBody>
      </p:sp>
    </p:spTree>
    <p:extLst>
      <p:ext uri="{BB962C8B-B14F-4D97-AF65-F5344CB8AC3E}">
        <p14:creationId xmlns:p14="http://schemas.microsoft.com/office/powerpoint/2010/main" val="2858855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10275">
                                            <p:txEl>
                                              <p:pRg st="1" end="1"/>
                                            </p:txEl>
                                          </p:spTgt>
                                        </p:tgtEl>
                                        <p:attrNameLst>
                                          <p:attrName>style.visibility</p:attrName>
                                        </p:attrNameLst>
                                      </p:cBhvr>
                                      <p:to>
                                        <p:strVal val="visible"/>
                                      </p:to>
                                    </p:set>
                                    <p:animEffect transition="in" filter="barn(inVertical)">
                                      <p:cBhvr>
                                        <p:cTn id="7" dur="500"/>
                                        <p:tgtEl>
                                          <p:spTgt spid="3102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10275">
                                            <p:txEl>
                                              <p:pRg st="2" end="2"/>
                                            </p:txEl>
                                          </p:spTgt>
                                        </p:tgtEl>
                                        <p:attrNameLst>
                                          <p:attrName>style.visibility</p:attrName>
                                        </p:attrNameLst>
                                      </p:cBhvr>
                                      <p:to>
                                        <p:strVal val="visible"/>
                                      </p:to>
                                    </p:set>
                                    <p:animEffect transition="in" filter="barn(inVertical)">
                                      <p:cBhvr>
                                        <p:cTn id="12" dur="500"/>
                                        <p:tgtEl>
                                          <p:spTgt spid="3102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10275">
                                            <p:txEl>
                                              <p:pRg st="3" end="3"/>
                                            </p:txEl>
                                          </p:spTgt>
                                        </p:tgtEl>
                                        <p:attrNameLst>
                                          <p:attrName>style.visibility</p:attrName>
                                        </p:attrNameLst>
                                      </p:cBhvr>
                                      <p:to>
                                        <p:strVal val="visible"/>
                                      </p:to>
                                    </p:set>
                                    <p:animEffect transition="in" filter="barn(inVertical)">
                                      <p:cBhvr>
                                        <p:cTn id="17" dur="500"/>
                                        <p:tgtEl>
                                          <p:spTgt spid="310275">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10275">
                                            <p:txEl>
                                              <p:pRg st="4" end="4"/>
                                            </p:txEl>
                                          </p:spTgt>
                                        </p:tgtEl>
                                        <p:attrNameLst>
                                          <p:attrName>style.visibility</p:attrName>
                                        </p:attrNameLst>
                                      </p:cBhvr>
                                      <p:to>
                                        <p:strVal val="visible"/>
                                      </p:to>
                                    </p:set>
                                    <p:animEffect transition="in" filter="barn(inVertical)">
                                      <p:cBhvr>
                                        <p:cTn id="20" dur="500"/>
                                        <p:tgtEl>
                                          <p:spTgt spid="31027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10275">
                                            <p:txEl>
                                              <p:pRg st="5" end="5"/>
                                            </p:txEl>
                                          </p:spTgt>
                                        </p:tgtEl>
                                        <p:attrNameLst>
                                          <p:attrName>style.visibility</p:attrName>
                                        </p:attrNameLst>
                                      </p:cBhvr>
                                      <p:to>
                                        <p:strVal val="visible"/>
                                      </p:to>
                                    </p:set>
                                    <p:animEffect transition="in" filter="barn(inVertical)">
                                      <p:cBhvr>
                                        <p:cTn id="25" dur="500"/>
                                        <p:tgtEl>
                                          <p:spTgt spid="310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 问题描述：</a:t>
            </a:r>
            <a:endParaRPr lang="zh-CN" altLang="en-US" dirty="0"/>
          </a:p>
          <a:p>
            <a:pPr lvl="1"/>
            <a:r>
              <a:rPr lang="zh-CN" altLang="en-US" dirty="0"/>
              <a:t> </a:t>
            </a:r>
            <a:r>
              <a:rPr lang="zh-CN" altLang="en-US" dirty="0" smtClean="0"/>
              <a:t>在</a:t>
            </a:r>
            <a:r>
              <a:rPr lang="zh-CN" altLang="en-US" dirty="0"/>
              <a:t>计算机中，常用像素点的灰度值序列</a:t>
            </a:r>
            <a:r>
              <a:rPr lang="en-US" altLang="zh-CN" dirty="0"/>
              <a:t>{p1,p1,……</a:t>
            </a:r>
            <a:r>
              <a:rPr lang="en-US" altLang="zh-CN" dirty="0" err="1"/>
              <a:t>pn</a:t>
            </a:r>
            <a:r>
              <a:rPr lang="en-US" altLang="zh-CN" dirty="0"/>
              <a:t>}</a:t>
            </a:r>
            <a:r>
              <a:rPr lang="zh-CN" altLang="en-US" dirty="0"/>
              <a:t>表示图像。其中整数</a:t>
            </a:r>
            <a:r>
              <a:rPr lang="en-US" altLang="zh-CN" dirty="0"/>
              <a:t>pi,1&lt;=</a:t>
            </a:r>
            <a:r>
              <a:rPr lang="en-US" altLang="zh-CN" dirty="0" err="1"/>
              <a:t>i</a:t>
            </a:r>
            <a:r>
              <a:rPr lang="en-US" altLang="zh-CN" dirty="0"/>
              <a:t>&lt;=n</a:t>
            </a:r>
            <a:r>
              <a:rPr lang="zh-CN" altLang="en-US" dirty="0"/>
              <a:t>，表示像素点</a:t>
            </a:r>
            <a:r>
              <a:rPr lang="en-US" altLang="zh-CN" dirty="0" err="1"/>
              <a:t>i</a:t>
            </a:r>
            <a:r>
              <a:rPr lang="zh-CN" altLang="en-US" dirty="0"/>
              <a:t>的灰度值。通常灰度值的范围是</a:t>
            </a:r>
            <a:r>
              <a:rPr lang="en-US" altLang="zh-CN" dirty="0"/>
              <a:t>0~255</a:t>
            </a:r>
            <a:r>
              <a:rPr lang="zh-CN" altLang="en-US" dirty="0"/>
              <a:t>。因此最多需要</a:t>
            </a:r>
            <a:r>
              <a:rPr lang="en-US" altLang="zh-CN" dirty="0"/>
              <a:t>8</a:t>
            </a:r>
            <a:r>
              <a:rPr lang="zh-CN" altLang="en-US" dirty="0"/>
              <a:t>位表示一个</a:t>
            </a:r>
            <a:r>
              <a:rPr lang="zh-CN" altLang="en-US" dirty="0" smtClean="0"/>
              <a:t>像素；</a:t>
            </a:r>
            <a:endParaRPr lang="en-US" altLang="zh-CN" dirty="0" smtClean="0"/>
          </a:p>
          <a:p>
            <a:pPr lvl="1"/>
            <a:r>
              <a:rPr lang="zh-CN" altLang="en-US" dirty="0"/>
              <a:t> </a:t>
            </a:r>
            <a:r>
              <a:rPr lang="zh-CN" altLang="en-US" b="1" dirty="0">
                <a:solidFill>
                  <a:srgbClr val="FF0000"/>
                </a:solidFill>
              </a:rPr>
              <a:t>压缩的原理</a:t>
            </a:r>
            <a:r>
              <a:rPr lang="zh-CN" altLang="en-US" dirty="0"/>
              <a:t>就是把序列</a:t>
            </a:r>
            <a:r>
              <a:rPr lang="en-US" altLang="zh-CN" dirty="0"/>
              <a:t>{p1,p1,……</a:t>
            </a:r>
            <a:r>
              <a:rPr lang="en-US" altLang="zh-CN" dirty="0" err="1"/>
              <a:t>pn</a:t>
            </a:r>
            <a:r>
              <a:rPr lang="en-US" altLang="zh-CN" dirty="0"/>
              <a:t>}</a:t>
            </a:r>
            <a:r>
              <a:rPr lang="zh-CN" altLang="en-US" dirty="0"/>
              <a:t>进行设断点，将其分割成一段一段的。分段的过程就是要找出断点，让一段里面的像素的最大灰度值比较小，那么这一段像素</a:t>
            </a:r>
            <a:r>
              <a:rPr lang="en-US" altLang="zh-CN" dirty="0"/>
              <a:t>(</a:t>
            </a:r>
            <a:r>
              <a:rPr lang="zh-CN" altLang="en-US" dirty="0"/>
              <a:t>本来需要</a:t>
            </a:r>
            <a:r>
              <a:rPr lang="en-US" altLang="zh-CN" dirty="0"/>
              <a:t>8</a:t>
            </a:r>
            <a:r>
              <a:rPr lang="zh-CN" altLang="en-US" dirty="0"/>
              <a:t>位</a:t>
            </a:r>
            <a:r>
              <a:rPr lang="en-US" altLang="zh-CN" dirty="0"/>
              <a:t>)</a:t>
            </a:r>
            <a:r>
              <a:rPr lang="zh-CN" altLang="en-US" dirty="0"/>
              <a:t>就可以用较少的位</a:t>
            </a:r>
            <a:r>
              <a:rPr lang="en-US" altLang="zh-CN" dirty="0"/>
              <a:t>(</a:t>
            </a:r>
            <a:r>
              <a:rPr lang="zh-CN" altLang="en-US" dirty="0"/>
              <a:t>比如</a:t>
            </a:r>
            <a:r>
              <a:rPr lang="en-US" altLang="zh-CN" dirty="0"/>
              <a:t>7</a:t>
            </a:r>
            <a:r>
              <a:rPr lang="zh-CN" altLang="en-US" dirty="0"/>
              <a:t>位</a:t>
            </a:r>
            <a:r>
              <a:rPr lang="en-US" altLang="zh-CN" dirty="0"/>
              <a:t>)</a:t>
            </a:r>
            <a:r>
              <a:rPr lang="zh-CN" altLang="en-US" dirty="0"/>
              <a:t>来表示，从而减少存储空间。</a:t>
            </a:r>
          </a:p>
        </p:txBody>
      </p:sp>
      <p:sp>
        <p:nvSpPr>
          <p:cNvPr id="3" name="标题 2"/>
          <p:cNvSpPr>
            <a:spLocks noGrp="1"/>
          </p:cNvSpPr>
          <p:nvPr>
            <p:ph type="title"/>
          </p:nvPr>
        </p:nvSpPr>
        <p:spPr/>
        <p:txBody>
          <a:bodyPr/>
          <a:lstStyle/>
          <a:p>
            <a:r>
              <a:rPr lang="zh-CN" altLang="en-US" dirty="0" smtClean="0"/>
              <a:t>图像压缩</a:t>
            </a:r>
            <a:endParaRPr lang="zh-CN" altLang="en-US" dirty="0"/>
          </a:p>
        </p:txBody>
      </p:sp>
      <p:pic>
        <p:nvPicPr>
          <p:cNvPr id="30722" name="Picture 2" descr="http://read.pudn.com/downloads94/sourcecode/graph/texture_mapping/374111/shuzituxiang/len_std_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197104"/>
            <a:ext cx="1728192" cy="1728192"/>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51</a:t>
            </a:fld>
            <a:r>
              <a:rPr lang="en-US" altLang="zh-CN" smtClean="0"/>
              <a:t>/79</a:t>
            </a:r>
            <a:endParaRPr lang="en-US" altLang="zh-CN" dirty="0"/>
          </a:p>
        </p:txBody>
      </p:sp>
    </p:spTree>
    <p:extLst>
      <p:ext uri="{BB962C8B-B14F-4D97-AF65-F5344CB8AC3E}">
        <p14:creationId xmlns:p14="http://schemas.microsoft.com/office/powerpoint/2010/main" val="2709933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a:t>
            </a:r>
            <a:r>
              <a:rPr lang="en-US" altLang="zh-CN" dirty="0"/>
              <a:t>b</a:t>
            </a:r>
            <a:r>
              <a:rPr lang="zh-CN" altLang="en-US" dirty="0"/>
              <a:t>代表</a:t>
            </a:r>
            <a:r>
              <a:rPr lang="en-US" altLang="zh-CN" dirty="0" err="1"/>
              <a:t>bits,l</a:t>
            </a:r>
            <a:r>
              <a:rPr lang="zh-CN" altLang="en-US" dirty="0"/>
              <a:t>代表</a:t>
            </a:r>
            <a:r>
              <a:rPr lang="en-US" altLang="zh-CN" dirty="0"/>
              <a:t>length</a:t>
            </a:r>
            <a:r>
              <a:rPr lang="en-US" altLang="zh-CN" dirty="0" smtClean="0"/>
              <a:t>,</a:t>
            </a:r>
            <a:r>
              <a:rPr lang="zh-CN" altLang="en-US" dirty="0" smtClean="0"/>
              <a:t> </a:t>
            </a:r>
            <a:r>
              <a:rPr lang="en-US" altLang="zh-CN" dirty="0" smtClean="0"/>
              <a:t>b[</a:t>
            </a:r>
            <a:r>
              <a:rPr lang="en-US" altLang="zh-CN" dirty="0" err="1" smtClean="0"/>
              <a:t>i</a:t>
            </a:r>
            <a:r>
              <a:rPr lang="en-US" altLang="zh-CN" dirty="0"/>
              <a:t>]</a:t>
            </a:r>
            <a:r>
              <a:rPr lang="zh-CN" altLang="en-US" dirty="0"/>
              <a:t>表示每段一个像素点需要的最少存储空间</a:t>
            </a:r>
            <a:r>
              <a:rPr lang="en-US" altLang="zh-CN" dirty="0"/>
              <a:t>(</a:t>
            </a:r>
            <a:r>
              <a:rPr lang="zh-CN" altLang="en-US" dirty="0"/>
              <a:t>少于</a:t>
            </a:r>
            <a:r>
              <a:rPr lang="en-US" altLang="zh-CN" dirty="0"/>
              <a:t>8</a:t>
            </a:r>
            <a:r>
              <a:rPr lang="zh-CN" altLang="en-US" dirty="0"/>
              <a:t>位才有意义</a:t>
            </a:r>
            <a:r>
              <a:rPr lang="en-US" altLang="zh-CN" dirty="0"/>
              <a:t>)</a:t>
            </a:r>
            <a:r>
              <a:rPr lang="zh-CN" altLang="en-US" dirty="0"/>
              <a:t>，</a:t>
            </a:r>
            <a:r>
              <a:rPr lang="en-US" altLang="zh-CN" dirty="0"/>
              <a:t>l[</a:t>
            </a:r>
            <a:r>
              <a:rPr lang="en-US" altLang="zh-CN" dirty="0" err="1"/>
              <a:t>i</a:t>
            </a:r>
            <a:r>
              <a:rPr lang="en-US" altLang="zh-CN" dirty="0"/>
              <a:t>]</a:t>
            </a:r>
            <a:r>
              <a:rPr lang="zh-CN" altLang="en-US" dirty="0"/>
              <a:t>表示每段里面有多少个像素点，</a:t>
            </a:r>
            <a:r>
              <a:rPr lang="en-US" altLang="zh-CN" dirty="0"/>
              <a:t>s[</a:t>
            </a:r>
            <a:r>
              <a:rPr lang="en-US" altLang="zh-CN" dirty="0" err="1"/>
              <a:t>i</a:t>
            </a:r>
            <a:r>
              <a:rPr lang="en-US" altLang="zh-CN" dirty="0"/>
              <a:t>]</a:t>
            </a:r>
            <a:r>
              <a:rPr lang="zh-CN" altLang="en-US" dirty="0"/>
              <a:t>表示从</a:t>
            </a:r>
            <a:r>
              <a:rPr lang="en-US" altLang="zh-CN" dirty="0"/>
              <a:t>0</a:t>
            </a:r>
            <a:r>
              <a:rPr lang="zh-CN" altLang="en-US" dirty="0"/>
              <a:t>到</a:t>
            </a:r>
            <a:r>
              <a:rPr lang="en-US" altLang="zh-CN" dirty="0" err="1"/>
              <a:t>i</a:t>
            </a:r>
            <a:r>
              <a:rPr lang="zh-CN" altLang="en-US" dirty="0"/>
              <a:t>压缩为一共占多少存储空间</a:t>
            </a:r>
            <a:r>
              <a:rPr lang="zh-CN" altLang="en-US" dirty="0" smtClean="0"/>
              <a:t>。</a:t>
            </a:r>
            <a:endParaRPr lang="en-US" altLang="zh-CN" dirty="0" smtClean="0"/>
          </a:p>
          <a:p>
            <a:pPr lvl="1"/>
            <a:r>
              <a:rPr lang="zh-CN" altLang="en-US" dirty="0"/>
              <a:t> 如果限制</a:t>
            </a:r>
            <a:r>
              <a:rPr lang="en-US" altLang="zh-CN" dirty="0"/>
              <a:t>l[</a:t>
            </a:r>
            <a:r>
              <a:rPr lang="en-US" altLang="zh-CN" dirty="0" err="1"/>
              <a:t>i</a:t>
            </a:r>
            <a:r>
              <a:rPr lang="en-US" altLang="zh-CN" dirty="0"/>
              <a:t>]&lt;=255,</a:t>
            </a:r>
            <a:r>
              <a:rPr lang="zh-CN" altLang="en-US" dirty="0"/>
              <a:t>则需要</a:t>
            </a:r>
            <a:r>
              <a:rPr lang="en-US" altLang="zh-CN" dirty="0"/>
              <a:t>8</a:t>
            </a:r>
            <a:r>
              <a:rPr lang="zh-CN" altLang="en-US" dirty="0"/>
              <a:t>位来表示</a:t>
            </a:r>
            <a:r>
              <a:rPr lang="en-US" altLang="zh-CN" dirty="0"/>
              <a:t>l[</a:t>
            </a:r>
            <a:r>
              <a:rPr lang="en-US" altLang="zh-CN" dirty="0" err="1"/>
              <a:t>i</a:t>
            </a:r>
            <a:r>
              <a:rPr lang="en-US" altLang="zh-CN" dirty="0"/>
              <a:t>]</a:t>
            </a:r>
            <a:r>
              <a:rPr lang="zh-CN" altLang="en-US" dirty="0"/>
              <a:t>。而</a:t>
            </a:r>
            <a:r>
              <a:rPr lang="en-US" altLang="zh-CN" dirty="0"/>
              <a:t>b[</a:t>
            </a:r>
            <a:r>
              <a:rPr lang="en-US" altLang="zh-CN" dirty="0" err="1"/>
              <a:t>i</a:t>
            </a:r>
            <a:r>
              <a:rPr lang="en-US" altLang="zh-CN" dirty="0"/>
              <a:t>]&lt;=8</a:t>
            </a:r>
            <a:r>
              <a:rPr lang="zh-CN" altLang="en-US" dirty="0"/>
              <a:t>，需要</a:t>
            </a:r>
            <a:r>
              <a:rPr lang="en-US" altLang="zh-CN" dirty="0"/>
              <a:t>3</a:t>
            </a:r>
            <a:r>
              <a:rPr lang="zh-CN" altLang="en-US" dirty="0"/>
              <a:t>位表示</a:t>
            </a:r>
            <a:r>
              <a:rPr lang="en-US" altLang="zh-CN" dirty="0"/>
              <a:t>b[</a:t>
            </a:r>
            <a:r>
              <a:rPr lang="en-US" altLang="zh-CN" dirty="0" err="1"/>
              <a:t>i</a:t>
            </a:r>
            <a:r>
              <a:rPr lang="en-US" altLang="zh-CN" dirty="0"/>
              <a:t>]</a:t>
            </a:r>
            <a:r>
              <a:rPr lang="zh-CN" altLang="en-US" dirty="0"/>
              <a:t>。所以每段所需的存储空间为</a:t>
            </a:r>
            <a:r>
              <a:rPr lang="en-US" altLang="zh-CN" dirty="0"/>
              <a:t>l[</a:t>
            </a:r>
            <a:r>
              <a:rPr lang="en-US" altLang="zh-CN" dirty="0" err="1"/>
              <a:t>i</a:t>
            </a:r>
            <a:r>
              <a:rPr lang="en-US" altLang="zh-CN" dirty="0"/>
              <a:t>]*b[</a:t>
            </a:r>
            <a:r>
              <a:rPr lang="en-US" altLang="zh-CN" dirty="0" err="1"/>
              <a:t>i</a:t>
            </a:r>
            <a:r>
              <a:rPr lang="en-US" altLang="zh-CN" dirty="0"/>
              <a:t>]+11</a:t>
            </a:r>
            <a:r>
              <a:rPr lang="zh-CN" altLang="en-US" dirty="0"/>
              <a:t>位</a:t>
            </a:r>
            <a:r>
              <a:rPr lang="zh-CN" altLang="en-US" dirty="0" smtClean="0"/>
              <a:t>。</a:t>
            </a:r>
            <a:endParaRPr lang="en-US" altLang="zh-CN" dirty="0" smtClean="0"/>
          </a:p>
          <a:p>
            <a:pPr lvl="1"/>
            <a:r>
              <a:rPr lang="zh-CN" altLang="en-US" dirty="0" smtClean="0"/>
              <a:t>假设</a:t>
            </a:r>
            <a:r>
              <a:rPr lang="zh-CN" altLang="en-US" dirty="0"/>
              <a:t>将原图像分成</a:t>
            </a:r>
            <a:r>
              <a:rPr lang="en-US" altLang="zh-CN" dirty="0"/>
              <a:t>m</a:t>
            </a:r>
            <a:r>
              <a:rPr lang="zh-CN" altLang="en-US" dirty="0"/>
              <a:t>段，那么</a:t>
            </a:r>
            <a:r>
              <a:rPr lang="zh-CN" altLang="en-US" dirty="0" smtClean="0"/>
              <a:t>需要                      位</a:t>
            </a:r>
            <a:r>
              <a:rPr lang="zh-CN" altLang="en-US" dirty="0"/>
              <a:t>的存储空间</a:t>
            </a:r>
            <a:r>
              <a:rPr lang="zh-CN" altLang="en-US" dirty="0" smtClean="0"/>
              <a:t>。</a:t>
            </a:r>
            <a:endParaRPr lang="en-US" altLang="zh-CN" dirty="0" smtClean="0"/>
          </a:p>
          <a:p>
            <a:pPr lvl="1"/>
            <a:r>
              <a:rPr lang="zh-CN" altLang="en-US" b="1" dirty="0" smtClean="0">
                <a:solidFill>
                  <a:srgbClr val="FF0000"/>
                </a:solidFill>
              </a:rPr>
              <a:t>目标：图像</a:t>
            </a:r>
            <a:r>
              <a:rPr lang="zh-CN" altLang="en-US" b="1" dirty="0">
                <a:solidFill>
                  <a:srgbClr val="FF0000"/>
                </a:solidFill>
              </a:rPr>
              <a:t>压缩问题就是要确定像素序列</a:t>
            </a:r>
            <a:r>
              <a:rPr lang="en-US" altLang="zh-CN" b="1" dirty="0">
                <a:solidFill>
                  <a:srgbClr val="FF0000"/>
                </a:solidFill>
              </a:rPr>
              <a:t>{p1,p1,……</a:t>
            </a:r>
            <a:r>
              <a:rPr lang="en-US" altLang="zh-CN" b="1" dirty="0" err="1">
                <a:solidFill>
                  <a:srgbClr val="FF0000"/>
                </a:solidFill>
              </a:rPr>
              <a:t>pn</a:t>
            </a:r>
            <a:r>
              <a:rPr lang="en-US" altLang="zh-CN" b="1" dirty="0">
                <a:solidFill>
                  <a:srgbClr val="FF0000"/>
                </a:solidFill>
              </a:rPr>
              <a:t>}</a:t>
            </a:r>
            <a:r>
              <a:rPr lang="zh-CN" altLang="en-US" b="1" dirty="0">
                <a:solidFill>
                  <a:srgbClr val="FF0000"/>
                </a:solidFill>
              </a:rPr>
              <a:t>的最优分段，使得依此分段所需的存储空间最小。</a:t>
            </a:r>
          </a:p>
        </p:txBody>
      </p:sp>
      <p:sp>
        <p:nvSpPr>
          <p:cNvPr id="3" name="标题 2"/>
          <p:cNvSpPr>
            <a:spLocks noGrp="1"/>
          </p:cNvSpPr>
          <p:nvPr>
            <p:ph type="title"/>
          </p:nvPr>
        </p:nvSpPr>
        <p:spPr/>
        <p:txBody>
          <a:bodyPr/>
          <a:lstStyle/>
          <a:p>
            <a:r>
              <a:rPr lang="zh-CN" altLang="en-US" dirty="0" smtClean="0"/>
              <a:t>形式化描述</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4437112"/>
            <a:ext cx="2209524" cy="752381"/>
          </a:xfrm>
          <a:prstGeom prst="rect">
            <a:avLst/>
          </a:prstGeom>
        </p:spPr>
      </p:pic>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52</a:t>
            </a:fld>
            <a:r>
              <a:rPr lang="en-US" altLang="zh-CN" smtClean="0"/>
              <a:t>/79</a:t>
            </a:r>
            <a:endParaRPr lang="en-US" altLang="zh-CN" dirty="0"/>
          </a:p>
        </p:txBody>
      </p:sp>
    </p:spTree>
    <p:extLst>
      <p:ext uri="{BB962C8B-B14F-4D97-AF65-F5344CB8AC3E}">
        <p14:creationId xmlns:p14="http://schemas.microsoft.com/office/powerpoint/2010/main" val="1775323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分析：最优子结构性质</a:t>
            </a:r>
            <a:endParaRPr lang="zh-CN" altLang="en-US" dirty="0"/>
          </a:p>
        </p:txBody>
      </p:sp>
      <p:sp>
        <p:nvSpPr>
          <p:cNvPr id="312323" name="Text Box 3"/>
          <p:cNvSpPr txBox="1">
            <a:spLocks noChangeArrowheads="1"/>
          </p:cNvSpPr>
          <p:nvPr/>
        </p:nvSpPr>
        <p:spPr bwMode="auto">
          <a:xfrm>
            <a:off x="158750" y="1000125"/>
            <a:ext cx="8661400" cy="37856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设</a:t>
            </a:r>
            <a:r>
              <a:rPr lang="en-US" altLang="zh-CN" sz="2400" i="1" dirty="0">
                <a:ea typeface="楷体_GB2312" pitchFamily="49" charset="-122"/>
              </a:rPr>
              <a:t>l</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a:t>
            </a:r>
            <a:r>
              <a:rPr lang="zh-CN" altLang="en-US" sz="2400" dirty="0">
                <a:ea typeface="楷体_GB2312" pitchFamily="49" charset="-122"/>
              </a:rPr>
              <a:t>，</a:t>
            </a:r>
            <a:r>
              <a:rPr lang="en-US" altLang="zh-CN" sz="2400" dirty="0">
                <a:ea typeface="楷体_GB2312" pitchFamily="49" charset="-122"/>
              </a:rPr>
              <a:t>b[</a:t>
            </a:r>
            <a:r>
              <a:rPr lang="en-US" altLang="zh-CN" sz="2400" dirty="0" err="1">
                <a:ea typeface="楷体_GB2312" pitchFamily="49" charset="-122"/>
              </a:rPr>
              <a:t>i</a:t>
            </a:r>
            <a:r>
              <a:rPr lang="en-US" altLang="zh-CN" sz="2400" dirty="0">
                <a:ea typeface="楷体_GB2312" pitchFamily="49" charset="-122"/>
              </a:rPr>
              <a:t>]</a:t>
            </a:r>
            <a:r>
              <a:rPr lang="zh-CN" altLang="en-US" sz="2400" dirty="0">
                <a:ea typeface="楷体_GB2312" pitchFamily="49" charset="-122"/>
              </a:rPr>
              <a:t>，是</a:t>
            </a:r>
            <a:r>
              <a:rPr lang="en-US" altLang="zh-CN" sz="2400" dirty="0">
                <a:ea typeface="楷体_GB2312" pitchFamily="49" charset="-122"/>
              </a:rPr>
              <a:t>{p1,p2,…,</a:t>
            </a:r>
            <a:r>
              <a:rPr lang="en-US" altLang="zh-CN" sz="2400" dirty="0" err="1">
                <a:ea typeface="楷体_GB2312" pitchFamily="49" charset="-122"/>
              </a:rPr>
              <a:t>pn</a:t>
            </a:r>
            <a:r>
              <a:rPr lang="en-US" altLang="zh-CN" sz="2400" dirty="0">
                <a:ea typeface="楷体_GB2312" pitchFamily="49" charset="-122"/>
              </a:rPr>
              <a:t>}</a:t>
            </a:r>
            <a:r>
              <a:rPr lang="zh-CN" altLang="en-US" sz="2400" dirty="0">
                <a:ea typeface="楷体_GB2312" pitchFamily="49" charset="-122"/>
              </a:rPr>
              <a:t>的最优分段。显而易见，</a:t>
            </a:r>
            <a:r>
              <a:rPr lang="en-US" altLang="zh-CN" sz="2400" i="1" dirty="0">
                <a:ea typeface="楷体_GB2312" pitchFamily="49" charset="-122"/>
              </a:rPr>
              <a:t>l</a:t>
            </a:r>
            <a:r>
              <a:rPr lang="en-US" altLang="zh-CN" sz="2400" dirty="0">
                <a:ea typeface="楷体_GB2312" pitchFamily="49" charset="-122"/>
              </a:rPr>
              <a:t>[1]</a:t>
            </a:r>
            <a:r>
              <a:rPr lang="zh-CN" altLang="en-US" sz="2400" dirty="0">
                <a:ea typeface="楷体_GB2312" pitchFamily="49" charset="-122"/>
              </a:rPr>
              <a:t>，</a:t>
            </a:r>
            <a:r>
              <a:rPr lang="en-US" altLang="zh-CN" sz="2400" dirty="0">
                <a:ea typeface="楷体_GB2312" pitchFamily="49" charset="-122"/>
              </a:rPr>
              <a:t>b[1]</a:t>
            </a:r>
            <a:r>
              <a:rPr lang="zh-CN" altLang="en-US" sz="2400" dirty="0">
                <a:ea typeface="楷体_GB2312" pitchFamily="49" charset="-122"/>
              </a:rPr>
              <a:t>是</a:t>
            </a:r>
            <a:r>
              <a:rPr lang="en-US" altLang="zh-CN" sz="2400" dirty="0">
                <a:ea typeface="楷体_GB2312" pitchFamily="49" charset="-122"/>
              </a:rPr>
              <a:t>{p</a:t>
            </a:r>
            <a:r>
              <a:rPr lang="en-US" altLang="zh-CN" sz="2400" baseline="-25000" dirty="0">
                <a:ea typeface="楷体_GB2312" pitchFamily="49" charset="-122"/>
              </a:rPr>
              <a:t>1</a:t>
            </a:r>
            <a:r>
              <a:rPr lang="en-US" altLang="zh-CN" sz="2400" dirty="0">
                <a:ea typeface="楷体_GB2312" pitchFamily="49" charset="-122"/>
              </a:rPr>
              <a:t>,…,</a:t>
            </a:r>
            <a:r>
              <a:rPr lang="en-US" altLang="zh-CN" sz="2400" dirty="0" err="1">
                <a:ea typeface="楷体_GB2312" pitchFamily="49" charset="-122"/>
              </a:rPr>
              <a:t>p</a:t>
            </a:r>
            <a:r>
              <a:rPr lang="en-US" altLang="zh-CN" sz="2400" baseline="-25000" dirty="0" err="1">
                <a:ea typeface="楷体_GB2312" pitchFamily="49" charset="-122"/>
              </a:rPr>
              <a:t>l</a:t>
            </a:r>
            <a:r>
              <a:rPr lang="en-US" altLang="zh-CN" sz="2400" baseline="-25000" dirty="0">
                <a:ea typeface="楷体_GB2312" pitchFamily="49" charset="-122"/>
              </a:rPr>
              <a:t>[1]</a:t>
            </a:r>
            <a:r>
              <a:rPr lang="en-US" altLang="zh-CN" sz="2400" dirty="0">
                <a:ea typeface="楷体_GB2312" pitchFamily="49" charset="-122"/>
              </a:rPr>
              <a:t>}</a:t>
            </a:r>
            <a:r>
              <a:rPr lang="zh-CN" altLang="en-US" sz="2400" dirty="0">
                <a:ea typeface="楷体_GB2312" pitchFamily="49" charset="-122"/>
              </a:rPr>
              <a:t>的最优分段，且</a:t>
            </a:r>
            <a:r>
              <a:rPr lang="en-US" altLang="zh-CN" sz="2400" i="1" dirty="0">
                <a:ea typeface="楷体_GB2312" pitchFamily="49" charset="-122"/>
              </a:rPr>
              <a:t>l</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a:t>
            </a:r>
            <a:r>
              <a:rPr lang="zh-CN" altLang="en-US" sz="2400" dirty="0">
                <a:ea typeface="楷体_GB2312" pitchFamily="49" charset="-122"/>
              </a:rPr>
              <a:t>，</a:t>
            </a:r>
            <a:r>
              <a:rPr lang="en-US" altLang="zh-CN" sz="2400" dirty="0">
                <a:ea typeface="楷体_GB2312" pitchFamily="49" charset="-122"/>
              </a:rPr>
              <a:t>b[</a:t>
            </a:r>
            <a:r>
              <a:rPr lang="en-US" altLang="zh-CN" sz="2400" dirty="0" err="1">
                <a:ea typeface="楷体_GB2312" pitchFamily="49" charset="-122"/>
              </a:rPr>
              <a:t>i</a:t>
            </a:r>
            <a:r>
              <a:rPr lang="en-US" altLang="zh-CN" sz="2400" dirty="0">
                <a:ea typeface="楷体_GB2312" pitchFamily="49" charset="-122"/>
              </a:rPr>
              <a:t>]</a:t>
            </a:r>
            <a:r>
              <a:rPr lang="zh-CN" altLang="en-US" sz="2400" dirty="0">
                <a:ea typeface="楷体_GB2312" pitchFamily="49" charset="-122"/>
              </a:rPr>
              <a:t>，是</a:t>
            </a:r>
            <a:r>
              <a:rPr lang="en-US" altLang="zh-CN" sz="2400" dirty="0">
                <a:ea typeface="楷体_GB2312" pitchFamily="49" charset="-122"/>
              </a:rPr>
              <a:t>{</a:t>
            </a:r>
            <a:r>
              <a:rPr lang="en-US" altLang="zh-CN" sz="2400" dirty="0" err="1">
                <a:ea typeface="楷体_GB2312" pitchFamily="49" charset="-122"/>
              </a:rPr>
              <a:t>p</a:t>
            </a:r>
            <a:r>
              <a:rPr lang="en-US" altLang="zh-CN" sz="2400" baseline="-25000" dirty="0" err="1">
                <a:ea typeface="楷体_GB2312" pitchFamily="49" charset="-122"/>
              </a:rPr>
              <a:t>l</a:t>
            </a:r>
            <a:r>
              <a:rPr lang="en-US" altLang="zh-CN" sz="2400" baseline="-25000" dirty="0">
                <a:ea typeface="楷体_GB2312" pitchFamily="49" charset="-122"/>
              </a:rPr>
              <a:t>[1]+1</a:t>
            </a:r>
            <a:r>
              <a:rPr lang="en-US" altLang="zh-CN" sz="2400" dirty="0">
                <a:ea typeface="楷体_GB2312" pitchFamily="49" charset="-122"/>
              </a:rPr>
              <a:t>,…,</a:t>
            </a:r>
            <a:r>
              <a:rPr lang="en-US" altLang="zh-CN" sz="2400" dirty="0" err="1">
                <a:ea typeface="楷体_GB2312" pitchFamily="49" charset="-122"/>
              </a:rPr>
              <a:t>p</a:t>
            </a:r>
            <a:r>
              <a:rPr lang="en-US" altLang="zh-CN" sz="2400" baseline="-25000" dirty="0" err="1">
                <a:ea typeface="楷体_GB2312" pitchFamily="49" charset="-122"/>
              </a:rPr>
              <a:t>n</a:t>
            </a:r>
            <a:r>
              <a:rPr lang="en-US" altLang="zh-CN" sz="2400" dirty="0">
                <a:ea typeface="楷体_GB2312" pitchFamily="49" charset="-122"/>
              </a:rPr>
              <a:t>}</a:t>
            </a:r>
            <a:r>
              <a:rPr lang="zh-CN" altLang="en-US" sz="2400" dirty="0">
                <a:ea typeface="楷体_GB2312" pitchFamily="49" charset="-122"/>
              </a:rPr>
              <a:t>的最优分段。即图象压缩问题满足最优子结构性质。</a:t>
            </a:r>
          </a:p>
          <a:p>
            <a:r>
              <a:rPr lang="zh-CN" altLang="en-US" sz="2400" dirty="0">
                <a:ea typeface="楷体_GB2312" pitchFamily="49" charset="-122"/>
              </a:rPr>
              <a:t> 设</a:t>
            </a:r>
            <a:r>
              <a:rPr lang="en-US" altLang="zh-CN" sz="2400" dirty="0">
                <a:ea typeface="楷体_GB2312" pitchFamily="49" charset="-122"/>
              </a:rPr>
              <a:t>s[</a:t>
            </a:r>
            <a:r>
              <a:rPr lang="en-US" altLang="zh-CN" sz="2400" dirty="0" err="1">
                <a:ea typeface="楷体_GB2312" pitchFamily="49" charset="-122"/>
              </a:rPr>
              <a:t>i</a:t>
            </a:r>
            <a:r>
              <a:rPr lang="en-US" altLang="zh-CN" sz="2400" dirty="0">
                <a:ea typeface="楷体_GB2312" pitchFamily="49" charset="-122"/>
              </a:rPr>
              <a:t>],1&lt;=</a:t>
            </a:r>
            <a:r>
              <a:rPr lang="en-US" altLang="zh-CN" sz="2400" dirty="0" err="1">
                <a:ea typeface="楷体_GB2312" pitchFamily="49" charset="-122"/>
              </a:rPr>
              <a:t>i</a:t>
            </a:r>
            <a:r>
              <a:rPr lang="en-US" altLang="zh-CN" sz="2400" dirty="0">
                <a:ea typeface="楷体_GB2312" pitchFamily="49" charset="-122"/>
              </a:rPr>
              <a:t>&lt;=n</a:t>
            </a:r>
            <a:r>
              <a:rPr lang="zh-CN" altLang="en-US" sz="2400" dirty="0">
                <a:ea typeface="楷体_GB2312" pitchFamily="49" charset="-122"/>
              </a:rPr>
              <a:t>是像素序列</a:t>
            </a:r>
            <a:r>
              <a:rPr lang="en-US" altLang="zh-CN" sz="2400" dirty="0">
                <a:ea typeface="楷体_GB2312" pitchFamily="49" charset="-122"/>
              </a:rPr>
              <a:t>{p1,p1,……pi}</a:t>
            </a:r>
            <a:r>
              <a:rPr lang="zh-CN" altLang="en-US" sz="2400" dirty="0">
                <a:ea typeface="楷体_GB2312" pitchFamily="49" charset="-122"/>
              </a:rPr>
              <a:t>的最优分段所需的存储位数，则</a:t>
            </a:r>
            <a:r>
              <a:rPr lang="en-US" altLang="zh-CN" sz="2400" dirty="0">
                <a:ea typeface="楷体_GB2312" pitchFamily="49" charset="-122"/>
              </a:rPr>
              <a:t>s[</a:t>
            </a:r>
            <a:r>
              <a:rPr lang="en-US" altLang="zh-CN" sz="2400" dirty="0" err="1">
                <a:ea typeface="楷体_GB2312" pitchFamily="49" charset="-122"/>
              </a:rPr>
              <a:t>i</a:t>
            </a:r>
            <a:r>
              <a:rPr lang="en-US" altLang="zh-CN" sz="2400" dirty="0">
                <a:ea typeface="楷体_GB2312" pitchFamily="49" charset="-122"/>
              </a:rPr>
              <a:t>]</a:t>
            </a:r>
            <a:r>
              <a:rPr lang="zh-CN" altLang="en-US" sz="2400" dirty="0">
                <a:ea typeface="楷体_GB2312" pitchFamily="49" charset="-122"/>
              </a:rPr>
              <a:t>为前</a:t>
            </a:r>
            <a:r>
              <a:rPr lang="en-US" altLang="zh-CN" sz="2400" dirty="0" err="1">
                <a:ea typeface="楷体_GB2312" pitchFamily="49" charset="-122"/>
              </a:rPr>
              <a:t>i</a:t>
            </a:r>
            <a:r>
              <a:rPr lang="en-US" altLang="zh-CN" sz="2400" dirty="0">
                <a:ea typeface="楷体_GB2312" pitchFamily="49" charset="-122"/>
              </a:rPr>
              <a:t>-k</a:t>
            </a:r>
            <a:r>
              <a:rPr lang="zh-CN" altLang="en-US" sz="2400" dirty="0">
                <a:ea typeface="楷体_GB2312" pitchFamily="49" charset="-122"/>
              </a:rPr>
              <a:t>个的存储位数加上后</a:t>
            </a:r>
            <a:r>
              <a:rPr lang="en-US" altLang="zh-CN" sz="2400" dirty="0">
                <a:ea typeface="楷体_GB2312" pitchFamily="49" charset="-122"/>
              </a:rPr>
              <a:t>k</a:t>
            </a:r>
            <a:r>
              <a:rPr lang="zh-CN" altLang="en-US" sz="2400" dirty="0">
                <a:ea typeface="楷体_GB2312" pitchFamily="49" charset="-122"/>
              </a:rPr>
              <a:t>个的存储空间。由最优子结构性质可得：</a:t>
            </a:r>
          </a:p>
          <a:p>
            <a:endParaRPr lang="zh-CN" altLang="en-US" sz="2400" dirty="0">
              <a:ea typeface="楷体_GB2312" pitchFamily="49" charset="-122"/>
            </a:endParaRPr>
          </a:p>
          <a:p>
            <a:endParaRPr lang="zh-CN" altLang="en-US" sz="2400" dirty="0">
              <a:ea typeface="楷体_GB2312" pitchFamily="49" charset="-122"/>
            </a:endParaRPr>
          </a:p>
          <a:p>
            <a:endParaRPr lang="zh-CN" altLang="en-US" sz="2400" dirty="0">
              <a:ea typeface="楷体_GB2312" pitchFamily="49" charset="-122"/>
            </a:endParaRPr>
          </a:p>
          <a:p>
            <a:r>
              <a:rPr lang="zh-CN" altLang="en-US" sz="2400" dirty="0">
                <a:ea typeface="楷体_GB2312" pitchFamily="49" charset="-122"/>
              </a:rPr>
              <a:t>其中</a:t>
            </a:r>
          </a:p>
        </p:txBody>
      </p:sp>
      <p:sp>
        <p:nvSpPr>
          <p:cNvPr id="312324" name="Rectangle 4"/>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2325" name="Object 5"/>
          <p:cNvGraphicFramePr>
            <a:graphicFrameLocks noChangeAspect="1"/>
          </p:cNvGraphicFramePr>
          <p:nvPr>
            <p:extLst>
              <p:ext uri="{D42A27DB-BD31-4B8C-83A1-F6EECF244321}">
                <p14:modId xmlns:p14="http://schemas.microsoft.com/office/powerpoint/2010/main" val="1389140484"/>
              </p:ext>
            </p:extLst>
          </p:nvPr>
        </p:nvGraphicFramePr>
        <p:xfrm>
          <a:off x="912812" y="3347181"/>
          <a:ext cx="7056438" cy="652463"/>
        </p:xfrm>
        <a:graphic>
          <a:graphicData uri="http://schemas.openxmlformats.org/presentationml/2006/ole">
            <mc:AlternateContent xmlns:mc="http://schemas.openxmlformats.org/markup-compatibility/2006">
              <mc:Choice xmlns:v="urn:schemas-microsoft-com:vml" Requires="v">
                <p:oleObj spid="_x0000_s15402" name="公式" r:id="rId3" imgW="3187700" imgH="292100" progId="Equation.3">
                  <p:embed/>
                </p:oleObj>
              </mc:Choice>
              <mc:Fallback>
                <p:oleObj name="公式" r:id="rId3" imgW="3187700" imgH="292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2" y="3347181"/>
                        <a:ext cx="7056438"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326" name="Rectangle 6"/>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2327" name="Object 7"/>
          <p:cNvGraphicFramePr>
            <a:graphicFrameLocks noChangeAspect="1"/>
          </p:cNvGraphicFramePr>
          <p:nvPr>
            <p:extLst>
              <p:ext uri="{D42A27DB-BD31-4B8C-83A1-F6EECF244321}">
                <p14:modId xmlns:p14="http://schemas.microsoft.com/office/powerpoint/2010/main" val="3958737897"/>
              </p:ext>
            </p:extLst>
          </p:nvPr>
        </p:nvGraphicFramePr>
        <p:xfrm>
          <a:off x="1115616" y="4051299"/>
          <a:ext cx="3860800" cy="773113"/>
        </p:xfrm>
        <a:graphic>
          <a:graphicData uri="http://schemas.openxmlformats.org/presentationml/2006/ole">
            <mc:AlternateContent xmlns:mc="http://schemas.openxmlformats.org/markup-compatibility/2006">
              <mc:Choice xmlns:v="urn:schemas-microsoft-com:vml" Requires="v">
                <p:oleObj spid="_x0000_s15403" name="公式" r:id="rId5" imgW="2019240" imgH="406080" progId="Equation.3">
                  <p:embed/>
                </p:oleObj>
              </mc:Choice>
              <mc:Fallback>
                <p:oleObj name="公式" r:id="rId5" imgW="2019240" imgH="406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4051299"/>
                        <a:ext cx="3860800"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328" name="Text Box 8"/>
          <p:cNvSpPr txBox="1">
            <a:spLocks noChangeArrowheads="1"/>
          </p:cNvSpPr>
          <p:nvPr/>
        </p:nvSpPr>
        <p:spPr bwMode="auto">
          <a:xfrm>
            <a:off x="709612" y="4913557"/>
            <a:ext cx="7559675" cy="1603375"/>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r>
              <a:rPr lang="zh-CN" altLang="en-US" sz="2400" b="1" dirty="0">
                <a:latin typeface="Verdana" panose="020B0604030504040204" pitchFamily="34" charset="0"/>
                <a:ea typeface="黑体" panose="02010609060101010101" pitchFamily="49" charset="-122"/>
              </a:rPr>
              <a:t>算法复杂度分析：</a:t>
            </a:r>
          </a:p>
          <a:p>
            <a:r>
              <a:rPr lang="zh-CN" altLang="en-US" sz="2400" dirty="0">
                <a:ea typeface="楷体_GB2312" pitchFamily="49" charset="-122"/>
              </a:rPr>
              <a:t>由于算法</a:t>
            </a:r>
            <a:r>
              <a:rPr lang="en-US" altLang="zh-CN" sz="2400" b="1" dirty="0">
                <a:ea typeface="楷体_GB2312" pitchFamily="49" charset="-122"/>
              </a:rPr>
              <a:t>compress</a:t>
            </a:r>
            <a:r>
              <a:rPr lang="zh-CN" altLang="en-US" sz="2400" dirty="0">
                <a:ea typeface="楷体_GB2312" pitchFamily="49" charset="-122"/>
              </a:rPr>
              <a:t>中对</a:t>
            </a:r>
            <a:r>
              <a:rPr lang="en-US" altLang="zh-CN" sz="2400" dirty="0">
                <a:ea typeface="楷体_GB2312" pitchFamily="49" charset="-122"/>
              </a:rPr>
              <a:t>k</a:t>
            </a:r>
            <a:r>
              <a:rPr lang="zh-CN" altLang="en-US" sz="2400" dirty="0">
                <a:ea typeface="楷体_GB2312" pitchFamily="49" charset="-122"/>
              </a:rPr>
              <a:t>的循环次数不超这</a:t>
            </a:r>
            <a:r>
              <a:rPr lang="en-US" altLang="zh-CN" sz="2400" dirty="0">
                <a:ea typeface="楷体_GB2312" pitchFamily="49" charset="-122"/>
              </a:rPr>
              <a:t>256</a:t>
            </a:r>
            <a:r>
              <a:rPr lang="zh-CN" altLang="en-US" sz="2400" dirty="0">
                <a:ea typeface="楷体_GB2312" pitchFamily="49" charset="-122"/>
              </a:rPr>
              <a:t>，故对每一个确定的</a:t>
            </a:r>
            <a:r>
              <a:rPr lang="en-US" altLang="zh-CN" sz="2400" dirty="0" err="1">
                <a:ea typeface="楷体_GB2312" pitchFamily="49" charset="-122"/>
              </a:rPr>
              <a:t>i</a:t>
            </a:r>
            <a:r>
              <a:rPr lang="zh-CN" altLang="en-US" sz="2400" dirty="0">
                <a:ea typeface="楷体_GB2312" pitchFamily="49" charset="-122"/>
              </a:rPr>
              <a:t>，可在时间</a:t>
            </a:r>
            <a:r>
              <a:rPr lang="en-US" altLang="zh-CN" sz="2400" dirty="0">
                <a:ea typeface="楷体_GB2312" pitchFamily="49" charset="-122"/>
              </a:rPr>
              <a:t>O(1)</a:t>
            </a:r>
            <a:r>
              <a:rPr lang="zh-CN" altLang="en-US" sz="2400" dirty="0">
                <a:ea typeface="楷体_GB2312" pitchFamily="49" charset="-122"/>
              </a:rPr>
              <a:t>内完成的计算。因此整个算法所需的计算时间为</a:t>
            </a:r>
            <a:r>
              <a:rPr lang="en-US" altLang="zh-CN" sz="2400" dirty="0">
                <a:ea typeface="楷体_GB2312" pitchFamily="49" charset="-122"/>
              </a:rPr>
              <a:t>O(n)</a:t>
            </a:r>
            <a:r>
              <a:rPr lang="zh-CN" altLang="en-US" sz="2400" dirty="0">
                <a:ea typeface="楷体_GB2312" pitchFamily="49" charset="-122"/>
              </a:rPr>
              <a:t>。 </a:t>
            </a:r>
            <a:endParaRPr lang="en-US" altLang="zh-CN" sz="2400" dirty="0">
              <a:ea typeface="楷体_GB2312" pitchFamily="49" charset="-122"/>
            </a:endParaRP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53</a:t>
            </a:fld>
            <a:r>
              <a:rPr lang="en-US" altLang="zh-CN" smtClean="0"/>
              <a:t>/79</a:t>
            </a:r>
            <a:endParaRPr lang="en-US" altLang="zh-CN" dirty="0"/>
          </a:p>
        </p:txBody>
      </p:sp>
    </p:spTree>
    <p:extLst>
      <p:ext uri="{BB962C8B-B14F-4D97-AF65-F5344CB8AC3E}">
        <p14:creationId xmlns:p14="http://schemas.microsoft.com/office/powerpoint/2010/main" val="2127691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animEffect transition="in" filter="barn(inVertical)">
                                      <p:cBhvr>
                                        <p:cTn id="7" dur="500"/>
                                        <p:tgtEl>
                                          <p:spTgt spid="31232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12323">
                                            <p:txEl>
                                              <p:pRg st="1" end="1"/>
                                            </p:txEl>
                                          </p:spTgt>
                                        </p:tgtEl>
                                        <p:attrNameLst>
                                          <p:attrName>style.visibility</p:attrName>
                                        </p:attrNameLst>
                                      </p:cBhvr>
                                      <p:to>
                                        <p:strVal val="visible"/>
                                      </p:to>
                                    </p:set>
                                    <p:animEffect transition="in" filter="barn(inVertical)">
                                      <p:cBhvr>
                                        <p:cTn id="10" dur="500"/>
                                        <p:tgtEl>
                                          <p:spTgt spid="3123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12328"/>
                                        </p:tgtEl>
                                        <p:attrNameLst>
                                          <p:attrName>style.visibility</p:attrName>
                                        </p:attrNameLst>
                                      </p:cBhvr>
                                      <p:to>
                                        <p:strVal val="visible"/>
                                      </p:to>
                                    </p:set>
                                    <p:animEffect transition="in" filter="blinds(horizontal)">
                                      <p:cBhvr>
                                        <p:cTn id="15" dur="500"/>
                                        <p:tgtEl>
                                          <p:spTgt spid="312328"/>
                                        </p:tgtEl>
                                      </p:cBhvr>
                                    </p:animEffect>
                                  </p:childTnLst>
                                </p:cTn>
                              </p:par>
                              <p:par>
                                <p:cTn id="16" presetID="16" presetClass="entr" presetSubtype="21" fill="hold" nodeType="withEffect">
                                  <p:stCondLst>
                                    <p:cond delay="0"/>
                                  </p:stCondLst>
                                  <p:childTnLst>
                                    <p:set>
                                      <p:cBhvr>
                                        <p:cTn id="17" dur="1" fill="hold">
                                          <p:stCondLst>
                                            <p:cond delay="0"/>
                                          </p:stCondLst>
                                        </p:cTn>
                                        <p:tgtEl>
                                          <p:spTgt spid="312325"/>
                                        </p:tgtEl>
                                        <p:attrNameLst>
                                          <p:attrName>style.visibility</p:attrName>
                                        </p:attrNameLst>
                                      </p:cBhvr>
                                      <p:to>
                                        <p:strVal val="visible"/>
                                      </p:to>
                                    </p:set>
                                    <p:animEffect transition="in" filter="barn(inVertical)">
                                      <p:cBhvr>
                                        <p:cTn id="18" dur="500"/>
                                        <p:tgtEl>
                                          <p:spTgt spid="312325"/>
                                        </p:tgtEl>
                                      </p:cBhvr>
                                    </p:animEffect>
                                  </p:childTnLst>
                                </p:cTn>
                              </p:par>
                              <p:par>
                                <p:cTn id="19" presetID="16" presetClass="entr" presetSubtype="21" fill="hold" nodeType="withEffect">
                                  <p:stCondLst>
                                    <p:cond delay="0"/>
                                  </p:stCondLst>
                                  <p:childTnLst>
                                    <p:set>
                                      <p:cBhvr>
                                        <p:cTn id="20" dur="1" fill="hold">
                                          <p:stCondLst>
                                            <p:cond delay="0"/>
                                          </p:stCondLst>
                                        </p:cTn>
                                        <p:tgtEl>
                                          <p:spTgt spid="312327"/>
                                        </p:tgtEl>
                                        <p:attrNameLst>
                                          <p:attrName>style.visibility</p:attrName>
                                        </p:attrNameLst>
                                      </p:cBhvr>
                                      <p:to>
                                        <p:strVal val="visible"/>
                                      </p:to>
                                    </p:set>
                                    <p:animEffect transition="in" filter="barn(inVertical)">
                                      <p:cBhvr>
                                        <p:cTn id="21" dur="500"/>
                                        <p:tgtEl>
                                          <p:spTgt spid="312327"/>
                                        </p:tgtEl>
                                      </p:cBhvr>
                                    </p:animEffect>
                                  </p:childTnLst>
                                </p:cTn>
                              </p:par>
                              <p:par>
                                <p:cTn id="22" presetID="16" presetClass="entr" presetSubtype="21" fill="hold" nodeType="withEffect">
                                  <p:stCondLst>
                                    <p:cond delay="0"/>
                                  </p:stCondLst>
                                  <p:childTnLst>
                                    <p:set>
                                      <p:cBhvr>
                                        <p:cTn id="23" dur="1" fill="hold">
                                          <p:stCondLst>
                                            <p:cond delay="0"/>
                                          </p:stCondLst>
                                        </p:cTn>
                                        <p:tgtEl>
                                          <p:spTgt spid="312323">
                                            <p:txEl>
                                              <p:pRg st="5" end="5"/>
                                            </p:txEl>
                                          </p:spTgt>
                                        </p:tgtEl>
                                        <p:attrNameLst>
                                          <p:attrName>style.visibility</p:attrName>
                                        </p:attrNameLst>
                                      </p:cBhvr>
                                      <p:to>
                                        <p:strVal val="visible"/>
                                      </p:to>
                                    </p:set>
                                    <p:animEffect transition="in" filter="barn(inVertical)">
                                      <p:cBhvr>
                                        <p:cTn id="24" dur="500"/>
                                        <p:tgtEl>
                                          <p:spTgt spid="312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dirty="0"/>
              <a:t> </a:t>
            </a:r>
            <a:r>
              <a:rPr lang="zh-CN" altLang="en-US" dirty="0" smtClean="0"/>
              <a:t>问题描述：</a:t>
            </a:r>
            <a:endParaRPr lang="zh-CN" altLang="en-US" dirty="0"/>
          </a:p>
          <a:p>
            <a:pPr lvl="1"/>
            <a:r>
              <a:rPr lang="zh-CN" altLang="en-US" dirty="0" smtClean="0"/>
              <a:t> 在</a:t>
            </a:r>
            <a:r>
              <a:rPr lang="zh-CN" altLang="en-US" dirty="0"/>
              <a:t>一块电路板的上、下两端分别有</a:t>
            </a:r>
            <a:r>
              <a:rPr lang="en-US" altLang="zh-CN" dirty="0"/>
              <a:t>n</a:t>
            </a:r>
            <a:r>
              <a:rPr lang="zh-CN" altLang="en-US" dirty="0"/>
              <a:t>个接线柱。根据电路设计，要求用导线</a:t>
            </a:r>
            <a:r>
              <a:rPr lang="en-US" altLang="zh-CN" dirty="0"/>
              <a:t>(</a:t>
            </a:r>
            <a:r>
              <a:rPr lang="en-US" altLang="zh-CN" dirty="0" err="1"/>
              <a:t>i</a:t>
            </a:r>
            <a:r>
              <a:rPr lang="en-US" altLang="zh-CN" dirty="0"/>
              <a:t>,π(</a:t>
            </a:r>
            <a:r>
              <a:rPr lang="en-US" altLang="zh-CN" dirty="0" err="1"/>
              <a:t>i</a:t>
            </a:r>
            <a:r>
              <a:rPr lang="en-US" altLang="zh-CN" dirty="0"/>
              <a:t>)) </a:t>
            </a:r>
            <a:r>
              <a:rPr lang="zh-CN" altLang="en-US" dirty="0"/>
              <a:t>将上端接线柱</a:t>
            </a:r>
            <a:r>
              <a:rPr lang="en-US" altLang="zh-CN" dirty="0" err="1"/>
              <a:t>i</a:t>
            </a:r>
            <a:r>
              <a:rPr lang="zh-CN" altLang="en-US" dirty="0"/>
              <a:t>与下端接线柱</a:t>
            </a:r>
            <a:r>
              <a:rPr lang="en-US" altLang="zh-CN" dirty="0"/>
              <a:t>π(</a:t>
            </a:r>
            <a:r>
              <a:rPr lang="en-US" altLang="zh-CN" dirty="0" err="1"/>
              <a:t>i</a:t>
            </a:r>
            <a:r>
              <a:rPr lang="en-US" altLang="zh-CN" dirty="0"/>
              <a:t>)</a:t>
            </a:r>
            <a:r>
              <a:rPr lang="zh-CN" altLang="en-US" dirty="0"/>
              <a:t>相连，如下图。其中，</a:t>
            </a:r>
            <a:r>
              <a:rPr lang="en-US" altLang="zh-CN" dirty="0"/>
              <a:t>π(</a:t>
            </a:r>
            <a:r>
              <a:rPr lang="en-US" altLang="zh-CN" dirty="0" err="1"/>
              <a:t>i</a:t>
            </a:r>
            <a:r>
              <a:rPr lang="en-US" altLang="zh-CN" dirty="0"/>
              <a:t>),1≤ </a:t>
            </a:r>
            <a:r>
              <a:rPr lang="en-US" altLang="zh-CN" dirty="0" err="1"/>
              <a:t>i</a:t>
            </a:r>
            <a:r>
              <a:rPr lang="en-US" altLang="zh-CN" dirty="0"/>
              <a:t> ≤n,</a:t>
            </a:r>
            <a:r>
              <a:rPr lang="zh-CN" altLang="en-US" dirty="0"/>
              <a:t>是｛</a:t>
            </a:r>
            <a:r>
              <a:rPr lang="en-US" altLang="zh-CN" dirty="0"/>
              <a:t>1,2,…,n</a:t>
            </a:r>
            <a:r>
              <a:rPr lang="zh-CN" altLang="en-US" dirty="0"/>
              <a:t>｝的一个排列。导线</a:t>
            </a:r>
            <a:r>
              <a:rPr lang="en-US" altLang="zh-CN" dirty="0" smtClean="0"/>
              <a:t>(</a:t>
            </a:r>
            <a:r>
              <a:rPr lang="en-US" altLang="zh-CN" dirty="0" err="1" smtClean="0"/>
              <a:t>i</a:t>
            </a:r>
            <a:r>
              <a:rPr lang="en-US" altLang="zh-CN" dirty="0" smtClean="0"/>
              <a:t>, </a:t>
            </a:r>
            <a:r>
              <a:rPr lang="en-US" altLang="zh-CN" dirty="0"/>
              <a:t>π(</a:t>
            </a:r>
            <a:r>
              <a:rPr lang="en-US" altLang="zh-CN" dirty="0" err="1"/>
              <a:t>i</a:t>
            </a:r>
            <a:r>
              <a:rPr lang="en-US" altLang="zh-CN" dirty="0"/>
              <a:t>))</a:t>
            </a:r>
            <a:r>
              <a:rPr lang="zh-CN" altLang="en-US" dirty="0"/>
              <a:t>称为该电路板上的第</a:t>
            </a:r>
            <a:r>
              <a:rPr lang="en-US" altLang="zh-CN" dirty="0" err="1"/>
              <a:t>i</a:t>
            </a:r>
            <a:r>
              <a:rPr lang="zh-CN" altLang="en-US" dirty="0"/>
              <a:t>条连线。对于任何</a:t>
            </a:r>
            <a:r>
              <a:rPr lang="en-US" altLang="zh-CN" dirty="0"/>
              <a:t>1 ≤ </a:t>
            </a:r>
            <a:r>
              <a:rPr lang="en-US" altLang="zh-CN" dirty="0" err="1"/>
              <a:t>i</a:t>
            </a:r>
            <a:r>
              <a:rPr lang="en-US" altLang="zh-CN" dirty="0"/>
              <a:t> ≤ j ≤n,</a:t>
            </a:r>
            <a:r>
              <a:rPr lang="zh-CN" altLang="en-US" dirty="0"/>
              <a:t>第</a:t>
            </a:r>
            <a:r>
              <a:rPr lang="en-US" altLang="zh-CN" dirty="0" err="1"/>
              <a:t>i</a:t>
            </a:r>
            <a:r>
              <a:rPr lang="zh-CN" altLang="en-US" dirty="0"/>
              <a:t>条连线和第</a:t>
            </a:r>
            <a:r>
              <a:rPr lang="en-US" altLang="zh-CN" dirty="0"/>
              <a:t>j</a:t>
            </a:r>
            <a:r>
              <a:rPr lang="zh-CN" altLang="en-US" dirty="0"/>
              <a:t>条连线相交的充要条件是</a:t>
            </a:r>
            <a:r>
              <a:rPr lang="en-US" altLang="zh-CN" dirty="0"/>
              <a:t>π(</a:t>
            </a:r>
            <a:r>
              <a:rPr lang="en-US" altLang="zh-CN" dirty="0" err="1"/>
              <a:t>i</a:t>
            </a:r>
            <a:r>
              <a:rPr lang="en-US" altLang="zh-CN" dirty="0"/>
              <a:t>)&gt; π(j).</a:t>
            </a:r>
            <a:endParaRPr lang="zh-CN" altLang="en-US" dirty="0"/>
          </a:p>
        </p:txBody>
      </p:sp>
      <p:sp>
        <p:nvSpPr>
          <p:cNvPr id="2" name="标题 1"/>
          <p:cNvSpPr>
            <a:spLocks noGrp="1"/>
          </p:cNvSpPr>
          <p:nvPr>
            <p:ph type="title"/>
          </p:nvPr>
        </p:nvSpPr>
        <p:spPr/>
        <p:txBody>
          <a:bodyPr/>
          <a:lstStyle/>
          <a:p>
            <a:r>
              <a:rPr lang="zh-CN" altLang="en-US" dirty="0" smtClean="0"/>
              <a:t>电路布线</a:t>
            </a:r>
            <a:endParaRPr lang="zh-CN" altLang="en-US" dirty="0"/>
          </a:p>
        </p:txBody>
      </p:sp>
      <p:pic>
        <p:nvPicPr>
          <p:cNvPr id="6" name="图片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63688" y="4285880"/>
            <a:ext cx="5976664" cy="2167308"/>
          </a:xfrm>
          <a:prstGeom prst="rect">
            <a:avLst/>
          </a:prstGeom>
        </p:spPr>
      </p:pic>
      <p:pic>
        <p:nvPicPr>
          <p:cNvPr id="31746" name="Picture 2" descr="http://pic16.nipic.com/20110819/4675133_142626440182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7702" y="0"/>
            <a:ext cx="2232248" cy="1675862"/>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54</a:t>
            </a:fld>
            <a:r>
              <a:rPr lang="en-US" altLang="zh-CN" smtClean="0"/>
              <a:t>/79</a:t>
            </a:r>
            <a:endParaRPr lang="en-US" altLang="zh-CN" dirty="0"/>
          </a:p>
        </p:txBody>
      </p:sp>
    </p:spTree>
    <p:extLst>
      <p:ext uri="{BB962C8B-B14F-4D97-AF65-F5344CB8AC3E}">
        <p14:creationId xmlns:p14="http://schemas.microsoft.com/office/powerpoint/2010/main" val="3171534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在制作电路板时，要求将这</a:t>
            </a:r>
            <a:r>
              <a:rPr lang="en-US" altLang="zh-CN" dirty="0"/>
              <a:t>n</a:t>
            </a:r>
            <a:r>
              <a:rPr lang="zh-CN" altLang="en-US" dirty="0"/>
              <a:t>条连线分布到若干绝缘层上。在同一层上的连线不相交。电路布线问题要确定将哪些连线安排在第一层上，使得该层上有尽可能多的连线</a:t>
            </a:r>
            <a:r>
              <a:rPr lang="zh-CN" altLang="en-US" dirty="0" smtClean="0"/>
              <a:t>。</a:t>
            </a:r>
            <a:endParaRPr lang="en-US" altLang="zh-CN" dirty="0" smtClean="0"/>
          </a:p>
          <a:p>
            <a:pPr lvl="1"/>
            <a:r>
              <a:rPr lang="zh-CN" altLang="en-US" dirty="0" smtClean="0"/>
              <a:t>换句话说</a:t>
            </a:r>
            <a:r>
              <a:rPr lang="zh-CN" altLang="en-US" dirty="0"/>
              <a:t>，该问题要求确定导线集</a:t>
            </a:r>
            <a:r>
              <a:rPr lang="en-US" altLang="zh-CN" dirty="0"/>
              <a:t>Nets = </a:t>
            </a:r>
            <a:r>
              <a:rPr lang="zh-CN" altLang="en-US" dirty="0"/>
              <a:t>｛</a:t>
            </a:r>
            <a:r>
              <a:rPr lang="en-US" altLang="zh-CN" dirty="0" err="1"/>
              <a:t>i</a:t>
            </a:r>
            <a:r>
              <a:rPr lang="zh-CN" altLang="en-US" dirty="0"/>
              <a:t>，</a:t>
            </a:r>
            <a:r>
              <a:rPr lang="en-US" altLang="zh-CN" dirty="0"/>
              <a:t>π(</a:t>
            </a:r>
            <a:r>
              <a:rPr lang="en-US" altLang="zh-CN" dirty="0" err="1"/>
              <a:t>i</a:t>
            </a:r>
            <a:r>
              <a:rPr lang="en-US" altLang="zh-CN" dirty="0"/>
              <a:t>)</a:t>
            </a:r>
            <a:r>
              <a:rPr lang="zh-CN" altLang="en-US" dirty="0"/>
              <a:t>，</a:t>
            </a:r>
            <a:r>
              <a:rPr lang="en-US" altLang="zh-CN" dirty="0"/>
              <a:t>1 ≤ </a:t>
            </a:r>
            <a:r>
              <a:rPr lang="en-US" altLang="zh-CN" dirty="0" err="1"/>
              <a:t>i</a:t>
            </a:r>
            <a:r>
              <a:rPr lang="en-US" altLang="zh-CN" dirty="0"/>
              <a:t> ≤ n</a:t>
            </a:r>
            <a:r>
              <a:rPr lang="zh-CN" altLang="en-US" dirty="0"/>
              <a:t>｝的最大不相交子集。 </a:t>
            </a:r>
          </a:p>
        </p:txBody>
      </p:sp>
      <p:sp>
        <p:nvSpPr>
          <p:cNvPr id="3" name="标题 2"/>
          <p:cNvSpPr>
            <a:spLocks noGrp="1"/>
          </p:cNvSpPr>
          <p:nvPr>
            <p:ph type="title"/>
          </p:nvPr>
        </p:nvSpPr>
        <p:spPr/>
        <p:txBody>
          <a:bodyPr/>
          <a:lstStyle/>
          <a:p>
            <a:r>
              <a:rPr lang="zh-CN" altLang="en-US" dirty="0" smtClean="0"/>
              <a:t>问题目标</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55</a:t>
            </a:fld>
            <a:r>
              <a:rPr lang="en-US" altLang="zh-CN" smtClean="0"/>
              <a:t>/79</a:t>
            </a:r>
            <a:endParaRPr lang="en-US" altLang="zh-CN" dirty="0"/>
          </a:p>
        </p:txBody>
      </p:sp>
    </p:spTree>
    <p:extLst>
      <p:ext uri="{BB962C8B-B14F-4D97-AF65-F5344CB8AC3E}">
        <p14:creationId xmlns:p14="http://schemas.microsoft.com/office/powerpoint/2010/main" val="2402731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8" y="1123220"/>
            <a:ext cx="8883243" cy="2305780"/>
          </a:xfrm>
        </p:spPr>
      </p:pic>
      <p:sp>
        <p:nvSpPr>
          <p:cNvPr id="3" name="标题 2"/>
          <p:cNvSpPr>
            <a:spLocks noGrp="1"/>
          </p:cNvSpPr>
          <p:nvPr>
            <p:ph type="title"/>
          </p:nvPr>
        </p:nvSpPr>
        <p:spPr/>
        <p:txBody>
          <a:bodyPr/>
          <a:lstStyle/>
          <a:p>
            <a:r>
              <a:rPr lang="zh-CN" altLang="en-US" dirty="0" smtClean="0"/>
              <a:t>最优子结构性质</a:t>
            </a:r>
            <a:endParaRPr lang="zh-CN" altLang="en-US" dirty="0"/>
          </a:p>
        </p:txBody>
      </p:sp>
      <p:pic>
        <p:nvPicPr>
          <p:cNvPr id="6" name="图片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799" y="3166680"/>
            <a:ext cx="8800619" cy="3286508"/>
          </a:xfrm>
          <a:prstGeom prst="rect">
            <a:avLst/>
          </a:prstGeom>
        </p:spPr>
      </p:pic>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56</a:t>
            </a:fld>
            <a:r>
              <a:rPr lang="en-US" altLang="zh-CN" smtClean="0"/>
              <a:t>/79</a:t>
            </a:r>
            <a:endParaRPr lang="en-US" altLang="zh-CN" dirty="0"/>
          </a:p>
        </p:txBody>
      </p:sp>
    </p:spTree>
    <p:extLst>
      <p:ext uri="{BB962C8B-B14F-4D97-AF65-F5344CB8AC3E}">
        <p14:creationId xmlns:p14="http://schemas.microsoft.com/office/powerpoint/2010/main" val="2408982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340768"/>
            <a:ext cx="8533479" cy="4752528"/>
          </a:xfrm>
        </p:spPr>
      </p:pic>
      <p:sp>
        <p:nvSpPr>
          <p:cNvPr id="3" name="标题 2"/>
          <p:cNvSpPr>
            <a:spLocks noGrp="1"/>
          </p:cNvSpPr>
          <p:nvPr>
            <p:ph type="title"/>
          </p:nvPr>
        </p:nvSpPr>
        <p:spPr/>
        <p:txBody>
          <a:bodyPr/>
          <a:lstStyle/>
          <a:p>
            <a:r>
              <a:rPr lang="zh-CN" altLang="en-US" dirty="0"/>
              <a:t>最优子结构</a:t>
            </a:r>
            <a:r>
              <a:rPr lang="zh-CN" altLang="en-US" dirty="0" smtClean="0"/>
              <a:t>性质*续</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57</a:t>
            </a:fld>
            <a:r>
              <a:rPr lang="en-US" altLang="zh-CN" smtClean="0"/>
              <a:t>/79</a:t>
            </a:r>
            <a:endParaRPr lang="en-US" altLang="zh-CN" dirty="0"/>
          </a:p>
        </p:txBody>
      </p:sp>
    </p:spTree>
    <p:extLst>
      <p:ext uri="{BB962C8B-B14F-4D97-AF65-F5344CB8AC3E}">
        <p14:creationId xmlns:p14="http://schemas.microsoft.com/office/powerpoint/2010/main" val="3693437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 电路布线问题的最优值为</a:t>
            </a:r>
            <a:r>
              <a:rPr lang="en-US" altLang="zh-CN" dirty="0"/>
              <a:t>Size(</a:t>
            </a:r>
            <a:r>
              <a:rPr lang="en-US" altLang="zh-CN" dirty="0" err="1"/>
              <a:t>n,n</a:t>
            </a:r>
            <a:r>
              <a:rPr lang="en-US" altLang="zh-CN" dirty="0"/>
              <a:t>)</a:t>
            </a:r>
            <a:r>
              <a:rPr lang="zh-CN" altLang="en-US" dirty="0"/>
              <a:t>。由该问题的最优子结构性质可知，子问题最优值的递归关系如下</a:t>
            </a:r>
            <a:r>
              <a:rPr lang="zh-CN" altLang="en-US" dirty="0" smtClean="0"/>
              <a:t>：</a:t>
            </a:r>
            <a:endParaRPr lang="en-US" altLang="zh-CN" dirty="0" smtClean="0"/>
          </a:p>
          <a:p>
            <a:endParaRPr lang="en-US" altLang="zh-CN" dirty="0"/>
          </a:p>
          <a:p>
            <a:endParaRPr lang="en-US" altLang="zh-CN" dirty="0" smtClean="0"/>
          </a:p>
          <a:p>
            <a:endParaRPr lang="en-US" altLang="zh-CN" dirty="0"/>
          </a:p>
          <a:p>
            <a:pPr marL="0" indent="0">
              <a:buNone/>
            </a:pPr>
            <a:endParaRPr lang="en-US" altLang="zh-CN" dirty="0"/>
          </a:p>
          <a:p>
            <a:r>
              <a:rPr lang="zh-CN" altLang="en-US" dirty="0">
                <a:solidFill>
                  <a:srgbClr val="FF0000"/>
                </a:solidFill>
              </a:rPr>
              <a:t> 自底向上，先算上排接线柱只有</a:t>
            </a:r>
            <a:r>
              <a:rPr lang="en-US" altLang="zh-CN" dirty="0">
                <a:solidFill>
                  <a:srgbClr val="FF0000"/>
                </a:solidFill>
              </a:rPr>
              <a:t>1</a:t>
            </a:r>
            <a:r>
              <a:rPr lang="zh-CN" altLang="en-US" dirty="0">
                <a:solidFill>
                  <a:srgbClr val="FF0000"/>
                </a:solidFill>
              </a:rPr>
              <a:t>个，</a:t>
            </a:r>
            <a:r>
              <a:rPr lang="en-US" altLang="zh-CN" dirty="0">
                <a:solidFill>
                  <a:srgbClr val="FF0000"/>
                </a:solidFill>
              </a:rPr>
              <a:t>2</a:t>
            </a:r>
            <a:r>
              <a:rPr lang="zh-CN" altLang="en-US" dirty="0">
                <a:solidFill>
                  <a:srgbClr val="FF0000"/>
                </a:solidFill>
              </a:rPr>
              <a:t>个的最优布线，然后求上排接线柱有多个的最优布线。</a:t>
            </a:r>
          </a:p>
        </p:txBody>
      </p:sp>
      <p:sp>
        <p:nvSpPr>
          <p:cNvPr id="2" name="标题 1"/>
          <p:cNvSpPr>
            <a:spLocks noGrp="1"/>
          </p:cNvSpPr>
          <p:nvPr>
            <p:ph type="title"/>
          </p:nvPr>
        </p:nvSpPr>
        <p:spPr/>
        <p:txBody>
          <a:bodyPr/>
          <a:lstStyle/>
          <a:p>
            <a:r>
              <a:rPr lang="zh-CN" altLang="en-US" dirty="0" smtClean="0"/>
              <a:t>电路布线</a:t>
            </a:r>
            <a:r>
              <a:rPr lang="en-US" altLang="zh-CN" dirty="0" smtClean="0"/>
              <a:t>*</a:t>
            </a:r>
            <a:r>
              <a:rPr lang="zh-CN" altLang="en-US" dirty="0" smtClean="0"/>
              <a:t>续</a:t>
            </a:r>
            <a:endParaRPr lang="zh-CN" altLang="en-US" dirty="0"/>
          </a:p>
        </p:txBody>
      </p:sp>
      <p:sp>
        <p:nvSpPr>
          <p:cNvPr id="314373" name="Rectangle 5"/>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14377" name="Rectangle 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14380" name="Rectangle 1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14381" name="Rectangle 1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nvGrpSpPr>
          <p:cNvPr id="314382" name="Group 14"/>
          <p:cNvGrpSpPr>
            <a:grpSpLocks/>
          </p:cNvGrpSpPr>
          <p:nvPr/>
        </p:nvGrpSpPr>
        <p:grpSpPr bwMode="auto">
          <a:xfrm>
            <a:off x="971600" y="2922589"/>
            <a:ext cx="7559675" cy="1968500"/>
            <a:chOff x="431" y="1480"/>
            <a:chExt cx="4762" cy="1240"/>
          </a:xfrm>
        </p:grpSpPr>
        <p:sp>
          <p:nvSpPr>
            <p:cNvPr id="314383" name="Text Box 15"/>
            <p:cNvSpPr txBox="1">
              <a:spLocks noChangeArrowheads="1"/>
            </p:cNvSpPr>
            <p:nvPr/>
          </p:nvSpPr>
          <p:spPr bwMode="auto">
            <a:xfrm>
              <a:off x="431" y="1480"/>
              <a:ext cx="4762" cy="124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dirty="0">
                  <a:latin typeface="Arial" panose="020B0604020202020204" pitchFamily="34" charset="0"/>
                  <a:ea typeface="楷体_GB2312" pitchFamily="49" charset="-122"/>
                </a:rPr>
                <a:t>(1)</a:t>
              </a:r>
              <a:r>
                <a:rPr kumimoji="0" lang="zh-CN" altLang="en-US" dirty="0">
                  <a:latin typeface="Arial" panose="020B0604020202020204" pitchFamily="34" charset="0"/>
                  <a:ea typeface="楷体_GB2312" pitchFamily="49" charset="-122"/>
                </a:rPr>
                <a:t>当</a:t>
              </a:r>
              <a:r>
                <a:rPr kumimoji="0" lang="en-US" altLang="zh-CN" dirty="0" err="1">
                  <a:latin typeface="Arial" panose="020B0604020202020204" pitchFamily="34" charset="0"/>
                  <a:ea typeface="楷体_GB2312" pitchFamily="49" charset="-122"/>
                </a:rPr>
                <a:t>i</a:t>
              </a:r>
              <a:r>
                <a:rPr kumimoji="0" lang="en-US" altLang="zh-CN" dirty="0">
                  <a:latin typeface="Arial" panose="020B0604020202020204" pitchFamily="34" charset="0"/>
                  <a:ea typeface="楷体_GB2312" pitchFamily="49" charset="-122"/>
                </a:rPr>
                <a:t>=1</a:t>
              </a:r>
              <a:r>
                <a:rPr kumimoji="0" lang="zh-CN" altLang="en-US" dirty="0">
                  <a:latin typeface="Arial" panose="020B0604020202020204" pitchFamily="34" charset="0"/>
                  <a:ea typeface="楷体_GB2312" pitchFamily="49" charset="-122"/>
                </a:rPr>
                <a:t>时</a:t>
              </a:r>
            </a:p>
            <a:p>
              <a:endParaRPr kumimoji="0" lang="en-US" altLang="zh-CN" dirty="0">
                <a:latin typeface="Arial" panose="020B0604020202020204" pitchFamily="34" charset="0"/>
                <a:ea typeface="楷体_GB2312" pitchFamily="49" charset="-122"/>
              </a:endParaRPr>
            </a:p>
            <a:p>
              <a:r>
                <a:rPr kumimoji="0" lang="en-US" altLang="zh-CN" dirty="0">
                  <a:latin typeface="Arial" panose="020B0604020202020204" pitchFamily="34" charset="0"/>
                  <a:ea typeface="楷体_GB2312" pitchFamily="49" charset="-122"/>
                </a:rPr>
                <a:t>(2)</a:t>
              </a:r>
              <a:r>
                <a:rPr kumimoji="0" lang="zh-CN" altLang="en-US" dirty="0">
                  <a:latin typeface="Arial" panose="020B0604020202020204" pitchFamily="34" charset="0"/>
                  <a:ea typeface="楷体_GB2312" pitchFamily="49" charset="-122"/>
                </a:rPr>
                <a:t>当</a:t>
              </a:r>
              <a:r>
                <a:rPr kumimoji="0" lang="en-US" altLang="zh-CN" dirty="0" err="1">
                  <a:latin typeface="Arial" panose="020B0604020202020204" pitchFamily="34" charset="0"/>
                  <a:ea typeface="楷体_GB2312" pitchFamily="49" charset="-122"/>
                </a:rPr>
                <a:t>i</a:t>
              </a:r>
              <a:r>
                <a:rPr kumimoji="0" lang="en-US" altLang="zh-CN" dirty="0">
                  <a:latin typeface="Arial" panose="020B0604020202020204" pitchFamily="34" charset="0"/>
                  <a:ea typeface="楷体_GB2312" pitchFamily="49" charset="-122"/>
                </a:rPr>
                <a:t>&gt;1</a:t>
              </a:r>
              <a:r>
                <a:rPr kumimoji="0" lang="zh-CN" altLang="en-US" dirty="0">
                  <a:latin typeface="Arial" panose="020B0604020202020204" pitchFamily="34" charset="0"/>
                  <a:ea typeface="楷体_GB2312" pitchFamily="49" charset="-122"/>
                </a:rPr>
                <a:t>时</a:t>
              </a:r>
            </a:p>
            <a:p>
              <a:endParaRPr kumimoji="0" lang="en-US" altLang="zh-CN" dirty="0">
                <a:latin typeface="Arial" panose="020B0604020202020204" pitchFamily="34" charset="0"/>
                <a:ea typeface="楷体_GB2312" pitchFamily="49" charset="-122"/>
              </a:endParaRPr>
            </a:p>
            <a:p>
              <a:endParaRPr kumimoji="0" lang="en-US" altLang="zh-CN" dirty="0">
                <a:latin typeface="Arial" panose="020B0604020202020204" pitchFamily="34" charset="0"/>
                <a:ea typeface="楷体_GB2312" pitchFamily="49" charset="-122"/>
              </a:endParaRPr>
            </a:p>
          </p:txBody>
        </p:sp>
        <p:graphicFrame>
          <p:nvGraphicFramePr>
            <p:cNvPr id="314384" name="Object 16"/>
            <p:cNvGraphicFramePr>
              <a:graphicFrameLocks noChangeAspect="1"/>
            </p:cNvGraphicFramePr>
            <p:nvPr/>
          </p:nvGraphicFramePr>
          <p:xfrm>
            <a:off x="1610" y="1507"/>
            <a:ext cx="2041" cy="487"/>
          </p:xfrm>
          <a:graphic>
            <a:graphicData uri="http://schemas.openxmlformats.org/presentationml/2006/ole">
              <mc:AlternateContent xmlns:mc="http://schemas.openxmlformats.org/markup-compatibility/2006">
                <mc:Choice xmlns:v="urn:schemas-microsoft-com:vml" Requires="v">
                  <p:oleObj spid="_x0000_s16450" name="公式" r:id="rId3" imgW="1917700" imgH="457200" progId="Equation.3">
                    <p:embed/>
                  </p:oleObj>
                </mc:Choice>
                <mc:Fallback>
                  <p:oleObj name="公式" r:id="rId3" imgW="19177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 y="1507"/>
                          <a:ext cx="2041" cy="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385" name="Object 17"/>
            <p:cNvGraphicFramePr>
              <a:graphicFrameLocks noChangeAspect="1"/>
            </p:cNvGraphicFramePr>
            <p:nvPr/>
          </p:nvGraphicFramePr>
          <p:xfrm>
            <a:off x="884" y="2160"/>
            <a:ext cx="4082" cy="485"/>
          </p:xfrm>
          <a:graphic>
            <a:graphicData uri="http://schemas.openxmlformats.org/presentationml/2006/ole">
              <mc:AlternateContent xmlns:mc="http://schemas.openxmlformats.org/markup-compatibility/2006">
                <mc:Choice xmlns:v="urn:schemas-microsoft-com:vml" Requires="v">
                  <p:oleObj spid="_x0000_s16451" name="公式" r:id="rId5" imgW="3848100" imgH="457200" progId="Equation.3">
                    <p:embed/>
                  </p:oleObj>
                </mc:Choice>
                <mc:Fallback>
                  <p:oleObj name="公式" r:id="rId5" imgW="38481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 y="2160"/>
                          <a:ext cx="4082" cy="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58</a:t>
            </a:fld>
            <a:r>
              <a:rPr lang="en-US" altLang="zh-CN" smtClean="0"/>
              <a:t>/79</a:t>
            </a:r>
            <a:endParaRPr lang="en-US" altLang="zh-CN" dirty="0"/>
          </a:p>
        </p:txBody>
      </p:sp>
    </p:spTree>
    <p:extLst>
      <p:ext uri="{BB962C8B-B14F-4D97-AF65-F5344CB8AC3E}">
        <p14:creationId xmlns:p14="http://schemas.microsoft.com/office/powerpoint/2010/main" val="3212867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4382"/>
                                        </p:tgtEl>
                                        <p:attrNameLst>
                                          <p:attrName>style.visibility</p:attrName>
                                        </p:attrNameLst>
                                      </p:cBhvr>
                                      <p:to>
                                        <p:strVal val="visible"/>
                                      </p:to>
                                    </p:set>
                                    <p:animEffect transition="in" filter="blinds(horizontal)">
                                      <p:cBhvr>
                                        <p:cTn id="7" dur="500"/>
                                        <p:tgtEl>
                                          <p:spTgt spid="314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3622135"/>
            <a:ext cx="3124200" cy="2095500"/>
          </a:xfrm>
          <a:prstGeom prst="rect">
            <a:avLst/>
          </a:prstGeom>
        </p:spPr>
      </p:pic>
      <p:sp>
        <p:nvSpPr>
          <p:cNvPr id="2" name="标题 1"/>
          <p:cNvSpPr>
            <a:spLocks noGrp="1"/>
          </p:cNvSpPr>
          <p:nvPr>
            <p:ph type="title"/>
          </p:nvPr>
        </p:nvSpPr>
        <p:spPr/>
        <p:txBody>
          <a:bodyPr/>
          <a:lstStyle/>
          <a:p>
            <a:r>
              <a:rPr lang="zh-CN" altLang="en-US" dirty="0" smtClean="0"/>
              <a:t>流水作业调度</a:t>
            </a:r>
            <a:endParaRPr lang="zh-CN" altLang="en-US" dirty="0"/>
          </a:p>
        </p:txBody>
      </p:sp>
      <p:sp>
        <p:nvSpPr>
          <p:cNvPr id="315395" name="Text Box 3"/>
          <p:cNvSpPr txBox="1">
            <a:spLocks noChangeArrowheads="1"/>
          </p:cNvSpPr>
          <p:nvPr/>
        </p:nvSpPr>
        <p:spPr bwMode="auto">
          <a:xfrm>
            <a:off x="323848" y="1197416"/>
            <a:ext cx="8569325" cy="2282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en-US" altLang="zh-CN" sz="2400" dirty="0">
                <a:ea typeface="楷体_GB2312" pitchFamily="49" charset="-122"/>
              </a:rPr>
              <a:t>n</a:t>
            </a:r>
            <a:r>
              <a:rPr lang="zh-CN" altLang="en-US" sz="2400" dirty="0">
                <a:ea typeface="楷体_GB2312" pitchFamily="49" charset="-122"/>
              </a:rPr>
              <a:t>个作业</a:t>
            </a:r>
            <a:r>
              <a:rPr lang="en-US" altLang="zh-CN" sz="2400" dirty="0">
                <a:ea typeface="楷体_GB2312" pitchFamily="49" charset="-122"/>
              </a:rPr>
              <a:t>{1</a:t>
            </a: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a:t>
            </a:r>
            <a:r>
              <a:rPr lang="en-US" altLang="zh-CN" sz="2400" dirty="0">
                <a:ea typeface="楷体_GB2312" pitchFamily="49" charset="-122"/>
              </a:rPr>
              <a:t>…</a:t>
            </a:r>
            <a:r>
              <a:rPr lang="zh-CN" altLang="en-US" sz="2400" dirty="0">
                <a:ea typeface="楷体_GB2312" pitchFamily="49" charset="-122"/>
              </a:rPr>
              <a:t>，</a:t>
            </a:r>
            <a:r>
              <a:rPr lang="en-US" altLang="zh-CN" sz="2400" dirty="0">
                <a:ea typeface="楷体_GB2312" pitchFamily="49" charset="-122"/>
              </a:rPr>
              <a:t>n}</a:t>
            </a:r>
            <a:r>
              <a:rPr lang="zh-CN" altLang="en-US" sz="2400" dirty="0">
                <a:ea typeface="楷体_GB2312" pitchFamily="49" charset="-122"/>
              </a:rPr>
              <a:t>要在由</a:t>
            </a:r>
            <a:r>
              <a:rPr lang="en-US" altLang="zh-CN" sz="2400" dirty="0">
                <a:ea typeface="楷体_GB2312" pitchFamily="49" charset="-122"/>
              </a:rPr>
              <a:t>2</a:t>
            </a:r>
            <a:r>
              <a:rPr lang="zh-CN" altLang="en-US" sz="2400" dirty="0">
                <a:ea typeface="楷体_GB2312" pitchFamily="49" charset="-122"/>
              </a:rPr>
              <a:t>台机器</a:t>
            </a:r>
            <a:r>
              <a:rPr lang="en-US" altLang="zh-CN" sz="2400" dirty="0">
                <a:ea typeface="楷体_GB2312" pitchFamily="49" charset="-122"/>
              </a:rPr>
              <a:t>M1</a:t>
            </a:r>
            <a:r>
              <a:rPr lang="zh-CN" altLang="en-US" sz="2400" dirty="0">
                <a:ea typeface="楷体_GB2312" pitchFamily="49" charset="-122"/>
              </a:rPr>
              <a:t>和</a:t>
            </a:r>
            <a:r>
              <a:rPr lang="en-US" altLang="zh-CN" sz="2400" dirty="0">
                <a:ea typeface="楷体_GB2312" pitchFamily="49" charset="-122"/>
              </a:rPr>
              <a:t>M2</a:t>
            </a:r>
            <a:r>
              <a:rPr lang="zh-CN" altLang="en-US" sz="2400" dirty="0">
                <a:ea typeface="楷体_GB2312" pitchFamily="49" charset="-122"/>
              </a:rPr>
              <a:t>组成的流水线上完成加工。每个作业加工的顺序都是先在</a:t>
            </a:r>
            <a:r>
              <a:rPr lang="en-US" altLang="zh-CN" sz="2400" dirty="0">
                <a:ea typeface="楷体_GB2312" pitchFamily="49" charset="-122"/>
              </a:rPr>
              <a:t>M1</a:t>
            </a:r>
            <a:r>
              <a:rPr lang="zh-CN" altLang="en-US" sz="2400" dirty="0">
                <a:ea typeface="楷体_GB2312" pitchFamily="49" charset="-122"/>
              </a:rPr>
              <a:t>上加工，然后在</a:t>
            </a:r>
            <a:r>
              <a:rPr lang="en-US" altLang="zh-CN" sz="2400" dirty="0">
                <a:ea typeface="楷体_GB2312" pitchFamily="49" charset="-122"/>
              </a:rPr>
              <a:t>M2</a:t>
            </a:r>
            <a:r>
              <a:rPr lang="zh-CN" altLang="en-US" sz="2400" dirty="0">
                <a:ea typeface="楷体_GB2312" pitchFamily="49" charset="-122"/>
              </a:rPr>
              <a:t>上加工。</a:t>
            </a:r>
            <a:r>
              <a:rPr lang="en-US" altLang="zh-CN" sz="2400" dirty="0">
                <a:ea typeface="楷体_GB2312" pitchFamily="49" charset="-122"/>
              </a:rPr>
              <a:t>M1</a:t>
            </a:r>
            <a:r>
              <a:rPr lang="zh-CN" altLang="en-US" sz="2400" dirty="0">
                <a:ea typeface="楷体_GB2312" pitchFamily="49" charset="-122"/>
              </a:rPr>
              <a:t>和</a:t>
            </a:r>
            <a:r>
              <a:rPr lang="en-US" altLang="zh-CN" sz="2400" dirty="0">
                <a:ea typeface="楷体_GB2312" pitchFamily="49" charset="-122"/>
              </a:rPr>
              <a:t>M2</a:t>
            </a:r>
            <a:r>
              <a:rPr lang="zh-CN" altLang="en-US" sz="2400" dirty="0">
                <a:ea typeface="楷体_GB2312" pitchFamily="49" charset="-122"/>
              </a:rPr>
              <a:t>加工作业</a:t>
            </a:r>
            <a:r>
              <a:rPr lang="en-US" altLang="zh-CN" sz="2400" dirty="0" err="1">
                <a:ea typeface="楷体_GB2312" pitchFamily="49" charset="-122"/>
              </a:rPr>
              <a:t>i</a:t>
            </a:r>
            <a:r>
              <a:rPr lang="zh-CN" altLang="en-US" sz="2400" dirty="0">
                <a:ea typeface="楷体_GB2312" pitchFamily="49" charset="-122"/>
              </a:rPr>
              <a:t>所需的时间分别为</a:t>
            </a:r>
            <a:r>
              <a:rPr lang="en-US" altLang="zh-CN" sz="2400" dirty="0" err="1">
                <a:ea typeface="楷体_GB2312" pitchFamily="49" charset="-122"/>
              </a:rPr>
              <a:t>a</a:t>
            </a:r>
            <a:r>
              <a:rPr lang="en-US" altLang="zh-CN" sz="2400" baseline="-25000" dirty="0" err="1">
                <a:ea typeface="楷体_GB2312" pitchFamily="49" charset="-122"/>
              </a:rPr>
              <a:t>i</a:t>
            </a:r>
            <a:r>
              <a:rPr lang="zh-CN" altLang="en-US" sz="2400" dirty="0">
                <a:ea typeface="楷体_GB2312" pitchFamily="49" charset="-122"/>
              </a:rPr>
              <a:t>和</a:t>
            </a:r>
            <a:r>
              <a:rPr lang="en-US" altLang="zh-CN" sz="2400" dirty="0">
                <a:ea typeface="楷体_GB2312" pitchFamily="49" charset="-122"/>
              </a:rPr>
              <a:t>b</a:t>
            </a:r>
            <a:r>
              <a:rPr lang="en-US" altLang="zh-CN" sz="2400" baseline="-25000" dirty="0">
                <a:ea typeface="楷体_GB2312" pitchFamily="49" charset="-122"/>
              </a:rPr>
              <a:t>i</a:t>
            </a:r>
            <a:r>
              <a:rPr lang="zh-CN" altLang="en-US" sz="2400" dirty="0">
                <a:ea typeface="楷体_GB2312" pitchFamily="49" charset="-122"/>
              </a:rPr>
              <a:t>。</a:t>
            </a:r>
          </a:p>
          <a:p>
            <a:r>
              <a:rPr lang="zh-CN" altLang="en-US" sz="2400" dirty="0">
                <a:latin typeface="黑体" panose="02010609060101010101" pitchFamily="49" charset="-122"/>
                <a:ea typeface="黑体" panose="02010609060101010101" pitchFamily="49" charset="-122"/>
              </a:rPr>
              <a:t>流水作业调度问题要求确定这</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个作业的最优加工顺序，使得从第一个作业在机器</a:t>
            </a:r>
            <a:r>
              <a:rPr lang="en-US" altLang="zh-CN" sz="2400" dirty="0">
                <a:latin typeface="黑体" panose="02010609060101010101" pitchFamily="49" charset="-122"/>
                <a:ea typeface="黑体" panose="02010609060101010101" pitchFamily="49" charset="-122"/>
              </a:rPr>
              <a:t>M1</a:t>
            </a:r>
            <a:r>
              <a:rPr lang="zh-CN" altLang="en-US" sz="2400" dirty="0">
                <a:latin typeface="黑体" panose="02010609060101010101" pitchFamily="49" charset="-122"/>
                <a:ea typeface="黑体" panose="02010609060101010101" pitchFamily="49" charset="-122"/>
              </a:rPr>
              <a:t>上开始加工，到最后一个作业在机器</a:t>
            </a:r>
            <a:r>
              <a:rPr lang="en-US" altLang="zh-CN" sz="2400" dirty="0">
                <a:latin typeface="黑体" panose="02010609060101010101" pitchFamily="49" charset="-122"/>
                <a:ea typeface="黑体" panose="02010609060101010101" pitchFamily="49" charset="-122"/>
              </a:rPr>
              <a:t>M2</a:t>
            </a:r>
            <a:r>
              <a:rPr lang="zh-CN" altLang="en-US" sz="2400" dirty="0">
                <a:latin typeface="黑体" panose="02010609060101010101" pitchFamily="49" charset="-122"/>
                <a:ea typeface="黑体" panose="02010609060101010101" pitchFamily="49" charset="-122"/>
              </a:rPr>
              <a:t>上加工完成所需的时间最少。</a:t>
            </a:r>
          </a:p>
        </p:txBody>
      </p:sp>
      <p:sp>
        <p:nvSpPr>
          <p:cNvPr id="315396" name="Text Box 4"/>
          <p:cNvSpPr txBox="1">
            <a:spLocks noChangeArrowheads="1"/>
          </p:cNvSpPr>
          <p:nvPr/>
        </p:nvSpPr>
        <p:spPr bwMode="auto">
          <a:xfrm>
            <a:off x="432593" y="3213894"/>
            <a:ext cx="8351837" cy="34290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r>
              <a:rPr lang="zh-CN" altLang="en-US" sz="2400" b="1" dirty="0">
                <a:latin typeface="Verdana" panose="020B0604030504040204" pitchFamily="34" charset="0"/>
                <a:ea typeface="黑体" panose="02010609060101010101" pitchFamily="49" charset="-122"/>
              </a:rPr>
              <a:t>分析：</a:t>
            </a:r>
          </a:p>
          <a:p>
            <a:pPr>
              <a:buFontTx/>
              <a:buChar char="•"/>
            </a:pPr>
            <a:r>
              <a:rPr lang="zh-CN" altLang="en-US" sz="2400" dirty="0">
                <a:ea typeface="楷体_GB2312" pitchFamily="49" charset="-122"/>
              </a:rPr>
              <a:t>直观上，一个最优调度应使机器</a:t>
            </a:r>
            <a:r>
              <a:rPr lang="en-US" altLang="zh-CN" sz="2400" dirty="0">
                <a:ea typeface="楷体_GB2312" pitchFamily="49" charset="-122"/>
              </a:rPr>
              <a:t>M1</a:t>
            </a:r>
            <a:r>
              <a:rPr lang="zh-CN" altLang="en-US" sz="2400" dirty="0">
                <a:ea typeface="楷体_GB2312" pitchFamily="49" charset="-122"/>
              </a:rPr>
              <a:t>没有空闲时间，且机器</a:t>
            </a:r>
            <a:r>
              <a:rPr lang="en-US" altLang="zh-CN" sz="2400" dirty="0">
                <a:ea typeface="楷体_GB2312" pitchFamily="49" charset="-122"/>
              </a:rPr>
              <a:t>M2</a:t>
            </a:r>
            <a:r>
              <a:rPr lang="zh-CN" altLang="en-US" sz="2400" dirty="0">
                <a:ea typeface="楷体_GB2312" pitchFamily="49" charset="-122"/>
              </a:rPr>
              <a:t>的空闲时间最少。在一般情况下，机器</a:t>
            </a:r>
            <a:r>
              <a:rPr lang="en-US" altLang="zh-CN" sz="2400" dirty="0">
                <a:ea typeface="楷体_GB2312" pitchFamily="49" charset="-122"/>
              </a:rPr>
              <a:t>M2</a:t>
            </a:r>
            <a:r>
              <a:rPr lang="zh-CN" altLang="en-US" sz="2400" dirty="0">
                <a:ea typeface="楷体_GB2312" pitchFamily="49" charset="-122"/>
              </a:rPr>
              <a:t>上会有机器空闲和作业积压</a:t>
            </a:r>
            <a:r>
              <a:rPr lang="en-US" altLang="zh-CN" sz="2400" dirty="0">
                <a:ea typeface="楷体_GB2312" pitchFamily="49" charset="-122"/>
              </a:rPr>
              <a:t>2</a:t>
            </a:r>
            <a:r>
              <a:rPr lang="zh-CN" altLang="en-US" sz="2400" dirty="0">
                <a:ea typeface="楷体_GB2312" pitchFamily="49" charset="-122"/>
              </a:rPr>
              <a:t>种情况。</a:t>
            </a:r>
          </a:p>
          <a:p>
            <a:pPr>
              <a:buFontTx/>
              <a:buChar char="•"/>
            </a:pPr>
            <a:r>
              <a:rPr lang="zh-CN" altLang="en-US" sz="2400" dirty="0">
                <a:ea typeface="楷体_GB2312" pitchFamily="49" charset="-122"/>
              </a:rPr>
              <a:t>设全部作业的集合为</a:t>
            </a:r>
            <a:r>
              <a:rPr lang="en-US" altLang="zh-CN" sz="2400" dirty="0">
                <a:ea typeface="楷体_GB2312" pitchFamily="49" charset="-122"/>
              </a:rPr>
              <a:t>N={1</a:t>
            </a: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a:t>
            </a:r>
            <a:r>
              <a:rPr lang="en-US" altLang="zh-CN" sz="2400" dirty="0">
                <a:ea typeface="楷体_GB2312" pitchFamily="49" charset="-122"/>
              </a:rPr>
              <a:t>…</a:t>
            </a:r>
            <a:r>
              <a:rPr lang="zh-CN" altLang="en-US" sz="2400" dirty="0">
                <a:ea typeface="楷体_GB2312" pitchFamily="49" charset="-122"/>
              </a:rPr>
              <a:t>，</a:t>
            </a:r>
            <a:r>
              <a:rPr lang="en-US" altLang="zh-CN" sz="2400" dirty="0">
                <a:ea typeface="楷体_GB2312" pitchFamily="49" charset="-122"/>
              </a:rPr>
              <a:t>n}</a:t>
            </a:r>
            <a:r>
              <a:rPr lang="zh-CN" altLang="en-US" sz="2400" dirty="0">
                <a:ea typeface="楷体_GB2312" pitchFamily="49" charset="-122"/>
              </a:rPr>
              <a:t>。</a:t>
            </a:r>
            <a:r>
              <a:rPr lang="en-US" altLang="zh-CN" sz="2400" dirty="0">
                <a:ea typeface="楷体_GB2312" pitchFamily="49" charset="-122"/>
              </a:rPr>
              <a:t>S</a:t>
            </a:r>
            <a:r>
              <a:rPr lang="en-US" altLang="zh-CN" sz="2400" dirty="0">
                <a:ea typeface="楷体_GB2312" pitchFamily="49" charset="-122"/>
                <a:sym typeface="Symbol" panose="05050102010706020507" pitchFamily="18" charset="2"/>
              </a:rPr>
              <a:t></a:t>
            </a:r>
            <a:r>
              <a:rPr lang="en-US" altLang="zh-CN" sz="2400" dirty="0">
                <a:ea typeface="楷体_GB2312" pitchFamily="49" charset="-122"/>
              </a:rPr>
              <a:t>N</a:t>
            </a:r>
            <a:r>
              <a:rPr lang="zh-CN" altLang="en-US" sz="2400" dirty="0">
                <a:ea typeface="楷体_GB2312" pitchFamily="49" charset="-122"/>
              </a:rPr>
              <a:t>是</a:t>
            </a:r>
            <a:r>
              <a:rPr lang="en-US" altLang="zh-CN" sz="2400" dirty="0">
                <a:ea typeface="楷体_GB2312" pitchFamily="49" charset="-122"/>
              </a:rPr>
              <a:t>N</a:t>
            </a:r>
            <a:r>
              <a:rPr lang="zh-CN" altLang="en-US" sz="2400" dirty="0">
                <a:ea typeface="楷体_GB2312" pitchFamily="49" charset="-122"/>
              </a:rPr>
              <a:t>的作业子集。在一般情况下，机器</a:t>
            </a:r>
            <a:r>
              <a:rPr lang="en-US" altLang="zh-CN" sz="2400" dirty="0">
                <a:ea typeface="楷体_GB2312" pitchFamily="49" charset="-122"/>
              </a:rPr>
              <a:t>M1</a:t>
            </a:r>
            <a:r>
              <a:rPr lang="zh-CN" altLang="en-US" sz="2400" dirty="0">
                <a:ea typeface="楷体_GB2312" pitchFamily="49" charset="-122"/>
              </a:rPr>
              <a:t>开始加工</a:t>
            </a:r>
            <a:r>
              <a:rPr lang="en-US" altLang="zh-CN" sz="2400" dirty="0">
                <a:ea typeface="楷体_GB2312" pitchFamily="49" charset="-122"/>
              </a:rPr>
              <a:t>S</a:t>
            </a:r>
            <a:r>
              <a:rPr lang="zh-CN" altLang="en-US" sz="2400" dirty="0">
                <a:ea typeface="楷体_GB2312" pitchFamily="49" charset="-122"/>
              </a:rPr>
              <a:t>中作业时，机器</a:t>
            </a:r>
            <a:r>
              <a:rPr lang="en-US" altLang="zh-CN" sz="2400" dirty="0">
                <a:ea typeface="楷体_GB2312" pitchFamily="49" charset="-122"/>
              </a:rPr>
              <a:t>M2</a:t>
            </a:r>
            <a:r>
              <a:rPr lang="zh-CN" altLang="en-US" sz="2400" dirty="0">
                <a:ea typeface="楷体_GB2312" pitchFamily="49" charset="-122"/>
              </a:rPr>
              <a:t>还在加工其它作业，要等时间</a:t>
            </a:r>
            <a:r>
              <a:rPr lang="en-US" altLang="zh-CN" sz="2400" dirty="0">
                <a:ea typeface="楷体_GB2312" pitchFamily="49" charset="-122"/>
              </a:rPr>
              <a:t>t</a:t>
            </a:r>
            <a:r>
              <a:rPr lang="zh-CN" altLang="en-US" sz="2400" dirty="0">
                <a:ea typeface="楷体_GB2312" pitchFamily="49" charset="-122"/>
              </a:rPr>
              <a:t>后才可利用。将这种情况下完成</a:t>
            </a:r>
            <a:r>
              <a:rPr lang="en-US" altLang="zh-CN" sz="2400" dirty="0">
                <a:ea typeface="楷体_GB2312" pitchFamily="49" charset="-122"/>
              </a:rPr>
              <a:t>S</a:t>
            </a:r>
            <a:r>
              <a:rPr lang="zh-CN" altLang="en-US" sz="2400" dirty="0">
                <a:ea typeface="楷体_GB2312" pitchFamily="49" charset="-122"/>
              </a:rPr>
              <a:t>中作业所需的最短时间记为</a:t>
            </a:r>
            <a:r>
              <a:rPr lang="en-US" altLang="zh-CN" sz="2400" dirty="0">
                <a:ea typeface="楷体_GB2312" pitchFamily="49" charset="-122"/>
              </a:rPr>
              <a:t>T(</a:t>
            </a:r>
            <a:r>
              <a:rPr lang="en-US" altLang="zh-CN" sz="2400" dirty="0" err="1">
                <a:ea typeface="楷体_GB2312" pitchFamily="49" charset="-122"/>
              </a:rPr>
              <a:t>S,t</a:t>
            </a:r>
            <a:r>
              <a:rPr lang="en-US" altLang="zh-CN" sz="2400" dirty="0">
                <a:ea typeface="楷体_GB2312" pitchFamily="49" charset="-122"/>
              </a:rPr>
              <a:t>)</a:t>
            </a:r>
            <a:r>
              <a:rPr lang="zh-CN" altLang="en-US" sz="2400" dirty="0">
                <a:ea typeface="楷体_GB2312" pitchFamily="49" charset="-122"/>
              </a:rPr>
              <a:t>。流水作业调度问题的最优值为</a:t>
            </a:r>
            <a:r>
              <a:rPr lang="en-US" altLang="zh-CN" sz="2400" dirty="0">
                <a:ea typeface="楷体_GB2312" pitchFamily="49" charset="-122"/>
              </a:rPr>
              <a:t>T(N,0)</a:t>
            </a:r>
            <a:r>
              <a:rPr lang="zh-CN" altLang="en-US" sz="2400" dirty="0">
                <a:ea typeface="楷体_GB2312" pitchFamily="49" charset="-122"/>
              </a:rPr>
              <a:t>。</a:t>
            </a:r>
            <a:endParaRPr lang="en-US" altLang="zh-CN" sz="2400" dirty="0">
              <a:ea typeface="楷体_GB2312" pitchFamily="49" charset="-122"/>
            </a:endParaRPr>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59</a:t>
            </a:fld>
            <a:r>
              <a:rPr lang="en-US" altLang="zh-CN" smtClean="0"/>
              <a:t>/79</a:t>
            </a:r>
            <a:endParaRPr lang="en-US" altLang="zh-CN" dirty="0"/>
          </a:p>
        </p:txBody>
      </p:sp>
    </p:spTree>
    <p:extLst>
      <p:ext uri="{BB962C8B-B14F-4D97-AF65-F5344CB8AC3E}">
        <p14:creationId xmlns:p14="http://schemas.microsoft.com/office/powerpoint/2010/main" val="2703685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5396"/>
                                        </p:tgtEl>
                                        <p:attrNameLst>
                                          <p:attrName>style.visibility</p:attrName>
                                        </p:attrNameLst>
                                      </p:cBhvr>
                                      <p:to>
                                        <p:strVal val="visible"/>
                                      </p:to>
                                    </p:set>
                                    <p:animEffect transition="in" filter="blinds(horizontal)">
                                      <p:cBhvr>
                                        <p:cTn id="7" dur="500"/>
                                        <p:tgtEl>
                                          <p:spTgt spid="31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FF0000"/>
                </a:solidFill>
              </a:rPr>
              <a:t>多阶段决策问题</a:t>
            </a:r>
            <a:r>
              <a:rPr lang="zh-CN" altLang="en-US" dirty="0"/>
              <a:t>，是指这样的一类特殊的活动过程，问题可以分解成若干相互联系的阶段，在每一个阶段都要做出决策，形成一个决策序列，该</a:t>
            </a:r>
            <a:r>
              <a:rPr lang="zh-CN" altLang="en-US" dirty="0">
                <a:solidFill>
                  <a:srgbClr val="FF0000"/>
                </a:solidFill>
              </a:rPr>
              <a:t>决策序列</a:t>
            </a:r>
            <a:r>
              <a:rPr lang="zh-CN" altLang="en-US" dirty="0"/>
              <a:t>也称为一个</a:t>
            </a:r>
            <a:r>
              <a:rPr lang="zh-CN" altLang="en-US" dirty="0">
                <a:solidFill>
                  <a:srgbClr val="FF0000"/>
                </a:solidFill>
              </a:rPr>
              <a:t>策略</a:t>
            </a:r>
            <a:r>
              <a:rPr lang="zh-CN" altLang="en-US" dirty="0" smtClean="0"/>
              <a:t>。</a:t>
            </a:r>
            <a:endParaRPr lang="en-US" altLang="zh-CN" dirty="0" smtClean="0"/>
          </a:p>
          <a:p>
            <a:r>
              <a:rPr lang="zh-CN" altLang="en-US" dirty="0" smtClean="0"/>
              <a:t>对于</a:t>
            </a:r>
            <a:r>
              <a:rPr lang="zh-CN" altLang="en-US" dirty="0"/>
              <a:t>每一个决策序列，可以在满足问题的约束条件下用一个数值函数（即目标函数）衡量该策略的优劣。多阶段决策问题的最优化求解目标是获取导致问题最优值的最优决策序列（最优策略），即得到最优解。 </a:t>
            </a:r>
          </a:p>
          <a:p>
            <a:endParaRPr lang="zh-CN" altLang="en-US" dirty="0"/>
          </a:p>
        </p:txBody>
      </p:sp>
      <p:sp>
        <p:nvSpPr>
          <p:cNvPr id="3" name="标题 2"/>
          <p:cNvSpPr>
            <a:spLocks noGrp="1"/>
          </p:cNvSpPr>
          <p:nvPr>
            <p:ph type="title"/>
          </p:nvPr>
        </p:nvSpPr>
        <p:spPr/>
        <p:txBody>
          <a:bodyPr/>
          <a:lstStyle/>
          <a:p>
            <a:r>
              <a:rPr lang="zh-CN" altLang="en-US" dirty="0"/>
              <a:t>几</a:t>
            </a:r>
            <a:r>
              <a:rPr lang="zh-CN" altLang="en-US" dirty="0" smtClean="0"/>
              <a:t>个概念</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6</a:t>
            </a:fld>
            <a:r>
              <a:rPr lang="en-US" altLang="zh-CN" smtClean="0"/>
              <a:t>/79</a:t>
            </a:r>
            <a:endParaRPr lang="en-US" altLang="zh-CN" dirty="0"/>
          </a:p>
        </p:txBody>
      </p:sp>
    </p:spTree>
    <p:extLst>
      <p:ext uri="{BB962C8B-B14F-4D97-AF65-F5344CB8AC3E}">
        <p14:creationId xmlns:p14="http://schemas.microsoft.com/office/powerpoint/2010/main" val="593926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流水作业调度</a:t>
            </a:r>
            <a:endParaRPr lang="zh-CN" altLang="en-US" dirty="0"/>
          </a:p>
        </p:txBody>
      </p:sp>
      <p:sp>
        <p:nvSpPr>
          <p:cNvPr id="316419" name="Text Box 3"/>
          <p:cNvSpPr txBox="1">
            <a:spLocks noChangeArrowheads="1"/>
          </p:cNvSpPr>
          <p:nvPr/>
        </p:nvSpPr>
        <p:spPr bwMode="auto">
          <a:xfrm>
            <a:off x="250825" y="980728"/>
            <a:ext cx="8661400" cy="1552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设</a:t>
            </a:r>
            <a:r>
              <a:rPr lang="zh-CN" altLang="en-US" sz="2400" dirty="0">
                <a:ea typeface="楷体_GB2312" pitchFamily="49" charset="-122"/>
                <a:sym typeface="Symbol" panose="05050102010706020507" pitchFamily="18" charset="2"/>
              </a:rPr>
              <a:t></a:t>
            </a:r>
            <a:r>
              <a:rPr lang="zh-CN" altLang="en-US" sz="2400" dirty="0">
                <a:ea typeface="楷体_GB2312" pitchFamily="49" charset="-122"/>
              </a:rPr>
              <a:t>是所给</a:t>
            </a:r>
            <a:r>
              <a:rPr lang="en-US" altLang="zh-CN" sz="2400" dirty="0">
                <a:ea typeface="楷体_GB2312" pitchFamily="49" charset="-122"/>
              </a:rPr>
              <a:t>n</a:t>
            </a:r>
            <a:r>
              <a:rPr lang="zh-CN" altLang="en-US" sz="2400" dirty="0">
                <a:ea typeface="楷体_GB2312" pitchFamily="49" charset="-122"/>
              </a:rPr>
              <a:t>个流水作业的一个最优调度，它所需的加工时间为 </a:t>
            </a:r>
            <a:r>
              <a:rPr lang="en-US" altLang="zh-CN" sz="2400" dirty="0">
                <a:ea typeface="楷体_GB2312" pitchFamily="49" charset="-122"/>
              </a:rPr>
              <a:t>a</a:t>
            </a:r>
            <a:r>
              <a:rPr lang="zh-CN" altLang="en-US" sz="2400" baseline="-25000" dirty="0">
                <a:ea typeface="楷体_GB2312" pitchFamily="49" charset="-122"/>
                <a:sym typeface="Symbol" panose="05050102010706020507" pitchFamily="18" charset="2"/>
              </a:rPr>
              <a:t></a:t>
            </a:r>
            <a:r>
              <a:rPr lang="en-US" altLang="zh-CN" sz="2400" baseline="-25000" dirty="0">
                <a:ea typeface="楷体_GB2312" pitchFamily="49" charset="-122"/>
                <a:sym typeface="Symbol" panose="05050102010706020507" pitchFamily="18" charset="2"/>
              </a:rPr>
              <a:t>(1)</a:t>
            </a:r>
            <a:r>
              <a:rPr lang="en-US" altLang="zh-CN" sz="2400" dirty="0">
                <a:ea typeface="楷体_GB2312" pitchFamily="49" charset="-122"/>
                <a:sym typeface="Symbol" panose="05050102010706020507" pitchFamily="18" charset="2"/>
              </a:rPr>
              <a:t>+T’</a:t>
            </a:r>
            <a:r>
              <a:rPr lang="zh-CN" altLang="en-US" sz="2400" dirty="0">
                <a:ea typeface="楷体_GB2312" pitchFamily="49" charset="-122"/>
              </a:rPr>
              <a:t>。其中</a:t>
            </a:r>
            <a:r>
              <a:rPr lang="en-US" altLang="zh-CN" sz="2400" dirty="0">
                <a:ea typeface="楷体_GB2312" pitchFamily="49" charset="-122"/>
              </a:rPr>
              <a:t>T’</a:t>
            </a:r>
            <a:r>
              <a:rPr lang="zh-CN" altLang="en-US" sz="2400" dirty="0">
                <a:ea typeface="楷体_GB2312" pitchFamily="49" charset="-122"/>
              </a:rPr>
              <a:t>是在机器</a:t>
            </a:r>
            <a:r>
              <a:rPr lang="en-US" altLang="zh-CN" sz="2400" dirty="0">
                <a:ea typeface="楷体_GB2312" pitchFamily="49" charset="-122"/>
              </a:rPr>
              <a:t>M2</a:t>
            </a:r>
            <a:r>
              <a:rPr lang="zh-CN" altLang="en-US" sz="2400" dirty="0">
                <a:ea typeface="楷体_GB2312" pitchFamily="49" charset="-122"/>
              </a:rPr>
              <a:t>的等待时间为</a:t>
            </a:r>
            <a:r>
              <a:rPr lang="en-US" altLang="zh-CN" sz="2400" dirty="0">
                <a:ea typeface="楷体_GB2312" pitchFamily="49" charset="-122"/>
              </a:rPr>
              <a:t>b</a:t>
            </a:r>
            <a:r>
              <a:rPr lang="zh-CN" altLang="en-US" sz="2400" baseline="-25000" dirty="0">
                <a:ea typeface="楷体_GB2312" pitchFamily="49" charset="-122"/>
                <a:sym typeface="Symbol" panose="05050102010706020507" pitchFamily="18" charset="2"/>
              </a:rPr>
              <a:t></a:t>
            </a:r>
            <a:r>
              <a:rPr lang="en-US" altLang="zh-CN" sz="2400" baseline="-25000" dirty="0">
                <a:ea typeface="楷体_GB2312" pitchFamily="49" charset="-122"/>
                <a:sym typeface="Symbol" panose="05050102010706020507" pitchFamily="18" charset="2"/>
              </a:rPr>
              <a:t>(1)</a:t>
            </a:r>
            <a:r>
              <a:rPr lang="zh-CN" altLang="en-US" sz="2400" dirty="0">
                <a:ea typeface="楷体_GB2312" pitchFamily="49" charset="-122"/>
              </a:rPr>
              <a:t>时，安排作业</a:t>
            </a:r>
            <a:r>
              <a:rPr lang="zh-CN" altLang="en-US" sz="2400" dirty="0">
                <a:ea typeface="楷体_GB2312" pitchFamily="49" charset="-122"/>
                <a:sym typeface="Symbol" panose="05050102010706020507" pitchFamily="18" charset="2"/>
              </a:rPr>
              <a:t></a:t>
            </a:r>
            <a:r>
              <a:rPr lang="en-US" altLang="zh-CN" sz="2400" dirty="0">
                <a:ea typeface="楷体_GB2312" pitchFamily="49" charset="-122"/>
              </a:rPr>
              <a:t>(2)</a:t>
            </a:r>
            <a:r>
              <a:rPr lang="zh-CN" altLang="en-US" sz="2400" dirty="0">
                <a:ea typeface="楷体_GB2312" pitchFamily="49" charset="-122"/>
              </a:rPr>
              <a:t>，</a:t>
            </a:r>
            <a:r>
              <a:rPr lang="en-US" altLang="zh-CN" sz="2400" dirty="0">
                <a:ea typeface="楷体_GB2312" pitchFamily="49" charset="-122"/>
              </a:rPr>
              <a:t>…</a:t>
            </a:r>
            <a:r>
              <a:rPr lang="zh-CN" altLang="en-US" sz="2400" dirty="0">
                <a:ea typeface="楷体_GB2312" pitchFamily="49" charset="-122"/>
              </a:rPr>
              <a:t>，</a:t>
            </a:r>
            <a:r>
              <a:rPr lang="zh-CN" altLang="en-US" sz="2400" dirty="0">
                <a:ea typeface="楷体_GB2312" pitchFamily="49" charset="-122"/>
                <a:sym typeface="Symbol" panose="05050102010706020507" pitchFamily="18" charset="2"/>
              </a:rPr>
              <a:t></a:t>
            </a:r>
            <a:r>
              <a:rPr lang="en-US" altLang="zh-CN" sz="2400" dirty="0">
                <a:ea typeface="楷体_GB2312" pitchFamily="49" charset="-122"/>
              </a:rPr>
              <a:t>(n)</a:t>
            </a:r>
            <a:r>
              <a:rPr lang="zh-CN" altLang="en-US" sz="2400" dirty="0">
                <a:ea typeface="楷体_GB2312" pitchFamily="49" charset="-122"/>
              </a:rPr>
              <a:t>所需的时间。</a:t>
            </a:r>
          </a:p>
          <a:p>
            <a:r>
              <a:rPr lang="zh-CN" altLang="en-US" sz="2400" dirty="0">
                <a:ea typeface="楷体_GB2312" pitchFamily="49" charset="-122"/>
              </a:rPr>
              <a:t>记</a:t>
            </a:r>
            <a:r>
              <a:rPr lang="en-US" altLang="zh-CN" sz="2400" dirty="0">
                <a:ea typeface="楷体_GB2312" pitchFamily="49" charset="-122"/>
              </a:rPr>
              <a:t>S=N-{</a:t>
            </a:r>
            <a:r>
              <a:rPr lang="en-US" altLang="zh-CN" sz="2400" dirty="0">
                <a:ea typeface="楷体_GB2312" pitchFamily="49" charset="-122"/>
                <a:sym typeface="Symbol" panose="05050102010706020507" pitchFamily="18" charset="2"/>
              </a:rPr>
              <a:t></a:t>
            </a:r>
            <a:r>
              <a:rPr lang="en-US" altLang="zh-CN" sz="2400" dirty="0">
                <a:ea typeface="楷体_GB2312" pitchFamily="49" charset="-122"/>
              </a:rPr>
              <a:t>(1)}</a:t>
            </a:r>
            <a:r>
              <a:rPr lang="zh-CN" altLang="en-US" sz="2400" dirty="0">
                <a:ea typeface="楷体_GB2312" pitchFamily="49" charset="-122"/>
              </a:rPr>
              <a:t>，则有</a:t>
            </a:r>
            <a:r>
              <a:rPr lang="en-US" altLang="zh-CN" sz="2400" dirty="0">
                <a:ea typeface="楷体_GB2312" pitchFamily="49" charset="-122"/>
              </a:rPr>
              <a:t>T’=T(</a:t>
            </a:r>
            <a:r>
              <a:rPr lang="en-US" altLang="zh-CN" sz="2400" dirty="0" err="1">
                <a:ea typeface="楷体_GB2312" pitchFamily="49" charset="-122"/>
              </a:rPr>
              <a:t>S,b</a:t>
            </a:r>
            <a:r>
              <a:rPr lang="zh-CN" altLang="en-US" sz="2400" baseline="-25000" dirty="0">
                <a:ea typeface="楷体_GB2312" pitchFamily="49" charset="-122"/>
                <a:sym typeface="Symbol" panose="05050102010706020507" pitchFamily="18" charset="2"/>
              </a:rPr>
              <a:t></a:t>
            </a:r>
            <a:r>
              <a:rPr lang="en-US" altLang="zh-CN" sz="2400" baseline="-25000" dirty="0">
                <a:ea typeface="楷体_GB2312" pitchFamily="49" charset="-122"/>
                <a:sym typeface="Symbol" panose="05050102010706020507" pitchFamily="18" charset="2"/>
              </a:rPr>
              <a:t>(1)</a:t>
            </a:r>
            <a:r>
              <a:rPr lang="en-US" altLang="zh-CN" sz="2400" dirty="0">
                <a:ea typeface="楷体_GB2312" pitchFamily="49" charset="-122"/>
              </a:rPr>
              <a:t>)</a:t>
            </a:r>
            <a:r>
              <a:rPr lang="zh-CN" altLang="en-US" sz="2400" dirty="0">
                <a:ea typeface="楷体_GB2312" pitchFamily="49" charset="-122"/>
              </a:rPr>
              <a:t>。</a:t>
            </a:r>
          </a:p>
        </p:txBody>
      </p:sp>
      <p:sp>
        <p:nvSpPr>
          <p:cNvPr id="316420" name="Text Box 4"/>
          <p:cNvSpPr txBox="1">
            <a:spLocks noChangeArrowheads="1"/>
          </p:cNvSpPr>
          <p:nvPr/>
        </p:nvSpPr>
        <p:spPr bwMode="auto">
          <a:xfrm>
            <a:off x="323850" y="2535535"/>
            <a:ext cx="8351838" cy="2333625"/>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r>
              <a:rPr lang="zh-CN" altLang="en-US" sz="2400" b="1" dirty="0">
                <a:latin typeface="Verdana" panose="020B0604030504040204" pitchFamily="34" charset="0"/>
                <a:ea typeface="黑体" panose="02010609060101010101" pitchFamily="49" charset="-122"/>
              </a:rPr>
              <a:t>证明：</a:t>
            </a:r>
            <a:r>
              <a:rPr lang="zh-CN" altLang="en-US" sz="2400" dirty="0">
                <a:ea typeface="楷体_GB2312" pitchFamily="49" charset="-122"/>
              </a:rPr>
              <a:t>事实上，由</a:t>
            </a:r>
            <a:r>
              <a:rPr lang="en-US" altLang="zh-CN" sz="2400" dirty="0">
                <a:ea typeface="楷体_GB2312" pitchFamily="49" charset="-122"/>
              </a:rPr>
              <a:t>T</a:t>
            </a:r>
            <a:r>
              <a:rPr lang="zh-CN" altLang="en-US" sz="2400" dirty="0">
                <a:ea typeface="楷体_GB2312" pitchFamily="49" charset="-122"/>
              </a:rPr>
              <a:t>的定义知</a:t>
            </a:r>
            <a:r>
              <a:rPr lang="en-US" altLang="zh-CN" sz="2400" dirty="0">
                <a:ea typeface="楷体_GB2312" pitchFamily="49" charset="-122"/>
              </a:rPr>
              <a:t>T’</a:t>
            </a:r>
            <a:r>
              <a:rPr lang="en-US" altLang="zh-CN" sz="2400" dirty="0">
                <a:ea typeface="楷体_GB2312" pitchFamily="49" charset="-122"/>
                <a:sym typeface="Symbol" panose="05050102010706020507" pitchFamily="18" charset="2"/>
              </a:rPr>
              <a:t></a:t>
            </a:r>
            <a:r>
              <a:rPr lang="en-US" altLang="zh-CN" sz="2400" dirty="0">
                <a:ea typeface="楷体_GB2312" pitchFamily="49" charset="-122"/>
              </a:rPr>
              <a:t>T(</a:t>
            </a:r>
            <a:r>
              <a:rPr lang="en-US" altLang="zh-CN" sz="2400" dirty="0" err="1">
                <a:ea typeface="楷体_GB2312" pitchFamily="49" charset="-122"/>
              </a:rPr>
              <a:t>S,b</a:t>
            </a:r>
            <a:r>
              <a:rPr lang="zh-CN" altLang="en-US" sz="2400" baseline="-25000" dirty="0">
                <a:ea typeface="楷体_GB2312" pitchFamily="49" charset="-122"/>
                <a:sym typeface="Symbol" panose="05050102010706020507" pitchFamily="18" charset="2"/>
              </a:rPr>
              <a:t></a:t>
            </a:r>
            <a:r>
              <a:rPr lang="en-US" altLang="zh-CN" sz="2400" baseline="-25000" dirty="0">
                <a:ea typeface="楷体_GB2312" pitchFamily="49" charset="-122"/>
                <a:sym typeface="Symbol" panose="05050102010706020507" pitchFamily="18" charset="2"/>
              </a:rPr>
              <a:t>(1)</a:t>
            </a:r>
            <a:r>
              <a:rPr lang="en-US" altLang="zh-CN" sz="2400" dirty="0">
                <a:ea typeface="楷体_GB2312" pitchFamily="49" charset="-122"/>
              </a:rPr>
              <a:t>)</a:t>
            </a:r>
            <a:r>
              <a:rPr lang="zh-CN" altLang="en-US" sz="2400" dirty="0">
                <a:ea typeface="楷体_GB2312" pitchFamily="49" charset="-122"/>
              </a:rPr>
              <a:t>。若</a:t>
            </a:r>
            <a:r>
              <a:rPr lang="en-US" altLang="zh-CN" sz="2400" dirty="0">
                <a:ea typeface="楷体_GB2312" pitchFamily="49" charset="-122"/>
              </a:rPr>
              <a:t>T’&gt;T(</a:t>
            </a:r>
            <a:r>
              <a:rPr lang="en-US" altLang="zh-CN" sz="2400" dirty="0" err="1">
                <a:ea typeface="楷体_GB2312" pitchFamily="49" charset="-122"/>
              </a:rPr>
              <a:t>S,b</a:t>
            </a:r>
            <a:r>
              <a:rPr lang="zh-CN" altLang="en-US" sz="2400" baseline="-25000" dirty="0">
                <a:ea typeface="楷体_GB2312" pitchFamily="49" charset="-122"/>
                <a:sym typeface="Symbol" panose="05050102010706020507" pitchFamily="18" charset="2"/>
              </a:rPr>
              <a:t></a:t>
            </a:r>
            <a:r>
              <a:rPr lang="en-US" altLang="zh-CN" sz="2400" baseline="-25000" dirty="0">
                <a:ea typeface="楷体_GB2312" pitchFamily="49" charset="-122"/>
                <a:sym typeface="Symbol" panose="05050102010706020507" pitchFamily="18" charset="2"/>
              </a:rPr>
              <a:t>(1)</a:t>
            </a:r>
            <a:r>
              <a:rPr lang="en-US" altLang="zh-CN" sz="2400" dirty="0">
                <a:ea typeface="楷体_GB2312" pitchFamily="49" charset="-122"/>
              </a:rPr>
              <a:t>)</a:t>
            </a:r>
            <a:r>
              <a:rPr lang="zh-CN" altLang="en-US" sz="2400" dirty="0">
                <a:ea typeface="楷体_GB2312" pitchFamily="49" charset="-122"/>
              </a:rPr>
              <a:t>，设</a:t>
            </a:r>
            <a:r>
              <a:rPr lang="zh-CN" altLang="en-US" sz="2400" dirty="0">
                <a:ea typeface="楷体_GB2312" pitchFamily="49" charset="-122"/>
                <a:sym typeface="Symbol" panose="05050102010706020507" pitchFamily="18" charset="2"/>
              </a:rPr>
              <a:t></a:t>
            </a:r>
            <a:r>
              <a:rPr lang="en-US" altLang="zh-CN" sz="2400" dirty="0">
                <a:ea typeface="楷体_GB2312" pitchFamily="49" charset="-122"/>
                <a:sym typeface="Symbol" panose="05050102010706020507" pitchFamily="18" charset="2"/>
              </a:rPr>
              <a:t>’</a:t>
            </a:r>
            <a:r>
              <a:rPr lang="zh-CN" altLang="en-US" sz="2400" dirty="0">
                <a:ea typeface="楷体_GB2312" pitchFamily="49" charset="-122"/>
              </a:rPr>
              <a:t>是作业集</a:t>
            </a:r>
            <a:r>
              <a:rPr lang="en-US" altLang="zh-CN" sz="2400" dirty="0">
                <a:ea typeface="楷体_GB2312" pitchFamily="49" charset="-122"/>
              </a:rPr>
              <a:t>S</a:t>
            </a:r>
            <a:r>
              <a:rPr lang="zh-CN" altLang="en-US" sz="2400" dirty="0">
                <a:ea typeface="楷体_GB2312" pitchFamily="49" charset="-122"/>
              </a:rPr>
              <a:t>在机器</a:t>
            </a:r>
            <a:r>
              <a:rPr lang="en-US" altLang="zh-CN" sz="2400" dirty="0">
                <a:ea typeface="楷体_GB2312" pitchFamily="49" charset="-122"/>
              </a:rPr>
              <a:t>M2</a:t>
            </a:r>
            <a:r>
              <a:rPr lang="zh-CN" altLang="en-US" sz="2400" dirty="0">
                <a:ea typeface="楷体_GB2312" pitchFamily="49" charset="-122"/>
              </a:rPr>
              <a:t>的等待时间为</a:t>
            </a:r>
            <a:r>
              <a:rPr lang="en-US" altLang="zh-CN" sz="2400" dirty="0">
                <a:ea typeface="楷体_GB2312" pitchFamily="49" charset="-122"/>
              </a:rPr>
              <a:t>b</a:t>
            </a:r>
            <a:r>
              <a:rPr lang="zh-CN" altLang="en-US" sz="2400" baseline="-25000" dirty="0">
                <a:ea typeface="楷体_GB2312" pitchFamily="49" charset="-122"/>
                <a:sym typeface="Symbol" panose="05050102010706020507" pitchFamily="18" charset="2"/>
              </a:rPr>
              <a:t></a:t>
            </a:r>
            <a:r>
              <a:rPr lang="en-US" altLang="zh-CN" sz="2400" baseline="-25000" dirty="0">
                <a:ea typeface="楷体_GB2312" pitchFamily="49" charset="-122"/>
                <a:sym typeface="Symbol" panose="05050102010706020507" pitchFamily="18" charset="2"/>
              </a:rPr>
              <a:t>(1)</a:t>
            </a:r>
            <a:r>
              <a:rPr lang="zh-CN" altLang="en-US" sz="2400" dirty="0">
                <a:ea typeface="楷体_GB2312" pitchFamily="49" charset="-122"/>
              </a:rPr>
              <a:t>情况下的一个最优调度。则</a:t>
            </a:r>
            <a:r>
              <a:rPr lang="zh-CN" altLang="en-US" sz="2400" dirty="0">
                <a:ea typeface="楷体_GB2312" pitchFamily="49" charset="-122"/>
                <a:sym typeface="Symbol" panose="05050102010706020507" pitchFamily="18" charset="2"/>
              </a:rPr>
              <a:t></a:t>
            </a:r>
            <a:r>
              <a:rPr lang="en-US" altLang="zh-CN" sz="2400" dirty="0">
                <a:ea typeface="楷体_GB2312" pitchFamily="49" charset="-122"/>
              </a:rPr>
              <a:t>(1)</a:t>
            </a:r>
            <a:r>
              <a:rPr lang="zh-CN" altLang="en-US" sz="2400" dirty="0">
                <a:ea typeface="楷体_GB2312" pitchFamily="49" charset="-122"/>
              </a:rPr>
              <a:t>， </a:t>
            </a:r>
            <a:r>
              <a:rPr lang="zh-CN" altLang="en-US" sz="2400" dirty="0">
                <a:ea typeface="楷体_GB2312" pitchFamily="49" charset="-122"/>
                <a:sym typeface="Symbol" panose="05050102010706020507" pitchFamily="18" charset="2"/>
              </a:rPr>
              <a:t></a:t>
            </a:r>
            <a:r>
              <a:rPr lang="en-US" altLang="zh-CN" sz="2400" dirty="0">
                <a:ea typeface="楷体_GB2312" pitchFamily="49" charset="-122"/>
                <a:sym typeface="Symbol" panose="05050102010706020507" pitchFamily="18" charset="2"/>
              </a:rPr>
              <a:t>’</a:t>
            </a:r>
            <a:r>
              <a:rPr lang="en-US" altLang="zh-CN" sz="2400" dirty="0">
                <a:ea typeface="楷体_GB2312" pitchFamily="49" charset="-122"/>
              </a:rPr>
              <a:t>(2)</a:t>
            </a:r>
            <a:r>
              <a:rPr lang="zh-CN" altLang="en-US" sz="2400" dirty="0">
                <a:ea typeface="楷体_GB2312" pitchFamily="49" charset="-122"/>
              </a:rPr>
              <a:t>，</a:t>
            </a:r>
            <a:r>
              <a:rPr lang="en-US" altLang="zh-CN" sz="2400" dirty="0">
                <a:ea typeface="楷体_GB2312" pitchFamily="49" charset="-122"/>
              </a:rPr>
              <a:t>…</a:t>
            </a:r>
            <a:r>
              <a:rPr lang="zh-CN" altLang="en-US" sz="2400" dirty="0">
                <a:ea typeface="楷体_GB2312" pitchFamily="49" charset="-122"/>
              </a:rPr>
              <a:t>， </a:t>
            </a:r>
            <a:r>
              <a:rPr lang="zh-CN" altLang="en-US" sz="2400" dirty="0">
                <a:ea typeface="楷体_GB2312" pitchFamily="49" charset="-122"/>
                <a:sym typeface="Symbol" panose="05050102010706020507" pitchFamily="18" charset="2"/>
              </a:rPr>
              <a:t></a:t>
            </a:r>
            <a:r>
              <a:rPr lang="en-US" altLang="zh-CN" sz="2400" dirty="0">
                <a:ea typeface="楷体_GB2312" pitchFamily="49" charset="-122"/>
                <a:sym typeface="Symbol" panose="05050102010706020507" pitchFamily="18" charset="2"/>
              </a:rPr>
              <a:t>’</a:t>
            </a:r>
            <a:r>
              <a:rPr lang="en-US" altLang="zh-CN" sz="2400" dirty="0">
                <a:ea typeface="楷体_GB2312" pitchFamily="49" charset="-122"/>
              </a:rPr>
              <a:t>(n)</a:t>
            </a:r>
            <a:r>
              <a:rPr lang="zh-CN" altLang="en-US" sz="2400" dirty="0">
                <a:ea typeface="楷体_GB2312" pitchFamily="49" charset="-122"/>
              </a:rPr>
              <a:t>是</a:t>
            </a:r>
            <a:r>
              <a:rPr lang="en-US" altLang="zh-CN" sz="2400" dirty="0">
                <a:ea typeface="楷体_GB2312" pitchFamily="49" charset="-122"/>
              </a:rPr>
              <a:t>N</a:t>
            </a:r>
            <a:r>
              <a:rPr lang="zh-CN" altLang="en-US" sz="2400" dirty="0">
                <a:ea typeface="楷体_GB2312" pitchFamily="49" charset="-122"/>
              </a:rPr>
              <a:t>的一个调度，且该调度所需的时间为</a:t>
            </a:r>
            <a:r>
              <a:rPr lang="en-US" altLang="zh-CN" sz="2400" dirty="0">
                <a:ea typeface="楷体_GB2312" pitchFamily="49" charset="-122"/>
              </a:rPr>
              <a:t>a</a:t>
            </a:r>
            <a:r>
              <a:rPr lang="zh-CN" altLang="en-US" sz="2400" baseline="-25000" dirty="0">
                <a:ea typeface="楷体_GB2312" pitchFamily="49" charset="-122"/>
                <a:sym typeface="Symbol" panose="05050102010706020507" pitchFamily="18" charset="2"/>
              </a:rPr>
              <a:t></a:t>
            </a:r>
            <a:r>
              <a:rPr lang="en-US" altLang="zh-CN" sz="2400" baseline="-25000" dirty="0">
                <a:ea typeface="楷体_GB2312" pitchFamily="49" charset="-122"/>
                <a:sym typeface="Symbol" panose="05050102010706020507" pitchFamily="18" charset="2"/>
              </a:rPr>
              <a:t>(1)</a:t>
            </a:r>
            <a:r>
              <a:rPr lang="en-US" altLang="zh-CN" sz="2400" dirty="0">
                <a:ea typeface="楷体_GB2312" pitchFamily="49" charset="-122"/>
              </a:rPr>
              <a:t>+T(</a:t>
            </a:r>
            <a:r>
              <a:rPr lang="en-US" altLang="zh-CN" sz="2400" dirty="0" err="1">
                <a:ea typeface="楷体_GB2312" pitchFamily="49" charset="-122"/>
              </a:rPr>
              <a:t>S,b</a:t>
            </a:r>
            <a:r>
              <a:rPr lang="zh-CN" altLang="en-US" sz="2400" baseline="-25000" dirty="0">
                <a:ea typeface="楷体_GB2312" pitchFamily="49" charset="-122"/>
                <a:sym typeface="Symbol" panose="05050102010706020507" pitchFamily="18" charset="2"/>
              </a:rPr>
              <a:t></a:t>
            </a:r>
            <a:r>
              <a:rPr lang="en-US" altLang="zh-CN" sz="2400" baseline="-25000" dirty="0">
                <a:ea typeface="楷体_GB2312" pitchFamily="49" charset="-122"/>
                <a:sym typeface="Symbol" panose="05050102010706020507" pitchFamily="18" charset="2"/>
              </a:rPr>
              <a:t>(1)</a:t>
            </a:r>
            <a:r>
              <a:rPr lang="en-US" altLang="zh-CN" sz="2400" dirty="0">
                <a:ea typeface="楷体_GB2312" pitchFamily="49" charset="-122"/>
              </a:rPr>
              <a:t>)&lt;a</a:t>
            </a:r>
            <a:r>
              <a:rPr lang="zh-CN" altLang="en-US" sz="2400" baseline="-25000" dirty="0">
                <a:ea typeface="楷体_GB2312" pitchFamily="49" charset="-122"/>
                <a:sym typeface="Symbol" panose="05050102010706020507" pitchFamily="18" charset="2"/>
              </a:rPr>
              <a:t></a:t>
            </a:r>
            <a:r>
              <a:rPr lang="en-US" altLang="zh-CN" sz="2400" baseline="-25000" dirty="0">
                <a:ea typeface="楷体_GB2312" pitchFamily="49" charset="-122"/>
                <a:sym typeface="Symbol" panose="05050102010706020507" pitchFamily="18" charset="2"/>
              </a:rPr>
              <a:t>(1)</a:t>
            </a:r>
            <a:r>
              <a:rPr lang="en-US" altLang="zh-CN" sz="2400" dirty="0">
                <a:ea typeface="楷体_GB2312" pitchFamily="49" charset="-122"/>
              </a:rPr>
              <a:t>+T’</a:t>
            </a:r>
            <a:r>
              <a:rPr lang="zh-CN" altLang="en-US" sz="2400" dirty="0">
                <a:ea typeface="楷体_GB2312" pitchFamily="49" charset="-122"/>
              </a:rPr>
              <a:t>。这与</a:t>
            </a:r>
            <a:r>
              <a:rPr lang="zh-CN" altLang="en-US" sz="2400" dirty="0">
                <a:ea typeface="楷体_GB2312" pitchFamily="49" charset="-122"/>
                <a:sym typeface="Symbol" panose="05050102010706020507" pitchFamily="18" charset="2"/>
              </a:rPr>
              <a:t></a:t>
            </a:r>
            <a:r>
              <a:rPr lang="zh-CN" altLang="en-US" sz="2400" dirty="0">
                <a:ea typeface="楷体_GB2312" pitchFamily="49" charset="-122"/>
              </a:rPr>
              <a:t>是</a:t>
            </a:r>
            <a:r>
              <a:rPr lang="en-US" altLang="zh-CN" sz="2400" dirty="0">
                <a:ea typeface="楷体_GB2312" pitchFamily="49" charset="-122"/>
              </a:rPr>
              <a:t>N</a:t>
            </a:r>
            <a:r>
              <a:rPr lang="zh-CN" altLang="en-US" sz="2400" dirty="0">
                <a:ea typeface="楷体_GB2312" pitchFamily="49" charset="-122"/>
              </a:rPr>
              <a:t>的最优调度矛盾。故</a:t>
            </a:r>
            <a:r>
              <a:rPr lang="en-US" altLang="zh-CN" sz="2400" dirty="0">
                <a:ea typeface="楷体_GB2312" pitchFamily="49" charset="-122"/>
              </a:rPr>
              <a:t>T’</a:t>
            </a:r>
            <a:r>
              <a:rPr lang="en-US" altLang="zh-CN" sz="2400" dirty="0">
                <a:ea typeface="楷体_GB2312" pitchFamily="49" charset="-122"/>
                <a:sym typeface="Symbol" panose="05050102010706020507" pitchFamily="18" charset="2"/>
              </a:rPr>
              <a:t></a:t>
            </a:r>
            <a:r>
              <a:rPr lang="en-US" altLang="zh-CN" sz="2400" dirty="0">
                <a:ea typeface="楷体_GB2312" pitchFamily="49" charset="-122"/>
              </a:rPr>
              <a:t>T(</a:t>
            </a:r>
            <a:r>
              <a:rPr lang="en-US" altLang="zh-CN" sz="2400" dirty="0" err="1">
                <a:ea typeface="楷体_GB2312" pitchFamily="49" charset="-122"/>
              </a:rPr>
              <a:t>S,b</a:t>
            </a:r>
            <a:r>
              <a:rPr lang="zh-CN" altLang="en-US" sz="2400" baseline="-25000" dirty="0">
                <a:ea typeface="楷体_GB2312" pitchFamily="49" charset="-122"/>
                <a:sym typeface="Symbol" panose="05050102010706020507" pitchFamily="18" charset="2"/>
              </a:rPr>
              <a:t></a:t>
            </a:r>
            <a:r>
              <a:rPr lang="en-US" altLang="zh-CN" sz="2400" baseline="-25000" dirty="0">
                <a:ea typeface="楷体_GB2312" pitchFamily="49" charset="-122"/>
                <a:sym typeface="Symbol" panose="05050102010706020507" pitchFamily="18" charset="2"/>
              </a:rPr>
              <a:t>(1)</a:t>
            </a:r>
            <a:r>
              <a:rPr lang="en-US" altLang="zh-CN" sz="2400" dirty="0">
                <a:ea typeface="楷体_GB2312" pitchFamily="49" charset="-122"/>
              </a:rPr>
              <a:t>)</a:t>
            </a:r>
            <a:r>
              <a:rPr lang="zh-CN" altLang="en-US" sz="2400" dirty="0">
                <a:ea typeface="楷体_GB2312" pitchFamily="49" charset="-122"/>
              </a:rPr>
              <a:t>。从而</a:t>
            </a:r>
            <a:r>
              <a:rPr lang="en-US" altLang="zh-CN" sz="2400" dirty="0">
                <a:ea typeface="楷体_GB2312" pitchFamily="49" charset="-122"/>
              </a:rPr>
              <a:t>T’=T(</a:t>
            </a:r>
            <a:r>
              <a:rPr lang="en-US" altLang="zh-CN" sz="2400" dirty="0" err="1">
                <a:ea typeface="楷体_GB2312" pitchFamily="49" charset="-122"/>
              </a:rPr>
              <a:t>S,b</a:t>
            </a:r>
            <a:r>
              <a:rPr lang="zh-CN" altLang="en-US" sz="2400" baseline="-25000" dirty="0">
                <a:ea typeface="楷体_GB2312" pitchFamily="49" charset="-122"/>
                <a:sym typeface="Symbol" panose="05050102010706020507" pitchFamily="18" charset="2"/>
              </a:rPr>
              <a:t></a:t>
            </a:r>
            <a:r>
              <a:rPr lang="en-US" altLang="zh-CN" sz="2400" baseline="-25000" dirty="0">
                <a:ea typeface="楷体_GB2312" pitchFamily="49" charset="-122"/>
                <a:sym typeface="Symbol" panose="05050102010706020507" pitchFamily="18" charset="2"/>
              </a:rPr>
              <a:t>(1)</a:t>
            </a:r>
            <a:r>
              <a:rPr lang="en-US" altLang="zh-CN" sz="2400" dirty="0">
                <a:ea typeface="楷体_GB2312" pitchFamily="49" charset="-122"/>
              </a:rPr>
              <a:t>)</a:t>
            </a:r>
            <a:r>
              <a:rPr lang="zh-CN" altLang="en-US" sz="2400" dirty="0">
                <a:ea typeface="楷体_GB2312" pitchFamily="49" charset="-122"/>
              </a:rPr>
              <a:t>。这就证明了流水作业调度问题具有最优子结构的性质。</a:t>
            </a:r>
            <a:endParaRPr lang="en-US" altLang="zh-CN" sz="2400" dirty="0">
              <a:ea typeface="楷体_GB2312" pitchFamily="49" charset="-122"/>
            </a:endParaRPr>
          </a:p>
        </p:txBody>
      </p:sp>
      <p:sp>
        <p:nvSpPr>
          <p:cNvPr id="316421" name="Text Box 5"/>
          <p:cNvSpPr txBox="1">
            <a:spLocks noChangeArrowheads="1"/>
          </p:cNvSpPr>
          <p:nvPr/>
        </p:nvSpPr>
        <p:spPr bwMode="auto">
          <a:xfrm>
            <a:off x="755650" y="4941888"/>
            <a:ext cx="7219950" cy="1552575"/>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由流水作业调度问题的最优子结构性质可知，</a:t>
            </a:r>
          </a:p>
          <a:p>
            <a:endParaRPr lang="zh-CN" altLang="en-US" sz="2400">
              <a:ea typeface="楷体_GB2312" pitchFamily="49" charset="-122"/>
            </a:endParaRPr>
          </a:p>
          <a:p>
            <a:endParaRPr lang="zh-CN" altLang="en-US" sz="2400">
              <a:ea typeface="楷体_GB2312" pitchFamily="49" charset="-122"/>
            </a:endParaRPr>
          </a:p>
          <a:p>
            <a:endParaRPr lang="zh-CN" altLang="en-US" sz="2400">
              <a:ea typeface="楷体_GB2312" pitchFamily="49" charset="-122"/>
            </a:endParaRPr>
          </a:p>
        </p:txBody>
      </p:sp>
      <p:sp>
        <p:nvSpPr>
          <p:cNvPr id="316422" name="Rectangle 6"/>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6423" name="Object 7"/>
          <p:cNvGraphicFramePr>
            <a:graphicFrameLocks noChangeAspect="1"/>
          </p:cNvGraphicFramePr>
          <p:nvPr/>
        </p:nvGraphicFramePr>
        <p:xfrm>
          <a:off x="1331913" y="5373688"/>
          <a:ext cx="3455987" cy="455612"/>
        </p:xfrm>
        <a:graphic>
          <a:graphicData uri="http://schemas.openxmlformats.org/presentationml/2006/ole">
            <mc:AlternateContent xmlns:mc="http://schemas.openxmlformats.org/markup-compatibility/2006">
              <mc:Choice xmlns:v="urn:schemas-microsoft-com:vml" Requires="v">
                <p:oleObj spid="_x0000_s17450" name="公式" r:id="rId3" imgW="2095500" imgH="279400" progId="Equation.3">
                  <p:embed/>
                </p:oleObj>
              </mc:Choice>
              <mc:Fallback>
                <p:oleObj name="公式" r:id="rId3" imgW="2095500" imgH="279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5373688"/>
                        <a:ext cx="3455987"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6424" name="Rectangle 8"/>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6425" name="Object 9"/>
          <p:cNvGraphicFramePr>
            <a:graphicFrameLocks noChangeAspect="1"/>
          </p:cNvGraphicFramePr>
          <p:nvPr/>
        </p:nvGraphicFramePr>
        <p:xfrm>
          <a:off x="1258888" y="5894388"/>
          <a:ext cx="5905500" cy="547687"/>
        </p:xfrm>
        <a:graphic>
          <a:graphicData uri="http://schemas.openxmlformats.org/presentationml/2006/ole">
            <mc:AlternateContent xmlns:mc="http://schemas.openxmlformats.org/markup-compatibility/2006">
              <mc:Choice xmlns:v="urn:schemas-microsoft-com:vml" Requires="v">
                <p:oleObj spid="_x0000_s17451" name="公式" r:id="rId5" imgW="2984500" imgH="279400" progId="Equation.3">
                  <p:embed/>
                </p:oleObj>
              </mc:Choice>
              <mc:Fallback>
                <p:oleObj name="公式" r:id="rId5" imgW="2984500" imgH="279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5894388"/>
                        <a:ext cx="590550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60</a:t>
            </a:fld>
            <a:r>
              <a:rPr lang="en-US" altLang="zh-CN" smtClean="0"/>
              <a:t>/79</a:t>
            </a:r>
            <a:endParaRPr lang="en-US" altLang="zh-CN" dirty="0"/>
          </a:p>
        </p:txBody>
      </p:sp>
    </p:spTree>
    <p:extLst>
      <p:ext uri="{BB962C8B-B14F-4D97-AF65-F5344CB8AC3E}">
        <p14:creationId xmlns:p14="http://schemas.microsoft.com/office/powerpoint/2010/main" val="697757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6420"/>
                                        </p:tgtEl>
                                        <p:attrNameLst>
                                          <p:attrName>style.visibility</p:attrName>
                                        </p:attrNameLst>
                                      </p:cBhvr>
                                      <p:to>
                                        <p:strVal val="visible"/>
                                      </p:to>
                                    </p:set>
                                    <p:animEffect transition="in" filter="barn(inVertical)">
                                      <p:cBhvr>
                                        <p:cTn id="7" dur="500"/>
                                        <p:tgtEl>
                                          <p:spTgt spid="3164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16421"/>
                                        </p:tgtEl>
                                        <p:attrNameLst>
                                          <p:attrName>style.visibility</p:attrName>
                                        </p:attrNameLst>
                                      </p:cBhvr>
                                      <p:to>
                                        <p:strVal val="visible"/>
                                      </p:to>
                                    </p:set>
                                    <p:animEffect transition="in" filter="barn(inVertical)">
                                      <p:cBhvr>
                                        <p:cTn id="12" dur="500"/>
                                        <p:tgtEl>
                                          <p:spTgt spid="316421"/>
                                        </p:tgtEl>
                                      </p:cBhvr>
                                    </p:animEffect>
                                  </p:childTnLst>
                                </p:cTn>
                              </p:par>
                              <p:par>
                                <p:cTn id="13" presetID="16" presetClass="entr" presetSubtype="21" fill="hold" nodeType="withEffect">
                                  <p:stCondLst>
                                    <p:cond delay="0"/>
                                  </p:stCondLst>
                                  <p:childTnLst>
                                    <p:set>
                                      <p:cBhvr>
                                        <p:cTn id="14" dur="1" fill="hold">
                                          <p:stCondLst>
                                            <p:cond delay="0"/>
                                          </p:stCondLst>
                                        </p:cTn>
                                        <p:tgtEl>
                                          <p:spTgt spid="316423"/>
                                        </p:tgtEl>
                                        <p:attrNameLst>
                                          <p:attrName>style.visibility</p:attrName>
                                        </p:attrNameLst>
                                      </p:cBhvr>
                                      <p:to>
                                        <p:strVal val="visible"/>
                                      </p:to>
                                    </p:set>
                                    <p:animEffect transition="in" filter="barn(inVertical)">
                                      <p:cBhvr>
                                        <p:cTn id="15" dur="500"/>
                                        <p:tgtEl>
                                          <p:spTgt spid="316423"/>
                                        </p:tgtEl>
                                      </p:cBhvr>
                                    </p:animEffect>
                                  </p:childTnLst>
                                </p:cTn>
                              </p:par>
                              <p:par>
                                <p:cTn id="16" presetID="16" presetClass="entr" presetSubtype="21" fill="hold" nodeType="withEffect">
                                  <p:stCondLst>
                                    <p:cond delay="0"/>
                                  </p:stCondLst>
                                  <p:childTnLst>
                                    <p:set>
                                      <p:cBhvr>
                                        <p:cTn id="17" dur="1" fill="hold">
                                          <p:stCondLst>
                                            <p:cond delay="0"/>
                                          </p:stCondLst>
                                        </p:cTn>
                                        <p:tgtEl>
                                          <p:spTgt spid="316425"/>
                                        </p:tgtEl>
                                        <p:attrNameLst>
                                          <p:attrName>style.visibility</p:attrName>
                                        </p:attrNameLst>
                                      </p:cBhvr>
                                      <p:to>
                                        <p:strVal val="visible"/>
                                      </p:to>
                                    </p:set>
                                    <p:animEffect transition="in" filter="barn(inVertical)">
                                      <p:cBhvr>
                                        <p:cTn id="18" dur="500"/>
                                        <p:tgtEl>
                                          <p:spTgt spid="316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0" grpId="0" animBg="1"/>
      <p:bldP spid="31642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Johnson</a:t>
            </a:r>
            <a:r>
              <a:rPr lang="zh-CN" altLang="en-US" dirty="0" smtClean="0"/>
              <a:t>不等式</a:t>
            </a:r>
            <a:endParaRPr lang="zh-CN" altLang="en-US" dirty="0"/>
          </a:p>
        </p:txBody>
      </p:sp>
      <p:sp>
        <p:nvSpPr>
          <p:cNvPr id="317443" name="Text Box 3"/>
          <p:cNvSpPr txBox="1">
            <a:spLocks noChangeArrowheads="1"/>
          </p:cNvSpPr>
          <p:nvPr/>
        </p:nvSpPr>
        <p:spPr bwMode="auto">
          <a:xfrm>
            <a:off x="158750" y="1562968"/>
            <a:ext cx="8734425" cy="3378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smtClean="0">
                <a:ea typeface="楷体_GB2312" pitchFamily="49" charset="-122"/>
              </a:rPr>
              <a:t>对递归式的深入分析表明，算法可进一步得到简化。</a:t>
            </a:r>
          </a:p>
          <a:p>
            <a:r>
              <a:rPr lang="zh-CN" altLang="en-US" sz="2400" dirty="0" smtClean="0">
                <a:ea typeface="楷体_GB2312" pitchFamily="49" charset="-122"/>
              </a:rPr>
              <a:t>设</a:t>
            </a:r>
            <a:r>
              <a:rPr lang="zh-CN" altLang="en-US" sz="2400" dirty="0" smtClean="0">
                <a:ea typeface="楷体_GB2312" pitchFamily="49" charset="-122"/>
                <a:sym typeface="Symbol" panose="05050102010706020507" pitchFamily="18" charset="2"/>
              </a:rPr>
              <a:t></a:t>
            </a:r>
            <a:r>
              <a:rPr lang="zh-CN" altLang="en-US" sz="2400" dirty="0" smtClean="0">
                <a:ea typeface="楷体_GB2312" pitchFamily="49" charset="-122"/>
              </a:rPr>
              <a:t>是作业集</a:t>
            </a:r>
            <a:r>
              <a:rPr lang="en-US" altLang="zh-CN" sz="2400" dirty="0" smtClean="0">
                <a:ea typeface="楷体_GB2312" pitchFamily="49" charset="-122"/>
              </a:rPr>
              <a:t>S</a:t>
            </a:r>
            <a:r>
              <a:rPr lang="zh-CN" altLang="en-US" sz="2400" dirty="0" smtClean="0">
                <a:ea typeface="楷体_GB2312" pitchFamily="49" charset="-122"/>
              </a:rPr>
              <a:t>在机器</a:t>
            </a:r>
            <a:r>
              <a:rPr lang="en-US" altLang="zh-CN" sz="2400" dirty="0" smtClean="0">
                <a:ea typeface="楷体_GB2312" pitchFamily="49" charset="-122"/>
              </a:rPr>
              <a:t>M2</a:t>
            </a:r>
            <a:r>
              <a:rPr lang="zh-CN" altLang="en-US" sz="2400" dirty="0" smtClean="0">
                <a:ea typeface="楷体_GB2312" pitchFamily="49" charset="-122"/>
              </a:rPr>
              <a:t>的等待时间为</a:t>
            </a:r>
            <a:r>
              <a:rPr lang="en-US" altLang="zh-CN" sz="2400" dirty="0" smtClean="0">
                <a:ea typeface="楷体_GB2312" pitchFamily="49" charset="-122"/>
              </a:rPr>
              <a:t>t</a:t>
            </a:r>
            <a:r>
              <a:rPr lang="zh-CN" altLang="en-US" sz="2400" dirty="0" smtClean="0">
                <a:ea typeface="楷体_GB2312" pitchFamily="49" charset="-122"/>
              </a:rPr>
              <a:t>时的任一最优调度。若</a:t>
            </a:r>
            <a:r>
              <a:rPr lang="zh-CN" altLang="en-US" sz="2400" dirty="0" smtClean="0">
                <a:ea typeface="楷体_GB2312" pitchFamily="49" charset="-122"/>
                <a:sym typeface="Symbol" panose="05050102010706020507" pitchFamily="18" charset="2"/>
              </a:rPr>
              <a:t></a:t>
            </a:r>
            <a:r>
              <a:rPr lang="en-US" altLang="zh-CN" sz="2400" dirty="0" smtClean="0">
                <a:ea typeface="楷体_GB2312" pitchFamily="49" charset="-122"/>
              </a:rPr>
              <a:t>(1)=</a:t>
            </a:r>
            <a:r>
              <a:rPr lang="en-US" altLang="zh-CN" sz="2400" dirty="0" err="1" smtClean="0">
                <a:ea typeface="楷体_GB2312" pitchFamily="49" charset="-122"/>
              </a:rPr>
              <a:t>i</a:t>
            </a:r>
            <a:r>
              <a:rPr lang="en-US" altLang="zh-CN" sz="2400" dirty="0" smtClean="0">
                <a:ea typeface="楷体_GB2312" pitchFamily="49" charset="-122"/>
              </a:rPr>
              <a:t>, </a:t>
            </a:r>
            <a:r>
              <a:rPr lang="zh-CN" altLang="en-US" sz="2400" dirty="0" smtClean="0">
                <a:ea typeface="楷体_GB2312" pitchFamily="49" charset="-122"/>
                <a:sym typeface="Symbol" panose="05050102010706020507" pitchFamily="18" charset="2"/>
              </a:rPr>
              <a:t></a:t>
            </a:r>
            <a:r>
              <a:rPr lang="en-US" altLang="zh-CN" sz="2400" dirty="0" smtClean="0">
                <a:ea typeface="楷体_GB2312" pitchFamily="49" charset="-122"/>
              </a:rPr>
              <a:t>(2)=j</a:t>
            </a:r>
            <a:r>
              <a:rPr lang="zh-CN" altLang="en-US" sz="2400" dirty="0" smtClean="0">
                <a:ea typeface="楷体_GB2312" pitchFamily="49" charset="-122"/>
              </a:rPr>
              <a:t>。则由动态规划递归式可得</a:t>
            </a:r>
            <a:r>
              <a:rPr lang="en-US" altLang="zh-CN" sz="2400" dirty="0" smtClean="0">
                <a:ea typeface="楷体_GB2312" pitchFamily="49" charset="-122"/>
              </a:rPr>
              <a:t>:</a:t>
            </a:r>
          </a:p>
          <a:p>
            <a:r>
              <a:rPr lang="en-US" altLang="zh-CN" sz="2400" dirty="0" smtClean="0">
                <a:ea typeface="楷体_GB2312" pitchFamily="49" charset="-122"/>
              </a:rPr>
              <a:t>T(</a:t>
            </a:r>
            <a:r>
              <a:rPr lang="en-US" altLang="zh-CN" sz="2400" dirty="0" err="1" smtClean="0">
                <a:ea typeface="楷体_GB2312" pitchFamily="49" charset="-122"/>
              </a:rPr>
              <a:t>S,t</a:t>
            </a:r>
            <a:r>
              <a:rPr lang="en-US" altLang="zh-CN" sz="2400" dirty="0">
                <a:ea typeface="楷体_GB2312" pitchFamily="49" charset="-122"/>
              </a:rPr>
              <a:t>)=</a:t>
            </a:r>
            <a:r>
              <a:rPr lang="en-US" altLang="zh-CN" sz="2400" dirty="0" err="1">
                <a:ea typeface="楷体_GB2312" pitchFamily="49" charset="-122"/>
              </a:rPr>
              <a:t>a</a:t>
            </a:r>
            <a:r>
              <a:rPr lang="en-US" altLang="zh-CN" sz="2400" baseline="-25000" dirty="0" err="1">
                <a:ea typeface="楷体_GB2312" pitchFamily="49" charset="-122"/>
              </a:rPr>
              <a:t>i</a:t>
            </a:r>
            <a:r>
              <a:rPr lang="en-US" altLang="zh-CN" sz="2400" dirty="0" err="1">
                <a:ea typeface="楷体_GB2312" pitchFamily="49" charset="-122"/>
              </a:rPr>
              <a:t>+T</a:t>
            </a:r>
            <a:r>
              <a:rPr lang="en-US" altLang="zh-CN" sz="2400" dirty="0">
                <a:ea typeface="楷体_GB2312" pitchFamily="49" charset="-122"/>
              </a:rPr>
              <a:t>(S-{</a:t>
            </a:r>
            <a:r>
              <a:rPr lang="en-US" altLang="zh-CN" sz="2400" dirty="0" err="1">
                <a:ea typeface="楷体_GB2312" pitchFamily="49" charset="-122"/>
              </a:rPr>
              <a:t>i</a:t>
            </a:r>
            <a:r>
              <a:rPr lang="en-US" altLang="zh-CN" sz="2400" dirty="0">
                <a:ea typeface="楷体_GB2312" pitchFamily="49" charset="-122"/>
              </a:rPr>
              <a:t>},</a:t>
            </a:r>
            <a:r>
              <a:rPr lang="en-US" altLang="zh-CN" sz="2400" dirty="0" err="1">
                <a:ea typeface="楷体_GB2312" pitchFamily="49" charset="-122"/>
              </a:rPr>
              <a:t>b</a:t>
            </a:r>
            <a:r>
              <a:rPr lang="en-US" altLang="zh-CN" sz="2400" baseline="-25000" dirty="0" err="1">
                <a:ea typeface="楷体_GB2312" pitchFamily="49" charset="-122"/>
              </a:rPr>
              <a:t>i</a:t>
            </a:r>
            <a:r>
              <a:rPr lang="en-US" altLang="zh-CN" sz="2400" dirty="0" err="1">
                <a:ea typeface="楷体_GB2312" pitchFamily="49" charset="-122"/>
              </a:rPr>
              <a:t>+max</a:t>
            </a:r>
            <a:r>
              <a:rPr lang="en-US" altLang="zh-CN" sz="2400" dirty="0">
                <a:ea typeface="楷体_GB2312" pitchFamily="49" charset="-122"/>
              </a:rPr>
              <a:t>{t-a</a:t>
            </a:r>
            <a:r>
              <a:rPr lang="en-US" altLang="zh-CN" sz="2400" baseline="-25000" dirty="0">
                <a:ea typeface="楷体_GB2312" pitchFamily="49" charset="-122"/>
              </a:rPr>
              <a:t>i</a:t>
            </a:r>
            <a:r>
              <a:rPr lang="en-US" altLang="zh-CN" sz="2400" dirty="0">
                <a:ea typeface="楷体_GB2312" pitchFamily="49" charset="-122"/>
              </a:rPr>
              <a:t>,0})=</a:t>
            </a:r>
            <a:r>
              <a:rPr lang="en-US" altLang="zh-CN" sz="2400" dirty="0" err="1">
                <a:ea typeface="楷体_GB2312" pitchFamily="49" charset="-122"/>
              </a:rPr>
              <a:t>a</a:t>
            </a:r>
            <a:r>
              <a:rPr lang="en-US" altLang="zh-CN" sz="2400" baseline="-25000" dirty="0" err="1">
                <a:ea typeface="楷体_GB2312" pitchFamily="49" charset="-122"/>
              </a:rPr>
              <a:t>i</a:t>
            </a:r>
            <a:r>
              <a:rPr lang="en-US" altLang="zh-CN" sz="2400" dirty="0" err="1">
                <a:ea typeface="楷体_GB2312" pitchFamily="49" charset="-122"/>
              </a:rPr>
              <a:t>+a</a:t>
            </a:r>
            <a:r>
              <a:rPr lang="en-US" altLang="zh-CN" sz="2400" baseline="-25000" dirty="0" err="1">
                <a:ea typeface="楷体_GB2312" pitchFamily="49" charset="-122"/>
              </a:rPr>
              <a:t>j</a:t>
            </a:r>
            <a:r>
              <a:rPr lang="en-US" altLang="zh-CN" sz="2400" dirty="0" err="1">
                <a:ea typeface="楷体_GB2312" pitchFamily="49" charset="-122"/>
              </a:rPr>
              <a:t>+T</a:t>
            </a:r>
            <a:r>
              <a:rPr lang="en-US" altLang="zh-CN" sz="2400" dirty="0">
                <a:ea typeface="楷体_GB2312" pitchFamily="49" charset="-122"/>
              </a:rPr>
              <a:t>(S-{</a:t>
            </a:r>
            <a:r>
              <a:rPr lang="en-US" altLang="zh-CN" sz="2400" dirty="0" err="1">
                <a:ea typeface="楷体_GB2312" pitchFamily="49" charset="-122"/>
              </a:rPr>
              <a:t>i,j</a:t>
            </a:r>
            <a:r>
              <a:rPr lang="en-US" altLang="zh-CN" sz="2400" dirty="0">
                <a:ea typeface="楷体_GB2312" pitchFamily="49" charset="-122"/>
              </a:rPr>
              <a:t>},</a:t>
            </a:r>
            <a:r>
              <a:rPr lang="en-US" altLang="zh-CN" sz="2400" dirty="0" err="1">
                <a:ea typeface="楷体_GB2312" pitchFamily="49" charset="-122"/>
              </a:rPr>
              <a:t>t</a:t>
            </a:r>
            <a:r>
              <a:rPr lang="en-US" altLang="zh-CN" sz="2400" baseline="-25000" dirty="0" err="1">
                <a:ea typeface="楷体_GB2312" pitchFamily="49" charset="-122"/>
              </a:rPr>
              <a:t>ij</a:t>
            </a:r>
            <a:r>
              <a:rPr lang="en-US" altLang="zh-CN" sz="2400" dirty="0">
                <a:ea typeface="楷体_GB2312" pitchFamily="49" charset="-122"/>
              </a:rPr>
              <a:t>)</a:t>
            </a:r>
          </a:p>
          <a:p>
            <a:r>
              <a:rPr lang="zh-CN" altLang="en-US" sz="2400" dirty="0">
                <a:ea typeface="楷体_GB2312" pitchFamily="49" charset="-122"/>
              </a:rPr>
              <a:t>其中，</a:t>
            </a:r>
          </a:p>
          <a:p>
            <a:endParaRPr lang="en-US" altLang="zh-CN" sz="2400" dirty="0">
              <a:ea typeface="楷体_GB2312" pitchFamily="49" charset="-122"/>
            </a:endParaRPr>
          </a:p>
          <a:p>
            <a:endParaRPr lang="en-US" altLang="zh-CN" sz="2400" dirty="0">
              <a:ea typeface="楷体_GB2312" pitchFamily="49" charset="-122"/>
            </a:endParaRPr>
          </a:p>
          <a:p>
            <a:endParaRPr lang="en-US" altLang="zh-CN" sz="2400" dirty="0">
              <a:ea typeface="楷体_GB2312" pitchFamily="49" charset="-122"/>
            </a:endParaRPr>
          </a:p>
          <a:p>
            <a:endParaRPr lang="zh-CN" altLang="en-US" sz="2400" dirty="0">
              <a:ea typeface="楷体_GB2312" pitchFamily="49" charset="-122"/>
            </a:endParaRPr>
          </a:p>
        </p:txBody>
      </p:sp>
      <p:sp>
        <p:nvSpPr>
          <p:cNvPr id="317444"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17445"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7446" name="Object 6"/>
          <p:cNvGraphicFramePr>
            <a:graphicFrameLocks noChangeAspect="1"/>
          </p:cNvGraphicFramePr>
          <p:nvPr>
            <p:extLst>
              <p:ext uri="{D42A27DB-BD31-4B8C-83A1-F6EECF244321}">
                <p14:modId xmlns:p14="http://schemas.microsoft.com/office/powerpoint/2010/main" val="1949734697"/>
              </p:ext>
            </p:extLst>
          </p:nvPr>
        </p:nvGraphicFramePr>
        <p:xfrm>
          <a:off x="1042988" y="3156247"/>
          <a:ext cx="5184775" cy="1712913"/>
        </p:xfrm>
        <a:graphic>
          <a:graphicData uri="http://schemas.openxmlformats.org/presentationml/2006/ole">
            <mc:AlternateContent xmlns:mc="http://schemas.openxmlformats.org/markup-compatibility/2006">
              <mc:Choice xmlns:v="urn:schemas-microsoft-com:vml" Requires="v">
                <p:oleObj spid="_x0000_s18454" name="公式" r:id="rId3" imgW="2730240" imgH="914400" progId="Equation.3">
                  <p:embed/>
                </p:oleObj>
              </mc:Choice>
              <mc:Fallback>
                <p:oleObj name="公式" r:id="rId3" imgW="273024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156247"/>
                        <a:ext cx="5184775" cy="171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47"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17448" name="Text Box 8"/>
          <p:cNvSpPr txBox="1">
            <a:spLocks noChangeArrowheads="1"/>
          </p:cNvSpPr>
          <p:nvPr/>
        </p:nvSpPr>
        <p:spPr bwMode="auto">
          <a:xfrm>
            <a:off x="376238" y="4941168"/>
            <a:ext cx="8299450" cy="822325"/>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latin typeface="黑体" panose="02010609060101010101" pitchFamily="49" charset="-122"/>
                <a:ea typeface="黑体" panose="02010609060101010101" pitchFamily="49" charset="-122"/>
              </a:rPr>
              <a:t>如果作业</a:t>
            </a:r>
            <a:r>
              <a:rPr lang="en-US" altLang="zh-CN" sz="2400" dirty="0" err="1">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j</a:t>
            </a:r>
            <a:r>
              <a:rPr lang="zh-CN" altLang="en-US" sz="2400" dirty="0">
                <a:latin typeface="黑体" panose="02010609060101010101" pitchFamily="49" charset="-122"/>
                <a:ea typeface="黑体" panose="02010609060101010101" pitchFamily="49" charset="-122"/>
              </a:rPr>
              <a:t>满足</a:t>
            </a:r>
            <a:r>
              <a:rPr lang="en-US" altLang="zh-CN" sz="2400" dirty="0">
                <a:latin typeface="黑体" panose="02010609060101010101" pitchFamily="49" charset="-122"/>
                <a:ea typeface="黑体" panose="02010609060101010101" pitchFamily="49" charset="-122"/>
              </a:rPr>
              <a:t>min{</a:t>
            </a:r>
            <a:r>
              <a:rPr lang="en-US" altLang="zh-CN" sz="2400" dirty="0" err="1">
                <a:latin typeface="黑体" panose="02010609060101010101" pitchFamily="49" charset="-122"/>
                <a:ea typeface="黑体" panose="02010609060101010101" pitchFamily="49" charset="-122"/>
              </a:rPr>
              <a:t>b</a:t>
            </a:r>
            <a:r>
              <a:rPr lang="en-US" altLang="zh-CN" sz="2400" baseline="-25000" dirty="0" err="1">
                <a:latin typeface="黑体" panose="02010609060101010101" pitchFamily="49" charset="-122"/>
                <a:ea typeface="黑体" panose="02010609060101010101" pitchFamily="49" charset="-122"/>
              </a:rPr>
              <a:t>i</a:t>
            </a:r>
            <a:r>
              <a:rPr lang="en-US" altLang="zh-CN" sz="2400" dirty="0" err="1">
                <a:latin typeface="黑体" panose="02010609060101010101" pitchFamily="49" charset="-122"/>
                <a:ea typeface="黑体" panose="02010609060101010101" pitchFamily="49" charset="-122"/>
              </a:rPr>
              <a:t>,a</a:t>
            </a:r>
            <a:r>
              <a:rPr lang="en-US" altLang="zh-CN" sz="2400" baseline="-25000" dirty="0" err="1">
                <a:latin typeface="黑体" panose="02010609060101010101" pitchFamily="49" charset="-122"/>
                <a:ea typeface="黑体" panose="02010609060101010101" pitchFamily="49" charset="-122"/>
              </a:rPr>
              <a:t>j</a:t>
            </a:r>
            <a:r>
              <a:rPr lang="en-US" altLang="zh-CN" sz="2400" dirty="0">
                <a:latin typeface="黑体" panose="02010609060101010101" pitchFamily="49" charset="-122"/>
                <a:ea typeface="黑体" panose="02010609060101010101" pitchFamily="49" charset="-122"/>
              </a:rPr>
              <a:t>}</a:t>
            </a:r>
            <a:r>
              <a:rPr lang="en-US"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min{</a:t>
            </a:r>
            <a:r>
              <a:rPr lang="en-US" altLang="zh-CN" sz="2400" dirty="0" err="1">
                <a:latin typeface="黑体" panose="02010609060101010101" pitchFamily="49" charset="-122"/>
                <a:ea typeface="黑体" panose="02010609060101010101" pitchFamily="49" charset="-122"/>
              </a:rPr>
              <a:t>b</a:t>
            </a:r>
            <a:r>
              <a:rPr lang="en-US" altLang="zh-CN" sz="2400" baseline="-25000" dirty="0" err="1">
                <a:latin typeface="黑体" panose="02010609060101010101" pitchFamily="49" charset="-122"/>
                <a:ea typeface="黑体" panose="02010609060101010101" pitchFamily="49" charset="-122"/>
              </a:rPr>
              <a:t>j</a:t>
            </a:r>
            <a:r>
              <a:rPr lang="en-US" altLang="zh-CN" sz="2400" dirty="0" err="1">
                <a:latin typeface="黑体" panose="02010609060101010101" pitchFamily="49" charset="-122"/>
                <a:ea typeface="黑体" panose="02010609060101010101" pitchFamily="49" charset="-122"/>
              </a:rPr>
              <a:t>,a</a:t>
            </a:r>
            <a:r>
              <a:rPr lang="en-US" altLang="zh-CN" sz="2400" baseline="-25000" dirty="0" err="1">
                <a:latin typeface="黑体" panose="02010609060101010101" pitchFamily="49" charset="-122"/>
                <a:ea typeface="黑体" panose="02010609060101010101" pitchFamily="49" charset="-122"/>
              </a:rPr>
              <a:t>i</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，则称作业</a:t>
            </a:r>
            <a:r>
              <a:rPr lang="en-US" altLang="zh-CN" sz="2400" dirty="0" err="1">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j</a:t>
            </a:r>
            <a:r>
              <a:rPr lang="zh-CN" altLang="en-US" sz="2400" dirty="0">
                <a:latin typeface="黑体" panose="02010609060101010101" pitchFamily="49" charset="-122"/>
                <a:ea typeface="黑体" panose="02010609060101010101" pitchFamily="49" charset="-122"/>
              </a:rPr>
              <a:t>满足</a:t>
            </a:r>
            <a:r>
              <a:rPr lang="en-US" altLang="zh-CN" sz="2400" b="1" dirty="0">
                <a:latin typeface="黑体" panose="02010609060101010101" pitchFamily="49" charset="-122"/>
                <a:ea typeface="黑体" panose="02010609060101010101" pitchFamily="49" charset="-122"/>
              </a:rPr>
              <a:t>Johnson</a:t>
            </a:r>
            <a:r>
              <a:rPr lang="zh-CN" altLang="en-US" sz="2400" b="1" dirty="0">
                <a:latin typeface="黑体" panose="02010609060101010101" pitchFamily="49" charset="-122"/>
                <a:ea typeface="黑体" panose="02010609060101010101" pitchFamily="49" charset="-122"/>
              </a:rPr>
              <a:t>不等式</a:t>
            </a:r>
            <a:r>
              <a:rPr lang="zh-CN" altLang="en-US" sz="2400" dirty="0">
                <a:latin typeface="黑体" panose="02010609060101010101" pitchFamily="49" charset="-122"/>
                <a:ea typeface="黑体" panose="02010609060101010101" pitchFamily="49" charset="-122"/>
              </a:rPr>
              <a:t>。</a:t>
            </a: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61</a:t>
            </a:fld>
            <a:r>
              <a:rPr lang="en-US" altLang="zh-CN" smtClean="0"/>
              <a:t>/79</a:t>
            </a:r>
            <a:endParaRPr lang="en-US" altLang="zh-CN" dirty="0"/>
          </a:p>
        </p:txBody>
      </p:sp>
    </p:spTree>
    <p:extLst>
      <p:ext uri="{BB962C8B-B14F-4D97-AF65-F5344CB8AC3E}">
        <p14:creationId xmlns:p14="http://schemas.microsoft.com/office/powerpoint/2010/main" val="1738674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流水作业调度的</a:t>
            </a:r>
            <a:r>
              <a:rPr lang="en-US" altLang="zh-CN" dirty="0"/>
              <a:t>Johnson</a:t>
            </a:r>
            <a:r>
              <a:rPr lang="zh-CN" altLang="en-US" dirty="0"/>
              <a:t>法则</a:t>
            </a:r>
          </a:p>
        </p:txBody>
      </p:sp>
      <p:sp>
        <p:nvSpPr>
          <p:cNvPr id="318467" name="Text Box 3"/>
          <p:cNvSpPr txBox="1">
            <a:spLocks noChangeArrowheads="1"/>
          </p:cNvSpPr>
          <p:nvPr/>
        </p:nvSpPr>
        <p:spPr bwMode="auto">
          <a:xfrm>
            <a:off x="250825" y="1196975"/>
            <a:ext cx="8661400" cy="52629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交换作业</a:t>
            </a:r>
            <a:r>
              <a:rPr lang="en-US" altLang="zh-CN" sz="2400" dirty="0" err="1">
                <a:ea typeface="楷体_GB2312" pitchFamily="49" charset="-122"/>
              </a:rPr>
              <a:t>i</a:t>
            </a:r>
            <a:r>
              <a:rPr lang="zh-CN" altLang="en-US" sz="2400" dirty="0">
                <a:ea typeface="楷体_GB2312" pitchFamily="49" charset="-122"/>
              </a:rPr>
              <a:t>和作业</a:t>
            </a:r>
            <a:r>
              <a:rPr lang="en-US" altLang="zh-CN" sz="2400" dirty="0">
                <a:ea typeface="楷体_GB2312" pitchFamily="49" charset="-122"/>
              </a:rPr>
              <a:t>j</a:t>
            </a:r>
            <a:r>
              <a:rPr lang="zh-CN" altLang="en-US" sz="2400" dirty="0">
                <a:ea typeface="楷体_GB2312" pitchFamily="49" charset="-122"/>
              </a:rPr>
              <a:t>的加工顺序，得到作业集</a:t>
            </a:r>
            <a:r>
              <a:rPr lang="en-US" altLang="zh-CN" sz="2400" dirty="0">
                <a:ea typeface="楷体_GB2312" pitchFamily="49" charset="-122"/>
              </a:rPr>
              <a:t>S</a:t>
            </a:r>
            <a:r>
              <a:rPr lang="zh-CN" altLang="en-US" sz="2400" dirty="0">
                <a:ea typeface="楷体_GB2312" pitchFamily="49" charset="-122"/>
              </a:rPr>
              <a:t>的另一调度，它所需的加工时间为</a:t>
            </a:r>
            <a:r>
              <a:rPr lang="en-US" altLang="zh-CN" sz="2400" dirty="0">
                <a:ea typeface="楷体_GB2312" pitchFamily="49" charset="-122"/>
              </a:rPr>
              <a:t>T’(</a:t>
            </a:r>
            <a:r>
              <a:rPr lang="en-US" altLang="zh-CN" sz="2400" dirty="0" err="1">
                <a:ea typeface="楷体_GB2312" pitchFamily="49" charset="-122"/>
              </a:rPr>
              <a:t>S,t</a:t>
            </a:r>
            <a:r>
              <a:rPr lang="en-US" altLang="zh-CN" sz="2400" dirty="0">
                <a:ea typeface="楷体_GB2312" pitchFamily="49" charset="-122"/>
              </a:rPr>
              <a:t>)=</a:t>
            </a:r>
            <a:r>
              <a:rPr lang="en-US" altLang="zh-CN" sz="2400" dirty="0" err="1">
                <a:ea typeface="楷体_GB2312" pitchFamily="49" charset="-122"/>
              </a:rPr>
              <a:t>a</a:t>
            </a:r>
            <a:r>
              <a:rPr lang="en-US" altLang="zh-CN" sz="2400" baseline="-25000" dirty="0" err="1">
                <a:ea typeface="楷体_GB2312" pitchFamily="49" charset="-122"/>
              </a:rPr>
              <a:t>i</a:t>
            </a:r>
            <a:r>
              <a:rPr lang="en-US" altLang="zh-CN" sz="2400" dirty="0" err="1">
                <a:ea typeface="楷体_GB2312" pitchFamily="49" charset="-122"/>
              </a:rPr>
              <a:t>+a</a:t>
            </a:r>
            <a:r>
              <a:rPr lang="en-US" altLang="zh-CN" sz="2400" baseline="-25000" dirty="0" err="1">
                <a:ea typeface="楷体_GB2312" pitchFamily="49" charset="-122"/>
              </a:rPr>
              <a:t>j</a:t>
            </a:r>
            <a:r>
              <a:rPr lang="en-US" altLang="zh-CN" sz="2400" dirty="0" err="1">
                <a:ea typeface="楷体_GB2312" pitchFamily="49" charset="-122"/>
              </a:rPr>
              <a:t>+T</a:t>
            </a:r>
            <a:r>
              <a:rPr lang="en-US" altLang="zh-CN" sz="2400" dirty="0">
                <a:ea typeface="楷体_GB2312" pitchFamily="49" charset="-122"/>
              </a:rPr>
              <a:t>(S-{</a:t>
            </a:r>
            <a:r>
              <a:rPr lang="en-US" altLang="zh-CN" sz="2400" dirty="0" err="1">
                <a:ea typeface="楷体_GB2312" pitchFamily="49" charset="-122"/>
              </a:rPr>
              <a:t>i,j</a:t>
            </a:r>
            <a:r>
              <a:rPr lang="en-US" altLang="zh-CN" sz="2400" dirty="0">
                <a:ea typeface="楷体_GB2312" pitchFamily="49" charset="-122"/>
              </a:rPr>
              <a:t>},</a:t>
            </a:r>
            <a:r>
              <a:rPr lang="en-US" altLang="zh-CN" sz="2400" dirty="0" err="1">
                <a:ea typeface="楷体_GB2312" pitchFamily="49" charset="-122"/>
              </a:rPr>
              <a:t>t</a:t>
            </a:r>
            <a:r>
              <a:rPr lang="en-US" altLang="zh-CN" sz="2400" baseline="-25000" dirty="0" err="1">
                <a:ea typeface="楷体_GB2312" pitchFamily="49" charset="-122"/>
              </a:rPr>
              <a:t>ji</a:t>
            </a:r>
            <a:r>
              <a:rPr lang="en-US" altLang="zh-CN" sz="2400" dirty="0">
                <a:ea typeface="楷体_GB2312" pitchFamily="49" charset="-122"/>
              </a:rPr>
              <a:t>)</a:t>
            </a:r>
          </a:p>
          <a:p>
            <a:r>
              <a:rPr lang="zh-CN" altLang="en-US" sz="2400" dirty="0">
                <a:ea typeface="楷体_GB2312" pitchFamily="49" charset="-122"/>
              </a:rPr>
              <a:t>其中，</a:t>
            </a:r>
            <a:endParaRPr lang="en-US" altLang="zh-CN" sz="2400" dirty="0">
              <a:ea typeface="楷体_GB2312" pitchFamily="49" charset="-122"/>
            </a:endParaRPr>
          </a:p>
          <a:p>
            <a:r>
              <a:rPr lang="zh-CN" altLang="en-US" sz="2400" dirty="0">
                <a:ea typeface="楷体_GB2312" pitchFamily="49" charset="-122"/>
              </a:rPr>
              <a:t>当作业</a:t>
            </a:r>
            <a:r>
              <a:rPr lang="en-US" altLang="zh-CN" sz="2400" dirty="0" err="1">
                <a:ea typeface="楷体_GB2312" pitchFamily="49" charset="-122"/>
              </a:rPr>
              <a:t>i</a:t>
            </a:r>
            <a:r>
              <a:rPr lang="zh-CN" altLang="en-US" sz="2400" dirty="0">
                <a:ea typeface="楷体_GB2312" pitchFamily="49" charset="-122"/>
              </a:rPr>
              <a:t>和</a:t>
            </a:r>
            <a:r>
              <a:rPr lang="en-US" altLang="zh-CN" sz="2400" dirty="0">
                <a:ea typeface="楷体_GB2312" pitchFamily="49" charset="-122"/>
              </a:rPr>
              <a:t>j</a:t>
            </a:r>
            <a:r>
              <a:rPr lang="zh-CN" altLang="en-US" sz="2400" dirty="0">
                <a:ea typeface="楷体_GB2312" pitchFamily="49" charset="-122"/>
              </a:rPr>
              <a:t>满足</a:t>
            </a:r>
            <a:r>
              <a:rPr lang="en-US" altLang="zh-CN" sz="2400" dirty="0">
                <a:ea typeface="楷体_GB2312" pitchFamily="49" charset="-122"/>
              </a:rPr>
              <a:t>Johnson</a:t>
            </a:r>
            <a:r>
              <a:rPr lang="zh-CN" altLang="en-US" sz="2400" dirty="0">
                <a:ea typeface="楷体_GB2312" pitchFamily="49" charset="-122"/>
              </a:rPr>
              <a:t>不等式时，有</a:t>
            </a:r>
          </a:p>
          <a:p>
            <a:endParaRPr lang="zh-CN" altLang="en-US" sz="2400" dirty="0">
              <a:ea typeface="楷体_GB2312" pitchFamily="49" charset="-122"/>
            </a:endParaRPr>
          </a:p>
          <a:p>
            <a:endParaRPr lang="zh-CN" altLang="en-US" sz="2400" dirty="0">
              <a:ea typeface="楷体_GB2312" pitchFamily="49" charset="-122"/>
            </a:endParaRPr>
          </a:p>
          <a:p>
            <a:endParaRPr lang="zh-CN" altLang="en-US" sz="2400" dirty="0">
              <a:ea typeface="楷体_GB2312" pitchFamily="49" charset="-122"/>
            </a:endParaRPr>
          </a:p>
          <a:p>
            <a:endParaRPr lang="zh-CN" altLang="en-US" sz="2400" dirty="0">
              <a:ea typeface="楷体_GB2312" pitchFamily="49" charset="-122"/>
            </a:endParaRPr>
          </a:p>
          <a:p>
            <a:r>
              <a:rPr lang="zh-CN" altLang="en-US" sz="2400" dirty="0">
                <a:ea typeface="楷体_GB2312" pitchFamily="49" charset="-122"/>
              </a:rPr>
              <a:t>由此可见当作业</a:t>
            </a:r>
            <a:r>
              <a:rPr lang="en-US" altLang="zh-CN" sz="2400" dirty="0" err="1">
                <a:ea typeface="楷体_GB2312" pitchFamily="49" charset="-122"/>
              </a:rPr>
              <a:t>i</a:t>
            </a:r>
            <a:r>
              <a:rPr lang="zh-CN" altLang="en-US" sz="2400" dirty="0">
                <a:ea typeface="楷体_GB2312" pitchFamily="49" charset="-122"/>
              </a:rPr>
              <a:t>和作业</a:t>
            </a:r>
            <a:r>
              <a:rPr lang="en-US" altLang="zh-CN" sz="2400" dirty="0">
                <a:ea typeface="楷体_GB2312" pitchFamily="49" charset="-122"/>
              </a:rPr>
              <a:t>j</a:t>
            </a:r>
            <a:r>
              <a:rPr lang="zh-CN" altLang="en-US" sz="2400" dirty="0">
                <a:ea typeface="楷体_GB2312" pitchFamily="49" charset="-122"/>
              </a:rPr>
              <a:t>不满足</a:t>
            </a:r>
            <a:r>
              <a:rPr lang="en-US" altLang="zh-CN" sz="2400" dirty="0">
                <a:ea typeface="楷体_GB2312" pitchFamily="49" charset="-122"/>
              </a:rPr>
              <a:t>Johnson</a:t>
            </a:r>
            <a:r>
              <a:rPr lang="zh-CN" altLang="en-US" sz="2400" dirty="0">
                <a:ea typeface="楷体_GB2312" pitchFamily="49" charset="-122"/>
              </a:rPr>
              <a:t>不等式时，交换它们的加工顺序后，不增加加工时间。对于流水作业调度问题，必存在最优调度</a:t>
            </a:r>
            <a:r>
              <a:rPr lang="zh-CN" altLang="en-US" sz="2400" dirty="0">
                <a:ea typeface="楷体_GB2312" pitchFamily="49" charset="-122"/>
                <a:sym typeface="Symbol" panose="05050102010706020507" pitchFamily="18" charset="2"/>
              </a:rPr>
              <a:t></a:t>
            </a:r>
            <a:r>
              <a:rPr lang="zh-CN" altLang="en-US" sz="2400" dirty="0">
                <a:ea typeface="楷体_GB2312" pitchFamily="49" charset="-122"/>
              </a:rPr>
              <a:t> ，使得作业</a:t>
            </a:r>
            <a:r>
              <a:rPr lang="zh-CN" altLang="en-US" sz="2400" dirty="0">
                <a:ea typeface="楷体_GB2312" pitchFamily="49" charset="-122"/>
                <a:sym typeface="Symbol" panose="05050102010706020507" pitchFamily="18" charset="2"/>
              </a:rPr>
              <a: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a:t>
            </a:r>
            <a:r>
              <a:rPr lang="zh-CN" altLang="en-US" sz="2400" dirty="0">
                <a:ea typeface="楷体_GB2312" pitchFamily="49" charset="-122"/>
              </a:rPr>
              <a:t>和</a:t>
            </a:r>
            <a:r>
              <a:rPr lang="zh-CN" altLang="en-US" sz="2400" dirty="0">
                <a:ea typeface="楷体_GB2312" pitchFamily="49" charset="-122"/>
                <a:sym typeface="Symbol" panose="05050102010706020507" pitchFamily="18" charset="2"/>
              </a:rPr>
              <a:t></a:t>
            </a:r>
            <a:r>
              <a:rPr lang="en-US" altLang="zh-CN" sz="2400" dirty="0">
                <a:ea typeface="楷体_GB2312" pitchFamily="49" charset="-122"/>
              </a:rPr>
              <a:t>(i+1)</a:t>
            </a:r>
            <a:r>
              <a:rPr lang="zh-CN" altLang="en-US" sz="2400" dirty="0">
                <a:ea typeface="楷体_GB2312" pitchFamily="49" charset="-122"/>
              </a:rPr>
              <a:t>满足</a:t>
            </a:r>
            <a:r>
              <a:rPr lang="en-US" altLang="zh-CN" sz="2400" dirty="0">
                <a:ea typeface="楷体_GB2312" pitchFamily="49" charset="-122"/>
              </a:rPr>
              <a:t>Johnson</a:t>
            </a:r>
            <a:r>
              <a:rPr lang="zh-CN" altLang="en-US" sz="2400" dirty="0">
                <a:ea typeface="楷体_GB2312" pitchFamily="49" charset="-122"/>
              </a:rPr>
              <a:t>不等式。进一步还可以证明，调度满足</a:t>
            </a:r>
            <a:r>
              <a:rPr lang="en-US" altLang="zh-CN" sz="2400" dirty="0">
                <a:ea typeface="楷体_GB2312" pitchFamily="49" charset="-122"/>
              </a:rPr>
              <a:t>Johnson</a:t>
            </a:r>
            <a:r>
              <a:rPr lang="zh-CN" altLang="en-US" sz="2400" dirty="0">
                <a:ea typeface="楷体_GB2312" pitchFamily="49" charset="-122"/>
              </a:rPr>
              <a:t>法则当且仅当对任意</a:t>
            </a:r>
            <a:r>
              <a:rPr lang="en-US" altLang="zh-CN" sz="2400" dirty="0" err="1">
                <a:ea typeface="楷体_GB2312" pitchFamily="49" charset="-122"/>
              </a:rPr>
              <a:t>i</a:t>
            </a:r>
            <a:r>
              <a:rPr lang="en-US" altLang="zh-CN" sz="2400" dirty="0">
                <a:ea typeface="楷体_GB2312" pitchFamily="49" charset="-122"/>
              </a:rPr>
              <a:t>&lt;j</a:t>
            </a:r>
            <a:r>
              <a:rPr lang="zh-CN" altLang="en-US" sz="2400" dirty="0">
                <a:ea typeface="楷体_GB2312" pitchFamily="49" charset="-122"/>
              </a:rPr>
              <a:t>有</a:t>
            </a:r>
          </a:p>
          <a:p>
            <a:endParaRPr lang="zh-CN" altLang="en-US" sz="2400" dirty="0">
              <a:ea typeface="楷体_GB2312" pitchFamily="49" charset="-122"/>
            </a:endParaRPr>
          </a:p>
          <a:p>
            <a:r>
              <a:rPr lang="zh-CN" altLang="en-US" sz="2400" dirty="0" smtClean="0">
                <a:ea typeface="楷体_GB2312" pitchFamily="49" charset="-122"/>
              </a:rPr>
              <a:t>由此可知</a:t>
            </a:r>
            <a:r>
              <a:rPr lang="zh-CN" altLang="en-US" sz="2400" dirty="0">
                <a:ea typeface="楷体_GB2312" pitchFamily="49" charset="-122"/>
              </a:rPr>
              <a:t>，</a:t>
            </a:r>
            <a:r>
              <a:rPr lang="zh-CN" altLang="en-US" sz="2400" b="1" dirty="0">
                <a:latin typeface="黑体" panose="02010609060101010101" pitchFamily="49" charset="-122"/>
                <a:ea typeface="黑体" panose="02010609060101010101" pitchFamily="49" charset="-122"/>
              </a:rPr>
              <a:t>所有满足</a:t>
            </a:r>
            <a:r>
              <a:rPr lang="en-US" altLang="zh-CN" sz="2400" b="1" dirty="0">
                <a:latin typeface="黑体" panose="02010609060101010101" pitchFamily="49" charset="-122"/>
                <a:ea typeface="黑体" panose="02010609060101010101" pitchFamily="49" charset="-122"/>
              </a:rPr>
              <a:t>Johnson</a:t>
            </a:r>
            <a:r>
              <a:rPr lang="zh-CN" altLang="en-US" sz="2400" b="1" dirty="0">
                <a:latin typeface="黑体" panose="02010609060101010101" pitchFamily="49" charset="-122"/>
                <a:ea typeface="黑体" panose="02010609060101010101" pitchFamily="49" charset="-122"/>
              </a:rPr>
              <a:t>法则的调度均为最优调度。</a:t>
            </a:r>
            <a:r>
              <a:rPr lang="zh-CN" altLang="en-US" sz="2400" dirty="0">
                <a:ea typeface="楷体_GB2312" pitchFamily="49" charset="-122"/>
              </a:rPr>
              <a:t> </a:t>
            </a:r>
          </a:p>
        </p:txBody>
      </p:sp>
      <p:graphicFrame>
        <p:nvGraphicFramePr>
          <p:cNvPr id="318468" name="Object 4"/>
          <p:cNvGraphicFramePr>
            <a:graphicFrameLocks noChangeAspect="1"/>
          </p:cNvGraphicFramePr>
          <p:nvPr>
            <p:extLst>
              <p:ext uri="{D42A27DB-BD31-4B8C-83A1-F6EECF244321}">
                <p14:modId xmlns:p14="http://schemas.microsoft.com/office/powerpoint/2010/main" val="3465554945"/>
              </p:ext>
            </p:extLst>
          </p:nvPr>
        </p:nvGraphicFramePr>
        <p:xfrm>
          <a:off x="1127509" y="1964731"/>
          <a:ext cx="5184775" cy="431800"/>
        </p:xfrm>
        <a:graphic>
          <a:graphicData uri="http://schemas.openxmlformats.org/presentationml/2006/ole">
            <mc:AlternateContent xmlns:mc="http://schemas.openxmlformats.org/markup-compatibility/2006">
              <mc:Choice xmlns:v="urn:schemas-microsoft-com:vml" Requires="v">
                <p:oleObj spid="_x0000_s19520" name="公式" r:id="rId3" imgW="2857500" imgH="241300" progId="Equation.3">
                  <p:embed/>
                </p:oleObj>
              </mc:Choice>
              <mc:Fallback>
                <p:oleObj name="公式" r:id="rId3" imgW="28575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509" y="1964731"/>
                        <a:ext cx="51847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69"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18471"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8472" name="Object 8"/>
          <p:cNvGraphicFramePr>
            <a:graphicFrameLocks noChangeAspect="1"/>
          </p:cNvGraphicFramePr>
          <p:nvPr/>
        </p:nvGraphicFramePr>
        <p:xfrm>
          <a:off x="1403350" y="2636838"/>
          <a:ext cx="4935538" cy="1628775"/>
        </p:xfrm>
        <a:graphic>
          <a:graphicData uri="http://schemas.openxmlformats.org/presentationml/2006/ole">
            <mc:AlternateContent xmlns:mc="http://schemas.openxmlformats.org/markup-compatibility/2006">
              <mc:Choice xmlns:v="urn:schemas-microsoft-com:vml" Requires="v">
                <p:oleObj spid="_x0000_s19521" name="公式" r:id="rId5" imgW="2958840" imgH="990360" progId="Equation.3">
                  <p:embed/>
                </p:oleObj>
              </mc:Choice>
              <mc:Fallback>
                <p:oleObj name="公式" r:id="rId5" imgW="2958840" imgH="990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2636838"/>
                        <a:ext cx="4935538" cy="162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73"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18474"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18475" name="Rectangle 11"/>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8476" name="Object 12"/>
          <p:cNvGraphicFramePr>
            <a:graphicFrameLocks noChangeAspect="1"/>
          </p:cNvGraphicFramePr>
          <p:nvPr>
            <p:extLst>
              <p:ext uri="{D42A27DB-BD31-4B8C-83A1-F6EECF244321}">
                <p14:modId xmlns:p14="http://schemas.microsoft.com/office/powerpoint/2010/main" val="3162749307"/>
              </p:ext>
            </p:extLst>
          </p:nvPr>
        </p:nvGraphicFramePr>
        <p:xfrm>
          <a:off x="1547813" y="5517232"/>
          <a:ext cx="5472112" cy="620713"/>
        </p:xfrm>
        <a:graphic>
          <a:graphicData uri="http://schemas.openxmlformats.org/presentationml/2006/ole">
            <mc:AlternateContent xmlns:mc="http://schemas.openxmlformats.org/markup-compatibility/2006">
              <mc:Choice xmlns:v="urn:schemas-microsoft-com:vml" Requires="v">
                <p:oleObj spid="_x0000_s19522" name="公式" r:id="rId7" imgW="2108200" imgH="241300" progId="Equation.3">
                  <p:embed/>
                </p:oleObj>
              </mc:Choice>
              <mc:Fallback>
                <p:oleObj name="公式" r:id="rId7" imgW="21082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5517232"/>
                        <a:ext cx="5472112"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62</a:t>
            </a:fld>
            <a:r>
              <a:rPr lang="en-US" altLang="zh-CN" smtClean="0"/>
              <a:t>/79</a:t>
            </a:r>
            <a:endParaRPr lang="en-US" altLang="zh-CN" dirty="0"/>
          </a:p>
        </p:txBody>
      </p:sp>
    </p:spTree>
    <p:extLst>
      <p:ext uri="{BB962C8B-B14F-4D97-AF65-F5344CB8AC3E}">
        <p14:creationId xmlns:p14="http://schemas.microsoft.com/office/powerpoint/2010/main" val="4245859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lstStyle/>
          <a:p>
            <a:r>
              <a:rPr lang="zh-CN" altLang="en-US" dirty="0" smtClean="0"/>
              <a:t>算法描述</a:t>
            </a:r>
            <a:endParaRPr lang="zh-CN" altLang="en-US" dirty="0"/>
          </a:p>
        </p:txBody>
      </p:sp>
      <p:sp>
        <p:nvSpPr>
          <p:cNvPr id="319491" name="Text Box 3"/>
          <p:cNvSpPr txBox="1">
            <a:spLocks noChangeArrowheads="1"/>
          </p:cNvSpPr>
          <p:nvPr/>
        </p:nvSpPr>
        <p:spPr bwMode="auto">
          <a:xfrm>
            <a:off x="395288" y="1125538"/>
            <a:ext cx="8353425" cy="3016250"/>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3200" dirty="0">
                <a:ea typeface="黑体" panose="02010609060101010101" pitchFamily="49" charset="-122"/>
              </a:rPr>
              <a:t>流水作业调度问题的</a:t>
            </a:r>
            <a:r>
              <a:rPr lang="en-US" altLang="zh-CN" sz="3200" dirty="0">
                <a:ea typeface="黑体" panose="02010609060101010101" pitchFamily="49" charset="-122"/>
              </a:rPr>
              <a:t>Johnson</a:t>
            </a:r>
            <a:r>
              <a:rPr lang="zh-CN" altLang="en-US" sz="3200" dirty="0">
                <a:ea typeface="黑体" panose="02010609060101010101" pitchFamily="49" charset="-122"/>
              </a:rPr>
              <a:t>算法</a:t>
            </a:r>
          </a:p>
          <a:p>
            <a:r>
              <a:rPr lang="en-US" altLang="zh-CN" sz="3200" dirty="0">
                <a:ea typeface="楷体_GB2312" pitchFamily="49" charset="-122"/>
              </a:rPr>
              <a:t>(1)</a:t>
            </a:r>
            <a:r>
              <a:rPr lang="zh-CN" altLang="en-US" sz="3200" dirty="0">
                <a:ea typeface="楷体_GB2312" pitchFamily="49" charset="-122"/>
              </a:rPr>
              <a:t>令</a:t>
            </a:r>
          </a:p>
          <a:p>
            <a:r>
              <a:rPr lang="en-US" altLang="zh-CN" sz="3200" dirty="0">
                <a:ea typeface="楷体_GB2312" pitchFamily="49" charset="-122"/>
              </a:rPr>
              <a:t>(2)</a:t>
            </a:r>
            <a:r>
              <a:rPr lang="zh-CN" altLang="en-US" sz="3200" dirty="0">
                <a:ea typeface="楷体_GB2312" pitchFamily="49" charset="-122"/>
              </a:rPr>
              <a:t>将</a:t>
            </a:r>
            <a:r>
              <a:rPr lang="en-US" altLang="zh-CN" sz="3200" dirty="0">
                <a:ea typeface="楷体_GB2312" pitchFamily="49" charset="-122"/>
              </a:rPr>
              <a:t>N</a:t>
            </a:r>
            <a:r>
              <a:rPr lang="en-US" altLang="zh-CN" sz="3200" baseline="-25000" dirty="0">
                <a:ea typeface="楷体_GB2312" pitchFamily="49" charset="-122"/>
              </a:rPr>
              <a:t>1</a:t>
            </a:r>
            <a:r>
              <a:rPr lang="zh-CN" altLang="en-US" sz="3200" dirty="0">
                <a:ea typeface="楷体_GB2312" pitchFamily="49" charset="-122"/>
              </a:rPr>
              <a:t>中作业依</a:t>
            </a:r>
            <a:r>
              <a:rPr lang="en-US" altLang="zh-CN" sz="3200" dirty="0" err="1">
                <a:ea typeface="楷体_GB2312" pitchFamily="49" charset="-122"/>
              </a:rPr>
              <a:t>a</a:t>
            </a:r>
            <a:r>
              <a:rPr lang="en-US" altLang="zh-CN" sz="3200" baseline="-25000" dirty="0" err="1">
                <a:ea typeface="楷体_GB2312" pitchFamily="49" charset="-122"/>
              </a:rPr>
              <a:t>i</a:t>
            </a:r>
            <a:r>
              <a:rPr lang="zh-CN" altLang="en-US" sz="3200" dirty="0">
                <a:ea typeface="楷体_GB2312" pitchFamily="49" charset="-122"/>
              </a:rPr>
              <a:t>的非减序排序；将</a:t>
            </a:r>
            <a:r>
              <a:rPr lang="en-US" altLang="zh-CN" sz="3200" dirty="0">
                <a:ea typeface="楷体_GB2312" pitchFamily="49" charset="-122"/>
              </a:rPr>
              <a:t>N</a:t>
            </a:r>
            <a:r>
              <a:rPr lang="en-US" altLang="zh-CN" sz="3200" baseline="-25000" dirty="0">
                <a:ea typeface="楷体_GB2312" pitchFamily="49" charset="-122"/>
              </a:rPr>
              <a:t>2</a:t>
            </a:r>
            <a:r>
              <a:rPr lang="zh-CN" altLang="en-US" sz="3200" dirty="0">
                <a:ea typeface="楷体_GB2312" pitchFamily="49" charset="-122"/>
              </a:rPr>
              <a:t>中作业依</a:t>
            </a:r>
            <a:r>
              <a:rPr lang="en-US" altLang="zh-CN" sz="3200" dirty="0">
                <a:ea typeface="楷体_GB2312" pitchFamily="49" charset="-122"/>
              </a:rPr>
              <a:t>b</a:t>
            </a:r>
            <a:r>
              <a:rPr lang="en-US" altLang="zh-CN" sz="3200" baseline="-25000" dirty="0">
                <a:ea typeface="楷体_GB2312" pitchFamily="49" charset="-122"/>
              </a:rPr>
              <a:t>i</a:t>
            </a:r>
            <a:r>
              <a:rPr lang="zh-CN" altLang="en-US" sz="3200" dirty="0">
                <a:ea typeface="楷体_GB2312" pitchFamily="49" charset="-122"/>
              </a:rPr>
              <a:t>的非增序排序；</a:t>
            </a:r>
          </a:p>
          <a:p>
            <a:r>
              <a:rPr lang="en-US" altLang="zh-CN" sz="3200" dirty="0">
                <a:ea typeface="楷体_GB2312" pitchFamily="49" charset="-122"/>
              </a:rPr>
              <a:t>(3)N</a:t>
            </a:r>
            <a:r>
              <a:rPr lang="en-US" altLang="zh-CN" sz="3200" baseline="-25000" dirty="0">
                <a:ea typeface="楷体_GB2312" pitchFamily="49" charset="-122"/>
              </a:rPr>
              <a:t>1</a:t>
            </a:r>
            <a:r>
              <a:rPr lang="zh-CN" altLang="en-US" sz="3200" dirty="0">
                <a:ea typeface="楷体_GB2312" pitchFamily="49" charset="-122"/>
              </a:rPr>
              <a:t>中作业接</a:t>
            </a:r>
            <a:r>
              <a:rPr lang="en-US" altLang="zh-CN" sz="3200" dirty="0">
                <a:ea typeface="楷体_GB2312" pitchFamily="49" charset="-122"/>
              </a:rPr>
              <a:t>N</a:t>
            </a:r>
            <a:r>
              <a:rPr lang="en-US" altLang="zh-CN" sz="3200" baseline="-25000" dirty="0">
                <a:ea typeface="楷体_GB2312" pitchFamily="49" charset="-122"/>
              </a:rPr>
              <a:t>2</a:t>
            </a:r>
            <a:r>
              <a:rPr lang="zh-CN" altLang="en-US" sz="3200" dirty="0">
                <a:ea typeface="楷体_GB2312" pitchFamily="49" charset="-122"/>
              </a:rPr>
              <a:t>中作业构成满足</a:t>
            </a:r>
            <a:r>
              <a:rPr lang="en-US" altLang="zh-CN" sz="3200" dirty="0">
                <a:ea typeface="楷体_GB2312" pitchFamily="49" charset="-122"/>
              </a:rPr>
              <a:t>Johnson</a:t>
            </a:r>
            <a:r>
              <a:rPr lang="zh-CN" altLang="en-US" sz="3200" dirty="0">
                <a:ea typeface="楷体_GB2312" pitchFamily="49" charset="-122"/>
              </a:rPr>
              <a:t>法则的最优调度。</a:t>
            </a:r>
          </a:p>
        </p:txBody>
      </p:sp>
      <p:sp>
        <p:nvSpPr>
          <p:cNvPr id="31949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9493" name="Object 5"/>
          <p:cNvGraphicFramePr>
            <a:graphicFrameLocks noChangeAspect="1"/>
          </p:cNvGraphicFramePr>
          <p:nvPr/>
        </p:nvGraphicFramePr>
        <p:xfrm>
          <a:off x="1403350" y="1684338"/>
          <a:ext cx="4176713" cy="466725"/>
        </p:xfrm>
        <a:graphic>
          <a:graphicData uri="http://schemas.openxmlformats.org/presentationml/2006/ole">
            <mc:AlternateContent xmlns:mc="http://schemas.openxmlformats.org/markup-compatibility/2006">
              <mc:Choice xmlns:v="urn:schemas-microsoft-com:vml" Requires="v">
                <p:oleObj spid="_x0000_s20501" name="公式" r:id="rId3" imgW="2044440" imgH="228600" progId="Equation.3">
                  <p:embed/>
                </p:oleObj>
              </mc:Choice>
              <mc:Fallback>
                <p:oleObj name="公式" r:id="rId3" imgW="20444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684338"/>
                        <a:ext cx="4176713"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494" name="Text Box 6"/>
          <p:cNvSpPr txBox="1">
            <a:spLocks noChangeArrowheads="1"/>
          </p:cNvSpPr>
          <p:nvPr/>
        </p:nvSpPr>
        <p:spPr bwMode="auto">
          <a:xfrm>
            <a:off x="395288" y="4508500"/>
            <a:ext cx="8351837" cy="123825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r>
              <a:rPr lang="zh-CN" altLang="en-US" sz="2400" b="1">
                <a:latin typeface="Verdana" panose="020B0604030504040204" pitchFamily="34" charset="0"/>
                <a:ea typeface="黑体" panose="02010609060101010101" pitchFamily="49" charset="-122"/>
              </a:rPr>
              <a:t>算法复杂度分析：</a:t>
            </a:r>
          </a:p>
          <a:p>
            <a:r>
              <a:rPr lang="zh-CN" altLang="en-US" sz="2400">
                <a:ea typeface="楷体_GB2312" pitchFamily="49" charset="-122"/>
              </a:rPr>
              <a:t>算法的主要计算时间花在对作业集的排序。因此，在最坏情况下算法所需的计算时间为</a:t>
            </a:r>
            <a:r>
              <a:rPr lang="en-US" altLang="zh-CN" sz="2400">
                <a:ea typeface="楷体_GB2312" pitchFamily="49" charset="-122"/>
              </a:rPr>
              <a:t>O(nlogn)</a:t>
            </a:r>
            <a:r>
              <a:rPr lang="zh-CN" altLang="en-US" sz="2400">
                <a:ea typeface="楷体_GB2312" pitchFamily="49" charset="-122"/>
              </a:rPr>
              <a:t>。所需的空间为</a:t>
            </a:r>
            <a:r>
              <a:rPr lang="en-US" altLang="zh-CN" sz="2400">
                <a:ea typeface="楷体_GB2312" pitchFamily="49" charset="-122"/>
              </a:rPr>
              <a:t>O(n)</a:t>
            </a:r>
            <a:r>
              <a:rPr lang="zh-CN" altLang="en-US" sz="2400">
                <a:ea typeface="楷体_GB2312" pitchFamily="49" charset="-122"/>
              </a:rPr>
              <a:t>。</a:t>
            </a:r>
            <a:endParaRPr lang="en-US" altLang="zh-CN" sz="2400">
              <a:ea typeface="楷体_GB2312" pitchFamily="49" charset="-122"/>
            </a:endParaRPr>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63</a:t>
            </a:fld>
            <a:r>
              <a:rPr lang="en-US" altLang="zh-CN" smtClean="0"/>
              <a:t>/79</a:t>
            </a:r>
            <a:endParaRPr lang="en-US" altLang="zh-CN" dirty="0"/>
          </a:p>
        </p:txBody>
      </p:sp>
    </p:spTree>
    <p:extLst>
      <p:ext uri="{BB962C8B-B14F-4D97-AF65-F5344CB8AC3E}">
        <p14:creationId xmlns:p14="http://schemas.microsoft.com/office/powerpoint/2010/main" val="1904623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0-1</a:t>
            </a:r>
            <a:r>
              <a:rPr lang="zh-CN" altLang="en-US" dirty="0" smtClean="0"/>
              <a:t>背包</a:t>
            </a:r>
            <a:endParaRPr lang="zh-CN" altLang="en-US" dirty="0"/>
          </a:p>
        </p:txBody>
      </p:sp>
      <p:sp>
        <p:nvSpPr>
          <p:cNvPr id="320515" name="Text Box 3"/>
          <p:cNvSpPr txBox="1">
            <a:spLocks noChangeArrowheads="1"/>
          </p:cNvSpPr>
          <p:nvPr/>
        </p:nvSpPr>
        <p:spPr bwMode="auto">
          <a:xfrm>
            <a:off x="231775" y="1000125"/>
            <a:ext cx="8516938" cy="1917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latin typeface="黑体" panose="02010609060101010101" pitchFamily="49" charset="-122"/>
                <a:ea typeface="黑体" panose="02010609060101010101" pitchFamily="49" charset="-122"/>
              </a:rPr>
              <a:t>给定</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种物品和一背包。物品</a:t>
            </a:r>
            <a:r>
              <a:rPr lang="en-US" altLang="zh-CN" sz="2400" dirty="0" err="1">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的重量是</a:t>
            </a:r>
            <a:r>
              <a:rPr lang="en-US" altLang="zh-CN" sz="2400" dirty="0" err="1">
                <a:latin typeface="黑体" panose="02010609060101010101" pitchFamily="49" charset="-122"/>
                <a:ea typeface="黑体" panose="02010609060101010101" pitchFamily="49" charset="-122"/>
              </a:rPr>
              <a:t>w</a:t>
            </a:r>
            <a:r>
              <a:rPr lang="en-US" altLang="zh-CN" sz="2400" baseline="-25000" dirty="0" err="1">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，其价值为</a:t>
            </a:r>
            <a:r>
              <a:rPr lang="en-US" altLang="zh-CN" sz="2400" dirty="0">
                <a:latin typeface="黑体" panose="02010609060101010101" pitchFamily="49" charset="-122"/>
                <a:ea typeface="黑体" panose="02010609060101010101" pitchFamily="49" charset="-122"/>
              </a:rPr>
              <a:t>v</a:t>
            </a:r>
            <a:r>
              <a:rPr lang="en-US" altLang="zh-CN" sz="2400" baseline="-25000" dirty="0">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，背包的容量为</a:t>
            </a:r>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。问应如何选择装入背包的物品，使得装入背包中物品的总价值最大</a:t>
            </a:r>
            <a:r>
              <a:rPr lang="en-US" altLang="zh-CN" sz="2400" dirty="0">
                <a:latin typeface="黑体" panose="02010609060101010101" pitchFamily="49" charset="-122"/>
                <a:ea typeface="黑体" panose="02010609060101010101" pitchFamily="49" charset="-122"/>
              </a:rPr>
              <a:t>?</a:t>
            </a:r>
          </a:p>
          <a:p>
            <a:endParaRPr lang="zh-CN" altLang="en-US" sz="2400" dirty="0">
              <a:latin typeface="黑体" panose="02010609060101010101" pitchFamily="49" charset="-122"/>
              <a:ea typeface="黑体" panose="02010609060101010101" pitchFamily="49" charset="-122"/>
            </a:endParaRPr>
          </a:p>
          <a:p>
            <a:r>
              <a:rPr lang="en-US" altLang="zh-CN" sz="2400" dirty="0">
                <a:ea typeface="楷体_GB2312" pitchFamily="49" charset="-122"/>
              </a:rPr>
              <a:t>0-1</a:t>
            </a:r>
            <a:r>
              <a:rPr lang="zh-CN" altLang="en-US" sz="2400" dirty="0">
                <a:ea typeface="楷体_GB2312" pitchFamily="49" charset="-122"/>
              </a:rPr>
              <a:t>背包问题是一个特殊的整数规划问题。</a:t>
            </a:r>
          </a:p>
        </p:txBody>
      </p:sp>
      <p:sp>
        <p:nvSpPr>
          <p:cNvPr id="320516" name="Rectangle 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20517"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20518" name="Rectangle 6"/>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20519" name="Object 7"/>
          <p:cNvGraphicFramePr>
            <a:graphicFrameLocks noChangeAspect="1"/>
          </p:cNvGraphicFramePr>
          <p:nvPr/>
        </p:nvGraphicFramePr>
        <p:xfrm>
          <a:off x="2987675" y="3068638"/>
          <a:ext cx="1655763" cy="942975"/>
        </p:xfrm>
        <a:graphic>
          <a:graphicData uri="http://schemas.openxmlformats.org/presentationml/2006/ole">
            <mc:AlternateContent xmlns:mc="http://schemas.openxmlformats.org/markup-compatibility/2006">
              <mc:Choice xmlns:v="urn:schemas-microsoft-com:vml" Requires="v">
                <p:oleObj spid="_x0000_s21544" name="公式" r:id="rId3" imgW="748975" imgH="431613" progId="Equation.3">
                  <p:embed/>
                </p:oleObj>
              </mc:Choice>
              <mc:Fallback>
                <p:oleObj name="公式" r:id="rId3" imgW="748975"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068638"/>
                        <a:ext cx="1655763"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20" name="Rectangle 8"/>
          <p:cNvSpPr>
            <a:spLocks noChangeArrowheads="1"/>
          </p:cNvSpPr>
          <p:nvPr/>
        </p:nvSpPr>
        <p:spPr bwMode="auto">
          <a:xfrm>
            <a:off x="0" y="310991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20521" name="Object 9"/>
          <p:cNvGraphicFramePr>
            <a:graphicFrameLocks noChangeAspect="1"/>
          </p:cNvGraphicFramePr>
          <p:nvPr/>
        </p:nvGraphicFramePr>
        <p:xfrm>
          <a:off x="2555875" y="4149725"/>
          <a:ext cx="2881313" cy="1508125"/>
        </p:xfrm>
        <a:graphic>
          <a:graphicData uri="http://schemas.openxmlformats.org/presentationml/2006/ole">
            <mc:AlternateContent xmlns:mc="http://schemas.openxmlformats.org/markup-compatibility/2006">
              <mc:Choice xmlns:v="urn:schemas-microsoft-com:vml" Requires="v">
                <p:oleObj spid="_x0000_s21545" name="公式" r:id="rId5" imgW="1218671" imgH="634725" progId="Equation.3">
                  <p:embed/>
                </p:oleObj>
              </mc:Choice>
              <mc:Fallback>
                <p:oleObj name="公式" r:id="rId5" imgW="1218671" imgH="63472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4149725"/>
                        <a:ext cx="2881313"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64</a:t>
            </a:fld>
            <a:r>
              <a:rPr lang="en-US" altLang="zh-CN" smtClean="0"/>
              <a:t>/79</a:t>
            </a:r>
            <a:endParaRPr lang="en-US" altLang="zh-CN" dirty="0"/>
          </a:p>
        </p:txBody>
      </p:sp>
    </p:spTree>
    <p:extLst>
      <p:ext uri="{BB962C8B-B14F-4D97-AF65-F5344CB8AC3E}">
        <p14:creationId xmlns:p14="http://schemas.microsoft.com/office/powerpoint/2010/main" val="2138845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问题描述</a:t>
            </a:r>
            <a:endParaRPr lang="zh-CN" altLang="en-US" dirty="0"/>
          </a:p>
        </p:txBody>
      </p:sp>
      <p:sp>
        <p:nvSpPr>
          <p:cNvPr id="3" name="标题 2"/>
          <p:cNvSpPr>
            <a:spLocks noGrp="1"/>
          </p:cNvSpPr>
          <p:nvPr>
            <p:ph type="title"/>
          </p:nvPr>
        </p:nvSpPr>
        <p:spPr/>
        <p:txBody>
          <a:bodyPr/>
          <a:lstStyle/>
          <a:p>
            <a:r>
              <a:rPr lang="en-US" altLang="zh-CN" dirty="0" smtClean="0"/>
              <a:t>0-1</a:t>
            </a:r>
            <a:r>
              <a:rPr lang="zh-CN" altLang="en-US" dirty="0" smtClean="0"/>
              <a:t>背包</a:t>
            </a:r>
            <a:endParaRPr lang="zh-CN" altLang="en-US" dirty="0"/>
          </a:p>
        </p:txBody>
      </p:sp>
      <p:pic>
        <p:nvPicPr>
          <p:cNvPr id="5" name="图片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5439" y="1484784"/>
            <a:ext cx="8406419" cy="3456384"/>
          </a:xfrm>
          <a:prstGeom prst="rect">
            <a:avLst/>
          </a:prstGeom>
        </p:spPr>
      </p:pic>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65</a:t>
            </a:fld>
            <a:r>
              <a:rPr lang="en-US" altLang="zh-CN" smtClean="0"/>
              <a:t>/79</a:t>
            </a:r>
            <a:endParaRPr lang="en-US" altLang="zh-CN" dirty="0"/>
          </a:p>
        </p:txBody>
      </p:sp>
    </p:spTree>
    <p:extLst>
      <p:ext uri="{BB962C8B-B14F-4D97-AF65-F5344CB8AC3E}">
        <p14:creationId xmlns:p14="http://schemas.microsoft.com/office/powerpoint/2010/main" val="836007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05" y="1372134"/>
            <a:ext cx="8947545" cy="4824536"/>
          </a:xfrm>
        </p:spPr>
      </p:pic>
      <p:sp>
        <p:nvSpPr>
          <p:cNvPr id="3" name="标题 2"/>
          <p:cNvSpPr>
            <a:spLocks noGrp="1"/>
          </p:cNvSpPr>
          <p:nvPr>
            <p:ph type="title"/>
          </p:nvPr>
        </p:nvSpPr>
        <p:spPr/>
        <p:txBody>
          <a:bodyPr/>
          <a:lstStyle/>
          <a:p>
            <a:r>
              <a:rPr lang="zh-CN" altLang="en-US" dirty="0" smtClean="0"/>
              <a:t>最优性原理</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66</a:t>
            </a:fld>
            <a:r>
              <a:rPr lang="en-US" altLang="zh-CN" smtClean="0"/>
              <a:t>/79</a:t>
            </a:r>
            <a:endParaRPr lang="en-US" altLang="zh-CN" dirty="0"/>
          </a:p>
        </p:txBody>
      </p:sp>
    </p:spTree>
    <p:extLst>
      <p:ext uri="{BB962C8B-B14F-4D97-AF65-F5344CB8AC3E}">
        <p14:creationId xmlns:p14="http://schemas.microsoft.com/office/powerpoint/2010/main" val="3943684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a:t>
            </a:r>
            <a:r>
              <a:rPr lang="zh-CN" altLang="en-US" dirty="0" smtClean="0"/>
              <a:t>优子结构</a:t>
            </a:r>
            <a:endParaRPr lang="zh-CN" altLang="en-US" dirty="0"/>
          </a:p>
        </p:txBody>
      </p:sp>
      <p:sp>
        <p:nvSpPr>
          <p:cNvPr id="321539" name="Text Box 3"/>
          <p:cNvSpPr txBox="1">
            <a:spLocks noChangeArrowheads="1"/>
          </p:cNvSpPr>
          <p:nvPr/>
        </p:nvSpPr>
        <p:spPr bwMode="auto">
          <a:xfrm>
            <a:off x="250825" y="908050"/>
            <a:ext cx="397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zh-CN" altLang="en-US" sz="2400">
                <a:ea typeface="楷体_GB2312" pitchFamily="49" charset="-122"/>
              </a:rPr>
              <a:t>设所给</a:t>
            </a:r>
            <a:r>
              <a:rPr lang="en-US" altLang="zh-CN" sz="2400">
                <a:ea typeface="楷体_GB2312" pitchFamily="49" charset="-122"/>
              </a:rPr>
              <a:t>0-1</a:t>
            </a:r>
            <a:r>
              <a:rPr lang="zh-CN" altLang="en-US" sz="2400">
                <a:ea typeface="楷体_GB2312" pitchFamily="49" charset="-122"/>
              </a:rPr>
              <a:t>背包问题的子问题</a:t>
            </a:r>
          </a:p>
        </p:txBody>
      </p:sp>
      <p:sp>
        <p:nvSpPr>
          <p:cNvPr id="321540" name="Rectangle 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21541" name="Object 5"/>
          <p:cNvGraphicFramePr>
            <a:graphicFrameLocks noChangeAspect="1"/>
          </p:cNvGraphicFramePr>
          <p:nvPr/>
        </p:nvGraphicFramePr>
        <p:xfrm>
          <a:off x="3348038" y="1341438"/>
          <a:ext cx="1439862" cy="769937"/>
        </p:xfrm>
        <a:graphic>
          <a:graphicData uri="http://schemas.openxmlformats.org/presentationml/2006/ole">
            <mc:AlternateContent xmlns:mc="http://schemas.openxmlformats.org/markup-compatibility/2006">
              <mc:Choice xmlns:v="urn:schemas-microsoft-com:vml" Requires="v">
                <p:oleObj spid="_x0000_s22610" name="公式" r:id="rId3" imgW="799753" imgH="431613" progId="Equation.3">
                  <p:embed/>
                </p:oleObj>
              </mc:Choice>
              <mc:Fallback>
                <p:oleObj name="公式" r:id="rId3" imgW="799753"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341438"/>
                        <a:ext cx="1439862" cy="76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42" name="Rectangle 6"/>
          <p:cNvSpPr>
            <a:spLocks noChangeArrowheads="1"/>
          </p:cNvSpPr>
          <p:nvPr/>
        </p:nvSpPr>
        <p:spPr bwMode="auto">
          <a:xfrm>
            <a:off x="0" y="3109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21543" name="Object 7"/>
          <p:cNvGraphicFramePr>
            <a:graphicFrameLocks noChangeAspect="1"/>
          </p:cNvGraphicFramePr>
          <p:nvPr/>
        </p:nvGraphicFramePr>
        <p:xfrm>
          <a:off x="3059113" y="2133600"/>
          <a:ext cx="2089150" cy="1036638"/>
        </p:xfrm>
        <a:graphic>
          <a:graphicData uri="http://schemas.openxmlformats.org/presentationml/2006/ole">
            <mc:AlternateContent xmlns:mc="http://schemas.openxmlformats.org/markup-compatibility/2006">
              <mc:Choice xmlns:v="urn:schemas-microsoft-com:vml" Requires="v">
                <p:oleObj spid="_x0000_s22611" name="公式" r:id="rId5" imgW="1282700" imgH="635000" progId="Equation.3">
                  <p:embed/>
                </p:oleObj>
              </mc:Choice>
              <mc:Fallback>
                <p:oleObj name="公式" r:id="rId5" imgW="1282700" imgH="635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2133600"/>
                        <a:ext cx="2089150"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44" name="Text Box 8"/>
          <p:cNvSpPr txBox="1">
            <a:spLocks noChangeArrowheads="1"/>
          </p:cNvSpPr>
          <p:nvPr/>
        </p:nvSpPr>
        <p:spPr bwMode="auto">
          <a:xfrm>
            <a:off x="231775" y="3303588"/>
            <a:ext cx="8661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的最优值为</a:t>
            </a:r>
            <a:r>
              <a:rPr lang="en-US" altLang="zh-CN" sz="2400">
                <a:ea typeface="楷体_GB2312" pitchFamily="49" charset="-122"/>
              </a:rPr>
              <a:t>m(i</a:t>
            </a:r>
            <a:r>
              <a:rPr lang="zh-CN" altLang="en-US" sz="2400">
                <a:ea typeface="楷体_GB2312" pitchFamily="49" charset="-122"/>
              </a:rPr>
              <a:t>，</a:t>
            </a:r>
            <a:r>
              <a:rPr lang="en-US" altLang="zh-CN" sz="2400">
                <a:ea typeface="楷体_GB2312" pitchFamily="49" charset="-122"/>
              </a:rPr>
              <a:t>j)</a:t>
            </a:r>
            <a:r>
              <a:rPr lang="zh-CN" altLang="en-US" sz="2400">
                <a:ea typeface="楷体_GB2312" pitchFamily="49" charset="-122"/>
              </a:rPr>
              <a:t>，即</a:t>
            </a:r>
            <a:r>
              <a:rPr lang="en-US" altLang="zh-CN" sz="2400">
                <a:ea typeface="楷体_GB2312" pitchFamily="49" charset="-122"/>
              </a:rPr>
              <a:t>m(i</a:t>
            </a:r>
            <a:r>
              <a:rPr lang="zh-CN" altLang="en-US" sz="2400">
                <a:ea typeface="楷体_GB2312" pitchFamily="49" charset="-122"/>
              </a:rPr>
              <a:t>，</a:t>
            </a:r>
            <a:r>
              <a:rPr lang="en-US" altLang="zh-CN" sz="2400">
                <a:ea typeface="楷体_GB2312" pitchFamily="49" charset="-122"/>
              </a:rPr>
              <a:t>j)</a:t>
            </a:r>
            <a:r>
              <a:rPr lang="zh-CN" altLang="en-US" sz="2400">
                <a:ea typeface="楷体_GB2312" pitchFamily="49" charset="-122"/>
              </a:rPr>
              <a:t>是背包容量为</a:t>
            </a:r>
            <a:r>
              <a:rPr lang="en-US" altLang="zh-CN" sz="2400">
                <a:ea typeface="楷体_GB2312" pitchFamily="49" charset="-122"/>
              </a:rPr>
              <a:t>j</a:t>
            </a:r>
            <a:r>
              <a:rPr lang="zh-CN" altLang="en-US" sz="2400">
                <a:ea typeface="楷体_GB2312" pitchFamily="49" charset="-122"/>
              </a:rPr>
              <a:t>，可选择物品为</a:t>
            </a:r>
            <a:r>
              <a:rPr lang="en-US" altLang="zh-CN" sz="2400">
                <a:ea typeface="楷体_GB2312" pitchFamily="49" charset="-122"/>
              </a:rPr>
              <a:t>i</a:t>
            </a:r>
            <a:r>
              <a:rPr lang="zh-CN" altLang="en-US" sz="2400">
                <a:ea typeface="楷体_GB2312" pitchFamily="49" charset="-122"/>
              </a:rPr>
              <a:t>，</a:t>
            </a:r>
            <a:r>
              <a:rPr lang="en-US" altLang="zh-CN" sz="2400">
                <a:ea typeface="楷体_GB2312" pitchFamily="49" charset="-122"/>
              </a:rPr>
              <a:t>i+1</a:t>
            </a:r>
            <a:r>
              <a:rPr lang="zh-CN" altLang="en-US" sz="2400">
                <a:ea typeface="楷体_GB2312" pitchFamily="49" charset="-122"/>
              </a:rPr>
              <a:t>，</a:t>
            </a:r>
            <a:r>
              <a:rPr lang="en-US" altLang="zh-CN" sz="2400">
                <a:ea typeface="楷体_GB2312" pitchFamily="49" charset="-122"/>
              </a:rPr>
              <a:t>…</a:t>
            </a:r>
            <a:r>
              <a:rPr lang="zh-CN" altLang="en-US" sz="2400">
                <a:ea typeface="楷体_GB2312" pitchFamily="49" charset="-122"/>
              </a:rPr>
              <a:t>，</a:t>
            </a:r>
            <a:r>
              <a:rPr lang="en-US" altLang="zh-CN" sz="2400">
                <a:ea typeface="楷体_GB2312" pitchFamily="49" charset="-122"/>
              </a:rPr>
              <a:t>n</a:t>
            </a:r>
            <a:r>
              <a:rPr lang="zh-CN" altLang="en-US" sz="2400">
                <a:ea typeface="楷体_GB2312" pitchFamily="49" charset="-122"/>
              </a:rPr>
              <a:t>时</a:t>
            </a:r>
            <a:r>
              <a:rPr lang="en-US" altLang="zh-CN" sz="2400">
                <a:ea typeface="楷体_GB2312" pitchFamily="49" charset="-122"/>
              </a:rPr>
              <a:t>0-1</a:t>
            </a:r>
            <a:r>
              <a:rPr lang="zh-CN" altLang="en-US" sz="2400">
                <a:ea typeface="楷体_GB2312" pitchFamily="49" charset="-122"/>
              </a:rPr>
              <a:t>背包问题的最优值。由</a:t>
            </a:r>
            <a:r>
              <a:rPr lang="en-US" altLang="zh-CN" sz="2400">
                <a:ea typeface="楷体_GB2312" pitchFamily="49" charset="-122"/>
              </a:rPr>
              <a:t>0-1</a:t>
            </a:r>
            <a:r>
              <a:rPr lang="zh-CN" altLang="en-US" sz="2400">
                <a:ea typeface="楷体_GB2312" pitchFamily="49" charset="-122"/>
              </a:rPr>
              <a:t>背包问题的最优子结构性质，可以建立计算</a:t>
            </a:r>
            <a:r>
              <a:rPr lang="en-US" altLang="zh-CN" sz="2400">
                <a:ea typeface="楷体_GB2312" pitchFamily="49" charset="-122"/>
              </a:rPr>
              <a:t>m(i</a:t>
            </a:r>
            <a:r>
              <a:rPr lang="zh-CN" altLang="en-US" sz="2400">
                <a:ea typeface="楷体_GB2312" pitchFamily="49" charset="-122"/>
              </a:rPr>
              <a:t>，</a:t>
            </a:r>
            <a:r>
              <a:rPr lang="en-US" altLang="zh-CN" sz="2400">
                <a:ea typeface="楷体_GB2312" pitchFamily="49" charset="-122"/>
              </a:rPr>
              <a:t>j)</a:t>
            </a:r>
            <a:r>
              <a:rPr lang="zh-CN" altLang="en-US" sz="2400">
                <a:ea typeface="楷体_GB2312" pitchFamily="49" charset="-122"/>
              </a:rPr>
              <a:t>的递归式如下。</a:t>
            </a:r>
          </a:p>
        </p:txBody>
      </p:sp>
      <p:sp>
        <p:nvSpPr>
          <p:cNvPr id="321545" name="Rectangle 9"/>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21546" name="Object 10"/>
          <p:cNvGraphicFramePr>
            <a:graphicFrameLocks noChangeAspect="1"/>
          </p:cNvGraphicFramePr>
          <p:nvPr/>
        </p:nvGraphicFramePr>
        <p:xfrm>
          <a:off x="1547813" y="4551363"/>
          <a:ext cx="5688012" cy="727075"/>
        </p:xfrm>
        <a:graphic>
          <a:graphicData uri="http://schemas.openxmlformats.org/presentationml/2006/ole">
            <mc:AlternateContent xmlns:mc="http://schemas.openxmlformats.org/markup-compatibility/2006">
              <mc:Choice xmlns:v="urn:schemas-microsoft-com:vml" Requires="v">
                <p:oleObj spid="_x0000_s22612" name="公式" r:id="rId7" imgW="3581400" imgH="457200" progId="Equation.3">
                  <p:embed/>
                </p:oleObj>
              </mc:Choice>
              <mc:Fallback>
                <p:oleObj name="公式" r:id="rId7" imgW="35814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4551363"/>
                        <a:ext cx="5688012"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47" name="Rectangle 1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21548" name="Object 12"/>
          <p:cNvGraphicFramePr>
            <a:graphicFrameLocks noChangeAspect="1"/>
          </p:cNvGraphicFramePr>
          <p:nvPr/>
        </p:nvGraphicFramePr>
        <p:xfrm>
          <a:off x="1547813" y="5373688"/>
          <a:ext cx="3457575" cy="989012"/>
        </p:xfrm>
        <a:graphic>
          <a:graphicData uri="http://schemas.openxmlformats.org/presentationml/2006/ole">
            <mc:AlternateContent xmlns:mc="http://schemas.openxmlformats.org/markup-compatibility/2006">
              <mc:Choice xmlns:v="urn:schemas-microsoft-com:vml" Requires="v">
                <p:oleObj spid="_x0000_s22613" name="公式" r:id="rId9" imgW="1600200" imgH="457200" progId="Equation.3">
                  <p:embed/>
                </p:oleObj>
              </mc:Choice>
              <mc:Fallback>
                <p:oleObj name="公式" r:id="rId9" imgW="16002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5373688"/>
                        <a:ext cx="3457575"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49" name="Text Box 13"/>
          <p:cNvSpPr txBox="1">
            <a:spLocks noChangeArrowheads="1"/>
          </p:cNvSpPr>
          <p:nvPr/>
        </p:nvSpPr>
        <p:spPr bwMode="auto">
          <a:xfrm>
            <a:off x="1331640" y="2809876"/>
            <a:ext cx="7127875" cy="1603375"/>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r>
              <a:rPr lang="zh-CN" altLang="en-US" sz="2400" b="1" dirty="0">
                <a:latin typeface="Verdana" panose="020B0604030504040204" pitchFamily="34" charset="0"/>
                <a:ea typeface="黑体" panose="02010609060101010101" pitchFamily="49" charset="-122"/>
              </a:rPr>
              <a:t>算法复杂度分析：</a:t>
            </a:r>
          </a:p>
          <a:p>
            <a:r>
              <a:rPr lang="zh-CN" altLang="en-US" sz="2400" dirty="0">
                <a:ea typeface="楷体_GB2312" pitchFamily="49" charset="-122"/>
              </a:rPr>
              <a:t>从</a:t>
            </a:r>
            <a:r>
              <a:rPr lang="en-US" altLang="zh-CN" sz="2400" dirty="0">
                <a:ea typeface="楷体_GB2312" pitchFamily="49" charset="-122"/>
              </a:rPr>
              <a:t>m(</a:t>
            </a:r>
            <a:r>
              <a:rPr lang="en-US" altLang="zh-CN" sz="2400" dirty="0" err="1">
                <a:ea typeface="楷体_GB2312" pitchFamily="49" charset="-122"/>
              </a:rPr>
              <a:t>i</a:t>
            </a:r>
            <a:r>
              <a:rPr lang="zh-CN" altLang="en-US" sz="2400" dirty="0">
                <a:ea typeface="楷体_GB2312" pitchFamily="49" charset="-122"/>
              </a:rPr>
              <a:t>，</a:t>
            </a:r>
            <a:r>
              <a:rPr lang="en-US" altLang="zh-CN" sz="2400" dirty="0">
                <a:ea typeface="楷体_GB2312" pitchFamily="49" charset="-122"/>
              </a:rPr>
              <a:t>j)</a:t>
            </a:r>
            <a:r>
              <a:rPr lang="zh-CN" altLang="en-US" sz="2400" dirty="0">
                <a:ea typeface="楷体_GB2312" pitchFamily="49" charset="-122"/>
              </a:rPr>
              <a:t>的递归式容易看出，算法需要</a:t>
            </a:r>
            <a:r>
              <a:rPr lang="en-US" altLang="zh-CN" sz="2400" dirty="0">
                <a:ea typeface="楷体_GB2312" pitchFamily="49" charset="-122"/>
              </a:rPr>
              <a:t>O(</a:t>
            </a:r>
            <a:r>
              <a:rPr lang="en-US" altLang="zh-CN" sz="2400" dirty="0" err="1">
                <a:ea typeface="楷体_GB2312" pitchFamily="49" charset="-122"/>
              </a:rPr>
              <a:t>nc</a:t>
            </a:r>
            <a:r>
              <a:rPr lang="en-US" altLang="zh-CN" sz="2400" dirty="0">
                <a:ea typeface="楷体_GB2312" pitchFamily="49" charset="-122"/>
              </a:rPr>
              <a:t>)</a:t>
            </a:r>
            <a:r>
              <a:rPr lang="zh-CN" altLang="en-US" sz="2400" dirty="0">
                <a:ea typeface="楷体_GB2312" pitchFamily="49" charset="-122"/>
              </a:rPr>
              <a:t>计算时间。当背包容量</a:t>
            </a:r>
            <a:r>
              <a:rPr lang="en-US" altLang="zh-CN" sz="2400" dirty="0">
                <a:ea typeface="楷体_GB2312" pitchFamily="49" charset="-122"/>
              </a:rPr>
              <a:t>c</a:t>
            </a:r>
            <a:r>
              <a:rPr lang="zh-CN" altLang="en-US" sz="2400" dirty="0">
                <a:ea typeface="楷体_GB2312" pitchFamily="49" charset="-122"/>
              </a:rPr>
              <a:t>很大时，算法需要的计算时间较多。例如，当</a:t>
            </a:r>
            <a:r>
              <a:rPr lang="en-US" altLang="zh-CN" sz="2400" dirty="0">
                <a:ea typeface="楷体_GB2312" pitchFamily="49" charset="-122"/>
              </a:rPr>
              <a:t>c&gt;2</a:t>
            </a:r>
            <a:r>
              <a:rPr lang="en-US" altLang="zh-CN" sz="2400" baseline="30000" dirty="0">
                <a:ea typeface="楷体_GB2312" pitchFamily="49" charset="-122"/>
              </a:rPr>
              <a:t>n</a:t>
            </a:r>
            <a:r>
              <a:rPr lang="zh-CN" altLang="en-US" sz="2400" dirty="0">
                <a:ea typeface="楷体_GB2312" pitchFamily="49" charset="-122"/>
              </a:rPr>
              <a:t>时，算法需要</a:t>
            </a:r>
            <a:r>
              <a:rPr lang="zh-CN" altLang="zh-CN" sz="2400" dirty="0">
                <a:ea typeface="楷体_GB2312" pitchFamily="49" charset="-122"/>
              </a:rPr>
              <a:t>Ω</a:t>
            </a:r>
            <a:r>
              <a:rPr lang="zh-CN" altLang="en-US" sz="2400" dirty="0">
                <a:ea typeface="楷体_GB2312" pitchFamily="49" charset="-122"/>
              </a:rPr>
              <a:t>(</a:t>
            </a:r>
            <a:r>
              <a:rPr lang="en-US" altLang="zh-CN" sz="2400" dirty="0">
                <a:ea typeface="楷体_GB2312" pitchFamily="49" charset="-122"/>
              </a:rPr>
              <a:t>n2</a:t>
            </a:r>
            <a:r>
              <a:rPr lang="en-US" altLang="zh-CN" sz="2400" baseline="30000" dirty="0">
                <a:ea typeface="楷体_GB2312" pitchFamily="49" charset="-122"/>
              </a:rPr>
              <a:t>n</a:t>
            </a:r>
            <a:r>
              <a:rPr lang="en-US" altLang="zh-CN" sz="2400" dirty="0">
                <a:ea typeface="楷体_GB2312" pitchFamily="49" charset="-122"/>
              </a:rPr>
              <a:t>)</a:t>
            </a:r>
            <a:r>
              <a:rPr lang="zh-CN" altLang="en-US" sz="2400" dirty="0">
                <a:ea typeface="楷体_GB2312" pitchFamily="49" charset="-122"/>
              </a:rPr>
              <a:t>计算时间。 </a:t>
            </a:r>
            <a:endParaRPr lang="en-US" altLang="zh-CN" sz="2400" dirty="0">
              <a:ea typeface="楷体_GB2312" pitchFamily="49" charset="-122"/>
            </a:endParaRP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67</a:t>
            </a:fld>
            <a:r>
              <a:rPr lang="en-US" altLang="zh-CN" smtClean="0"/>
              <a:t>/79</a:t>
            </a:r>
            <a:endParaRPr lang="en-US" altLang="zh-CN" dirty="0"/>
          </a:p>
        </p:txBody>
      </p:sp>
    </p:spTree>
    <p:extLst>
      <p:ext uri="{BB962C8B-B14F-4D97-AF65-F5344CB8AC3E}">
        <p14:creationId xmlns:p14="http://schemas.microsoft.com/office/powerpoint/2010/main" val="3323231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1549"/>
                                        </p:tgtEl>
                                        <p:attrNameLst>
                                          <p:attrName>style.visibility</p:attrName>
                                        </p:attrNameLst>
                                      </p:cBhvr>
                                      <p:to>
                                        <p:strVal val="visible"/>
                                      </p:to>
                                    </p:set>
                                    <p:animEffect transition="in" filter="blinds(horizontal)">
                                      <p:cBhvr>
                                        <p:cTn id="7" dur="500"/>
                                        <p:tgtEl>
                                          <p:spTgt spid="321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算法改进</a:t>
            </a:r>
            <a:endParaRPr lang="zh-CN" altLang="en-US" dirty="0"/>
          </a:p>
        </p:txBody>
      </p:sp>
      <p:sp>
        <p:nvSpPr>
          <p:cNvPr id="322563" name="Text Box 3"/>
          <p:cNvSpPr txBox="1">
            <a:spLocks noChangeArrowheads="1"/>
          </p:cNvSpPr>
          <p:nvPr/>
        </p:nvSpPr>
        <p:spPr bwMode="auto">
          <a:xfrm>
            <a:off x="250825" y="1052513"/>
            <a:ext cx="85169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由</a:t>
            </a:r>
            <a:r>
              <a:rPr lang="en-US" altLang="zh-CN" sz="2400" dirty="0">
                <a:ea typeface="楷体_GB2312" pitchFamily="49" charset="-122"/>
              </a:rPr>
              <a:t>m(</a:t>
            </a:r>
            <a:r>
              <a:rPr lang="en-US" altLang="zh-CN" sz="2400" dirty="0" err="1">
                <a:ea typeface="楷体_GB2312" pitchFamily="49" charset="-122"/>
              </a:rPr>
              <a:t>i,j</a:t>
            </a:r>
            <a:r>
              <a:rPr lang="en-US" altLang="zh-CN" sz="2400" dirty="0">
                <a:ea typeface="楷体_GB2312" pitchFamily="49" charset="-122"/>
              </a:rPr>
              <a:t>)</a:t>
            </a:r>
            <a:r>
              <a:rPr lang="zh-CN" altLang="en-US" sz="2400" dirty="0">
                <a:ea typeface="楷体_GB2312" pitchFamily="49" charset="-122"/>
              </a:rPr>
              <a:t>的递归式容易证明，在一般情况下，对每一个确定的</a:t>
            </a:r>
            <a:r>
              <a:rPr lang="en-US" altLang="zh-CN" sz="2400" dirty="0" err="1">
                <a:ea typeface="楷体_GB2312" pitchFamily="49" charset="-122"/>
              </a:rPr>
              <a:t>i</a:t>
            </a:r>
            <a:r>
              <a:rPr lang="en-US" altLang="zh-CN" sz="2400" dirty="0">
                <a:ea typeface="楷体_GB2312" pitchFamily="49" charset="-122"/>
              </a:rPr>
              <a:t>(1≤i≤n)</a:t>
            </a:r>
            <a:r>
              <a:rPr lang="zh-CN" altLang="en-US" sz="2400" dirty="0">
                <a:ea typeface="楷体_GB2312" pitchFamily="49" charset="-122"/>
              </a:rPr>
              <a:t>，函数</a:t>
            </a:r>
            <a:r>
              <a:rPr lang="en-US" altLang="zh-CN" sz="2400" dirty="0">
                <a:ea typeface="楷体_GB2312" pitchFamily="49" charset="-122"/>
              </a:rPr>
              <a:t>m(</a:t>
            </a:r>
            <a:r>
              <a:rPr lang="en-US" altLang="zh-CN" sz="2400" dirty="0" err="1">
                <a:ea typeface="楷体_GB2312" pitchFamily="49" charset="-122"/>
              </a:rPr>
              <a:t>i,j</a:t>
            </a:r>
            <a:r>
              <a:rPr lang="en-US" altLang="zh-CN" sz="2400" dirty="0">
                <a:ea typeface="楷体_GB2312" pitchFamily="49" charset="-122"/>
              </a:rPr>
              <a:t>)</a:t>
            </a:r>
            <a:r>
              <a:rPr lang="zh-CN" altLang="en-US" sz="2400" dirty="0">
                <a:ea typeface="楷体_GB2312" pitchFamily="49" charset="-122"/>
              </a:rPr>
              <a:t>是关于变量</a:t>
            </a:r>
            <a:r>
              <a:rPr lang="en-US" altLang="zh-CN" sz="2400" dirty="0">
                <a:ea typeface="楷体_GB2312" pitchFamily="49" charset="-122"/>
              </a:rPr>
              <a:t>j</a:t>
            </a:r>
            <a:r>
              <a:rPr lang="zh-CN" altLang="en-US" sz="2400" dirty="0">
                <a:ea typeface="楷体_GB2312" pitchFamily="49" charset="-122"/>
              </a:rPr>
              <a:t>的阶梯状单调不减函数。跳跃点是这一类函数的描述特征。在一般情况下，函数</a:t>
            </a:r>
            <a:r>
              <a:rPr lang="en-US" altLang="zh-CN" sz="2400" dirty="0">
                <a:ea typeface="楷体_GB2312" pitchFamily="49" charset="-122"/>
              </a:rPr>
              <a:t>m(</a:t>
            </a:r>
            <a:r>
              <a:rPr lang="en-US" altLang="zh-CN" sz="2400" dirty="0" err="1">
                <a:ea typeface="楷体_GB2312" pitchFamily="49" charset="-122"/>
              </a:rPr>
              <a:t>i,j</a:t>
            </a:r>
            <a:r>
              <a:rPr lang="en-US" altLang="zh-CN" sz="2400" dirty="0">
                <a:ea typeface="楷体_GB2312" pitchFamily="49" charset="-122"/>
              </a:rPr>
              <a:t>)</a:t>
            </a:r>
            <a:r>
              <a:rPr lang="zh-CN" altLang="en-US" sz="2400" dirty="0">
                <a:ea typeface="楷体_GB2312" pitchFamily="49" charset="-122"/>
              </a:rPr>
              <a:t>由其全部跳跃点唯一确定。如图所示。</a:t>
            </a:r>
          </a:p>
        </p:txBody>
      </p:sp>
      <p:pic>
        <p:nvPicPr>
          <p:cNvPr id="322564" name="Picture 4" descr="t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565400"/>
            <a:ext cx="3959225"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2565" name="Text Box 5"/>
          <p:cNvSpPr txBox="1">
            <a:spLocks noChangeArrowheads="1"/>
          </p:cNvSpPr>
          <p:nvPr/>
        </p:nvSpPr>
        <p:spPr bwMode="auto">
          <a:xfrm>
            <a:off x="303213" y="4743450"/>
            <a:ext cx="85899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对每一个确定的</a:t>
            </a:r>
            <a:r>
              <a:rPr lang="en-US" altLang="zh-CN" sz="2400">
                <a:ea typeface="楷体_GB2312" pitchFamily="49" charset="-122"/>
              </a:rPr>
              <a:t>i(1≤i≤n)</a:t>
            </a:r>
            <a:r>
              <a:rPr lang="zh-CN" altLang="en-US" sz="2400">
                <a:ea typeface="楷体_GB2312" pitchFamily="49" charset="-122"/>
              </a:rPr>
              <a:t>，用一个表</a:t>
            </a:r>
            <a:r>
              <a:rPr lang="en-US" altLang="zh-CN" sz="2400">
                <a:ea typeface="楷体_GB2312" pitchFamily="49" charset="-122"/>
              </a:rPr>
              <a:t>p[i]</a:t>
            </a:r>
            <a:r>
              <a:rPr lang="zh-CN" altLang="en-US" sz="2400">
                <a:ea typeface="楷体_GB2312" pitchFamily="49" charset="-122"/>
              </a:rPr>
              <a:t>存储函数</a:t>
            </a:r>
            <a:r>
              <a:rPr lang="en-US" altLang="zh-CN" sz="2400">
                <a:ea typeface="楷体_GB2312" pitchFamily="49" charset="-122"/>
              </a:rPr>
              <a:t>m(i</a:t>
            </a:r>
            <a:r>
              <a:rPr lang="zh-CN" altLang="en-US" sz="2400">
                <a:ea typeface="楷体_GB2312" pitchFamily="49" charset="-122"/>
              </a:rPr>
              <a:t>，</a:t>
            </a:r>
            <a:r>
              <a:rPr lang="en-US" altLang="zh-CN" sz="2400">
                <a:ea typeface="楷体_GB2312" pitchFamily="49" charset="-122"/>
              </a:rPr>
              <a:t>j)</a:t>
            </a:r>
            <a:r>
              <a:rPr lang="zh-CN" altLang="en-US" sz="2400">
                <a:ea typeface="楷体_GB2312" pitchFamily="49" charset="-122"/>
              </a:rPr>
              <a:t>的全部跳跃点。表</a:t>
            </a:r>
            <a:r>
              <a:rPr lang="en-US" altLang="zh-CN" sz="2400">
                <a:ea typeface="楷体_GB2312" pitchFamily="49" charset="-122"/>
              </a:rPr>
              <a:t>p[i]</a:t>
            </a:r>
            <a:r>
              <a:rPr lang="zh-CN" altLang="en-US" sz="2400">
                <a:ea typeface="楷体_GB2312" pitchFamily="49" charset="-122"/>
              </a:rPr>
              <a:t>可依计算</a:t>
            </a:r>
            <a:r>
              <a:rPr lang="en-US" altLang="zh-CN" sz="2400">
                <a:ea typeface="楷体_GB2312" pitchFamily="49" charset="-122"/>
              </a:rPr>
              <a:t>m(i</a:t>
            </a:r>
            <a:r>
              <a:rPr lang="zh-CN" altLang="en-US" sz="2400">
                <a:ea typeface="楷体_GB2312" pitchFamily="49" charset="-122"/>
              </a:rPr>
              <a:t>，</a:t>
            </a:r>
            <a:r>
              <a:rPr lang="en-US" altLang="zh-CN" sz="2400">
                <a:ea typeface="楷体_GB2312" pitchFamily="49" charset="-122"/>
              </a:rPr>
              <a:t>j)</a:t>
            </a:r>
            <a:r>
              <a:rPr lang="zh-CN" altLang="en-US" sz="2400">
                <a:ea typeface="楷体_GB2312" pitchFamily="49" charset="-122"/>
              </a:rPr>
              <a:t>的递归式递归地由表</a:t>
            </a:r>
            <a:r>
              <a:rPr lang="en-US" altLang="zh-CN" sz="2400">
                <a:ea typeface="楷体_GB2312" pitchFamily="49" charset="-122"/>
              </a:rPr>
              <a:t>p[i+1]</a:t>
            </a:r>
            <a:r>
              <a:rPr lang="zh-CN" altLang="en-US" sz="2400">
                <a:ea typeface="楷体_GB2312" pitchFamily="49" charset="-122"/>
              </a:rPr>
              <a:t>计算，初始时</a:t>
            </a:r>
            <a:r>
              <a:rPr lang="en-US" altLang="zh-CN" sz="2400">
                <a:ea typeface="楷体_GB2312" pitchFamily="49" charset="-122"/>
              </a:rPr>
              <a:t>p[n+1]={(0</a:t>
            </a:r>
            <a:r>
              <a:rPr lang="zh-CN" altLang="en-US" sz="2400">
                <a:ea typeface="楷体_GB2312" pitchFamily="49" charset="-122"/>
              </a:rPr>
              <a:t>，</a:t>
            </a:r>
            <a:r>
              <a:rPr lang="en-US" altLang="zh-CN" sz="2400">
                <a:ea typeface="楷体_GB2312" pitchFamily="49" charset="-122"/>
              </a:rPr>
              <a:t>0)}</a:t>
            </a:r>
            <a:r>
              <a:rPr lang="zh-CN" altLang="en-US" sz="2400">
                <a:ea typeface="楷体_GB2312" pitchFamily="49" charset="-122"/>
              </a:rPr>
              <a:t>。 </a:t>
            </a: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68</a:t>
            </a:fld>
            <a:r>
              <a:rPr lang="en-US" altLang="zh-CN" smtClean="0"/>
              <a:t>/79</a:t>
            </a:r>
            <a:endParaRPr lang="en-US" altLang="zh-CN" dirty="0"/>
          </a:p>
        </p:txBody>
      </p:sp>
    </p:spTree>
    <p:extLst>
      <p:ext uri="{BB962C8B-B14F-4D97-AF65-F5344CB8AC3E}">
        <p14:creationId xmlns:p14="http://schemas.microsoft.com/office/powerpoint/2010/main" val="3528976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算法改进</a:t>
            </a:r>
            <a:endParaRPr lang="zh-CN" altLang="en-US" dirty="0"/>
          </a:p>
        </p:txBody>
      </p:sp>
      <p:sp>
        <p:nvSpPr>
          <p:cNvPr id="324610" name="Text Box 2"/>
          <p:cNvSpPr txBox="1">
            <a:spLocks noChangeArrowheads="1"/>
          </p:cNvSpPr>
          <p:nvPr/>
        </p:nvSpPr>
        <p:spPr bwMode="auto">
          <a:xfrm>
            <a:off x="250825" y="1052513"/>
            <a:ext cx="8516938"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dirty="0">
                <a:ea typeface="楷体_GB2312" pitchFamily="49" charset="-122"/>
              </a:rPr>
              <a:t>函数</a:t>
            </a:r>
            <a:r>
              <a:rPr lang="en-US" altLang="zh-CN" sz="2400" dirty="0">
                <a:ea typeface="楷体_GB2312" pitchFamily="49" charset="-122"/>
              </a:rPr>
              <a:t>m(</a:t>
            </a:r>
            <a:r>
              <a:rPr lang="en-US" altLang="zh-CN" sz="2400" dirty="0" err="1">
                <a:ea typeface="楷体_GB2312" pitchFamily="49" charset="-122"/>
              </a:rPr>
              <a:t>i,j</a:t>
            </a:r>
            <a:r>
              <a:rPr lang="en-US" altLang="zh-CN" sz="2400" dirty="0">
                <a:ea typeface="楷体_GB2312" pitchFamily="49" charset="-122"/>
              </a:rPr>
              <a:t>)</a:t>
            </a:r>
            <a:r>
              <a:rPr lang="zh-CN" altLang="en-US" sz="2400" dirty="0">
                <a:ea typeface="楷体_GB2312" pitchFamily="49" charset="-122"/>
              </a:rPr>
              <a:t>是由函数</a:t>
            </a:r>
            <a:r>
              <a:rPr lang="en-US" altLang="zh-CN" sz="2400" dirty="0">
                <a:ea typeface="楷体_GB2312" pitchFamily="49" charset="-122"/>
              </a:rPr>
              <a:t>m(i+1,j)</a:t>
            </a:r>
            <a:r>
              <a:rPr lang="zh-CN" altLang="en-US" sz="2400" dirty="0">
                <a:ea typeface="楷体_GB2312" pitchFamily="49" charset="-122"/>
              </a:rPr>
              <a:t>与函数</a:t>
            </a:r>
            <a:r>
              <a:rPr lang="en-US" altLang="zh-CN" sz="2400" dirty="0">
                <a:ea typeface="楷体_GB2312" pitchFamily="49" charset="-122"/>
              </a:rPr>
              <a:t>m(i+1,j-wi)+vi</a:t>
            </a:r>
            <a:r>
              <a:rPr lang="zh-CN" altLang="en-US" sz="2400" dirty="0">
                <a:ea typeface="楷体_GB2312" pitchFamily="49" charset="-122"/>
              </a:rPr>
              <a:t>作</a:t>
            </a:r>
            <a:r>
              <a:rPr lang="en-US" altLang="zh-CN" sz="2400" dirty="0">
                <a:ea typeface="楷体_GB2312" pitchFamily="49" charset="-122"/>
              </a:rPr>
              <a:t>max</a:t>
            </a:r>
            <a:r>
              <a:rPr lang="zh-CN" altLang="en-US" sz="2400" dirty="0">
                <a:ea typeface="楷体_GB2312" pitchFamily="49" charset="-122"/>
              </a:rPr>
              <a:t>运算得到的。因此，函数</a:t>
            </a:r>
            <a:r>
              <a:rPr lang="en-US" altLang="zh-CN" sz="2400" dirty="0">
                <a:ea typeface="楷体_GB2312" pitchFamily="49" charset="-122"/>
              </a:rPr>
              <a:t>m(</a:t>
            </a:r>
            <a:r>
              <a:rPr lang="en-US" altLang="zh-CN" sz="2400" dirty="0" err="1">
                <a:ea typeface="楷体_GB2312" pitchFamily="49" charset="-122"/>
              </a:rPr>
              <a:t>i,j</a:t>
            </a:r>
            <a:r>
              <a:rPr lang="en-US" altLang="zh-CN" sz="2400" dirty="0">
                <a:ea typeface="楷体_GB2312" pitchFamily="49" charset="-122"/>
              </a:rPr>
              <a:t>)</a:t>
            </a:r>
            <a:r>
              <a:rPr lang="zh-CN" altLang="en-US" sz="2400" dirty="0">
                <a:ea typeface="楷体_GB2312" pitchFamily="49" charset="-122"/>
              </a:rPr>
              <a:t>的全部跳跃点包含于函数</a:t>
            </a:r>
            <a:r>
              <a:rPr lang="en-US" altLang="zh-CN" sz="2400" dirty="0">
                <a:ea typeface="楷体_GB2312" pitchFamily="49" charset="-122"/>
              </a:rPr>
              <a:t>m(i+1</a:t>
            </a:r>
            <a:r>
              <a:rPr lang="zh-CN" altLang="en-US" sz="2400" dirty="0">
                <a:ea typeface="楷体_GB2312" pitchFamily="49" charset="-122"/>
              </a:rPr>
              <a:t>，</a:t>
            </a:r>
            <a:r>
              <a:rPr lang="en-US" altLang="zh-CN" sz="2400" dirty="0">
                <a:ea typeface="楷体_GB2312" pitchFamily="49" charset="-122"/>
              </a:rPr>
              <a:t>j)</a:t>
            </a:r>
            <a:r>
              <a:rPr lang="zh-CN" altLang="en-US" sz="2400" dirty="0">
                <a:ea typeface="楷体_GB2312" pitchFamily="49" charset="-122"/>
              </a:rPr>
              <a:t>的跳跃点集</a:t>
            </a:r>
            <a:r>
              <a:rPr lang="en-US" altLang="zh-CN" sz="2400" dirty="0">
                <a:ea typeface="楷体_GB2312" pitchFamily="49" charset="-122"/>
              </a:rPr>
              <a:t>p[i+1]</a:t>
            </a:r>
            <a:r>
              <a:rPr lang="zh-CN" altLang="en-US" sz="2400" dirty="0">
                <a:ea typeface="楷体_GB2312" pitchFamily="49" charset="-122"/>
              </a:rPr>
              <a:t>与函数</a:t>
            </a:r>
            <a:r>
              <a:rPr lang="en-US" altLang="zh-CN" sz="2400" dirty="0">
                <a:ea typeface="楷体_GB2312" pitchFamily="49" charset="-122"/>
              </a:rPr>
              <a:t>m(i+1</a:t>
            </a:r>
            <a:r>
              <a:rPr lang="zh-CN" altLang="en-US" sz="2400" dirty="0">
                <a:ea typeface="楷体_GB2312" pitchFamily="49" charset="-122"/>
              </a:rPr>
              <a:t>，</a:t>
            </a:r>
            <a:r>
              <a:rPr lang="en-US" altLang="zh-CN" sz="2400" dirty="0">
                <a:ea typeface="楷体_GB2312" pitchFamily="49" charset="-122"/>
              </a:rPr>
              <a:t>j-</a:t>
            </a:r>
            <a:r>
              <a:rPr lang="en-US" altLang="zh-CN" sz="2400" dirty="0" err="1">
                <a:ea typeface="楷体_GB2312" pitchFamily="49" charset="-122"/>
              </a:rPr>
              <a:t>wi</a:t>
            </a:r>
            <a:r>
              <a:rPr lang="en-US" altLang="zh-CN" sz="2400" dirty="0">
                <a:ea typeface="楷体_GB2312" pitchFamily="49" charset="-122"/>
              </a:rPr>
              <a:t>)+vi</a:t>
            </a:r>
            <a:r>
              <a:rPr lang="zh-CN" altLang="en-US" sz="2400" dirty="0">
                <a:ea typeface="楷体_GB2312" pitchFamily="49" charset="-122"/>
              </a:rPr>
              <a:t>的跳跃点集</a:t>
            </a:r>
            <a:r>
              <a:rPr lang="en-US" altLang="zh-CN" sz="2400" dirty="0">
                <a:ea typeface="楷体_GB2312" pitchFamily="49" charset="-122"/>
              </a:rPr>
              <a:t>q[i+1]</a:t>
            </a:r>
            <a:r>
              <a:rPr lang="zh-CN" altLang="en-US" sz="2400" dirty="0">
                <a:ea typeface="楷体_GB2312" pitchFamily="49" charset="-122"/>
              </a:rPr>
              <a:t>的并集中。易知，</a:t>
            </a:r>
            <a:r>
              <a:rPr lang="en-US" altLang="zh-CN" sz="2400" dirty="0">
                <a:ea typeface="楷体_GB2312" pitchFamily="49" charset="-122"/>
              </a:rPr>
              <a:t>(</a:t>
            </a:r>
            <a:r>
              <a:rPr lang="en-US" altLang="zh-CN" sz="2400" dirty="0" err="1">
                <a:ea typeface="楷体_GB2312" pitchFamily="49" charset="-122"/>
              </a:rPr>
              <a:t>s,t</a:t>
            </a:r>
            <a:r>
              <a:rPr lang="en-US" altLang="zh-CN" sz="2400" dirty="0">
                <a:ea typeface="楷体_GB2312" pitchFamily="49" charset="-122"/>
              </a:rPr>
              <a:t>)</a:t>
            </a:r>
            <a:r>
              <a:rPr lang="en-US" altLang="zh-CN" sz="2400" dirty="0">
                <a:ea typeface="楷体_GB2312" pitchFamily="49" charset="-122"/>
                <a:sym typeface="Symbol" panose="05050102010706020507" pitchFamily="18" charset="2"/>
              </a:rPr>
              <a:t></a:t>
            </a:r>
            <a:r>
              <a:rPr lang="en-US" altLang="zh-CN" sz="2400" dirty="0">
                <a:ea typeface="楷体_GB2312" pitchFamily="49" charset="-122"/>
              </a:rPr>
              <a:t>q[i+1]</a:t>
            </a:r>
            <a:r>
              <a:rPr lang="zh-CN" altLang="en-US" sz="2400" dirty="0">
                <a:ea typeface="楷体_GB2312" pitchFamily="49" charset="-122"/>
              </a:rPr>
              <a:t>当且仅当</a:t>
            </a:r>
            <a:r>
              <a:rPr lang="en-US" altLang="zh-CN" sz="2400" dirty="0" err="1">
                <a:ea typeface="楷体_GB2312" pitchFamily="49" charset="-122"/>
              </a:rPr>
              <a:t>wi</a:t>
            </a:r>
            <a:r>
              <a:rPr lang="en-US" altLang="zh-CN" sz="2400" dirty="0" err="1">
                <a:ea typeface="楷体_GB2312" pitchFamily="49" charset="-122"/>
                <a:sym typeface="Symbol" panose="05050102010706020507" pitchFamily="18" charset="2"/>
              </a:rPr>
              <a:t></a:t>
            </a:r>
            <a:r>
              <a:rPr lang="en-US" altLang="zh-CN" sz="2400" dirty="0" err="1">
                <a:ea typeface="楷体_GB2312" pitchFamily="49" charset="-122"/>
              </a:rPr>
              <a:t>s</a:t>
            </a:r>
            <a:r>
              <a:rPr lang="en-US" altLang="zh-CN" sz="2400" dirty="0" err="1">
                <a:ea typeface="楷体_GB2312" pitchFamily="49" charset="-122"/>
                <a:sym typeface="Symbol" panose="05050102010706020507" pitchFamily="18" charset="2"/>
              </a:rPr>
              <a:t></a:t>
            </a:r>
            <a:r>
              <a:rPr lang="en-US" altLang="zh-CN" sz="2400" dirty="0" err="1">
                <a:ea typeface="楷体_GB2312" pitchFamily="49" charset="-122"/>
              </a:rPr>
              <a:t>c</a:t>
            </a:r>
            <a:r>
              <a:rPr lang="zh-CN" altLang="en-US" sz="2400" dirty="0">
                <a:ea typeface="楷体_GB2312" pitchFamily="49" charset="-122"/>
              </a:rPr>
              <a:t>且</a:t>
            </a:r>
            <a:r>
              <a:rPr lang="en-US" altLang="zh-CN" sz="2400" dirty="0">
                <a:ea typeface="楷体_GB2312" pitchFamily="49" charset="-122"/>
              </a:rPr>
              <a:t>(s-</a:t>
            </a:r>
            <a:r>
              <a:rPr lang="en-US" altLang="zh-CN" sz="2400" dirty="0" err="1">
                <a:ea typeface="楷体_GB2312" pitchFamily="49" charset="-122"/>
              </a:rPr>
              <a:t>wi,t</a:t>
            </a:r>
            <a:r>
              <a:rPr lang="en-US" altLang="zh-CN" sz="2400" dirty="0">
                <a:ea typeface="楷体_GB2312" pitchFamily="49" charset="-122"/>
              </a:rPr>
              <a:t>-vi)</a:t>
            </a:r>
            <a:r>
              <a:rPr lang="en-US" altLang="zh-CN" sz="2400" dirty="0">
                <a:ea typeface="楷体_GB2312" pitchFamily="49" charset="-122"/>
                <a:sym typeface="Symbol" panose="05050102010706020507" pitchFamily="18" charset="2"/>
              </a:rPr>
              <a:t></a:t>
            </a:r>
            <a:r>
              <a:rPr lang="en-US" altLang="zh-CN" sz="2400" dirty="0">
                <a:ea typeface="楷体_GB2312" pitchFamily="49" charset="-122"/>
              </a:rPr>
              <a:t>p[i+1]</a:t>
            </a:r>
            <a:r>
              <a:rPr lang="zh-CN" altLang="en-US" sz="2400" dirty="0">
                <a:ea typeface="楷体_GB2312" pitchFamily="49" charset="-122"/>
              </a:rPr>
              <a:t>。因此，容易由</a:t>
            </a:r>
            <a:r>
              <a:rPr lang="en-US" altLang="zh-CN" sz="2400" dirty="0">
                <a:ea typeface="楷体_GB2312" pitchFamily="49" charset="-122"/>
              </a:rPr>
              <a:t>p[i+1]</a:t>
            </a:r>
            <a:r>
              <a:rPr lang="zh-CN" altLang="en-US" sz="2400" dirty="0">
                <a:ea typeface="楷体_GB2312" pitchFamily="49" charset="-122"/>
              </a:rPr>
              <a:t>确定跳跃点集</a:t>
            </a:r>
            <a:r>
              <a:rPr lang="en-US" altLang="zh-CN" sz="2400" dirty="0">
                <a:ea typeface="楷体_GB2312" pitchFamily="49" charset="-122"/>
              </a:rPr>
              <a:t>q[i+1]</a:t>
            </a:r>
            <a:r>
              <a:rPr lang="zh-CN" altLang="en-US" sz="2400" dirty="0">
                <a:ea typeface="楷体_GB2312" pitchFamily="49" charset="-122"/>
              </a:rPr>
              <a:t>如下</a:t>
            </a:r>
            <a:r>
              <a:rPr lang="en-US" altLang="zh-CN" sz="2400" dirty="0">
                <a:ea typeface="楷体_GB2312" pitchFamily="49" charset="-122"/>
              </a:rPr>
              <a:t>q[i+1]=p[i+1]</a:t>
            </a:r>
            <a:r>
              <a:rPr lang="en-US" altLang="zh-CN" sz="2400" dirty="0">
                <a:ea typeface="楷体_GB2312" pitchFamily="49" charset="-122"/>
                <a:sym typeface="Symbol" panose="05050102010706020507" pitchFamily="18" charset="2"/>
              </a:rPr>
              <a:t></a:t>
            </a:r>
            <a:r>
              <a:rPr lang="en-US" altLang="zh-CN" sz="2400" dirty="0">
                <a:ea typeface="楷体_GB2312" pitchFamily="49" charset="-122"/>
              </a:rPr>
              <a:t>(</a:t>
            </a:r>
            <a:r>
              <a:rPr lang="en-US" altLang="zh-CN" sz="2400" dirty="0" err="1">
                <a:ea typeface="楷体_GB2312" pitchFamily="49" charset="-122"/>
              </a:rPr>
              <a:t>wi,vi</a:t>
            </a:r>
            <a:r>
              <a:rPr lang="en-US" altLang="zh-CN" sz="2400" dirty="0">
                <a:ea typeface="楷体_GB2312" pitchFamily="49" charset="-122"/>
              </a:rPr>
              <a:t>)={(</a:t>
            </a:r>
            <a:r>
              <a:rPr lang="en-US" altLang="zh-CN" sz="2400" dirty="0" err="1">
                <a:ea typeface="楷体_GB2312" pitchFamily="49" charset="-122"/>
              </a:rPr>
              <a:t>j+wi,m</a:t>
            </a:r>
            <a:r>
              <a:rPr lang="en-US" altLang="zh-CN" sz="2400" dirty="0">
                <a:ea typeface="楷体_GB2312" pitchFamily="49" charset="-122"/>
              </a:rPr>
              <a:t>(</a:t>
            </a:r>
            <a:r>
              <a:rPr lang="en-US" altLang="zh-CN" sz="2400" dirty="0" err="1">
                <a:ea typeface="楷体_GB2312" pitchFamily="49" charset="-122"/>
              </a:rPr>
              <a:t>i,j</a:t>
            </a:r>
            <a:r>
              <a:rPr lang="en-US" altLang="zh-CN" sz="2400" dirty="0">
                <a:ea typeface="楷体_GB2312" pitchFamily="49" charset="-122"/>
              </a:rPr>
              <a:t>)+vi)|(</a:t>
            </a:r>
            <a:r>
              <a:rPr lang="en-US" altLang="zh-CN" sz="2400" dirty="0" err="1">
                <a:ea typeface="楷体_GB2312" pitchFamily="49" charset="-122"/>
              </a:rPr>
              <a:t>j,m</a:t>
            </a:r>
            <a:r>
              <a:rPr lang="en-US" altLang="zh-CN" sz="2400" dirty="0">
                <a:ea typeface="楷体_GB2312" pitchFamily="49" charset="-122"/>
              </a:rPr>
              <a:t>(</a:t>
            </a:r>
            <a:r>
              <a:rPr lang="en-US" altLang="zh-CN" sz="2400" dirty="0" err="1">
                <a:ea typeface="楷体_GB2312" pitchFamily="49" charset="-122"/>
              </a:rPr>
              <a:t>i,j</a:t>
            </a:r>
            <a:r>
              <a:rPr lang="en-US" altLang="zh-CN" sz="2400" dirty="0">
                <a:ea typeface="楷体_GB2312" pitchFamily="49" charset="-122"/>
              </a:rPr>
              <a:t>))</a:t>
            </a:r>
            <a:r>
              <a:rPr lang="en-US" altLang="zh-CN" sz="2400" dirty="0">
                <a:ea typeface="楷体_GB2312" pitchFamily="49" charset="-122"/>
                <a:sym typeface="Symbol" panose="05050102010706020507" pitchFamily="18" charset="2"/>
              </a:rPr>
              <a:t></a:t>
            </a:r>
            <a:r>
              <a:rPr lang="en-US" altLang="zh-CN" sz="2400" dirty="0">
                <a:ea typeface="楷体_GB2312" pitchFamily="49" charset="-122"/>
              </a:rPr>
              <a:t>p[i+1]}</a:t>
            </a:r>
            <a:r>
              <a:rPr lang="zh-CN" altLang="en-US" sz="2400" dirty="0">
                <a:ea typeface="楷体_GB2312" pitchFamily="49" charset="-122"/>
              </a:rPr>
              <a:t> </a:t>
            </a:r>
          </a:p>
          <a:p>
            <a:pPr>
              <a:buClr>
                <a:schemeClr val="accent2"/>
              </a:buClr>
              <a:buFontTx/>
              <a:buChar char="•"/>
            </a:pPr>
            <a:r>
              <a:rPr lang="zh-CN" altLang="en-US" sz="2400" dirty="0">
                <a:ea typeface="楷体_GB2312" pitchFamily="49" charset="-122"/>
              </a:rPr>
              <a:t>另一方面，设</a:t>
            </a:r>
            <a:r>
              <a:rPr lang="en-US" altLang="zh-CN" sz="2400" dirty="0">
                <a:ea typeface="楷体_GB2312" pitchFamily="49" charset="-122"/>
              </a:rPr>
              <a:t>(a</a:t>
            </a:r>
            <a:r>
              <a:rPr lang="zh-CN" altLang="en-US" sz="2400" dirty="0">
                <a:ea typeface="楷体_GB2312" pitchFamily="49" charset="-122"/>
              </a:rPr>
              <a:t>，</a:t>
            </a:r>
            <a:r>
              <a:rPr lang="en-US" altLang="zh-CN" sz="2400" dirty="0">
                <a:ea typeface="楷体_GB2312" pitchFamily="49" charset="-122"/>
              </a:rPr>
              <a:t>b)</a:t>
            </a:r>
            <a:r>
              <a:rPr lang="zh-CN" altLang="en-US" sz="2400" dirty="0">
                <a:ea typeface="楷体_GB2312" pitchFamily="49" charset="-122"/>
              </a:rPr>
              <a:t>和</a:t>
            </a:r>
            <a:r>
              <a:rPr lang="en-US" altLang="zh-CN" sz="2400" dirty="0">
                <a:ea typeface="楷体_GB2312" pitchFamily="49" charset="-122"/>
              </a:rPr>
              <a:t>(c</a:t>
            </a:r>
            <a:r>
              <a:rPr lang="zh-CN" altLang="en-US" sz="2400" dirty="0">
                <a:ea typeface="楷体_GB2312" pitchFamily="49" charset="-122"/>
              </a:rPr>
              <a:t>，</a:t>
            </a:r>
            <a:r>
              <a:rPr lang="en-US" altLang="zh-CN" sz="2400" dirty="0">
                <a:ea typeface="楷体_GB2312" pitchFamily="49" charset="-122"/>
              </a:rPr>
              <a:t>d)</a:t>
            </a:r>
            <a:r>
              <a:rPr lang="zh-CN" altLang="en-US" sz="2400" dirty="0">
                <a:ea typeface="楷体_GB2312" pitchFamily="49" charset="-122"/>
              </a:rPr>
              <a:t>是</a:t>
            </a:r>
            <a:r>
              <a:rPr lang="en-US" altLang="zh-CN" sz="2400" dirty="0">
                <a:ea typeface="楷体_GB2312" pitchFamily="49" charset="-122"/>
              </a:rPr>
              <a:t>p[i+1]</a:t>
            </a:r>
            <a:r>
              <a:rPr lang="en-US" altLang="zh-CN" sz="2400" dirty="0">
                <a:ea typeface="楷体_GB2312" pitchFamily="49" charset="-122"/>
                <a:sym typeface="Symbol" panose="05050102010706020507" pitchFamily="18" charset="2"/>
              </a:rPr>
              <a:t></a:t>
            </a:r>
            <a:r>
              <a:rPr lang="en-US" altLang="zh-CN" sz="2400" dirty="0">
                <a:ea typeface="楷体_GB2312" pitchFamily="49" charset="-122"/>
              </a:rPr>
              <a:t>q[i+1]</a:t>
            </a:r>
            <a:r>
              <a:rPr lang="zh-CN" altLang="en-US" sz="2400" dirty="0">
                <a:ea typeface="楷体_GB2312" pitchFamily="49" charset="-122"/>
              </a:rPr>
              <a:t>中的</a:t>
            </a:r>
            <a:r>
              <a:rPr lang="en-US" altLang="zh-CN" sz="2400" dirty="0">
                <a:ea typeface="楷体_GB2312" pitchFamily="49" charset="-122"/>
              </a:rPr>
              <a:t>2</a:t>
            </a:r>
            <a:r>
              <a:rPr lang="zh-CN" altLang="en-US" sz="2400" dirty="0">
                <a:ea typeface="楷体_GB2312" pitchFamily="49" charset="-122"/>
              </a:rPr>
              <a:t>个跳跃点，则当</a:t>
            </a:r>
            <a:r>
              <a:rPr lang="en-US" altLang="zh-CN" sz="2400" dirty="0" err="1">
                <a:ea typeface="楷体_GB2312" pitchFamily="49" charset="-122"/>
              </a:rPr>
              <a:t>c</a:t>
            </a:r>
            <a:r>
              <a:rPr lang="en-US" altLang="zh-CN" sz="2400" dirty="0" err="1">
                <a:ea typeface="楷体_GB2312" pitchFamily="49" charset="-122"/>
                <a:sym typeface="Symbol" panose="05050102010706020507" pitchFamily="18" charset="2"/>
              </a:rPr>
              <a:t></a:t>
            </a:r>
            <a:r>
              <a:rPr lang="en-US" altLang="zh-CN" sz="2400" dirty="0" err="1">
                <a:ea typeface="楷体_GB2312" pitchFamily="49" charset="-122"/>
              </a:rPr>
              <a:t>a</a:t>
            </a:r>
            <a:r>
              <a:rPr lang="zh-CN" altLang="en-US" sz="2400" dirty="0">
                <a:ea typeface="楷体_GB2312" pitchFamily="49" charset="-122"/>
              </a:rPr>
              <a:t>且</a:t>
            </a:r>
            <a:r>
              <a:rPr lang="en-US" altLang="zh-CN" sz="2400" dirty="0">
                <a:ea typeface="楷体_GB2312" pitchFamily="49" charset="-122"/>
              </a:rPr>
              <a:t>d&lt;b</a:t>
            </a:r>
            <a:r>
              <a:rPr lang="zh-CN" altLang="en-US" sz="2400" dirty="0">
                <a:ea typeface="楷体_GB2312" pitchFamily="49" charset="-122"/>
              </a:rPr>
              <a:t>时，</a:t>
            </a:r>
            <a:r>
              <a:rPr lang="en-US" altLang="zh-CN" sz="2400" dirty="0">
                <a:ea typeface="楷体_GB2312" pitchFamily="49" charset="-122"/>
              </a:rPr>
              <a:t>(c</a:t>
            </a:r>
            <a:r>
              <a:rPr lang="zh-CN" altLang="en-US" sz="2400" dirty="0">
                <a:ea typeface="楷体_GB2312" pitchFamily="49" charset="-122"/>
              </a:rPr>
              <a:t>，</a:t>
            </a:r>
            <a:r>
              <a:rPr lang="en-US" altLang="zh-CN" sz="2400" dirty="0">
                <a:ea typeface="楷体_GB2312" pitchFamily="49" charset="-122"/>
              </a:rPr>
              <a:t>d)</a:t>
            </a:r>
            <a:r>
              <a:rPr lang="zh-CN" altLang="en-US" sz="2400" dirty="0">
                <a:ea typeface="楷体_GB2312" pitchFamily="49" charset="-122"/>
              </a:rPr>
              <a:t>受控于</a:t>
            </a:r>
            <a:r>
              <a:rPr lang="en-US" altLang="zh-CN" sz="2400" dirty="0">
                <a:ea typeface="楷体_GB2312" pitchFamily="49" charset="-122"/>
              </a:rPr>
              <a:t>(a</a:t>
            </a:r>
            <a:r>
              <a:rPr lang="zh-CN" altLang="en-US" sz="2400" dirty="0">
                <a:ea typeface="楷体_GB2312" pitchFamily="49" charset="-122"/>
              </a:rPr>
              <a:t>，</a:t>
            </a:r>
            <a:r>
              <a:rPr lang="en-US" altLang="zh-CN" sz="2400" dirty="0">
                <a:ea typeface="楷体_GB2312" pitchFamily="49" charset="-122"/>
              </a:rPr>
              <a:t>b)</a:t>
            </a:r>
            <a:r>
              <a:rPr lang="zh-CN" altLang="en-US" sz="2400" dirty="0">
                <a:ea typeface="楷体_GB2312" pitchFamily="49" charset="-122"/>
              </a:rPr>
              <a:t>，从而</a:t>
            </a:r>
            <a:r>
              <a:rPr lang="en-US" altLang="zh-CN" sz="2400" dirty="0">
                <a:ea typeface="楷体_GB2312" pitchFamily="49" charset="-122"/>
              </a:rPr>
              <a:t>(c</a:t>
            </a:r>
            <a:r>
              <a:rPr lang="zh-CN" altLang="en-US" sz="2400" dirty="0">
                <a:ea typeface="楷体_GB2312" pitchFamily="49" charset="-122"/>
              </a:rPr>
              <a:t>，</a:t>
            </a:r>
            <a:r>
              <a:rPr lang="en-US" altLang="zh-CN" sz="2400" dirty="0">
                <a:ea typeface="楷体_GB2312" pitchFamily="49" charset="-122"/>
              </a:rPr>
              <a:t>d)</a:t>
            </a:r>
            <a:r>
              <a:rPr lang="zh-CN" altLang="en-US" sz="2400" dirty="0">
                <a:ea typeface="楷体_GB2312" pitchFamily="49" charset="-122"/>
              </a:rPr>
              <a:t>不是</a:t>
            </a:r>
            <a:r>
              <a:rPr lang="en-US" altLang="zh-CN" sz="2400" dirty="0">
                <a:ea typeface="楷体_GB2312" pitchFamily="49" charset="-122"/>
              </a:rPr>
              <a:t>p[</a:t>
            </a:r>
            <a:r>
              <a:rPr lang="en-US" altLang="zh-CN" sz="2400" dirty="0" err="1">
                <a:ea typeface="楷体_GB2312" pitchFamily="49" charset="-122"/>
              </a:rPr>
              <a:t>i</a:t>
            </a:r>
            <a:r>
              <a:rPr lang="en-US" altLang="zh-CN" sz="2400" dirty="0">
                <a:ea typeface="楷体_GB2312" pitchFamily="49" charset="-122"/>
              </a:rPr>
              <a:t>]</a:t>
            </a:r>
            <a:r>
              <a:rPr lang="zh-CN" altLang="en-US" sz="2400" dirty="0">
                <a:ea typeface="楷体_GB2312" pitchFamily="49" charset="-122"/>
              </a:rPr>
              <a:t>中的跳跃点。除受控跳跃点外，</a:t>
            </a:r>
            <a:r>
              <a:rPr lang="en-US" altLang="zh-CN" sz="2400" dirty="0">
                <a:ea typeface="楷体_GB2312" pitchFamily="49" charset="-122"/>
              </a:rPr>
              <a:t>p[i+1]</a:t>
            </a:r>
            <a:r>
              <a:rPr lang="en-US" altLang="zh-CN" sz="2400" dirty="0">
                <a:ea typeface="楷体_GB2312" pitchFamily="49" charset="-122"/>
                <a:sym typeface="Symbol" panose="05050102010706020507" pitchFamily="18" charset="2"/>
              </a:rPr>
              <a:t></a:t>
            </a:r>
            <a:r>
              <a:rPr lang="en-US" altLang="zh-CN" sz="2400" dirty="0">
                <a:ea typeface="楷体_GB2312" pitchFamily="49" charset="-122"/>
              </a:rPr>
              <a:t>q[i+1]</a:t>
            </a:r>
            <a:r>
              <a:rPr lang="zh-CN" altLang="en-US" sz="2400" dirty="0">
                <a:ea typeface="楷体_GB2312" pitchFamily="49" charset="-122"/>
              </a:rPr>
              <a:t>中的其它跳跃点均为</a:t>
            </a:r>
            <a:r>
              <a:rPr lang="en-US" altLang="zh-CN" sz="2400" dirty="0">
                <a:ea typeface="楷体_GB2312" pitchFamily="49" charset="-122"/>
              </a:rPr>
              <a:t>p[</a:t>
            </a:r>
            <a:r>
              <a:rPr lang="en-US" altLang="zh-CN" sz="2400" dirty="0" err="1">
                <a:ea typeface="楷体_GB2312" pitchFamily="49" charset="-122"/>
              </a:rPr>
              <a:t>i</a:t>
            </a:r>
            <a:r>
              <a:rPr lang="en-US" altLang="zh-CN" sz="2400" dirty="0">
                <a:ea typeface="楷体_GB2312" pitchFamily="49" charset="-122"/>
              </a:rPr>
              <a:t>]</a:t>
            </a:r>
            <a:r>
              <a:rPr lang="zh-CN" altLang="en-US" sz="2400" dirty="0">
                <a:ea typeface="楷体_GB2312" pitchFamily="49" charset="-122"/>
              </a:rPr>
              <a:t>中的跳跃点。</a:t>
            </a:r>
          </a:p>
          <a:p>
            <a:pPr>
              <a:buClr>
                <a:schemeClr val="accent2"/>
              </a:buClr>
              <a:buFontTx/>
              <a:buChar char="•"/>
            </a:pPr>
            <a:r>
              <a:rPr lang="zh-CN" altLang="en-US" sz="2400" dirty="0">
                <a:ea typeface="楷体_GB2312" pitchFamily="49" charset="-122"/>
              </a:rPr>
              <a:t>由此可见，在递归地由表</a:t>
            </a:r>
            <a:r>
              <a:rPr lang="en-US" altLang="zh-CN" sz="2400" dirty="0">
                <a:ea typeface="楷体_GB2312" pitchFamily="49" charset="-122"/>
              </a:rPr>
              <a:t>p[i+1]</a:t>
            </a:r>
            <a:r>
              <a:rPr lang="zh-CN" altLang="en-US" sz="2400" dirty="0">
                <a:ea typeface="楷体_GB2312" pitchFamily="49" charset="-122"/>
              </a:rPr>
              <a:t>计算表</a:t>
            </a:r>
            <a:r>
              <a:rPr lang="en-US" altLang="zh-CN" sz="2400" dirty="0">
                <a:ea typeface="楷体_GB2312" pitchFamily="49" charset="-122"/>
              </a:rPr>
              <a:t>p[</a:t>
            </a:r>
            <a:r>
              <a:rPr lang="en-US" altLang="zh-CN" sz="2400" dirty="0" err="1">
                <a:ea typeface="楷体_GB2312" pitchFamily="49" charset="-122"/>
              </a:rPr>
              <a:t>i</a:t>
            </a:r>
            <a:r>
              <a:rPr lang="en-US" altLang="zh-CN" sz="2400" dirty="0">
                <a:ea typeface="楷体_GB2312" pitchFamily="49" charset="-122"/>
              </a:rPr>
              <a:t>]</a:t>
            </a:r>
            <a:r>
              <a:rPr lang="zh-CN" altLang="en-US" sz="2400" dirty="0">
                <a:ea typeface="楷体_GB2312" pitchFamily="49" charset="-122"/>
              </a:rPr>
              <a:t>时，可先由</a:t>
            </a:r>
            <a:r>
              <a:rPr lang="en-US" altLang="zh-CN" sz="2400" dirty="0">
                <a:ea typeface="楷体_GB2312" pitchFamily="49" charset="-122"/>
              </a:rPr>
              <a:t>p[i+1]</a:t>
            </a:r>
            <a:r>
              <a:rPr lang="zh-CN" altLang="en-US" sz="2400" dirty="0">
                <a:ea typeface="楷体_GB2312" pitchFamily="49" charset="-122"/>
              </a:rPr>
              <a:t>计算出</a:t>
            </a:r>
            <a:r>
              <a:rPr lang="en-US" altLang="zh-CN" sz="2400" dirty="0">
                <a:ea typeface="楷体_GB2312" pitchFamily="49" charset="-122"/>
              </a:rPr>
              <a:t>q[i+1]</a:t>
            </a:r>
            <a:r>
              <a:rPr lang="zh-CN" altLang="en-US" sz="2400" dirty="0">
                <a:ea typeface="楷体_GB2312" pitchFamily="49" charset="-122"/>
              </a:rPr>
              <a:t>，然后合并表</a:t>
            </a:r>
            <a:r>
              <a:rPr lang="en-US" altLang="zh-CN" sz="2400" dirty="0">
                <a:ea typeface="楷体_GB2312" pitchFamily="49" charset="-122"/>
              </a:rPr>
              <a:t>p[i+1]</a:t>
            </a:r>
            <a:r>
              <a:rPr lang="zh-CN" altLang="en-US" sz="2400" dirty="0">
                <a:ea typeface="楷体_GB2312" pitchFamily="49" charset="-122"/>
              </a:rPr>
              <a:t>和表</a:t>
            </a:r>
            <a:r>
              <a:rPr lang="en-US" altLang="zh-CN" sz="2400" dirty="0">
                <a:ea typeface="楷体_GB2312" pitchFamily="49" charset="-122"/>
              </a:rPr>
              <a:t>q[i+1]</a:t>
            </a:r>
            <a:r>
              <a:rPr lang="zh-CN" altLang="en-US" sz="2400" dirty="0">
                <a:ea typeface="楷体_GB2312" pitchFamily="49" charset="-122"/>
              </a:rPr>
              <a:t>，并清除其中的受控跳跃点得到表</a:t>
            </a:r>
            <a:r>
              <a:rPr lang="en-US" altLang="zh-CN" sz="2400" dirty="0">
                <a:ea typeface="楷体_GB2312" pitchFamily="49" charset="-122"/>
              </a:rPr>
              <a:t>p[</a:t>
            </a:r>
            <a:r>
              <a:rPr lang="en-US" altLang="zh-CN" sz="2400" dirty="0" err="1">
                <a:ea typeface="楷体_GB2312" pitchFamily="49" charset="-122"/>
              </a:rPr>
              <a:t>i</a:t>
            </a:r>
            <a:r>
              <a:rPr lang="en-US" altLang="zh-CN" sz="2400" dirty="0">
                <a:ea typeface="楷体_GB2312" pitchFamily="49" charset="-122"/>
              </a:rPr>
              <a:t>]</a:t>
            </a:r>
            <a:r>
              <a:rPr lang="zh-CN" altLang="en-US" sz="2400" dirty="0">
                <a:ea typeface="楷体_GB2312" pitchFamily="49" charset="-122"/>
              </a:rPr>
              <a:t>。</a:t>
            </a: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69</a:t>
            </a:fld>
            <a:r>
              <a:rPr lang="en-US" altLang="zh-CN" smtClean="0"/>
              <a:t>/79</a:t>
            </a:r>
            <a:endParaRPr lang="en-US" altLang="zh-CN" dirty="0"/>
          </a:p>
        </p:txBody>
      </p:sp>
    </p:spTree>
    <p:extLst>
      <p:ext uri="{BB962C8B-B14F-4D97-AF65-F5344CB8AC3E}">
        <p14:creationId xmlns:p14="http://schemas.microsoft.com/office/powerpoint/2010/main" val="3625830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4610">
                                            <p:txEl>
                                              <p:pRg st="0" end="0"/>
                                            </p:txEl>
                                          </p:spTgt>
                                        </p:tgtEl>
                                        <p:attrNameLst>
                                          <p:attrName>style.visibility</p:attrName>
                                        </p:attrNameLst>
                                      </p:cBhvr>
                                      <p:to>
                                        <p:strVal val="visible"/>
                                      </p:to>
                                    </p:set>
                                    <p:animEffect transition="in" filter="barn(inVertical)">
                                      <p:cBhvr>
                                        <p:cTn id="7" dur="500"/>
                                        <p:tgtEl>
                                          <p:spTgt spid="3246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24610">
                                            <p:txEl>
                                              <p:pRg st="1" end="1"/>
                                            </p:txEl>
                                          </p:spTgt>
                                        </p:tgtEl>
                                        <p:attrNameLst>
                                          <p:attrName>style.visibility</p:attrName>
                                        </p:attrNameLst>
                                      </p:cBhvr>
                                      <p:to>
                                        <p:strVal val="visible"/>
                                      </p:to>
                                    </p:set>
                                    <p:animEffect transition="in" filter="barn(inVertical)">
                                      <p:cBhvr>
                                        <p:cTn id="12" dur="500"/>
                                        <p:tgtEl>
                                          <p:spTgt spid="3246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24610">
                                            <p:txEl>
                                              <p:pRg st="2" end="2"/>
                                            </p:txEl>
                                          </p:spTgt>
                                        </p:tgtEl>
                                        <p:attrNameLst>
                                          <p:attrName>style.visibility</p:attrName>
                                        </p:attrNameLst>
                                      </p:cBhvr>
                                      <p:to>
                                        <p:strVal val="visible"/>
                                      </p:to>
                                    </p:set>
                                    <p:animEffect transition="in" filter="barn(inVertical)">
                                      <p:cBhvr>
                                        <p:cTn id="17" dur="500"/>
                                        <p:tgtEl>
                                          <p:spTgt spid="3246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997" y="1143290"/>
            <a:ext cx="7133333" cy="5133333"/>
          </a:xfrm>
        </p:spPr>
      </p:pic>
      <p:sp>
        <p:nvSpPr>
          <p:cNvPr id="3" name="标题 2"/>
          <p:cNvSpPr>
            <a:spLocks noGrp="1"/>
          </p:cNvSpPr>
          <p:nvPr>
            <p:ph type="title"/>
          </p:nvPr>
        </p:nvSpPr>
        <p:spPr/>
        <p:txBody>
          <a:bodyPr/>
          <a:lstStyle/>
          <a:p>
            <a:r>
              <a:rPr lang="zh-CN" altLang="en-US" dirty="0" smtClean="0"/>
              <a:t>多阶段决策一</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7</a:t>
            </a:fld>
            <a:r>
              <a:rPr lang="en-US" altLang="zh-CN" smtClean="0"/>
              <a:t>/79</a:t>
            </a:r>
            <a:endParaRPr lang="en-US" altLang="zh-CN" dirty="0"/>
          </a:p>
        </p:txBody>
      </p:sp>
    </p:spTree>
    <p:extLst>
      <p:ext uri="{BB962C8B-B14F-4D97-AF65-F5344CB8AC3E}">
        <p14:creationId xmlns:p14="http://schemas.microsoft.com/office/powerpoint/2010/main" val="3480206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lstStyle/>
          <a:p>
            <a:r>
              <a:rPr lang="zh-CN" altLang="en-US" dirty="0" smtClean="0"/>
              <a:t>分析</a:t>
            </a:r>
            <a:endParaRPr lang="zh-CN" altLang="en-US" dirty="0"/>
          </a:p>
        </p:txBody>
      </p:sp>
      <p:sp>
        <p:nvSpPr>
          <p:cNvPr id="326658" name="Text Box 2"/>
          <p:cNvSpPr txBox="1">
            <a:spLocks noChangeArrowheads="1"/>
          </p:cNvSpPr>
          <p:nvPr/>
        </p:nvSpPr>
        <p:spPr bwMode="auto">
          <a:xfrm>
            <a:off x="684213" y="981075"/>
            <a:ext cx="7848600" cy="5267325"/>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r>
              <a:rPr lang="zh-CN" altLang="en-US" sz="2800" dirty="0">
                <a:ea typeface="楷体_GB2312" pitchFamily="49" charset="-122"/>
              </a:rPr>
              <a:t>上述算法的主要计算量在于计算跳跃点集</a:t>
            </a:r>
            <a:r>
              <a:rPr lang="en-US" altLang="zh-CN" sz="2800" dirty="0">
                <a:ea typeface="楷体_GB2312" pitchFamily="49" charset="-122"/>
              </a:rPr>
              <a:t>p[</a:t>
            </a:r>
            <a:r>
              <a:rPr lang="en-US" altLang="zh-CN" sz="2800" dirty="0" err="1">
                <a:ea typeface="楷体_GB2312" pitchFamily="49" charset="-122"/>
              </a:rPr>
              <a:t>i</a:t>
            </a:r>
            <a:r>
              <a:rPr lang="en-US" altLang="zh-CN" sz="2800" dirty="0">
                <a:ea typeface="楷体_GB2312" pitchFamily="49" charset="-122"/>
              </a:rPr>
              <a:t>](1≤i≤n)</a:t>
            </a:r>
            <a:r>
              <a:rPr lang="zh-CN" altLang="en-US" sz="2800" dirty="0">
                <a:ea typeface="楷体_GB2312" pitchFamily="49" charset="-122"/>
              </a:rPr>
              <a:t>。由于</a:t>
            </a:r>
            <a:r>
              <a:rPr lang="en-US" altLang="zh-CN" sz="2800" dirty="0">
                <a:ea typeface="楷体_GB2312" pitchFamily="49" charset="-122"/>
              </a:rPr>
              <a:t>q[i+1]=p[i+1]</a:t>
            </a:r>
            <a:r>
              <a:rPr lang="en-US" altLang="zh-CN" sz="2800" dirty="0">
                <a:ea typeface="楷体_GB2312" pitchFamily="49" charset="-122"/>
                <a:sym typeface="Symbol" panose="05050102010706020507" pitchFamily="18" charset="2"/>
              </a:rPr>
              <a:t></a:t>
            </a:r>
            <a:r>
              <a:rPr lang="en-US" altLang="zh-CN" sz="2800" dirty="0">
                <a:ea typeface="楷体_GB2312" pitchFamily="49" charset="-122"/>
              </a:rPr>
              <a:t>(</a:t>
            </a:r>
            <a:r>
              <a:rPr lang="en-US" altLang="zh-CN" sz="2800" dirty="0" err="1">
                <a:ea typeface="楷体_GB2312" pitchFamily="49" charset="-122"/>
              </a:rPr>
              <a:t>w</a:t>
            </a:r>
            <a:r>
              <a:rPr lang="en-US" altLang="zh-CN" sz="2800" baseline="-25000" dirty="0" err="1">
                <a:ea typeface="楷体_GB2312" pitchFamily="49" charset="-122"/>
              </a:rPr>
              <a:t>i</a:t>
            </a:r>
            <a:r>
              <a:rPr lang="zh-CN" altLang="en-US" sz="2800" dirty="0">
                <a:ea typeface="楷体_GB2312" pitchFamily="49" charset="-122"/>
              </a:rPr>
              <a:t>，</a:t>
            </a:r>
            <a:r>
              <a:rPr lang="en-US" altLang="zh-CN" sz="2800" dirty="0">
                <a:ea typeface="楷体_GB2312" pitchFamily="49" charset="-122"/>
              </a:rPr>
              <a:t>v</a:t>
            </a:r>
            <a:r>
              <a:rPr lang="en-US" altLang="zh-CN" sz="2800" baseline="-25000" dirty="0">
                <a:ea typeface="楷体_GB2312" pitchFamily="49" charset="-122"/>
              </a:rPr>
              <a:t>i</a:t>
            </a:r>
            <a:r>
              <a:rPr lang="en-US" altLang="zh-CN" sz="2800" dirty="0">
                <a:ea typeface="楷体_GB2312" pitchFamily="49" charset="-122"/>
              </a:rPr>
              <a:t>)</a:t>
            </a:r>
            <a:r>
              <a:rPr lang="zh-CN" altLang="en-US" sz="2800" dirty="0">
                <a:ea typeface="楷体_GB2312" pitchFamily="49" charset="-122"/>
              </a:rPr>
              <a:t>，故计算</a:t>
            </a:r>
            <a:r>
              <a:rPr lang="en-US" altLang="zh-CN" sz="2800" dirty="0">
                <a:ea typeface="楷体_GB2312" pitchFamily="49" charset="-122"/>
              </a:rPr>
              <a:t>q[i+1]</a:t>
            </a:r>
            <a:r>
              <a:rPr lang="zh-CN" altLang="en-US" sz="2800" dirty="0">
                <a:ea typeface="楷体_GB2312" pitchFamily="49" charset="-122"/>
              </a:rPr>
              <a:t>需要</a:t>
            </a:r>
            <a:r>
              <a:rPr lang="en-US" altLang="zh-CN" sz="2800" dirty="0">
                <a:ea typeface="楷体_GB2312" pitchFamily="49" charset="-122"/>
              </a:rPr>
              <a:t>O(|p[i+1]|)</a:t>
            </a:r>
            <a:r>
              <a:rPr lang="zh-CN" altLang="en-US" sz="2800" dirty="0">
                <a:ea typeface="楷体_GB2312" pitchFamily="49" charset="-122"/>
              </a:rPr>
              <a:t>计算时间。合并</a:t>
            </a:r>
            <a:r>
              <a:rPr lang="en-US" altLang="zh-CN" sz="2800" dirty="0">
                <a:ea typeface="楷体_GB2312" pitchFamily="49" charset="-122"/>
              </a:rPr>
              <a:t>p[i+1]</a:t>
            </a:r>
            <a:r>
              <a:rPr lang="zh-CN" altLang="en-US" sz="2800" dirty="0">
                <a:ea typeface="楷体_GB2312" pitchFamily="49" charset="-122"/>
              </a:rPr>
              <a:t>和</a:t>
            </a:r>
            <a:r>
              <a:rPr lang="en-US" altLang="zh-CN" sz="2800" dirty="0">
                <a:ea typeface="楷体_GB2312" pitchFamily="49" charset="-122"/>
              </a:rPr>
              <a:t>q[i+1]</a:t>
            </a:r>
            <a:r>
              <a:rPr lang="zh-CN" altLang="en-US" sz="2800" dirty="0">
                <a:ea typeface="楷体_GB2312" pitchFamily="49" charset="-122"/>
              </a:rPr>
              <a:t>并清除受控跳跃点也需要</a:t>
            </a:r>
            <a:r>
              <a:rPr lang="en-US" altLang="zh-CN" sz="2800" dirty="0">
                <a:ea typeface="楷体_GB2312" pitchFamily="49" charset="-122"/>
              </a:rPr>
              <a:t>O(|p[i+1]|)</a:t>
            </a:r>
            <a:r>
              <a:rPr lang="zh-CN" altLang="en-US" sz="2800" dirty="0">
                <a:ea typeface="楷体_GB2312" pitchFamily="49" charset="-122"/>
              </a:rPr>
              <a:t>计算时间。从跳跃点集</a:t>
            </a:r>
            <a:r>
              <a:rPr lang="en-US" altLang="zh-CN" sz="2800" dirty="0">
                <a:ea typeface="楷体_GB2312" pitchFamily="49" charset="-122"/>
              </a:rPr>
              <a:t>p[</a:t>
            </a:r>
            <a:r>
              <a:rPr lang="en-US" altLang="zh-CN" sz="2800" dirty="0" err="1">
                <a:ea typeface="楷体_GB2312" pitchFamily="49" charset="-122"/>
              </a:rPr>
              <a:t>i</a:t>
            </a:r>
            <a:r>
              <a:rPr lang="en-US" altLang="zh-CN" sz="2800" dirty="0">
                <a:ea typeface="楷体_GB2312" pitchFamily="49" charset="-122"/>
              </a:rPr>
              <a:t>]</a:t>
            </a:r>
            <a:r>
              <a:rPr lang="zh-CN" altLang="en-US" sz="2800" dirty="0">
                <a:ea typeface="楷体_GB2312" pitchFamily="49" charset="-122"/>
              </a:rPr>
              <a:t>的定义可以看出，</a:t>
            </a:r>
            <a:r>
              <a:rPr lang="en-US" altLang="zh-CN" sz="2800" dirty="0">
                <a:ea typeface="楷体_GB2312" pitchFamily="49" charset="-122"/>
              </a:rPr>
              <a:t>p[</a:t>
            </a:r>
            <a:r>
              <a:rPr lang="en-US" altLang="zh-CN" sz="2800" dirty="0" err="1">
                <a:ea typeface="楷体_GB2312" pitchFamily="49" charset="-122"/>
              </a:rPr>
              <a:t>i</a:t>
            </a:r>
            <a:r>
              <a:rPr lang="en-US" altLang="zh-CN" sz="2800" dirty="0">
                <a:ea typeface="楷体_GB2312" pitchFamily="49" charset="-122"/>
              </a:rPr>
              <a:t>]</a:t>
            </a:r>
            <a:r>
              <a:rPr lang="zh-CN" altLang="en-US" sz="2800" dirty="0">
                <a:ea typeface="楷体_GB2312" pitchFamily="49" charset="-122"/>
              </a:rPr>
              <a:t>中的跳跃点相应于</a:t>
            </a:r>
            <a:r>
              <a:rPr lang="en-US" altLang="zh-CN" sz="2800" dirty="0">
                <a:ea typeface="楷体_GB2312" pitchFamily="49" charset="-122"/>
              </a:rPr>
              <a:t>x</a:t>
            </a:r>
            <a:r>
              <a:rPr lang="en-US" altLang="zh-CN" sz="2800" baseline="-25000" dirty="0">
                <a:ea typeface="楷体_GB2312" pitchFamily="49" charset="-122"/>
              </a:rPr>
              <a:t>i</a:t>
            </a:r>
            <a:r>
              <a:rPr lang="en-US" altLang="zh-CN" sz="2800" dirty="0">
                <a:ea typeface="楷体_GB2312" pitchFamily="49" charset="-122"/>
              </a:rPr>
              <a:t>,…,</a:t>
            </a:r>
            <a:r>
              <a:rPr lang="en-US" altLang="zh-CN" sz="2800" dirty="0" err="1">
                <a:ea typeface="楷体_GB2312" pitchFamily="49" charset="-122"/>
              </a:rPr>
              <a:t>x</a:t>
            </a:r>
            <a:r>
              <a:rPr lang="en-US" altLang="zh-CN" sz="2800" baseline="-25000" dirty="0" err="1">
                <a:ea typeface="楷体_GB2312" pitchFamily="49" charset="-122"/>
              </a:rPr>
              <a:t>n</a:t>
            </a:r>
            <a:r>
              <a:rPr lang="zh-CN" altLang="en-US" sz="2800" dirty="0">
                <a:ea typeface="楷体_GB2312" pitchFamily="49" charset="-122"/>
              </a:rPr>
              <a:t>的</a:t>
            </a:r>
            <a:r>
              <a:rPr lang="en-US" altLang="zh-CN" sz="2800" dirty="0">
                <a:ea typeface="楷体_GB2312" pitchFamily="49" charset="-122"/>
              </a:rPr>
              <a:t>0/1</a:t>
            </a:r>
            <a:r>
              <a:rPr lang="zh-CN" altLang="en-US" sz="2800" dirty="0">
                <a:ea typeface="楷体_GB2312" pitchFamily="49" charset="-122"/>
              </a:rPr>
              <a:t>赋值。因此，</a:t>
            </a:r>
            <a:r>
              <a:rPr lang="en-US" altLang="zh-CN" sz="2800" dirty="0">
                <a:ea typeface="楷体_GB2312" pitchFamily="49" charset="-122"/>
              </a:rPr>
              <a:t>p[</a:t>
            </a:r>
            <a:r>
              <a:rPr lang="en-US" altLang="zh-CN" sz="2800" dirty="0" err="1">
                <a:ea typeface="楷体_GB2312" pitchFamily="49" charset="-122"/>
              </a:rPr>
              <a:t>i</a:t>
            </a:r>
            <a:r>
              <a:rPr lang="en-US" altLang="zh-CN" sz="2800" dirty="0">
                <a:ea typeface="楷体_GB2312" pitchFamily="49" charset="-122"/>
              </a:rPr>
              <a:t>]</a:t>
            </a:r>
            <a:r>
              <a:rPr lang="zh-CN" altLang="en-US" sz="2800" dirty="0">
                <a:ea typeface="楷体_GB2312" pitchFamily="49" charset="-122"/>
              </a:rPr>
              <a:t>中跳跃点个数不超过</a:t>
            </a:r>
            <a:r>
              <a:rPr lang="en-US" altLang="zh-CN" sz="2800" dirty="0">
                <a:ea typeface="楷体_GB2312" pitchFamily="49" charset="-122"/>
              </a:rPr>
              <a:t>2</a:t>
            </a:r>
            <a:r>
              <a:rPr lang="en-US" altLang="zh-CN" sz="2800" baseline="30000" dirty="0">
                <a:ea typeface="楷体_GB2312" pitchFamily="49" charset="-122"/>
              </a:rPr>
              <a:t>n-i+1</a:t>
            </a:r>
            <a:r>
              <a:rPr lang="zh-CN" altLang="en-US" sz="2800" dirty="0">
                <a:ea typeface="楷体_GB2312" pitchFamily="49" charset="-122"/>
              </a:rPr>
              <a:t>。由此可见，算法计算跳跃点集</a:t>
            </a:r>
            <a:r>
              <a:rPr lang="en-US" altLang="zh-CN" sz="2800" dirty="0">
                <a:ea typeface="楷体_GB2312" pitchFamily="49" charset="-122"/>
              </a:rPr>
              <a:t>p[</a:t>
            </a:r>
            <a:r>
              <a:rPr lang="en-US" altLang="zh-CN" sz="2800" dirty="0" err="1">
                <a:ea typeface="楷体_GB2312" pitchFamily="49" charset="-122"/>
              </a:rPr>
              <a:t>i</a:t>
            </a:r>
            <a:r>
              <a:rPr lang="en-US" altLang="zh-CN" sz="2800" dirty="0">
                <a:ea typeface="楷体_GB2312" pitchFamily="49" charset="-122"/>
              </a:rPr>
              <a:t>]</a:t>
            </a:r>
            <a:r>
              <a:rPr lang="zh-CN" altLang="en-US" sz="2800" dirty="0">
                <a:ea typeface="楷体_GB2312" pitchFamily="49" charset="-122"/>
              </a:rPr>
              <a:t>所花费的计算时间为</a:t>
            </a:r>
          </a:p>
          <a:p>
            <a:r>
              <a:rPr lang="zh-CN" altLang="en-US" sz="2800" dirty="0">
                <a:ea typeface="楷体_GB2312" pitchFamily="49" charset="-122"/>
              </a:rPr>
              <a:t>从而，改进后算法的计算时间复杂性为</a:t>
            </a:r>
            <a:r>
              <a:rPr lang="en-US" altLang="zh-CN" sz="2800" dirty="0">
                <a:ea typeface="楷体_GB2312" pitchFamily="49" charset="-122"/>
              </a:rPr>
              <a:t>O(2</a:t>
            </a:r>
            <a:r>
              <a:rPr lang="en-US" altLang="zh-CN" sz="2800" baseline="30000" dirty="0">
                <a:ea typeface="楷体_GB2312" pitchFamily="49" charset="-122"/>
              </a:rPr>
              <a:t>n</a:t>
            </a:r>
            <a:r>
              <a:rPr lang="en-US" altLang="zh-CN" sz="2800" dirty="0">
                <a:ea typeface="楷体_GB2312" pitchFamily="49" charset="-122"/>
              </a:rPr>
              <a:t>)</a:t>
            </a:r>
            <a:r>
              <a:rPr lang="zh-CN" altLang="en-US" sz="2800" dirty="0">
                <a:ea typeface="楷体_GB2312" pitchFamily="49" charset="-122"/>
              </a:rPr>
              <a:t>。当所给物品的重量</a:t>
            </a:r>
            <a:r>
              <a:rPr lang="en-US" altLang="zh-CN" sz="2800" dirty="0" err="1">
                <a:ea typeface="楷体_GB2312" pitchFamily="49" charset="-122"/>
              </a:rPr>
              <a:t>w</a:t>
            </a:r>
            <a:r>
              <a:rPr lang="en-US" altLang="zh-CN" sz="2800" baseline="-25000" dirty="0" err="1">
                <a:ea typeface="楷体_GB2312" pitchFamily="49" charset="-122"/>
              </a:rPr>
              <a:t>i</a:t>
            </a:r>
            <a:r>
              <a:rPr lang="en-US" altLang="zh-CN" sz="2800" dirty="0">
                <a:ea typeface="楷体_GB2312" pitchFamily="49" charset="-122"/>
              </a:rPr>
              <a:t>(1≤i≤n)</a:t>
            </a:r>
            <a:r>
              <a:rPr lang="zh-CN" altLang="en-US" sz="2800" dirty="0">
                <a:ea typeface="楷体_GB2312" pitchFamily="49" charset="-122"/>
              </a:rPr>
              <a:t>是整数时，</a:t>
            </a:r>
            <a:r>
              <a:rPr lang="en-US" altLang="zh-CN" sz="2800" dirty="0">
                <a:ea typeface="楷体_GB2312" pitchFamily="49" charset="-122"/>
              </a:rPr>
              <a:t>|p[</a:t>
            </a:r>
            <a:r>
              <a:rPr lang="en-US" altLang="zh-CN" sz="2800" dirty="0" err="1">
                <a:ea typeface="楷体_GB2312" pitchFamily="49" charset="-122"/>
              </a:rPr>
              <a:t>i</a:t>
            </a:r>
            <a:r>
              <a:rPr lang="en-US" altLang="zh-CN" sz="2800" dirty="0">
                <a:ea typeface="楷体_GB2312" pitchFamily="49" charset="-122"/>
              </a:rPr>
              <a:t>]|≤c+1</a:t>
            </a:r>
            <a:r>
              <a:rPr lang="zh-CN" altLang="en-US" sz="2800" dirty="0">
                <a:ea typeface="楷体_GB2312" pitchFamily="49" charset="-122"/>
              </a:rPr>
              <a:t>，</a:t>
            </a:r>
            <a:r>
              <a:rPr lang="en-US" altLang="zh-CN" sz="2800" dirty="0">
                <a:ea typeface="楷体_GB2312" pitchFamily="49" charset="-122"/>
              </a:rPr>
              <a:t>(1≤i≤n)</a:t>
            </a:r>
            <a:r>
              <a:rPr lang="zh-CN" altLang="en-US" sz="2800" dirty="0">
                <a:ea typeface="楷体_GB2312" pitchFamily="49" charset="-122"/>
              </a:rPr>
              <a:t>。在这种情况下，改进后算法的计算时间复杂性为</a:t>
            </a:r>
            <a:r>
              <a:rPr lang="en-US" altLang="zh-CN" sz="2800" dirty="0">
                <a:ea typeface="楷体_GB2312" pitchFamily="49" charset="-122"/>
              </a:rPr>
              <a:t>O(min{nc,2</a:t>
            </a:r>
            <a:r>
              <a:rPr lang="en-US" altLang="zh-CN" sz="2800" baseline="30000" dirty="0">
                <a:ea typeface="楷体_GB2312" pitchFamily="49" charset="-122"/>
              </a:rPr>
              <a:t>n</a:t>
            </a:r>
            <a:r>
              <a:rPr lang="en-US" altLang="zh-CN" sz="2800" dirty="0">
                <a:ea typeface="楷体_GB2312" pitchFamily="49" charset="-122"/>
              </a:rPr>
              <a:t>})</a:t>
            </a:r>
            <a:r>
              <a:rPr lang="zh-CN" altLang="en-US" sz="2800" dirty="0">
                <a:ea typeface="楷体_GB2312" pitchFamily="49" charset="-122"/>
              </a:rPr>
              <a:t>。</a:t>
            </a:r>
            <a:endParaRPr lang="en-US" altLang="zh-CN" sz="2800" dirty="0">
              <a:ea typeface="楷体_GB2312" pitchFamily="49" charset="-122"/>
            </a:endParaRPr>
          </a:p>
        </p:txBody>
      </p:sp>
      <p:sp>
        <p:nvSpPr>
          <p:cNvPr id="32666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26661" name="Object 5"/>
          <p:cNvGraphicFramePr>
            <a:graphicFrameLocks noChangeAspect="1"/>
          </p:cNvGraphicFramePr>
          <p:nvPr/>
        </p:nvGraphicFramePr>
        <p:xfrm>
          <a:off x="4859338" y="3976688"/>
          <a:ext cx="3025775" cy="585787"/>
        </p:xfrm>
        <a:graphic>
          <a:graphicData uri="http://schemas.openxmlformats.org/presentationml/2006/ole">
            <mc:AlternateContent xmlns:mc="http://schemas.openxmlformats.org/markup-compatibility/2006">
              <mc:Choice xmlns:v="urn:schemas-microsoft-com:vml" Requires="v">
                <p:oleObj spid="_x0000_s23573" name="公式" r:id="rId3" imgW="2362200" imgH="457200" progId="Equation.3">
                  <p:embed/>
                </p:oleObj>
              </mc:Choice>
              <mc:Fallback>
                <p:oleObj name="公式" r:id="rId3" imgW="2362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3976688"/>
                        <a:ext cx="3025775"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70</a:t>
            </a:fld>
            <a:r>
              <a:rPr lang="en-US" altLang="zh-CN" smtClean="0"/>
              <a:t>/79</a:t>
            </a:r>
            <a:endParaRPr lang="en-US" altLang="zh-CN" dirty="0"/>
          </a:p>
        </p:txBody>
      </p:sp>
    </p:spTree>
    <p:extLst>
      <p:ext uri="{BB962C8B-B14F-4D97-AF65-F5344CB8AC3E}">
        <p14:creationId xmlns:p14="http://schemas.microsoft.com/office/powerpoint/2010/main" val="2145190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2" name="标题 1"/>
          <p:cNvSpPr>
            <a:spLocks noGrp="1"/>
          </p:cNvSpPr>
          <p:nvPr>
            <p:ph type="title"/>
          </p:nvPr>
        </p:nvSpPr>
        <p:spPr/>
        <p:txBody>
          <a:bodyPr/>
          <a:lstStyle/>
          <a:p>
            <a:r>
              <a:rPr lang="zh-CN" altLang="en-US" dirty="0" smtClean="0"/>
              <a:t>最优二叉搜索树</a:t>
            </a:r>
            <a:endParaRPr lang="zh-CN" altLang="en-US" dirty="0"/>
          </a:p>
        </p:txBody>
      </p:sp>
      <p:sp>
        <p:nvSpPr>
          <p:cNvPr id="327683" name="Rectangle 3"/>
          <p:cNvSpPr>
            <a:spLocks noChangeArrowheads="1"/>
          </p:cNvSpPr>
          <p:nvPr/>
        </p:nvSpPr>
        <p:spPr bwMode="auto">
          <a:xfrm>
            <a:off x="650875" y="156686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600" dirty="0">
                <a:latin typeface="黑体" panose="02010609060101010101" pitchFamily="49" charset="-122"/>
                <a:ea typeface="黑体" panose="02010609060101010101" pitchFamily="49" charset="-122"/>
              </a:rPr>
              <a:t>二叉搜索树</a:t>
            </a:r>
            <a:endParaRPr lang="zh-CN" altLang="en-US" dirty="0">
              <a:latin typeface="Verdana" panose="020B0604030504040204" pitchFamily="34" charset="0"/>
            </a:endParaRPr>
          </a:p>
          <a:p>
            <a:pPr>
              <a:buFont typeface="Wingdings" panose="05000000000000000000" pitchFamily="2" charset="2"/>
              <a:buNone/>
            </a:pPr>
            <a:endParaRPr lang="ja-JP" altLang="en-US" dirty="0"/>
          </a:p>
        </p:txBody>
      </p:sp>
      <p:sp>
        <p:nvSpPr>
          <p:cNvPr id="327684" name="Text Box 4"/>
          <p:cNvSpPr txBox="1">
            <a:spLocks noChangeArrowheads="1"/>
          </p:cNvSpPr>
          <p:nvPr/>
        </p:nvSpPr>
        <p:spPr bwMode="auto">
          <a:xfrm>
            <a:off x="395288" y="2636838"/>
            <a:ext cx="5949064" cy="193899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smtClean="0">
                <a:latin typeface="Tahoma" panose="020B0604030504040204" pitchFamily="34" charset="0"/>
                <a:ea typeface="黑体" panose="02010609060101010101" pitchFamily="49" charset="-122"/>
              </a:rPr>
              <a:t>（</a:t>
            </a:r>
            <a:r>
              <a:rPr lang="en-US" altLang="zh-CN" b="1" dirty="0" smtClean="0">
                <a:latin typeface="Tahoma" panose="020B0604030504040204" pitchFamily="34" charset="0"/>
                <a:ea typeface="黑体" panose="02010609060101010101" pitchFamily="49" charset="-122"/>
              </a:rPr>
              <a:t>1</a:t>
            </a:r>
            <a:r>
              <a:rPr lang="zh-CN" altLang="en-US" b="1" dirty="0" smtClean="0">
                <a:latin typeface="Tahoma" panose="020B0604030504040204" pitchFamily="34" charset="0"/>
                <a:ea typeface="黑体" panose="02010609060101010101" pitchFamily="49" charset="-122"/>
              </a:rPr>
              <a:t>）若它的左子树不空，则左子树上</a:t>
            </a:r>
            <a:r>
              <a:rPr lang="zh-CN" altLang="en-US" b="1" u="sng" dirty="0" smtClean="0">
                <a:latin typeface="Tahoma" panose="020B0604030504040204" pitchFamily="34" charset="0"/>
                <a:ea typeface="黑体" panose="02010609060101010101" pitchFamily="49" charset="-122"/>
              </a:rPr>
              <a:t>所有</a:t>
            </a:r>
          </a:p>
          <a:p>
            <a:r>
              <a:rPr lang="zh-CN" altLang="en-US" b="1" dirty="0" smtClean="0">
                <a:latin typeface="Tahoma" panose="020B0604030504040204" pitchFamily="34" charset="0"/>
                <a:ea typeface="黑体" panose="02010609060101010101" pitchFamily="49" charset="-122"/>
              </a:rPr>
              <a:t>　　　节点的值</a:t>
            </a:r>
            <a:r>
              <a:rPr lang="zh-CN" altLang="en-US" b="1" u="sng" dirty="0" smtClean="0">
                <a:latin typeface="Tahoma" panose="020B0604030504040204" pitchFamily="34" charset="0"/>
                <a:ea typeface="黑体" panose="02010609060101010101" pitchFamily="49" charset="-122"/>
              </a:rPr>
              <a:t>均小于</a:t>
            </a:r>
            <a:r>
              <a:rPr lang="zh-CN" altLang="en-US" b="1" dirty="0" smtClean="0">
                <a:latin typeface="Tahoma" panose="020B0604030504040204" pitchFamily="34" charset="0"/>
                <a:ea typeface="黑体" panose="02010609060101010101" pitchFamily="49" charset="-122"/>
              </a:rPr>
              <a:t>它的根节点的值；</a:t>
            </a:r>
          </a:p>
          <a:p>
            <a:r>
              <a:rPr lang="zh-CN" altLang="en-US" b="1" dirty="0" smtClean="0">
                <a:latin typeface="Tahoma" panose="020B0604030504040204" pitchFamily="34" charset="0"/>
                <a:ea typeface="黑体" panose="02010609060101010101" pitchFamily="49" charset="-122"/>
              </a:rPr>
              <a:t>（</a:t>
            </a:r>
            <a:r>
              <a:rPr lang="en-US" altLang="zh-CN" b="1" dirty="0">
                <a:latin typeface="Tahoma" panose="020B0604030504040204" pitchFamily="34" charset="0"/>
                <a:ea typeface="黑体" panose="02010609060101010101" pitchFamily="49" charset="-122"/>
              </a:rPr>
              <a:t>2</a:t>
            </a:r>
            <a:r>
              <a:rPr lang="zh-CN" altLang="en-US" b="1" dirty="0">
                <a:latin typeface="Tahoma" panose="020B0604030504040204" pitchFamily="34" charset="0"/>
                <a:ea typeface="黑体" panose="02010609060101010101" pitchFamily="49" charset="-122"/>
              </a:rPr>
              <a:t>）若它的右子树不空，则右子树上</a:t>
            </a:r>
            <a:r>
              <a:rPr lang="zh-CN" altLang="en-US" b="1" u="sng" dirty="0">
                <a:latin typeface="Tahoma" panose="020B0604030504040204" pitchFamily="34" charset="0"/>
                <a:ea typeface="黑体" panose="02010609060101010101" pitchFamily="49" charset="-122"/>
              </a:rPr>
              <a:t>所有</a:t>
            </a:r>
          </a:p>
          <a:p>
            <a:r>
              <a:rPr lang="zh-CN" altLang="en-US" b="1" dirty="0">
                <a:latin typeface="Tahoma" panose="020B0604030504040204" pitchFamily="34" charset="0"/>
                <a:ea typeface="黑体" panose="02010609060101010101" pitchFamily="49" charset="-122"/>
              </a:rPr>
              <a:t>　　　节点的值</a:t>
            </a:r>
            <a:r>
              <a:rPr lang="zh-CN" altLang="en-US" b="1" u="sng" dirty="0">
                <a:latin typeface="Tahoma" panose="020B0604030504040204" pitchFamily="34" charset="0"/>
                <a:ea typeface="黑体" panose="02010609060101010101" pitchFamily="49" charset="-122"/>
              </a:rPr>
              <a:t>均大于</a:t>
            </a:r>
            <a:r>
              <a:rPr lang="zh-CN" altLang="en-US" b="1" dirty="0">
                <a:latin typeface="Tahoma" panose="020B0604030504040204" pitchFamily="34" charset="0"/>
                <a:ea typeface="黑体" panose="02010609060101010101" pitchFamily="49" charset="-122"/>
              </a:rPr>
              <a:t>它的根节点的值；</a:t>
            </a:r>
          </a:p>
          <a:p>
            <a:r>
              <a:rPr lang="zh-CN" altLang="en-US" b="1" dirty="0">
                <a:latin typeface="Tahoma" panose="020B0604030504040204" pitchFamily="34" charset="0"/>
                <a:ea typeface="黑体" panose="02010609060101010101" pitchFamily="49" charset="-122"/>
              </a:rPr>
              <a:t>（</a:t>
            </a:r>
            <a:r>
              <a:rPr lang="en-US" altLang="zh-CN" b="1" dirty="0">
                <a:latin typeface="Tahoma" panose="020B0604030504040204" pitchFamily="34" charset="0"/>
                <a:ea typeface="黑体" panose="02010609060101010101" pitchFamily="49" charset="-122"/>
              </a:rPr>
              <a:t>3   </a:t>
            </a:r>
            <a:r>
              <a:rPr lang="zh-CN" altLang="en-US" b="1" dirty="0">
                <a:latin typeface="Tahoma" panose="020B0604030504040204" pitchFamily="34" charset="0"/>
                <a:ea typeface="黑体" panose="02010609060101010101" pitchFamily="49" charset="-122"/>
              </a:rPr>
              <a:t>它的左</a:t>
            </a:r>
            <a:r>
              <a:rPr lang="zh-CN" altLang="en-US" b="1" dirty="0">
                <a:latin typeface="Tahoma" panose="020B0604030504040204" pitchFamily="34" charset="0"/>
              </a:rPr>
              <a:t>、</a:t>
            </a:r>
            <a:r>
              <a:rPr lang="zh-CN" altLang="en-US" b="1" dirty="0">
                <a:latin typeface="Tahoma" panose="020B0604030504040204" pitchFamily="34" charset="0"/>
                <a:ea typeface="黑体" panose="02010609060101010101" pitchFamily="49" charset="-122"/>
              </a:rPr>
              <a:t>右子树也分别为二叉排序树</a:t>
            </a:r>
            <a:endParaRPr lang="en-US" altLang="ja-JP" b="1" dirty="0">
              <a:latin typeface="Tahoma" panose="020B0604030504040204" pitchFamily="34" charset="0"/>
              <a:ea typeface="黑体" panose="02010609060101010101" pitchFamily="49" charset="-122"/>
            </a:endParaRPr>
          </a:p>
        </p:txBody>
      </p:sp>
      <p:grpSp>
        <p:nvGrpSpPr>
          <p:cNvPr id="327685" name="Group 5"/>
          <p:cNvGrpSpPr>
            <a:grpSpLocks/>
          </p:cNvGrpSpPr>
          <p:nvPr/>
        </p:nvGrpSpPr>
        <p:grpSpPr bwMode="auto">
          <a:xfrm>
            <a:off x="5767388" y="1117600"/>
            <a:ext cx="2971800" cy="3429000"/>
            <a:chOff x="3744" y="1248"/>
            <a:chExt cx="1872" cy="2160"/>
          </a:xfrm>
        </p:grpSpPr>
        <p:sp>
          <p:nvSpPr>
            <p:cNvPr id="327686" name="Oval 6"/>
            <p:cNvSpPr>
              <a:spLocks noChangeArrowheads="1"/>
            </p:cNvSpPr>
            <p:nvPr/>
          </p:nvSpPr>
          <p:spPr bwMode="auto">
            <a:xfrm>
              <a:off x="4512" y="1248"/>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87" name="Oval 7"/>
            <p:cNvSpPr>
              <a:spLocks noChangeArrowheads="1"/>
            </p:cNvSpPr>
            <p:nvPr/>
          </p:nvSpPr>
          <p:spPr bwMode="auto">
            <a:xfrm>
              <a:off x="3744" y="2016"/>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88" name="Oval 8"/>
            <p:cNvSpPr>
              <a:spLocks noChangeArrowheads="1"/>
            </p:cNvSpPr>
            <p:nvPr/>
          </p:nvSpPr>
          <p:spPr bwMode="auto">
            <a:xfrm>
              <a:off x="4128" y="1632"/>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89" name="Oval 9"/>
            <p:cNvSpPr>
              <a:spLocks noChangeArrowheads="1"/>
            </p:cNvSpPr>
            <p:nvPr/>
          </p:nvSpPr>
          <p:spPr bwMode="auto">
            <a:xfrm>
              <a:off x="4896" y="1632"/>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90" name="Oval 10"/>
            <p:cNvSpPr>
              <a:spLocks noChangeArrowheads="1"/>
            </p:cNvSpPr>
            <p:nvPr/>
          </p:nvSpPr>
          <p:spPr bwMode="auto">
            <a:xfrm>
              <a:off x="5328" y="2064"/>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91" name="Oval 11"/>
            <p:cNvSpPr>
              <a:spLocks noChangeArrowheads="1"/>
            </p:cNvSpPr>
            <p:nvPr/>
          </p:nvSpPr>
          <p:spPr bwMode="auto">
            <a:xfrm>
              <a:off x="4512" y="2016"/>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92" name="Oval 12"/>
            <p:cNvSpPr>
              <a:spLocks noChangeArrowheads="1"/>
            </p:cNvSpPr>
            <p:nvPr/>
          </p:nvSpPr>
          <p:spPr bwMode="auto">
            <a:xfrm>
              <a:off x="4992" y="2448"/>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93" name="Oval 13"/>
            <p:cNvSpPr>
              <a:spLocks noChangeArrowheads="1"/>
            </p:cNvSpPr>
            <p:nvPr/>
          </p:nvSpPr>
          <p:spPr bwMode="auto">
            <a:xfrm>
              <a:off x="4992" y="3168"/>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94" name="Oval 14"/>
            <p:cNvSpPr>
              <a:spLocks noChangeArrowheads="1"/>
            </p:cNvSpPr>
            <p:nvPr/>
          </p:nvSpPr>
          <p:spPr bwMode="auto">
            <a:xfrm>
              <a:off x="4168" y="2396"/>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95" name="Oval 15"/>
            <p:cNvSpPr>
              <a:spLocks noChangeArrowheads="1"/>
            </p:cNvSpPr>
            <p:nvPr/>
          </p:nvSpPr>
          <p:spPr bwMode="auto">
            <a:xfrm>
              <a:off x="5328" y="2784"/>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27696" name="AutoShape 16"/>
            <p:cNvCxnSpPr>
              <a:cxnSpLocks noChangeShapeType="1"/>
              <a:stCxn id="327686" idx="3"/>
              <a:endCxn id="327688" idx="7"/>
            </p:cNvCxnSpPr>
            <p:nvPr/>
          </p:nvCxnSpPr>
          <p:spPr bwMode="auto">
            <a:xfrm flipH="1">
              <a:off x="4333" y="1462"/>
              <a:ext cx="214" cy="19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697" name="AutoShape 17"/>
            <p:cNvCxnSpPr>
              <a:cxnSpLocks noChangeShapeType="1"/>
              <a:stCxn id="327688" idx="3"/>
              <a:endCxn id="327687" idx="7"/>
            </p:cNvCxnSpPr>
            <p:nvPr/>
          </p:nvCxnSpPr>
          <p:spPr bwMode="auto">
            <a:xfrm flipH="1">
              <a:off x="3949" y="1846"/>
              <a:ext cx="214" cy="19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698" name="AutoShape 18"/>
            <p:cNvCxnSpPr>
              <a:cxnSpLocks noChangeShapeType="1"/>
              <a:stCxn id="327688" idx="5"/>
              <a:endCxn id="327691" idx="1"/>
            </p:cNvCxnSpPr>
            <p:nvPr/>
          </p:nvCxnSpPr>
          <p:spPr bwMode="auto">
            <a:xfrm>
              <a:off x="4333" y="1846"/>
              <a:ext cx="214" cy="19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699" name="AutoShape 19"/>
            <p:cNvCxnSpPr>
              <a:cxnSpLocks noChangeShapeType="1"/>
              <a:stCxn id="327686" idx="5"/>
              <a:endCxn id="327689" idx="1"/>
            </p:cNvCxnSpPr>
            <p:nvPr/>
          </p:nvCxnSpPr>
          <p:spPr bwMode="auto">
            <a:xfrm>
              <a:off x="4717" y="1462"/>
              <a:ext cx="214" cy="19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00" name="AutoShape 20"/>
            <p:cNvCxnSpPr>
              <a:cxnSpLocks noChangeShapeType="1"/>
              <a:stCxn id="327689" idx="5"/>
              <a:endCxn id="327690" idx="1"/>
            </p:cNvCxnSpPr>
            <p:nvPr/>
          </p:nvCxnSpPr>
          <p:spPr bwMode="auto">
            <a:xfrm>
              <a:off x="5101" y="1846"/>
              <a:ext cx="262" cy="244"/>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01" name="AutoShape 21"/>
            <p:cNvCxnSpPr>
              <a:cxnSpLocks noChangeShapeType="1"/>
              <a:stCxn id="327690" idx="3"/>
              <a:endCxn id="327692" idx="7"/>
            </p:cNvCxnSpPr>
            <p:nvPr/>
          </p:nvCxnSpPr>
          <p:spPr bwMode="auto">
            <a:xfrm flipH="1">
              <a:off x="5197" y="2278"/>
              <a:ext cx="166" cy="19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02" name="AutoShape 22"/>
            <p:cNvCxnSpPr>
              <a:cxnSpLocks noChangeShapeType="1"/>
              <a:stCxn id="327692" idx="5"/>
              <a:endCxn id="327695" idx="1"/>
            </p:cNvCxnSpPr>
            <p:nvPr/>
          </p:nvCxnSpPr>
          <p:spPr bwMode="auto">
            <a:xfrm>
              <a:off x="5197" y="2662"/>
              <a:ext cx="166" cy="14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03" name="AutoShape 23"/>
            <p:cNvCxnSpPr>
              <a:cxnSpLocks noChangeShapeType="1"/>
              <a:stCxn id="327695" idx="3"/>
              <a:endCxn id="327693" idx="7"/>
            </p:cNvCxnSpPr>
            <p:nvPr/>
          </p:nvCxnSpPr>
          <p:spPr bwMode="auto">
            <a:xfrm flipH="1">
              <a:off x="5197" y="2998"/>
              <a:ext cx="166" cy="19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704" name="Text Box 24"/>
            <p:cNvSpPr txBox="1">
              <a:spLocks noChangeArrowheads="1"/>
            </p:cNvSpPr>
            <p:nvPr/>
          </p:nvSpPr>
          <p:spPr bwMode="auto">
            <a:xfrm>
              <a:off x="4495" y="1264"/>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600">
                  <a:latin typeface="Verdana" panose="020B0604030504040204" pitchFamily="34" charset="0"/>
                </a:rPr>
                <a:t>45</a:t>
              </a:r>
            </a:p>
          </p:txBody>
        </p:sp>
        <p:sp>
          <p:nvSpPr>
            <p:cNvPr id="327705" name="Text Box 25"/>
            <p:cNvSpPr txBox="1">
              <a:spLocks noChangeArrowheads="1"/>
            </p:cNvSpPr>
            <p:nvPr/>
          </p:nvSpPr>
          <p:spPr bwMode="auto">
            <a:xfrm>
              <a:off x="4113" y="1644"/>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600">
                  <a:latin typeface="Verdana" panose="020B0604030504040204" pitchFamily="34" charset="0"/>
                </a:rPr>
                <a:t>12</a:t>
              </a:r>
            </a:p>
          </p:txBody>
        </p:sp>
        <p:sp>
          <p:nvSpPr>
            <p:cNvPr id="327706" name="Text Box 26"/>
            <p:cNvSpPr txBox="1">
              <a:spLocks noChangeArrowheads="1"/>
            </p:cNvSpPr>
            <p:nvPr/>
          </p:nvSpPr>
          <p:spPr bwMode="auto">
            <a:xfrm>
              <a:off x="4881" y="1648"/>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600">
                  <a:latin typeface="Verdana" panose="020B0604030504040204" pitchFamily="34" charset="0"/>
                </a:rPr>
                <a:t>53</a:t>
              </a:r>
            </a:p>
          </p:txBody>
        </p:sp>
        <p:sp>
          <p:nvSpPr>
            <p:cNvPr id="327707" name="Text Box 27"/>
            <p:cNvSpPr txBox="1">
              <a:spLocks noChangeArrowheads="1"/>
            </p:cNvSpPr>
            <p:nvPr/>
          </p:nvSpPr>
          <p:spPr bwMode="auto">
            <a:xfrm>
              <a:off x="3765" y="2036"/>
              <a:ext cx="197"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600">
                  <a:latin typeface="Verdana" panose="020B0604030504040204" pitchFamily="34" charset="0"/>
                </a:rPr>
                <a:t>3</a:t>
              </a:r>
            </a:p>
          </p:txBody>
        </p:sp>
        <p:sp>
          <p:nvSpPr>
            <p:cNvPr id="327708" name="Text Box 28"/>
            <p:cNvSpPr txBox="1">
              <a:spLocks noChangeArrowheads="1"/>
            </p:cNvSpPr>
            <p:nvPr/>
          </p:nvSpPr>
          <p:spPr bwMode="auto">
            <a:xfrm>
              <a:off x="4489" y="2028"/>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600">
                  <a:latin typeface="Verdana" panose="020B0604030504040204" pitchFamily="34" charset="0"/>
                </a:rPr>
                <a:t>37</a:t>
              </a:r>
            </a:p>
          </p:txBody>
        </p:sp>
        <p:sp>
          <p:nvSpPr>
            <p:cNvPr id="327709" name="Text Box 29"/>
            <p:cNvSpPr txBox="1">
              <a:spLocks noChangeArrowheads="1"/>
            </p:cNvSpPr>
            <p:nvPr/>
          </p:nvSpPr>
          <p:spPr bwMode="auto">
            <a:xfrm>
              <a:off x="4149" y="2408"/>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600">
                  <a:latin typeface="Verdana" panose="020B0604030504040204" pitchFamily="34" charset="0"/>
                </a:rPr>
                <a:t>24</a:t>
              </a:r>
            </a:p>
          </p:txBody>
        </p:sp>
        <p:sp>
          <p:nvSpPr>
            <p:cNvPr id="327710" name="Text Box 30"/>
            <p:cNvSpPr txBox="1">
              <a:spLocks noChangeArrowheads="1"/>
            </p:cNvSpPr>
            <p:nvPr/>
          </p:nvSpPr>
          <p:spPr bwMode="auto">
            <a:xfrm>
              <a:off x="5287" y="2088"/>
              <a:ext cx="329" cy="19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400">
                  <a:latin typeface="Verdana" panose="020B0604030504040204" pitchFamily="34" charset="0"/>
                </a:rPr>
                <a:t>100</a:t>
              </a:r>
            </a:p>
          </p:txBody>
        </p:sp>
        <p:sp>
          <p:nvSpPr>
            <p:cNvPr id="327711" name="Text Box 31"/>
            <p:cNvSpPr txBox="1">
              <a:spLocks noChangeArrowheads="1"/>
            </p:cNvSpPr>
            <p:nvPr/>
          </p:nvSpPr>
          <p:spPr bwMode="auto">
            <a:xfrm>
              <a:off x="4977" y="2464"/>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600">
                  <a:latin typeface="Verdana" panose="020B0604030504040204" pitchFamily="34" charset="0"/>
                </a:rPr>
                <a:t>61</a:t>
              </a:r>
            </a:p>
          </p:txBody>
        </p:sp>
        <p:sp>
          <p:nvSpPr>
            <p:cNvPr id="327712" name="Text Box 32"/>
            <p:cNvSpPr txBox="1">
              <a:spLocks noChangeArrowheads="1"/>
            </p:cNvSpPr>
            <p:nvPr/>
          </p:nvSpPr>
          <p:spPr bwMode="auto">
            <a:xfrm>
              <a:off x="5305" y="2800"/>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600">
                  <a:latin typeface="Verdana" panose="020B0604030504040204" pitchFamily="34" charset="0"/>
                </a:rPr>
                <a:t>90</a:t>
              </a:r>
            </a:p>
          </p:txBody>
        </p:sp>
        <p:sp>
          <p:nvSpPr>
            <p:cNvPr id="327713" name="Text Box 33"/>
            <p:cNvSpPr txBox="1">
              <a:spLocks noChangeArrowheads="1"/>
            </p:cNvSpPr>
            <p:nvPr/>
          </p:nvSpPr>
          <p:spPr bwMode="auto">
            <a:xfrm>
              <a:off x="4977" y="3184"/>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600">
                  <a:latin typeface="Verdana" panose="020B0604030504040204" pitchFamily="34" charset="0"/>
                </a:rPr>
                <a:t>78</a:t>
              </a:r>
            </a:p>
          </p:txBody>
        </p:sp>
        <p:cxnSp>
          <p:nvCxnSpPr>
            <p:cNvPr id="327714" name="AutoShape 34"/>
            <p:cNvCxnSpPr>
              <a:cxnSpLocks noChangeShapeType="1"/>
              <a:stCxn id="327691" idx="3"/>
              <a:endCxn id="327694" idx="7"/>
            </p:cNvCxnSpPr>
            <p:nvPr/>
          </p:nvCxnSpPr>
          <p:spPr bwMode="auto">
            <a:xfrm flipH="1">
              <a:off x="4373" y="2230"/>
              <a:ext cx="174" cy="192"/>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7715" name="Group 35"/>
          <p:cNvGrpSpPr>
            <a:grpSpLocks/>
          </p:cNvGrpSpPr>
          <p:nvPr/>
        </p:nvGrpSpPr>
        <p:grpSpPr bwMode="auto">
          <a:xfrm>
            <a:off x="755650" y="4941894"/>
            <a:ext cx="6340475" cy="830263"/>
            <a:chOff x="1073" y="3623"/>
            <a:chExt cx="3994" cy="523"/>
          </a:xfrm>
        </p:grpSpPr>
        <p:sp>
          <p:nvSpPr>
            <p:cNvPr id="327716" name="Text Box 36"/>
            <p:cNvSpPr txBox="1">
              <a:spLocks noChangeArrowheads="1"/>
            </p:cNvSpPr>
            <p:nvPr/>
          </p:nvSpPr>
          <p:spPr bwMode="auto">
            <a:xfrm>
              <a:off x="1073" y="3623"/>
              <a:ext cx="3994" cy="52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Verdana" panose="020B0604030504040204" pitchFamily="34" charset="0"/>
                  <a:ea typeface="黑体" panose="02010609060101010101" pitchFamily="49" charset="-122"/>
                </a:rPr>
                <a:t>在随机的情况下，二叉查找树的平均查找长度</a:t>
              </a:r>
            </a:p>
            <a:p>
              <a:r>
                <a:rPr kumimoji="1" lang="zh-CN" altLang="en-US" sz="2400" dirty="0">
                  <a:latin typeface="Verdana" panose="020B0604030504040204" pitchFamily="34" charset="0"/>
                  <a:ea typeface="黑体" panose="02010609060101010101" pitchFamily="49" charset="-122"/>
                </a:rPr>
                <a:t>和     </a:t>
              </a:r>
              <a:r>
                <a:rPr kumimoji="1" lang="zh-CN" altLang="en-US" sz="2400" dirty="0" smtClean="0">
                  <a:latin typeface="Verdana" panose="020B0604030504040204" pitchFamily="34" charset="0"/>
                  <a:ea typeface="黑体" panose="02010609060101010101" pitchFamily="49" charset="-122"/>
                </a:rPr>
                <a:t>  </a:t>
              </a:r>
              <a:r>
                <a:rPr kumimoji="1" lang="zh-CN" altLang="en-US" sz="2400" dirty="0">
                  <a:latin typeface="Verdana" panose="020B0604030504040204" pitchFamily="34" charset="0"/>
                  <a:ea typeface="黑体" panose="02010609060101010101" pitchFamily="49" charset="-122"/>
                </a:rPr>
                <a:t>是等数量级的</a:t>
              </a:r>
              <a:endParaRPr kumimoji="1" lang="ja-JP" altLang="en-US" sz="2400" dirty="0">
                <a:latin typeface="Verdana" panose="020B0604030504040204" pitchFamily="34" charset="0"/>
                <a:ea typeface="黑体" panose="02010609060101010101" pitchFamily="49" charset="-122"/>
              </a:endParaRPr>
            </a:p>
          </p:txBody>
        </p:sp>
        <p:graphicFrame>
          <p:nvGraphicFramePr>
            <p:cNvPr id="327717" name="Object 37"/>
            <p:cNvGraphicFramePr>
              <a:graphicFrameLocks noChangeAspect="1"/>
            </p:cNvGraphicFramePr>
            <p:nvPr>
              <p:extLst>
                <p:ext uri="{D42A27DB-BD31-4B8C-83A1-F6EECF244321}">
                  <p14:modId xmlns:p14="http://schemas.microsoft.com/office/powerpoint/2010/main" val="196971330"/>
                </p:ext>
              </p:extLst>
            </p:nvPr>
          </p:nvGraphicFramePr>
          <p:xfrm>
            <a:off x="1345" y="3869"/>
            <a:ext cx="459" cy="272"/>
          </p:xfrm>
          <a:graphic>
            <a:graphicData uri="http://schemas.openxmlformats.org/presentationml/2006/ole">
              <mc:AlternateContent xmlns:mc="http://schemas.openxmlformats.org/markup-compatibility/2006">
                <mc:Choice xmlns:v="urn:schemas-microsoft-com:vml" Requires="v">
                  <p:oleObj spid="_x0000_s24598" name="数式" r:id="rId3" imgW="342720" imgH="203040" progId="Equation.3">
                    <p:embed/>
                  </p:oleObj>
                </mc:Choice>
                <mc:Fallback>
                  <p:oleObj name="数式" r:id="rId3" imgW="34272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5" y="3869"/>
                          <a:ext cx="459" cy="27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71</a:t>
            </a:fld>
            <a:r>
              <a:rPr lang="en-US" altLang="zh-CN" smtClean="0"/>
              <a:t>/79</a:t>
            </a:r>
            <a:endParaRPr lang="en-US" altLang="zh-CN" dirty="0"/>
          </a:p>
        </p:txBody>
      </p:sp>
    </p:spTree>
    <p:extLst>
      <p:ext uri="{BB962C8B-B14F-4D97-AF65-F5344CB8AC3E}">
        <p14:creationId xmlns:p14="http://schemas.microsoft.com/office/powerpoint/2010/main" val="3155959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7685"/>
                                        </p:tgtEl>
                                        <p:attrNameLst>
                                          <p:attrName>style.visibility</p:attrName>
                                        </p:attrNameLst>
                                      </p:cBhvr>
                                      <p:to>
                                        <p:strVal val="visible"/>
                                      </p:to>
                                    </p:set>
                                    <p:animEffect transition="in" filter="box(in)">
                                      <p:cBhvr>
                                        <p:cTn id="7" dur="500"/>
                                        <p:tgtEl>
                                          <p:spTgt spid="327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dirty="0"/>
              <a:t>基于统计先验知识，我们可统计出一个数表（集合）中各元素的查找概率，理解为集合各元素的出现频率。比如中文输入法字库中各词条（单字、词组等）的先验概率，针对用户习惯可以自动调整词频</a:t>
            </a:r>
            <a:r>
              <a:rPr lang="en-US" altLang="zh-CN" sz="2800" dirty="0"/>
              <a:t>——</a:t>
            </a:r>
            <a:r>
              <a:rPr lang="zh-CN" altLang="en-US" sz="2800" dirty="0"/>
              <a:t>所谓动态调频、高频先现原则，以减少用户翻查次数</a:t>
            </a:r>
            <a:r>
              <a:rPr lang="zh-CN" altLang="en-US" sz="2800" dirty="0" smtClean="0"/>
              <a:t>。</a:t>
            </a:r>
            <a:endParaRPr lang="en-US" altLang="zh-CN" sz="2800" dirty="0" smtClean="0"/>
          </a:p>
          <a:p>
            <a:r>
              <a:rPr lang="zh-CN" altLang="en-US" sz="2800" dirty="0" smtClean="0">
                <a:solidFill>
                  <a:srgbClr val="FF0000"/>
                </a:solidFill>
              </a:rPr>
              <a:t>这</a:t>
            </a:r>
            <a:r>
              <a:rPr lang="zh-CN" altLang="en-US" sz="2800" dirty="0">
                <a:solidFill>
                  <a:srgbClr val="FF0000"/>
                </a:solidFill>
              </a:rPr>
              <a:t>就是最优二叉查找树问题</a:t>
            </a:r>
            <a:r>
              <a:rPr lang="zh-CN" altLang="en-US" sz="2800" dirty="0"/>
              <a:t>：查找过程中键值比较次数最少，或者说希望用最少的键值比较次数找到每个关键码（键值）。为解决这样的问题，显然需要对集合的每个元素赋予一个特殊属性</a:t>
            </a:r>
            <a:r>
              <a:rPr lang="en-US" altLang="zh-CN" sz="2800" dirty="0"/>
              <a:t>——</a:t>
            </a:r>
            <a:r>
              <a:rPr lang="zh-CN" altLang="en-US" sz="2800" dirty="0"/>
              <a:t>查找概率。这样我们就需要构造一颗最优二叉查找树。</a:t>
            </a:r>
          </a:p>
        </p:txBody>
      </p:sp>
      <p:sp>
        <p:nvSpPr>
          <p:cNvPr id="3" name="标题 2"/>
          <p:cNvSpPr>
            <a:spLocks noGrp="1"/>
          </p:cNvSpPr>
          <p:nvPr>
            <p:ph type="title"/>
          </p:nvPr>
        </p:nvSpPr>
        <p:spPr/>
        <p:txBody>
          <a:bodyPr/>
          <a:lstStyle/>
          <a:p>
            <a:r>
              <a:rPr lang="zh-CN" altLang="en-US" dirty="0" smtClean="0"/>
              <a:t>应用</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72</a:t>
            </a:fld>
            <a:r>
              <a:rPr lang="en-US" altLang="zh-CN" smtClean="0"/>
              <a:t>/79</a:t>
            </a:r>
            <a:endParaRPr lang="en-US" altLang="zh-CN" dirty="0"/>
          </a:p>
        </p:txBody>
      </p:sp>
    </p:spTree>
    <p:extLst>
      <p:ext uri="{BB962C8B-B14F-4D97-AF65-F5344CB8AC3E}">
        <p14:creationId xmlns:p14="http://schemas.microsoft.com/office/powerpoint/2010/main" val="1945263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二叉搜索树的期望</a:t>
            </a:r>
            <a:r>
              <a:rPr lang="zh-CN" altLang="en-US" dirty="0" smtClean="0"/>
              <a:t>耗费</a:t>
            </a:r>
            <a:endParaRPr lang="zh-CN" altLang="en-US" dirty="0"/>
          </a:p>
        </p:txBody>
      </p:sp>
      <p:sp>
        <p:nvSpPr>
          <p:cNvPr id="328706" name="Rectangle 2"/>
          <p:cNvSpPr>
            <a:spLocks noChangeArrowheads="1"/>
          </p:cNvSpPr>
          <p:nvPr/>
        </p:nvSpPr>
        <p:spPr bwMode="auto">
          <a:xfrm>
            <a:off x="755650" y="1412875"/>
            <a:ext cx="7772400" cy="484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1900" dirty="0">
                <a:ea typeface="黑体" panose="02010609060101010101" pitchFamily="49" charset="-122"/>
              </a:rPr>
              <a:t>搜索成功与不成功的概率</a:t>
            </a:r>
          </a:p>
          <a:p>
            <a:pPr>
              <a:lnSpc>
                <a:spcPct val="90000"/>
              </a:lnSpc>
              <a:buFont typeface="Wingdings" panose="05000000000000000000" pitchFamily="2" charset="2"/>
              <a:buNone/>
            </a:pPr>
            <a:endParaRPr lang="zh-CN" altLang="en-US" sz="1900" dirty="0"/>
          </a:p>
          <a:p>
            <a:pPr>
              <a:lnSpc>
                <a:spcPct val="90000"/>
              </a:lnSpc>
            </a:pPr>
            <a:endParaRPr lang="zh-CN" altLang="en-US" sz="1900" dirty="0"/>
          </a:p>
          <a:p>
            <a:pPr>
              <a:lnSpc>
                <a:spcPct val="90000"/>
              </a:lnSpc>
            </a:pPr>
            <a:endParaRPr lang="zh-CN" altLang="en-US" sz="1900" dirty="0"/>
          </a:p>
          <a:p>
            <a:pPr>
              <a:lnSpc>
                <a:spcPct val="90000"/>
              </a:lnSpc>
            </a:pPr>
            <a:r>
              <a:rPr lang="zh-CN" altLang="en-US" sz="1900" dirty="0">
                <a:ea typeface="黑体" panose="02010609060101010101" pitchFamily="49" charset="-122"/>
              </a:rPr>
              <a:t>二搜索树的期望耗费</a:t>
            </a:r>
          </a:p>
          <a:p>
            <a:pPr>
              <a:lnSpc>
                <a:spcPct val="90000"/>
              </a:lnSpc>
            </a:pPr>
            <a:endParaRPr lang="zh-CN" altLang="en-US" sz="1900" dirty="0"/>
          </a:p>
          <a:p>
            <a:pPr>
              <a:lnSpc>
                <a:spcPct val="90000"/>
              </a:lnSpc>
            </a:pPr>
            <a:endParaRPr lang="zh-CN" altLang="en-US" sz="1900" dirty="0"/>
          </a:p>
          <a:p>
            <a:pPr>
              <a:lnSpc>
                <a:spcPct val="90000"/>
              </a:lnSpc>
            </a:pPr>
            <a:endParaRPr lang="zh-CN" altLang="en-US" sz="1900" dirty="0"/>
          </a:p>
          <a:p>
            <a:pPr>
              <a:lnSpc>
                <a:spcPct val="90000"/>
              </a:lnSpc>
            </a:pPr>
            <a:endParaRPr lang="zh-CN" altLang="en-US" sz="1900" dirty="0"/>
          </a:p>
          <a:p>
            <a:pPr>
              <a:lnSpc>
                <a:spcPct val="90000"/>
              </a:lnSpc>
            </a:pPr>
            <a:endParaRPr lang="zh-CN" altLang="en-US" sz="1900" dirty="0">
              <a:ea typeface="黑体" panose="02010609060101010101" pitchFamily="49" charset="-122"/>
            </a:endParaRPr>
          </a:p>
          <a:p>
            <a:pPr>
              <a:lnSpc>
                <a:spcPct val="90000"/>
              </a:lnSpc>
            </a:pPr>
            <a:endParaRPr lang="zh-CN" altLang="en-US" sz="1900" dirty="0">
              <a:ea typeface="黑体" panose="02010609060101010101" pitchFamily="49" charset="-122"/>
            </a:endParaRPr>
          </a:p>
          <a:p>
            <a:pPr>
              <a:lnSpc>
                <a:spcPct val="90000"/>
              </a:lnSpc>
            </a:pPr>
            <a:endParaRPr lang="zh-CN" altLang="en-US" sz="1900" dirty="0">
              <a:ea typeface="黑体" panose="02010609060101010101" pitchFamily="49" charset="-122"/>
            </a:endParaRPr>
          </a:p>
          <a:p>
            <a:pPr>
              <a:lnSpc>
                <a:spcPct val="90000"/>
              </a:lnSpc>
            </a:pPr>
            <a:endParaRPr lang="zh-CN" altLang="en-US" sz="1900" dirty="0">
              <a:ea typeface="黑体" panose="02010609060101010101" pitchFamily="49" charset="-122"/>
            </a:endParaRPr>
          </a:p>
          <a:p>
            <a:pPr>
              <a:lnSpc>
                <a:spcPct val="90000"/>
              </a:lnSpc>
            </a:pPr>
            <a:r>
              <a:rPr lang="zh-CN" altLang="en-US" sz="1900" dirty="0">
                <a:ea typeface="黑体" panose="02010609060101010101" pitchFamily="49" charset="-122"/>
              </a:rPr>
              <a:t>有    个</a:t>
            </a:r>
            <a:r>
              <a:rPr lang="zh-CN" altLang="en-US" sz="1900" dirty="0" smtClean="0">
                <a:ea typeface="黑体" panose="02010609060101010101" pitchFamily="49" charset="-122"/>
              </a:rPr>
              <a:t>节点穷举</a:t>
            </a:r>
            <a:r>
              <a:rPr lang="zh-CN" altLang="en-US" sz="1900" dirty="0">
                <a:ea typeface="黑体" panose="02010609060101010101" pitchFamily="49" charset="-122"/>
              </a:rPr>
              <a:t>搜索法的时间复杂度为指数级</a:t>
            </a:r>
            <a:endParaRPr lang="zh-CN" altLang="en-US" sz="1900" dirty="0"/>
          </a:p>
        </p:txBody>
      </p:sp>
      <p:graphicFrame>
        <p:nvGraphicFramePr>
          <p:cNvPr id="328707" name="Object 3"/>
          <p:cNvGraphicFramePr>
            <a:graphicFrameLocks noChangeAspect="1"/>
          </p:cNvGraphicFramePr>
          <p:nvPr/>
        </p:nvGraphicFramePr>
        <p:xfrm>
          <a:off x="1176338" y="1814513"/>
          <a:ext cx="1778000" cy="774700"/>
        </p:xfrm>
        <a:graphic>
          <a:graphicData uri="http://schemas.openxmlformats.org/presentationml/2006/ole">
            <mc:AlternateContent xmlns:mc="http://schemas.openxmlformats.org/markup-compatibility/2006">
              <mc:Choice xmlns:v="urn:schemas-microsoft-com:vml" Requires="v">
                <p:oleObj spid="_x0000_s25887" name="数式" r:id="rId3" imgW="990360" imgH="431640" progId="Equation.3">
                  <p:embed/>
                </p:oleObj>
              </mc:Choice>
              <mc:Fallback>
                <p:oleObj name="数式" r:id="rId3" imgW="9903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338" y="1814513"/>
                        <a:ext cx="17780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08" name="Object 4"/>
          <p:cNvGraphicFramePr>
            <a:graphicFrameLocks noChangeAspect="1"/>
          </p:cNvGraphicFramePr>
          <p:nvPr/>
        </p:nvGraphicFramePr>
        <p:xfrm>
          <a:off x="996950" y="3265488"/>
          <a:ext cx="5594350" cy="2071687"/>
        </p:xfrm>
        <a:graphic>
          <a:graphicData uri="http://schemas.openxmlformats.org/presentationml/2006/ole">
            <mc:AlternateContent xmlns:mc="http://schemas.openxmlformats.org/markup-compatibility/2006">
              <mc:Choice xmlns:v="urn:schemas-microsoft-com:vml" Requires="v">
                <p:oleObj spid="_x0000_s25888" name="数式" r:id="rId5" imgW="2946240" imgH="1091880" progId="Equation.3">
                  <p:embed/>
                </p:oleObj>
              </mc:Choice>
              <mc:Fallback>
                <p:oleObj name="数式" r:id="rId5" imgW="2946240" imgH="1091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6950" y="3265488"/>
                        <a:ext cx="5594350" cy="207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09" name="Object 5"/>
          <p:cNvGraphicFramePr>
            <a:graphicFrameLocks noChangeAspect="1"/>
          </p:cNvGraphicFramePr>
          <p:nvPr>
            <p:extLst>
              <p:ext uri="{D42A27DB-BD31-4B8C-83A1-F6EECF244321}">
                <p14:modId xmlns:p14="http://schemas.microsoft.com/office/powerpoint/2010/main" val="275092252"/>
              </p:ext>
            </p:extLst>
          </p:nvPr>
        </p:nvGraphicFramePr>
        <p:xfrm>
          <a:off x="1475656" y="5622376"/>
          <a:ext cx="260350" cy="287337"/>
        </p:xfrm>
        <a:graphic>
          <a:graphicData uri="http://schemas.openxmlformats.org/presentationml/2006/ole">
            <mc:AlternateContent xmlns:mc="http://schemas.openxmlformats.org/markup-compatibility/2006">
              <mc:Choice xmlns:v="urn:schemas-microsoft-com:vml" Requires="v">
                <p:oleObj spid="_x0000_s25889" name="数式" r:id="rId7" imgW="126720" imgH="139680" progId="Equation.3">
                  <p:embed/>
                </p:oleObj>
              </mc:Choice>
              <mc:Fallback>
                <p:oleObj name="数式" r:id="rId7" imgW="126720" imgH="1396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6" y="5622376"/>
                        <a:ext cx="260350"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10" name="Object 6"/>
          <p:cNvGraphicFramePr>
            <a:graphicFrameLocks noChangeAspect="1"/>
          </p:cNvGraphicFramePr>
          <p:nvPr>
            <p:extLst>
              <p:ext uri="{D42A27DB-BD31-4B8C-83A1-F6EECF244321}">
                <p14:modId xmlns:p14="http://schemas.microsoft.com/office/powerpoint/2010/main" val="4264506503"/>
              </p:ext>
            </p:extLst>
          </p:nvPr>
        </p:nvGraphicFramePr>
        <p:xfrm>
          <a:off x="6193632" y="5496658"/>
          <a:ext cx="1474788" cy="457200"/>
        </p:xfrm>
        <a:graphic>
          <a:graphicData uri="http://schemas.openxmlformats.org/presentationml/2006/ole">
            <mc:AlternateContent xmlns:mc="http://schemas.openxmlformats.org/markup-compatibility/2006">
              <mc:Choice xmlns:v="urn:schemas-microsoft-com:vml" Requires="v">
                <p:oleObj spid="_x0000_s25890" name="数式" r:id="rId9" imgW="736560" imgH="228600" progId="Equation.3">
                  <p:embed/>
                </p:oleObj>
              </mc:Choice>
              <mc:Fallback>
                <p:oleObj name="数式" r:id="rId9" imgW="73656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93632" y="5496658"/>
                        <a:ext cx="14747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28712" name="Group 8"/>
          <p:cNvGrpSpPr>
            <a:grpSpLocks/>
          </p:cNvGrpSpPr>
          <p:nvPr/>
        </p:nvGrpSpPr>
        <p:grpSpPr bwMode="auto">
          <a:xfrm>
            <a:off x="6084888" y="981075"/>
            <a:ext cx="2400300" cy="2744788"/>
            <a:chOff x="3953" y="613"/>
            <a:chExt cx="1512" cy="1729"/>
          </a:xfrm>
        </p:grpSpPr>
        <p:sp>
          <p:nvSpPr>
            <p:cNvPr id="328713" name="Oval 9"/>
            <p:cNvSpPr>
              <a:spLocks noChangeArrowheads="1"/>
            </p:cNvSpPr>
            <p:nvPr/>
          </p:nvSpPr>
          <p:spPr bwMode="auto">
            <a:xfrm>
              <a:off x="4501" y="613"/>
              <a:ext cx="232" cy="22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a:off x="4097" y="937"/>
              <a:ext cx="232" cy="22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a:off x="4913" y="929"/>
              <a:ext cx="232" cy="22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a:off x="4462" y="1757"/>
              <a:ext cx="232" cy="22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4614" y="1363"/>
              <a:ext cx="232" cy="22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8" name="Rectangle 14"/>
            <p:cNvSpPr>
              <a:spLocks noChangeArrowheads="1"/>
            </p:cNvSpPr>
            <p:nvPr/>
          </p:nvSpPr>
          <p:spPr bwMode="auto">
            <a:xfrm>
              <a:off x="4221" y="1353"/>
              <a:ext cx="216" cy="188"/>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9" name="Rectangle 15"/>
            <p:cNvSpPr>
              <a:spLocks noChangeArrowheads="1"/>
            </p:cNvSpPr>
            <p:nvPr/>
          </p:nvSpPr>
          <p:spPr bwMode="auto">
            <a:xfrm>
              <a:off x="3953" y="1357"/>
              <a:ext cx="216" cy="188"/>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0" name="Rectangle 16"/>
            <p:cNvSpPr>
              <a:spLocks noChangeArrowheads="1"/>
            </p:cNvSpPr>
            <p:nvPr/>
          </p:nvSpPr>
          <p:spPr bwMode="auto">
            <a:xfrm>
              <a:off x="5249" y="1357"/>
              <a:ext cx="216" cy="188"/>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Rectangle 17"/>
            <p:cNvSpPr>
              <a:spLocks noChangeArrowheads="1"/>
            </p:cNvSpPr>
            <p:nvPr/>
          </p:nvSpPr>
          <p:spPr bwMode="auto">
            <a:xfrm>
              <a:off x="4615" y="2154"/>
              <a:ext cx="216" cy="188"/>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2" name="Rectangle 18"/>
            <p:cNvSpPr>
              <a:spLocks noChangeArrowheads="1"/>
            </p:cNvSpPr>
            <p:nvPr/>
          </p:nvSpPr>
          <p:spPr bwMode="auto">
            <a:xfrm>
              <a:off x="4311" y="2154"/>
              <a:ext cx="216" cy="188"/>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3" name="Rectangle 19"/>
            <p:cNvSpPr>
              <a:spLocks noChangeArrowheads="1"/>
            </p:cNvSpPr>
            <p:nvPr/>
          </p:nvSpPr>
          <p:spPr bwMode="auto">
            <a:xfrm>
              <a:off x="4813" y="1745"/>
              <a:ext cx="216" cy="188"/>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4" name="Line 20"/>
            <p:cNvSpPr>
              <a:spLocks noChangeShapeType="1"/>
            </p:cNvSpPr>
            <p:nvPr/>
          </p:nvSpPr>
          <p:spPr bwMode="auto">
            <a:xfrm flipH="1">
              <a:off x="4052" y="1141"/>
              <a:ext cx="109" cy="2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25" name="Line 21"/>
            <p:cNvSpPr>
              <a:spLocks noChangeShapeType="1"/>
            </p:cNvSpPr>
            <p:nvPr/>
          </p:nvSpPr>
          <p:spPr bwMode="auto">
            <a:xfrm>
              <a:off x="4244" y="1149"/>
              <a:ext cx="82" cy="2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26" name="Line 22"/>
            <p:cNvSpPr>
              <a:spLocks noChangeShapeType="1"/>
            </p:cNvSpPr>
            <p:nvPr/>
          </p:nvSpPr>
          <p:spPr bwMode="auto">
            <a:xfrm flipH="1">
              <a:off x="4198" y="799"/>
              <a:ext cx="360" cy="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27" name="Line 23"/>
            <p:cNvSpPr>
              <a:spLocks noChangeShapeType="1"/>
            </p:cNvSpPr>
            <p:nvPr/>
          </p:nvSpPr>
          <p:spPr bwMode="auto">
            <a:xfrm>
              <a:off x="4649" y="799"/>
              <a:ext cx="386" cy="1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28" name="Line 24"/>
            <p:cNvSpPr>
              <a:spLocks noChangeShapeType="1"/>
            </p:cNvSpPr>
            <p:nvPr/>
          </p:nvSpPr>
          <p:spPr bwMode="auto">
            <a:xfrm flipH="1">
              <a:off x="4726" y="1144"/>
              <a:ext cx="286" cy="22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29" name="Line 25"/>
            <p:cNvSpPr>
              <a:spLocks noChangeShapeType="1"/>
            </p:cNvSpPr>
            <p:nvPr/>
          </p:nvSpPr>
          <p:spPr bwMode="auto">
            <a:xfrm>
              <a:off x="5054" y="1144"/>
              <a:ext cx="297" cy="2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30" name="Line 26"/>
            <p:cNvSpPr>
              <a:spLocks noChangeShapeType="1"/>
            </p:cNvSpPr>
            <p:nvPr/>
          </p:nvSpPr>
          <p:spPr bwMode="auto">
            <a:xfrm flipH="1">
              <a:off x="4408" y="1959"/>
              <a:ext cx="110" cy="1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31" name="Line 27"/>
            <p:cNvSpPr>
              <a:spLocks noChangeShapeType="1"/>
            </p:cNvSpPr>
            <p:nvPr/>
          </p:nvSpPr>
          <p:spPr bwMode="auto">
            <a:xfrm>
              <a:off x="4608" y="1973"/>
              <a:ext cx="110" cy="1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32" name="Line 28"/>
            <p:cNvSpPr>
              <a:spLocks noChangeShapeType="1"/>
            </p:cNvSpPr>
            <p:nvPr/>
          </p:nvSpPr>
          <p:spPr bwMode="auto">
            <a:xfrm flipH="1">
              <a:off x="4575" y="1576"/>
              <a:ext cx="99" cy="17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33" name="Line 29"/>
            <p:cNvSpPr>
              <a:spLocks noChangeShapeType="1"/>
            </p:cNvSpPr>
            <p:nvPr/>
          </p:nvSpPr>
          <p:spPr bwMode="auto">
            <a:xfrm>
              <a:off x="4782" y="1576"/>
              <a:ext cx="139" cy="17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28734" name="Object 30"/>
            <p:cNvGraphicFramePr>
              <a:graphicFrameLocks noChangeAspect="1"/>
            </p:cNvGraphicFramePr>
            <p:nvPr/>
          </p:nvGraphicFramePr>
          <p:xfrm>
            <a:off x="3989" y="1361"/>
            <a:ext cx="134" cy="172"/>
          </p:xfrm>
          <a:graphic>
            <a:graphicData uri="http://schemas.openxmlformats.org/presentationml/2006/ole">
              <mc:AlternateContent xmlns:mc="http://schemas.openxmlformats.org/markup-compatibility/2006">
                <mc:Choice xmlns:v="urn:schemas-microsoft-com:vml" Requires="v">
                  <p:oleObj spid="_x0000_s25891" name="数式" r:id="rId11" imgW="177480" imgH="228600" progId="Equation.3">
                    <p:embed/>
                  </p:oleObj>
                </mc:Choice>
                <mc:Fallback>
                  <p:oleObj name="数式" r:id="rId11" imgW="177480" imgH="228600" progId="Equation.3">
                    <p:embed/>
                    <p:pic>
                      <p:nvPicPr>
                        <p:cNvPr id="0" name=""/>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9" y="1361"/>
                          <a:ext cx="134" cy="17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35" name="Object 31"/>
            <p:cNvGraphicFramePr>
              <a:graphicFrameLocks noChangeAspect="1"/>
            </p:cNvGraphicFramePr>
            <p:nvPr/>
          </p:nvGraphicFramePr>
          <p:xfrm>
            <a:off x="4262" y="1365"/>
            <a:ext cx="124" cy="163"/>
          </p:xfrm>
          <a:graphic>
            <a:graphicData uri="http://schemas.openxmlformats.org/presentationml/2006/ole">
              <mc:AlternateContent xmlns:mc="http://schemas.openxmlformats.org/markup-compatibility/2006">
                <mc:Choice xmlns:v="urn:schemas-microsoft-com:vml" Requires="v">
                  <p:oleObj spid="_x0000_s25892" name="数式" r:id="rId13" imgW="164880" imgH="215640" progId="Equation.3">
                    <p:embed/>
                  </p:oleObj>
                </mc:Choice>
                <mc:Fallback>
                  <p:oleObj name="数式" r:id="rId13" imgW="164880" imgH="215640" progId="Equation.3">
                    <p:embed/>
                    <p:pic>
                      <p:nvPicPr>
                        <p:cNvPr id="0" name=""/>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2" y="1365"/>
                          <a:ext cx="124" cy="163"/>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36" name="Object 32"/>
            <p:cNvGraphicFramePr>
              <a:graphicFrameLocks noChangeAspect="1"/>
            </p:cNvGraphicFramePr>
            <p:nvPr/>
          </p:nvGraphicFramePr>
          <p:xfrm>
            <a:off x="4352" y="2169"/>
            <a:ext cx="134" cy="162"/>
          </p:xfrm>
          <a:graphic>
            <a:graphicData uri="http://schemas.openxmlformats.org/presentationml/2006/ole">
              <mc:AlternateContent xmlns:mc="http://schemas.openxmlformats.org/markup-compatibility/2006">
                <mc:Choice xmlns:v="urn:schemas-microsoft-com:vml" Requires="v">
                  <p:oleObj spid="_x0000_s25893" name="数式" r:id="rId15" imgW="177480" imgH="215640" progId="Equation.3">
                    <p:embed/>
                  </p:oleObj>
                </mc:Choice>
                <mc:Fallback>
                  <p:oleObj name="数式" r:id="rId15" imgW="177480" imgH="215640" progId="Equation.3">
                    <p:embed/>
                    <p:pic>
                      <p:nvPicPr>
                        <p:cNvPr id="0" name=""/>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52" y="2169"/>
                          <a:ext cx="134" cy="16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37" name="Object 33"/>
            <p:cNvGraphicFramePr>
              <a:graphicFrameLocks noChangeAspect="1"/>
            </p:cNvGraphicFramePr>
            <p:nvPr/>
          </p:nvGraphicFramePr>
          <p:xfrm>
            <a:off x="4657" y="2161"/>
            <a:ext cx="134" cy="172"/>
          </p:xfrm>
          <a:graphic>
            <a:graphicData uri="http://schemas.openxmlformats.org/presentationml/2006/ole">
              <mc:AlternateContent xmlns:mc="http://schemas.openxmlformats.org/markup-compatibility/2006">
                <mc:Choice xmlns:v="urn:schemas-microsoft-com:vml" Requires="v">
                  <p:oleObj spid="_x0000_s25894" name="数式" r:id="rId17" imgW="177480" imgH="228600" progId="Equation.3">
                    <p:embed/>
                  </p:oleObj>
                </mc:Choice>
                <mc:Fallback>
                  <p:oleObj name="数式" r:id="rId17" imgW="177480" imgH="228600" progId="Equation.3">
                    <p:embed/>
                    <p:pic>
                      <p:nvPicPr>
                        <p:cNvPr id="0" name=""/>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7" y="2161"/>
                          <a:ext cx="134" cy="17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38" name="Object 34"/>
            <p:cNvGraphicFramePr>
              <a:graphicFrameLocks noChangeAspect="1"/>
            </p:cNvGraphicFramePr>
            <p:nvPr/>
          </p:nvGraphicFramePr>
          <p:xfrm>
            <a:off x="4850" y="1757"/>
            <a:ext cx="134" cy="163"/>
          </p:xfrm>
          <a:graphic>
            <a:graphicData uri="http://schemas.openxmlformats.org/presentationml/2006/ole">
              <mc:AlternateContent xmlns:mc="http://schemas.openxmlformats.org/markup-compatibility/2006">
                <mc:Choice xmlns:v="urn:schemas-microsoft-com:vml" Requires="v">
                  <p:oleObj spid="_x0000_s25895" name="数式" r:id="rId19" imgW="177480" imgH="215640" progId="Equation.3">
                    <p:embed/>
                  </p:oleObj>
                </mc:Choice>
                <mc:Fallback>
                  <p:oleObj name="数式" r:id="rId19" imgW="177480" imgH="215640" progId="Equation.3">
                    <p:embed/>
                    <p:pic>
                      <p:nvPicPr>
                        <p:cNvPr id="0" name=""/>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50" y="1757"/>
                          <a:ext cx="134" cy="163"/>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39" name="Object 35"/>
            <p:cNvGraphicFramePr>
              <a:graphicFrameLocks noChangeAspect="1"/>
            </p:cNvGraphicFramePr>
            <p:nvPr/>
          </p:nvGraphicFramePr>
          <p:xfrm>
            <a:off x="5294" y="1363"/>
            <a:ext cx="134" cy="172"/>
          </p:xfrm>
          <a:graphic>
            <a:graphicData uri="http://schemas.openxmlformats.org/presentationml/2006/ole">
              <mc:AlternateContent xmlns:mc="http://schemas.openxmlformats.org/markup-compatibility/2006">
                <mc:Choice xmlns:v="urn:schemas-microsoft-com:vml" Requires="v">
                  <p:oleObj spid="_x0000_s25896" name="数式" r:id="rId21" imgW="177480" imgH="228600" progId="Equation.3">
                    <p:embed/>
                  </p:oleObj>
                </mc:Choice>
                <mc:Fallback>
                  <p:oleObj name="数式" r:id="rId21" imgW="177480" imgH="228600" progId="Equation.3">
                    <p:embed/>
                    <p:pic>
                      <p:nvPicPr>
                        <p:cNvPr id="0" name=""/>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94" y="1363"/>
                          <a:ext cx="134" cy="17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40" name="Object 36"/>
            <p:cNvGraphicFramePr>
              <a:graphicFrameLocks noChangeAspect="1"/>
            </p:cNvGraphicFramePr>
            <p:nvPr/>
          </p:nvGraphicFramePr>
          <p:xfrm>
            <a:off x="4150" y="961"/>
            <a:ext cx="115" cy="162"/>
          </p:xfrm>
          <a:graphic>
            <a:graphicData uri="http://schemas.openxmlformats.org/presentationml/2006/ole">
              <mc:AlternateContent xmlns:mc="http://schemas.openxmlformats.org/markup-compatibility/2006">
                <mc:Choice xmlns:v="urn:schemas-microsoft-com:vml" Requires="v">
                  <p:oleObj spid="_x0000_s25897" name="数式" r:id="rId23" imgW="152280" imgH="215640" progId="Equation.3">
                    <p:embed/>
                  </p:oleObj>
                </mc:Choice>
                <mc:Fallback>
                  <p:oleObj name="数式" r:id="rId23" imgW="152280" imgH="2156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50" y="961"/>
                          <a:ext cx="115"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41" name="Object 37"/>
            <p:cNvGraphicFramePr>
              <a:graphicFrameLocks noChangeAspect="1"/>
            </p:cNvGraphicFramePr>
            <p:nvPr/>
          </p:nvGraphicFramePr>
          <p:xfrm>
            <a:off x="4558" y="633"/>
            <a:ext cx="125" cy="162"/>
          </p:xfrm>
          <a:graphic>
            <a:graphicData uri="http://schemas.openxmlformats.org/presentationml/2006/ole">
              <mc:AlternateContent xmlns:mc="http://schemas.openxmlformats.org/markup-compatibility/2006">
                <mc:Choice xmlns:v="urn:schemas-microsoft-com:vml" Requires="v">
                  <p:oleObj spid="_x0000_s25898" name="数式" r:id="rId25" imgW="164880" imgH="215640" progId="Equation.3">
                    <p:embed/>
                  </p:oleObj>
                </mc:Choice>
                <mc:Fallback>
                  <p:oleObj name="数式" r:id="rId25" imgW="164880" imgH="2156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58" y="633"/>
                          <a:ext cx="125"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42" name="Object 38"/>
            <p:cNvGraphicFramePr>
              <a:graphicFrameLocks noChangeAspect="1"/>
            </p:cNvGraphicFramePr>
            <p:nvPr/>
          </p:nvGraphicFramePr>
          <p:xfrm>
            <a:off x="4515" y="1778"/>
            <a:ext cx="125" cy="171"/>
          </p:xfrm>
          <a:graphic>
            <a:graphicData uri="http://schemas.openxmlformats.org/presentationml/2006/ole">
              <mc:AlternateContent xmlns:mc="http://schemas.openxmlformats.org/markup-compatibility/2006">
                <mc:Choice xmlns:v="urn:schemas-microsoft-com:vml" Requires="v">
                  <p:oleObj spid="_x0000_s25899" name="数式" r:id="rId27" imgW="164880" imgH="228600" progId="Equation.3">
                    <p:embed/>
                  </p:oleObj>
                </mc:Choice>
                <mc:Fallback>
                  <p:oleObj name="数式" r:id="rId27" imgW="164880" imgH="2286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15" y="1778"/>
                          <a:ext cx="125"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43" name="Object 39"/>
            <p:cNvGraphicFramePr>
              <a:graphicFrameLocks noChangeAspect="1"/>
            </p:cNvGraphicFramePr>
            <p:nvPr/>
          </p:nvGraphicFramePr>
          <p:xfrm>
            <a:off x="4668" y="1390"/>
            <a:ext cx="125" cy="162"/>
          </p:xfrm>
          <a:graphic>
            <a:graphicData uri="http://schemas.openxmlformats.org/presentationml/2006/ole">
              <mc:AlternateContent xmlns:mc="http://schemas.openxmlformats.org/markup-compatibility/2006">
                <mc:Choice xmlns:v="urn:schemas-microsoft-com:vml" Requires="v">
                  <p:oleObj spid="_x0000_s25900" name="数式" r:id="rId29" imgW="164880" imgH="215640" progId="Equation.3">
                    <p:embed/>
                  </p:oleObj>
                </mc:Choice>
                <mc:Fallback>
                  <p:oleObj name="数式" r:id="rId29" imgW="164880" imgH="2156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68" y="1390"/>
                          <a:ext cx="125"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44" name="Object 40"/>
            <p:cNvGraphicFramePr>
              <a:graphicFrameLocks noChangeAspect="1"/>
            </p:cNvGraphicFramePr>
            <p:nvPr/>
          </p:nvGraphicFramePr>
          <p:xfrm>
            <a:off x="4963" y="949"/>
            <a:ext cx="125" cy="171"/>
          </p:xfrm>
          <a:graphic>
            <a:graphicData uri="http://schemas.openxmlformats.org/presentationml/2006/ole">
              <mc:AlternateContent xmlns:mc="http://schemas.openxmlformats.org/markup-compatibility/2006">
                <mc:Choice xmlns:v="urn:schemas-microsoft-com:vml" Requires="v">
                  <p:oleObj spid="_x0000_s25901" name="公式" r:id="rId31" imgW="164880" imgH="228600" progId="Equation.3">
                    <p:embed/>
                  </p:oleObj>
                </mc:Choice>
                <mc:Fallback>
                  <p:oleObj name="公式" r:id="rId31" imgW="164880" imgH="22860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63" y="949"/>
                          <a:ext cx="125"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73</a:t>
            </a:fld>
            <a:r>
              <a:rPr lang="en-US" altLang="zh-CN" smtClean="0"/>
              <a:t>/79</a:t>
            </a:r>
            <a:endParaRPr lang="en-US" altLang="zh-CN" dirty="0"/>
          </a:p>
        </p:txBody>
      </p:sp>
    </p:spTree>
    <p:extLst>
      <p:ext uri="{BB962C8B-B14F-4D97-AF65-F5344CB8AC3E}">
        <p14:creationId xmlns:p14="http://schemas.microsoft.com/office/powerpoint/2010/main" val="741982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lstStyle/>
          <a:p>
            <a:r>
              <a:rPr lang="zh-CN" altLang="en-US" dirty="0"/>
              <a:t>二叉搜索树的期望耗费</a:t>
            </a:r>
            <a:r>
              <a:rPr lang="zh-CN" altLang="en-US" dirty="0" smtClean="0"/>
              <a:t>示例</a:t>
            </a:r>
            <a:endParaRPr lang="zh-CN" altLang="en-US" dirty="0"/>
          </a:p>
        </p:txBody>
      </p:sp>
      <p:grpSp>
        <p:nvGrpSpPr>
          <p:cNvPr id="329730" name="Group 2"/>
          <p:cNvGrpSpPr>
            <a:grpSpLocks/>
          </p:cNvGrpSpPr>
          <p:nvPr/>
        </p:nvGrpSpPr>
        <p:grpSpPr bwMode="auto">
          <a:xfrm>
            <a:off x="3579813" y="1446213"/>
            <a:ext cx="5207000" cy="4902200"/>
            <a:chOff x="155" y="1093"/>
            <a:chExt cx="3280" cy="3088"/>
          </a:xfrm>
        </p:grpSpPr>
        <p:graphicFrame>
          <p:nvGraphicFramePr>
            <p:cNvPr id="329731" name="Object 3"/>
            <p:cNvGraphicFramePr>
              <a:graphicFrameLocks noChangeAspect="1"/>
            </p:cNvGraphicFramePr>
            <p:nvPr/>
          </p:nvGraphicFramePr>
          <p:xfrm>
            <a:off x="247" y="1093"/>
            <a:ext cx="3114" cy="3088"/>
          </p:xfrm>
          <a:graphic>
            <a:graphicData uri="http://schemas.openxmlformats.org/presentationml/2006/ole">
              <mc:AlternateContent xmlns:mc="http://schemas.openxmlformats.org/markup-compatibility/2006">
                <mc:Choice xmlns:v="urn:schemas-microsoft-com:vml" Requires="v">
                  <p:oleObj spid="_x0000_s26854" name="数式" r:id="rId3" imgW="2971800" imgH="2946240" progId="Equation.3">
                    <p:embed/>
                  </p:oleObj>
                </mc:Choice>
                <mc:Fallback>
                  <p:oleObj name="数式" r:id="rId3" imgW="2971800" imgH="2946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 y="1093"/>
                          <a:ext cx="3114" cy="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9732" name="Line 4"/>
            <p:cNvSpPr>
              <a:spLocks noChangeShapeType="1"/>
            </p:cNvSpPr>
            <p:nvPr/>
          </p:nvSpPr>
          <p:spPr bwMode="auto">
            <a:xfrm>
              <a:off x="155" y="1291"/>
              <a:ext cx="32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33" name="Line 5"/>
            <p:cNvSpPr>
              <a:spLocks noChangeShapeType="1"/>
            </p:cNvSpPr>
            <p:nvPr/>
          </p:nvSpPr>
          <p:spPr bwMode="auto">
            <a:xfrm>
              <a:off x="187" y="3979"/>
              <a:ext cx="32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29734" name="Oval 6"/>
          <p:cNvSpPr>
            <a:spLocks noChangeArrowheads="1"/>
          </p:cNvSpPr>
          <p:nvPr/>
        </p:nvSpPr>
        <p:spPr bwMode="auto">
          <a:xfrm>
            <a:off x="1509713" y="2640013"/>
            <a:ext cx="368300" cy="34925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5" name="Oval 7"/>
          <p:cNvSpPr>
            <a:spLocks noChangeArrowheads="1"/>
          </p:cNvSpPr>
          <p:nvPr/>
        </p:nvSpPr>
        <p:spPr bwMode="auto">
          <a:xfrm>
            <a:off x="868363" y="3154363"/>
            <a:ext cx="368300" cy="34925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6" name="Oval 8"/>
          <p:cNvSpPr>
            <a:spLocks noChangeArrowheads="1"/>
          </p:cNvSpPr>
          <p:nvPr/>
        </p:nvSpPr>
        <p:spPr bwMode="auto">
          <a:xfrm>
            <a:off x="2163763" y="3141663"/>
            <a:ext cx="368300" cy="34925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7" name="Oval 9"/>
          <p:cNvSpPr>
            <a:spLocks noChangeArrowheads="1"/>
          </p:cNvSpPr>
          <p:nvPr/>
        </p:nvSpPr>
        <p:spPr bwMode="auto">
          <a:xfrm>
            <a:off x="1685925" y="3825875"/>
            <a:ext cx="368300" cy="34925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8" name="Oval 10"/>
          <p:cNvSpPr>
            <a:spLocks noChangeArrowheads="1"/>
          </p:cNvSpPr>
          <p:nvPr/>
        </p:nvSpPr>
        <p:spPr bwMode="auto">
          <a:xfrm>
            <a:off x="2679700" y="3822700"/>
            <a:ext cx="368300" cy="34925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9" name="Rectangle 11"/>
          <p:cNvSpPr>
            <a:spLocks noChangeArrowheads="1"/>
          </p:cNvSpPr>
          <p:nvPr/>
        </p:nvSpPr>
        <p:spPr bwMode="auto">
          <a:xfrm>
            <a:off x="1065213" y="3814763"/>
            <a:ext cx="342900" cy="29845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40" name="Rectangle 12"/>
          <p:cNvSpPr>
            <a:spLocks noChangeArrowheads="1"/>
          </p:cNvSpPr>
          <p:nvPr/>
        </p:nvSpPr>
        <p:spPr bwMode="auto">
          <a:xfrm>
            <a:off x="639763" y="3821113"/>
            <a:ext cx="342900" cy="29845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41" name="Rectangle 13"/>
          <p:cNvSpPr>
            <a:spLocks noChangeArrowheads="1"/>
          </p:cNvSpPr>
          <p:nvPr/>
        </p:nvSpPr>
        <p:spPr bwMode="auto">
          <a:xfrm>
            <a:off x="2481263" y="4443413"/>
            <a:ext cx="342900" cy="29845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42" name="Rectangle 14"/>
          <p:cNvSpPr>
            <a:spLocks noChangeArrowheads="1"/>
          </p:cNvSpPr>
          <p:nvPr/>
        </p:nvSpPr>
        <p:spPr bwMode="auto">
          <a:xfrm>
            <a:off x="1928813" y="4456113"/>
            <a:ext cx="342900" cy="29845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43" name="Rectangle 15"/>
          <p:cNvSpPr>
            <a:spLocks noChangeArrowheads="1"/>
          </p:cNvSpPr>
          <p:nvPr/>
        </p:nvSpPr>
        <p:spPr bwMode="auto">
          <a:xfrm>
            <a:off x="1446213" y="4456113"/>
            <a:ext cx="342900" cy="29845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44" name="Rectangle 16"/>
          <p:cNvSpPr>
            <a:spLocks noChangeArrowheads="1"/>
          </p:cNvSpPr>
          <p:nvPr/>
        </p:nvSpPr>
        <p:spPr bwMode="auto">
          <a:xfrm>
            <a:off x="2970213" y="4437063"/>
            <a:ext cx="342900" cy="29845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45" name="Line 17"/>
          <p:cNvSpPr>
            <a:spLocks noChangeShapeType="1"/>
          </p:cNvSpPr>
          <p:nvPr/>
        </p:nvSpPr>
        <p:spPr bwMode="auto">
          <a:xfrm flipH="1">
            <a:off x="796925" y="3478213"/>
            <a:ext cx="173038" cy="342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46" name="Line 18"/>
          <p:cNvSpPr>
            <a:spLocks noChangeShapeType="1"/>
          </p:cNvSpPr>
          <p:nvPr/>
        </p:nvSpPr>
        <p:spPr bwMode="auto">
          <a:xfrm>
            <a:off x="1101725" y="3490913"/>
            <a:ext cx="130175" cy="330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47" name="Line 19"/>
          <p:cNvSpPr>
            <a:spLocks noChangeShapeType="1"/>
          </p:cNvSpPr>
          <p:nvPr/>
        </p:nvSpPr>
        <p:spPr bwMode="auto">
          <a:xfrm flipH="1">
            <a:off x="1028700" y="2962275"/>
            <a:ext cx="571500" cy="203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48" name="Line 20"/>
          <p:cNvSpPr>
            <a:spLocks noChangeShapeType="1"/>
          </p:cNvSpPr>
          <p:nvPr/>
        </p:nvSpPr>
        <p:spPr bwMode="auto">
          <a:xfrm>
            <a:off x="1757363" y="2982913"/>
            <a:ext cx="588962" cy="1651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49" name="Line 21"/>
          <p:cNvSpPr>
            <a:spLocks noChangeShapeType="1"/>
          </p:cNvSpPr>
          <p:nvPr/>
        </p:nvSpPr>
        <p:spPr bwMode="auto">
          <a:xfrm flipH="1">
            <a:off x="1866900" y="3482975"/>
            <a:ext cx="454025" cy="3508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50" name="Line 22"/>
          <p:cNvSpPr>
            <a:spLocks noChangeShapeType="1"/>
          </p:cNvSpPr>
          <p:nvPr/>
        </p:nvSpPr>
        <p:spPr bwMode="auto">
          <a:xfrm>
            <a:off x="2387600" y="3482975"/>
            <a:ext cx="471488" cy="3381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51" name="Line 23"/>
          <p:cNvSpPr>
            <a:spLocks noChangeShapeType="1"/>
          </p:cNvSpPr>
          <p:nvPr/>
        </p:nvSpPr>
        <p:spPr bwMode="auto">
          <a:xfrm flipH="1">
            <a:off x="1600200" y="4146550"/>
            <a:ext cx="174625" cy="3095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52" name="Line 24"/>
          <p:cNvSpPr>
            <a:spLocks noChangeShapeType="1"/>
          </p:cNvSpPr>
          <p:nvPr/>
        </p:nvSpPr>
        <p:spPr bwMode="auto">
          <a:xfrm>
            <a:off x="1917700" y="4168775"/>
            <a:ext cx="174625" cy="2921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53" name="Line 25"/>
          <p:cNvSpPr>
            <a:spLocks noChangeShapeType="1"/>
          </p:cNvSpPr>
          <p:nvPr/>
        </p:nvSpPr>
        <p:spPr bwMode="auto">
          <a:xfrm flipH="1">
            <a:off x="2641600" y="4164013"/>
            <a:ext cx="157163" cy="284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54" name="Line 26"/>
          <p:cNvSpPr>
            <a:spLocks noChangeShapeType="1"/>
          </p:cNvSpPr>
          <p:nvPr/>
        </p:nvSpPr>
        <p:spPr bwMode="auto">
          <a:xfrm>
            <a:off x="2921000" y="4168775"/>
            <a:ext cx="220663" cy="2698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29755" name="Object 27"/>
          <p:cNvGraphicFramePr>
            <a:graphicFrameLocks noChangeAspect="1"/>
          </p:cNvGraphicFramePr>
          <p:nvPr/>
        </p:nvGraphicFramePr>
        <p:xfrm>
          <a:off x="696913" y="3827463"/>
          <a:ext cx="212725" cy="273050"/>
        </p:xfrm>
        <a:graphic>
          <a:graphicData uri="http://schemas.openxmlformats.org/presentationml/2006/ole">
            <mc:AlternateContent xmlns:mc="http://schemas.openxmlformats.org/markup-compatibility/2006">
              <mc:Choice xmlns:v="urn:schemas-microsoft-com:vml" Requires="v">
                <p:oleObj spid="_x0000_s26855" name="数式" r:id="rId5" imgW="177480" imgH="228600" progId="Equation.3">
                  <p:embed/>
                </p:oleObj>
              </mc:Choice>
              <mc:Fallback>
                <p:oleObj name="数式" r:id="rId5" imgW="177480" imgH="228600" progId="Equation.3">
                  <p:embed/>
                  <p:pic>
                    <p:nvPicPr>
                      <p:cNvPr id="0" name=""/>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913" y="3827463"/>
                        <a:ext cx="212725" cy="273050"/>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56" name="Object 28"/>
          <p:cNvGraphicFramePr>
            <a:graphicFrameLocks noChangeAspect="1"/>
          </p:cNvGraphicFramePr>
          <p:nvPr/>
        </p:nvGraphicFramePr>
        <p:xfrm>
          <a:off x="1130300" y="3833813"/>
          <a:ext cx="196850" cy="258762"/>
        </p:xfrm>
        <a:graphic>
          <a:graphicData uri="http://schemas.openxmlformats.org/presentationml/2006/ole">
            <mc:AlternateContent xmlns:mc="http://schemas.openxmlformats.org/markup-compatibility/2006">
              <mc:Choice xmlns:v="urn:schemas-microsoft-com:vml" Requires="v">
                <p:oleObj spid="_x0000_s26856" name="数式" r:id="rId7" imgW="164880" imgH="215640" progId="Equation.3">
                  <p:embed/>
                </p:oleObj>
              </mc:Choice>
              <mc:Fallback>
                <p:oleObj name="数式" r:id="rId7" imgW="164880" imgH="215640" progId="Equation.3">
                  <p:embed/>
                  <p:pic>
                    <p:nvPicPr>
                      <p:cNvPr id="0" name=""/>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0300" y="3833813"/>
                        <a:ext cx="196850" cy="25876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57" name="Object 29"/>
          <p:cNvGraphicFramePr>
            <a:graphicFrameLocks noChangeAspect="1"/>
          </p:cNvGraphicFramePr>
          <p:nvPr/>
        </p:nvGraphicFramePr>
        <p:xfrm>
          <a:off x="1511300" y="4479925"/>
          <a:ext cx="212725" cy="257175"/>
        </p:xfrm>
        <a:graphic>
          <a:graphicData uri="http://schemas.openxmlformats.org/presentationml/2006/ole">
            <mc:AlternateContent xmlns:mc="http://schemas.openxmlformats.org/markup-compatibility/2006">
              <mc:Choice xmlns:v="urn:schemas-microsoft-com:vml" Requires="v">
                <p:oleObj spid="_x0000_s26857" name="数式" r:id="rId9" imgW="177480" imgH="215640" progId="Equation.3">
                  <p:embed/>
                </p:oleObj>
              </mc:Choice>
              <mc:Fallback>
                <p:oleObj name="数式" r:id="rId9" imgW="177480" imgH="215640" progId="Equation.3">
                  <p:embed/>
                  <p:pic>
                    <p:nvPicPr>
                      <p:cNvPr id="0" name=""/>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1300" y="4479925"/>
                        <a:ext cx="212725" cy="257175"/>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58" name="Object 30"/>
          <p:cNvGraphicFramePr>
            <a:graphicFrameLocks noChangeAspect="1"/>
          </p:cNvGraphicFramePr>
          <p:nvPr/>
        </p:nvGraphicFramePr>
        <p:xfrm>
          <a:off x="1995488" y="4467225"/>
          <a:ext cx="212725" cy="273050"/>
        </p:xfrm>
        <a:graphic>
          <a:graphicData uri="http://schemas.openxmlformats.org/presentationml/2006/ole">
            <mc:AlternateContent xmlns:mc="http://schemas.openxmlformats.org/markup-compatibility/2006">
              <mc:Choice xmlns:v="urn:schemas-microsoft-com:vml" Requires="v">
                <p:oleObj spid="_x0000_s26858" name="数式" r:id="rId11" imgW="177480" imgH="228600" progId="Equation.3">
                  <p:embed/>
                </p:oleObj>
              </mc:Choice>
              <mc:Fallback>
                <p:oleObj name="数式" r:id="rId11" imgW="177480" imgH="228600" progId="Equation.3">
                  <p:embed/>
                  <p:pic>
                    <p:nvPicPr>
                      <p:cNvPr id="0" name=""/>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95488" y="4467225"/>
                        <a:ext cx="212725" cy="273050"/>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59" name="Object 31"/>
          <p:cNvGraphicFramePr>
            <a:graphicFrameLocks noChangeAspect="1"/>
          </p:cNvGraphicFramePr>
          <p:nvPr/>
        </p:nvGraphicFramePr>
        <p:xfrm>
          <a:off x="2549525" y="4464050"/>
          <a:ext cx="212725" cy="258763"/>
        </p:xfrm>
        <a:graphic>
          <a:graphicData uri="http://schemas.openxmlformats.org/presentationml/2006/ole">
            <mc:AlternateContent xmlns:mc="http://schemas.openxmlformats.org/markup-compatibility/2006">
              <mc:Choice xmlns:v="urn:schemas-microsoft-com:vml" Requires="v">
                <p:oleObj spid="_x0000_s26859" name="数式" r:id="rId13" imgW="177480" imgH="215640" progId="Equation.3">
                  <p:embed/>
                </p:oleObj>
              </mc:Choice>
              <mc:Fallback>
                <p:oleObj name="数式" r:id="rId13" imgW="177480" imgH="215640" progId="Equation.3">
                  <p:embed/>
                  <p:pic>
                    <p:nvPicPr>
                      <p:cNvPr id="0" name=""/>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49525" y="4464050"/>
                        <a:ext cx="212725" cy="258763"/>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60" name="Object 32"/>
          <p:cNvGraphicFramePr>
            <a:graphicFrameLocks noChangeAspect="1"/>
          </p:cNvGraphicFramePr>
          <p:nvPr/>
        </p:nvGraphicFramePr>
        <p:xfrm>
          <a:off x="3035300" y="4445000"/>
          <a:ext cx="212725" cy="273050"/>
        </p:xfrm>
        <a:graphic>
          <a:graphicData uri="http://schemas.openxmlformats.org/presentationml/2006/ole">
            <mc:AlternateContent xmlns:mc="http://schemas.openxmlformats.org/markup-compatibility/2006">
              <mc:Choice xmlns:v="urn:schemas-microsoft-com:vml" Requires="v">
                <p:oleObj spid="_x0000_s26860" name="数式" r:id="rId15" imgW="177480" imgH="228600" progId="Equation.3">
                  <p:embed/>
                </p:oleObj>
              </mc:Choice>
              <mc:Fallback>
                <p:oleObj name="数式" r:id="rId15" imgW="177480" imgH="228600" progId="Equation.3">
                  <p:embed/>
                  <p:pic>
                    <p:nvPicPr>
                      <p:cNvPr id="0" name=""/>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35300" y="4445000"/>
                        <a:ext cx="212725" cy="273050"/>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61" name="Object 33"/>
          <p:cNvGraphicFramePr>
            <a:graphicFrameLocks noChangeAspect="1"/>
          </p:cNvGraphicFramePr>
          <p:nvPr/>
        </p:nvGraphicFramePr>
        <p:xfrm>
          <a:off x="952500" y="3192463"/>
          <a:ext cx="182563" cy="257175"/>
        </p:xfrm>
        <a:graphic>
          <a:graphicData uri="http://schemas.openxmlformats.org/presentationml/2006/ole">
            <mc:AlternateContent xmlns:mc="http://schemas.openxmlformats.org/markup-compatibility/2006">
              <mc:Choice xmlns:v="urn:schemas-microsoft-com:vml" Requires="v">
                <p:oleObj spid="_x0000_s26861" name="数式" r:id="rId17" imgW="152280" imgH="215640" progId="Equation.3">
                  <p:embed/>
                </p:oleObj>
              </mc:Choice>
              <mc:Fallback>
                <p:oleObj name="数式" r:id="rId17" imgW="15228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52500" y="3192463"/>
                        <a:ext cx="182563"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62" name="Object 34"/>
          <p:cNvGraphicFramePr>
            <a:graphicFrameLocks noChangeAspect="1"/>
          </p:cNvGraphicFramePr>
          <p:nvPr/>
        </p:nvGraphicFramePr>
        <p:xfrm>
          <a:off x="1600200" y="2671763"/>
          <a:ext cx="198438" cy="257175"/>
        </p:xfrm>
        <a:graphic>
          <a:graphicData uri="http://schemas.openxmlformats.org/presentationml/2006/ole">
            <mc:AlternateContent xmlns:mc="http://schemas.openxmlformats.org/markup-compatibility/2006">
              <mc:Choice xmlns:v="urn:schemas-microsoft-com:vml" Requires="v">
                <p:oleObj spid="_x0000_s26862" name="数式" r:id="rId19" imgW="164880" imgH="215640" progId="Equation.3">
                  <p:embed/>
                </p:oleObj>
              </mc:Choice>
              <mc:Fallback>
                <p:oleObj name="数式" r:id="rId19" imgW="164880" imgH="215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00200" y="2671763"/>
                        <a:ext cx="198438"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63" name="Object 35"/>
          <p:cNvGraphicFramePr>
            <a:graphicFrameLocks noChangeAspect="1"/>
          </p:cNvGraphicFramePr>
          <p:nvPr/>
        </p:nvGraphicFramePr>
        <p:xfrm>
          <a:off x="1770063" y="3859213"/>
          <a:ext cx="198437" cy="271462"/>
        </p:xfrm>
        <a:graphic>
          <a:graphicData uri="http://schemas.openxmlformats.org/presentationml/2006/ole">
            <mc:AlternateContent xmlns:mc="http://schemas.openxmlformats.org/markup-compatibility/2006">
              <mc:Choice xmlns:v="urn:schemas-microsoft-com:vml" Requires="v">
                <p:oleObj spid="_x0000_s26863" name="数式" r:id="rId21" imgW="164880" imgH="228600" progId="Equation.3">
                  <p:embed/>
                </p:oleObj>
              </mc:Choice>
              <mc:Fallback>
                <p:oleObj name="数式" r:id="rId21" imgW="16488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70063" y="3859213"/>
                        <a:ext cx="198437"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64" name="Object 36"/>
          <p:cNvGraphicFramePr>
            <a:graphicFrameLocks noChangeAspect="1"/>
          </p:cNvGraphicFramePr>
          <p:nvPr/>
        </p:nvGraphicFramePr>
        <p:xfrm>
          <a:off x="2247900" y="3187700"/>
          <a:ext cx="198438" cy="257175"/>
        </p:xfrm>
        <a:graphic>
          <a:graphicData uri="http://schemas.openxmlformats.org/presentationml/2006/ole">
            <mc:AlternateContent xmlns:mc="http://schemas.openxmlformats.org/markup-compatibility/2006">
              <mc:Choice xmlns:v="urn:schemas-microsoft-com:vml" Requires="v">
                <p:oleObj spid="_x0000_s26864" name="数式" r:id="rId23" imgW="164880" imgH="215640" progId="Equation.3">
                  <p:embed/>
                </p:oleObj>
              </mc:Choice>
              <mc:Fallback>
                <p:oleObj name="数式" r:id="rId23" imgW="164880" imgH="2156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47900" y="3187700"/>
                        <a:ext cx="198438"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65" name="Object 37"/>
          <p:cNvGraphicFramePr>
            <a:graphicFrameLocks noChangeAspect="1"/>
          </p:cNvGraphicFramePr>
          <p:nvPr/>
        </p:nvGraphicFramePr>
        <p:xfrm>
          <a:off x="2763838" y="3859213"/>
          <a:ext cx="198437" cy="271462"/>
        </p:xfrm>
        <a:graphic>
          <a:graphicData uri="http://schemas.openxmlformats.org/presentationml/2006/ole">
            <mc:AlternateContent xmlns:mc="http://schemas.openxmlformats.org/markup-compatibility/2006">
              <mc:Choice xmlns:v="urn:schemas-microsoft-com:vml" Requires="v">
                <p:oleObj spid="_x0000_s26865" name="数式" r:id="rId25" imgW="164880" imgH="228600" progId="Equation.3">
                  <p:embed/>
                </p:oleObj>
              </mc:Choice>
              <mc:Fallback>
                <p:oleObj name="数式" r:id="rId25" imgW="164880" imgH="2286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63838" y="3859213"/>
                        <a:ext cx="198437"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74</a:t>
            </a:fld>
            <a:r>
              <a:rPr lang="en-US" altLang="zh-CN" smtClean="0"/>
              <a:t>/79</a:t>
            </a:r>
            <a:endParaRPr lang="en-US" altLang="zh-CN" dirty="0"/>
          </a:p>
        </p:txBody>
      </p:sp>
    </p:spTree>
    <p:extLst>
      <p:ext uri="{BB962C8B-B14F-4D97-AF65-F5344CB8AC3E}">
        <p14:creationId xmlns:p14="http://schemas.microsoft.com/office/powerpoint/2010/main" val="3420164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最优二叉搜索树</a:t>
            </a:r>
            <a:endParaRPr lang="zh-CN" altLang="en-US" dirty="0"/>
          </a:p>
        </p:txBody>
      </p:sp>
      <p:sp>
        <p:nvSpPr>
          <p:cNvPr id="330755" name="Text Box 3"/>
          <p:cNvSpPr txBox="1">
            <a:spLocks noChangeArrowheads="1"/>
          </p:cNvSpPr>
          <p:nvPr/>
        </p:nvSpPr>
        <p:spPr bwMode="auto">
          <a:xfrm>
            <a:off x="323850" y="1052513"/>
            <a:ext cx="8301038"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最优二叉搜索树</a:t>
            </a:r>
            <a:r>
              <a:rPr lang="en-US" altLang="zh-CN" sz="2400" dirty="0" err="1">
                <a:ea typeface="楷体_GB2312" pitchFamily="49" charset="-122"/>
              </a:rPr>
              <a:t>T</a:t>
            </a:r>
            <a:r>
              <a:rPr lang="en-US" altLang="zh-CN" sz="2400" baseline="-25000" dirty="0" err="1">
                <a:ea typeface="楷体_GB2312" pitchFamily="49" charset="-122"/>
              </a:rPr>
              <a:t>ij</a:t>
            </a:r>
            <a:r>
              <a:rPr lang="zh-CN" altLang="en-US" sz="2400" dirty="0">
                <a:ea typeface="楷体_GB2312" pitchFamily="49" charset="-122"/>
              </a:rPr>
              <a:t>的平均路长为</a:t>
            </a:r>
            <a:r>
              <a:rPr lang="en-US" altLang="zh-CN" sz="2400" dirty="0" err="1">
                <a:ea typeface="楷体_GB2312" pitchFamily="49" charset="-122"/>
              </a:rPr>
              <a:t>p</a:t>
            </a:r>
            <a:r>
              <a:rPr lang="en-US" altLang="zh-CN" sz="2400" baseline="-25000" dirty="0" err="1">
                <a:ea typeface="楷体_GB2312" pitchFamily="49" charset="-122"/>
              </a:rPr>
              <a:t>ij</a:t>
            </a:r>
            <a:r>
              <a:rPr lang="zh-CN" altLang="en-US" sz="2400" dirty="0">
                <a:ea typeface="楷体_GB2312" pitchFamily="49" charset="-122"/>
              </a:rPr>
              <a:t>，则所求的最优值为</a:t>
            </a:r>
            <a:r>
              <a:rPr lang="en-US" altLang="zh-CN" sz="2400" dirty="0">
                <a:ea typeface="楷体_GB2312" pitchFamily="49" charset="-122"/>
              </a:rPr>
              <a:t>p</a:t>
            </a:r>
            <a:r>
              <a:rPr lang="en-US" altLang="zh-CN" sz="2400" baseline="-25000" dirty="0">
                <a:ea typeface="楷体_GB2312" pitchFamily="49" charset="-122"/>
              </a:rPr>
              <a:t>1,n</a:t>
            </a:r>
            <a:r>
              <a:rPr lang="zh-CN" altLang="en-US" sz="2400" dirty="0">
                <a:ea typeface="楷体_GB2312" pitchFamily="49" charset="-122"/>
              </a:rPr>
              <a:t>。由最优二叉搜索树问题的最优子结构性质可建立计算</a:t>
            </a:r>
            <a:r>
              <a:rPr lang="en-US" altLang="zh-CN" sz="2400" dirty="0" err="1">
                <a:ea typeface="楷体_GB2312" pitchFamily="49" charset="-122"/>
              </a:rPr>
              <a:t>p</a:t>
            </a:r>
            <a:r>
              <a:rPr lang="en-US" altLang="zh-CN" sz="2400" baseline="-25000" dirty="0" err="1">
                <a:ea typeface="楷体_GB2312" pitchFamily="49" charset="-122"/>
              </a:rPr>
              <a:t>ij</a:t>
            </a:r>
            <a:r>
              <a:rPr lang="zh-CN" altLang="en-US" sz="2400" dirty="0">
                <a:ea typeface="楷体_GB2312" pitchFamily="49" charset="-122"/>
              </a:rPr>
              <a:t>的递归式如下</a:t>
            </a:r>
          </a:p>
          <a:p>
            <a:endParaRPr lang="zh-CN" altLang="en-US" sz="2400" dirty="0">
              <a:ea typeface="楷体_GB2312" pitchFamily="49" charset="-122"/>
            </a:endParaRPr>
          </a:p>
          <a:p>
            <a:endParaRPr lang="zh-CN" altLang="en-US" sz="2400" dirty="0">
              <a:ea typeface="楷体_GB2312" pitchFamily="49" charset="-122"/>
            </a:endParaRPr>
          </a:p>
          <a:p>
            <a:r>
              <a:rPr lang="zh-CN" altLang="en-US" sz="2400" dirty="0">
                <a:ea typeface="楷体_GB2312" pitchFamily="49" charset="-122"/>
              </a:rPr>
              <a:t>记</a:t>
            </a:r>
            <a:r>
              <a:rPr lang="en-US" altLang="zh-CN" sz="2400" dirty="0" err="1">
                <a:ea typeface="楷体_GB2312" pitchFamily="49" charset="-122"/>
              </a:rPr>
              <a:t>w</a:t>
            </a:r>
            <a:r>
              <a:rPr lang="en-US" altLang="zh-CN" sz="2400" baseline="-25000" dirty="0" err="1">
                <a:ea typeface="楷体_GB2312" pitchFamily="49" charset="-122"/>
              </a:rPr>
              <a:t>i,j</a:t>
            </a:r>
            <a:r>
              <a:rPr lang="en-US" altLang="zh-CN" sz="2400" dirty="0" err="1">
                <a:ea typeface="楷体_GB2312" pitchFamily="49" charset="-122"/>
              </a:rPr>
              <a:t>p</a:t>
            </a:r>
            <a:r>
              <a:rPr lang="en-US" altLang="zh-CN" sz="2400" baseline="-25000" dirty="0" err="1">
                <a:ea typeface="楷体_GB2312" pitchFamily="49" charset="-122"/>
              </a:rPr>
              <a:t>i,j</a:t>
            </a:r>
            <a:r>
              <a:rPr lang="zh-CN" altLang="en-US" sz="2400" dirty="0">
                <a:ea typeface="楷体_GB2312" pitchFamily="49" charset="-122"/>
              </a:rPr>
              <a:t>为</a:t>
            </a:r>
            <a:r>
              <a:rPr lang="en-US" altLang="zh-CN" sz="2400" dirty="0">
                <a:ea typeface="楷体_GB2312" pitchFamily="49" charset="-122"/>
              </a:rPr>
              <a:t>m(</a:t>
            </a:r>
            <a:r>
              <a:rPr lang="en-US" altLang="zh-CN" sz="2400" dirty="0" err="1">
                <a:ea typeface="楷体_GB2312" pitchFamily="49" charset="-122"/>
              </a:rPr>
              <a:t>i,j</a:t>
            </a:r>
            <a:r>
              <a:rPr lang="en-US" altLang="zh-CN" sz="2400" dirty="0">
                <a:ea typeface="楷体_GB2312" pitchFamily="49" charset="-122"/>
              </a:rPr>
              <a:t>)</a:t>
            </a:r>
            <a:r>
              <a:rPr lang="zh-CN" altLang="en-US" sz="2400" dirty="0">
                <a:ea typeface="楷体_GB2312" pitchFamily="49" charset="-122"/>
              </a:rPr>
              <a:t>，则</a:t>
            </a:r>
            <a:r>
              <a:rPr lang="en-US" altLang="zh-CN" sz="2400" dirty="0">
                <a:ea typeface="楷体_GB2312" pitchFamily="49" charset="-122"/>
              </a:rPr>
              <a:t>m(1,n)=w</a:t>
            </a:r>
            <a:r>
              <a:rPr lang="en-US" altLang="zh-CN" sz="2400" baseline="-25000" dirty="0">
                <a:ea typeface="楷体_GB2312" pitchFamily="49" charset="-122"/>
              </a:rPr>
              <a:t>1,n</a:t>
            </a:r>
            <a:r>
              <a:rPr lang="en-US" altLang="zh-CN" sz="2400" dirty="0">
                <a:ea typeface="楷体_GB2312" pitchFamily="49" charset="-122"/>
              </a:rPr>
              <a:t>p</a:t>
            </a:r>
            <a:r>
              <a:rPr lang="en-US" altLang="zh-CN" sz="2400" baseline="-25000" dirty="0">
                <a:ea typeface="楷体_GB2312" pitchFamily="49" charset="-122"/>
              </a:rPr>
              <a:t>1,n</a:t>
            </a:r>
            <a:r>
              <a:rPr lang="en-US" altLang="zh-CN" sz="2400" dirty="0">
                <a:ea typeface="楷体_GB2312" pitchFamily="49" charset="-122"/>
              </a:rPr>
              <a:t>=p</a:t>
            </a:r>
            <a:r>
              <a:rPr lang="en-US" altLang="zh-CN" sz="2400" baseline="-25000" dirty="0">
                <a:ea typeface="楷体_GB2312" pitchFamily="49" charset="-122"/>
              </a:rPr>
              <a:t>1,n</a:t>
            </a:r>
            <a:r>
              <a:rPr lang="zh-CN" altLang="en-US" sz="2400" dirty="0">
                <a:ea typeface="楷体_GB2312" pitchFamily="49" charset="-122"/>
              </a:rPr>
              <a:t>为所求的最优值。计算</a:t>
            </a:r>
            <a:r>
              <a:rPr lang="en-US" altLang="zh-CN" sz="2400" dirty="0">
                <a:ea typeface="楷体_GB2312" pitchFamily="49" charset="-122"/>
              </a:rPr>
              <a:t>m(</a:t>
            </a:r>
            <a:r>
              <a:rPr lang="en-US" altLang="zh-CN" sz="2400" dirty="0" err="1">
                <a:ea typeface="楷体_GB2312" pitchFamily="49" charset="-122"/>
              </a:rPr>
              <a:t>i,j</a:t>
            </a:r>
            <a:r>
              <a:rPr lang="en-US" altLang="zh-CN" sz="2400" dirty="0">
                <a:ea typeface="楷体_GB2312" pitchFamily="49" charset="-122"/>
              </a:rPr>
              <a:t>)</a:t>
            </a:r>
            <a:r>
              <a:rPr lang="zh-CN" altLang="en-US" sz="2400" dirty="0">
                <a:ea typeface="楷体_GB2312" pitchFamily="49" charset="-122"/>
              </a:rPr>
              <a:t>的递归式为</a:t>
            </a:r>
          </a:p>
          <a:p>
            <a:endParaRPr lang="zh-CN" altLang="en-US" sz="2400" dirty="0">
              <a:ea typeface="楷体_GB2312" pitchFamily="49" charset="-122"/>
            </a:endParaRPr>
          </a:p>
          <a:p>
            <a:endParaRPr lang="zh-CN" altLang="en-US" sz="2400" dirty="0">
              <a:ea typeface="楷体_GB2312" pitchFamily="49" charset="-122"/>
            </a:endParaRPr>
          </a:p>
          <a:p>
            <a:endParaRPr lang="zh-CN" altLang="en-US" sz="2400" dirty="0">
              <a:ea typeface="楷体_GB2312" pitchFamily="49" charset="-122"/>
            </a:endParaRPr>
          </a:p>
          <a:p>
            <a:r>
              <a:rPr lang="zh-CN" altLang="en-US" sz="2400" dirty="0">
                <a:ea typeface="楷体_GB2312" pitchFamily="49" charset="-122"/>
              </a:rPr>
              <a:t>注意到，</a:t>
            </a:r>
          </a:p>
          <a:p>
            <a:endParaRPr lang="zh-CN" altLang="en-US" sz="2400" dirty="0">
              <a:ea typeface="楷体_GB2312" pitchFamily="49" charset="-122"/>
            </a:endParaRPr>
          </a:p>
          <a:p>
            <a:endParaRPr lang="zh-CN" altLang="en-US" sz="2400" dirty="0">
              <a:ea typeface="楷体_GB2312" pitchFamily="49" charset="-122"/>
            </a:endParaRPr>
          </a:p>
          <a:p>
            <a:r>
              <a:rPr lang="zh-CN" altLang="en-US" sz="2400" dirty="0">
                <a:ea typeface="楷体_GB2312" pitchFamily="49" charset="-122"/>
              </a:rPr>
              <a:t>可以得到</a:t>
            </a:r>
            <a:r>
              <a:rPr lang="en-US" altLang="zh-CN" sz="2400" dirty="0">
                <a:ea typeface="楷体_GB2312" pitchFamily="49" charset="-122"/>
              </a:rPr>
              <a:t>O(n</a:t>
            </a:r>
            <a:r>
              <a:rPr lang="en-US" altLang="zh-CN" sz="2400" baseline="30000" dirty="0">
                <a:ea typeface="楷体_GB2312" pitchFamily="49" charset="-122"/>
              </a:rPr>
              <a:t>2</a:t>
            </a:r>
            <a:r>
              <a:rPr lang="en-US" altLang="zh-CN" sz="2400" dirty="0">
                <a:ea typeface="楷体_GB2312" pitchFamily="49" charset="-122"/>
              </a:rPr>
              <a:t>)</a:t>
            </a:r>
            <a:r>
              <a:rPr lang="zh-CN" altLang="en-US" sz="2400" dirty="0">
                <a:ea typeface="楷体_GB2312" pitchFamily="49" charset="-122"/>
              </a:rPr>
              <a:t>的算法</a:t>
            </a:r>
          </a:p>
        </p:txBody>
      </p:sp>
      <p:sp>
        <p:nvSpPr>
          <p:cNvPr id="330756" name="Rectangle 4"/>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30757" name="Object 5"/>
          <p:cNvGraphicFramePr>
            <a:graphicFrameLocks noChangeAspect="1"/>
          </p:cNvGraphicFramePr>
          <p:nvPr/>
        </p:nvGraphicFramePr>
        <p:xfrm>
          <a:off x="1547813" y="2205038"/>
          <a:ext cx="4537075" cy="479425"/>
        </p:xfrm>
        <a:graphic>
          <a:graphicData uri="http://schemas.openxmlformats.org/presentationml/2006/ole">
            <mc:AlternateContent xmlns:mc="http://schemas.openxmlformats.org/markup-compatibility/2006">
              <mc:Choice xmlns:v="urn:schemas-microsoft-com:vml" Requires="v">
                <p:oleObj spid="_x0000_s27707" name="公式" r:id="rId4" imgW="2794000" imgH="292100" progId="Equation.3">
                  <p:embed/>
                </p:oleObj>
              </mc:Choice>
              <mc:Fallback>
                <p:oleObj name="公式" r:id="rId4" imgW="2794000" imgH="292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2205038"/>
                        <a:ext cx="4537075"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0758" name="Rectangle 6"/>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30759" name="Object 7"/>
          <p:cNvGraphicFramePr>
            <a:graphicFrameLocks noChangeAspect="1"/>
          </p:cNvGraphicFramePr>
          <p:nvPr/>
        </p:nvGraphicFramePr>
        <p:xfrm>
          <a:off x="1116013" y="3716338"/>
          <a:ext cx="5384800" cy="889000"/>
        </p:xfrm>
        <a:graphic>
          <a:graphicData uri="http://schemas.openxmlformats.org/presentationml/2006/ole">
            <mc:AlternateContent xmlns:mc="http://schemas.openxmlformats.org/markup-compatibility/2006">
              <mc:Choice xmlns:v="urn:schemas-microsoft-com:vml" Requires="v">
                <p:oleObj spid="_x0000_s27708" name="公式" r:id="rId6" imgW="3098520" imgH="507960" progId="Equation.3">
                  <p:embed/>
                </p:oleObj>
              </mc:Choice>
              <mc:Fallback>
                <p:oleObj name="公式" r:id="rId6" imgW="3098520" imgH="5079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3716338"/>
                        <a:ext cx="53848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0760" name="Rectangle 8"/>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30761" name="Object 9"/>
          <p:cNvGraphicFramePr>
            <a:graphicFrameLocks noChangeAspect="1"/>
          </p:cNvGraphicFramePr>
          <p:nvPr/>
        </p:nvGraphicFramePr>
        <p:xfrm>
          <a:off x="684213" y="5157788"/>
          <a:ext cx="7554912" cy="533400"/>
        </p:xfrm>
        <a:graphic>
          <a:graphicData uri="http://schemas.openxmlformats.org/presentationml/2006/ole">
            <mc:AlternateContent xmlns:mc="http://schemas.openxmlformats.org/markup-compatibility/2006">
              <mc:Choice xmlns:v="urn:schemas-microsoft-com:vml" Requires="v">
                <p:oleObj spid="_x0000_s27709" name="公式" r:id="rId8" imgW="4178160" imgH="291960" progId="Equation.3">
                  <p:embed/>
                </p:oleObj>
              </mc:Choice>
              <mc:Fallback>
                <p:oleObj name="公式" r:id="rId8" imgW="4178160" imgH="2919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5157788"/>
                        <a:ext cx="755491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75</a:t>
            </a:fld>
            <a:r>
              <a:rPr lang="en-US" altLang="zh-CN" smtClean="0"/>
              <a:t>/79</a:t>
            </a:r>
            <a:endParaRPr lang="en-US" altLang="zh-CN" dirty="0"/>
          </a:p>
        </p:txBody>
      </p:sp>
    </p:spTree>
    <p:extLst>
      <p:ext uri="{BB962C8B-B14F-4D97-AF65-F5344CB8AC3E}">
        <p14:creationId xmlns:p14="http://schemas.microsoft.com/office/powerpoint/2010/main" val="999249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用动态规划方法求解</a:t>
            </a:r>
            <a:r>
              <a:rPr lang="en-US" altLang="zh-CN" dirty="0" smtClean="0"/>
              <a:t>TSP</a:t>
            </a:r>
            <a:r>
              <a:rPr lang="zh-CN" altLang="en-US" dirty="0" smtClean="0"/>
              <a:t>问题。</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lvl="1"/>
            <a:endParaRPr lang="zh-CN" altLang="en-US" dirty="0"/>
          </a:p>
        </p:txBody>
      </p:sp>
      <p:sp>
        <p:nvSpPr>
          <p:cNvPr id="3" name="标题 2"/>
          <p:cNvSpPr>
            <a:spLocks noGrp="1"/>
          </p:cNvSpPr>
          <p:nvPr>
            <p:ph type="title"/>
          </p:nvPr>
        </p:nvSpPr>
        <p:spPr/>
        <p:txBody>
          <a:bodyPr/>
          <a:lstStyle/>
          <a:p>
            <a:r>
              <a:rPr lang="zh-CN" altLang="en-US" dirty="0" smtClean="0"/>
              <a:t>旅行商问题</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252536" y="2060848"/>
                <a:ext cx="5211005" cy="23567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3200" b="0" i="1">
                          <a:latin typeface="Cambria Math" panose="02040503050406030204" pitchFamily="18" charset="0"/>
                        </a:rPr>
                        <m:t>𝐿</m:t>
                      </m:r>
                      <m:r>
                        <a:rPr lang="zh-CN" altLang="en-US" sz="3200" b="0" i="1">
                          <a:latin typeface="Cambria Math" panose="02040503050406030204" pitchFamily="18" charset="0"/>
                        </a:rPr>
                        <m:t>=</m:t>
                      </m:r>
                      <m:d>
                        <m:dPr>
                          <m:begChr m:val="["/>
                          <m:endChr m:val="]"/>
                          <m:ctrlPr>
                            <a:rPr lang="zh-CN" altLang="en-US" sz="3200" i="1">
                              <a:latin typeface="Cambria Math" panose="02040503050406030204" pitchFamily="18" charset="0"/>
                            </a:rPr>
                          </m:ctrlPr>
                        </m:dPr>
                        <m:e>
                          <m:m>
                            <m:mPr>
                              <m:mcs>
                                <m:mc>
                                  <m:mcPr>
                                    <m:count m:val="5"/>
                                    <m:mcJc m:val="center"/>
                                  </m:mcPr>
                                </m:mc>
                              </m:mcs>
                              <m:ctrlPr>
                                <a:rPr lang="zh-CN" altLang="en-US" sz="3200" i="1">
                                  <a:latin typeface="Cambria Math" panose="02040503050406030204" pitchFamily="18" charset="0"/>
                                </a:rPr>
                              </m:ctrlPr>
                            </m:mPr>
                            <m:mr>
                              <m:e>
                                <m:r>
                                  <a:rPr lang="zh-CN" altLang="en-US" sz="3200" b="0" i="1">
                                    <a:latin typeface="Cambria Math" panose="02040503050406030204" pitchFamily="18" charset="0"/>
                                  </a:rPr>
                                  <m:t>0</m:t>
                                </m:r>
                              </m:e>
                              <m:e>
                                <m:r>
                                  <a:rPr lang="zh-CN" altLang="en-US" sz="3200" b="0" i="1">
                                    <a:latin typeface="Cambria Math" panose="02040503050406030204" pitchFamily="18" charset="0"/>
                                  </a:rPr>
                                  <m:t>7</m:t>
                                </m:r>
                              </m:e>
                              <m:e>
                                <m:r>
                                  <a:rPr lang="zh-CN" altLang="en-US" sz="3200" b="0" i="1">
                                    <a:latin typeface="Cambria Math" panose="02040503050406030204" pitchFamily="18" charset="0"/>
                                  </a:rPr>
                                  <m:t>12</m:t>
                                </m:r>
                              </m:e>
                              <m:e>
                                <m:r>
                                  <a:rPr lang="zh-CN" altLang="en-US" sz="3200" b="0" i="1">
                                    <a:latin typeface="Cambria Math" panose="02040503050406030204" pitchFamily="18" charset="0"/>
                                  </a:rPr>
                                  <m:t>8</m:t>
                                </m:r>
                              </m:e>
                              <m:e>
                                <m:r>
                                  <a:rPr lang="zh-CN" altLang="en-US" sz="3200" b="0" i="1">
                                    <a:latin typeface="Cambria Math" panose="02040503050406030204" pitchFamily="18" charset="0"/>
                                  </a:rPr>
                                  <m:t>11</m:t>
                                </m:r>
                              </m:e>
                            </m:mr>
                            <m:mr>
                              <m:e>
                                <m:r>
                                  <a:rPr lang="zh-CN" altLang="en-US" sz="3200" b="0" i="1">
                                    <a:latin typeface="Cambria Math" panose="02040503050406030204" pitchFamily="18" charset="0"/>
                                  </a:rPr>
                                  <m:t>3</m:t>
                                </m:r>
                              </m:e>
                              <m:e>
                                <m:r>
                                  <a:rPr lang="zh-CN" altLang="en-US" sz="3200" b="0" i="1">
                                    <a:latin typeface="Cambria Math" panose="02040503050406030204" pitchFamily="18" charset="0"/>
                                  </a:rPr>
                                  <m:t>0</m:t>
                                </m:r>
                              </m:e>
                              <m:e>
                                <m:r>
                                  <a:rPr lang="zh-CN" altLang="en-US" sz="3200" b="0" i="1">
                                    <a:latin typeface="Cambria Math" panose="02040503050406030204" pitchFamily="18" charset="0"/>
                                  </a:rPr>
                                  <m:t>10</m:t>
                                </m:r>
                              </m:e>
                              <m:e>
                                <m:r>
                                  <a:rPr lang="zh-CN" altLang="en-US" sz="3200" b="0" i="1">
                                    <a:latin typeface="Cambria Math" panose="02040503050406030204" pitchFamily="18" charset="0"/>
                                  </a:rPr>
                                  <m:t>7</m:t>
                                </m:r>
                              </m:e>
                              <m:e>
                                <m:r>
                                  <a:rPr lang="zh-CN" altLang="en-US" sz="3200" b="0" i="1">
                                    <a:latin typeface="Cambria Math" panose="02040503050406030204" pitchFamily="18" charset="0"/>
                                  </a:rPr>
                                  <m:t>13</m:t>
                                </m:r>
                              </m:e>
                            </m:mr>
                            <m:mr>
                              <m:e>
                                <m:r>
                                  <a:rPr lang="zh-CN" altLang="en-US" sz="3200" b="0" i="1">
                                    <a:latin typeface="Cambria Math" panose="02040503050406030204" pitchFamily="18" charset="0"/>
                                  </a:rPr>
                                  <m:t>4</m:t>
                                </m:r>
                              </m:e>
                              <m:e>
                                <m:r>
                                  <a:rPr lang="zh-CN" altLang="en-US" sz="3200" b="0" i="1">
                                    <a:latin typeface="Cambria Math" panose="02040503050406030204" pitchFamily="18" charset="0"/>
                                  </a:rPr>
                                  <m:t>8</m:t>
                                </m:r>
                              </m:e>
                              <m:e>
                                <m:r>
                                  <a:rPr lang="zh-CN" altLang="en-US" sz="3200" b="0" i="1">
                                    <a:latin typeface="Cambria Math" panose="02040503050406030204" pitchFamily="18" charset="0"/>
                                  </a:rPr>
                                  <m:t>0</m:t>
                                </m:r>
                              </m:e>
                              <m:e>
                                <m:r>
                                  <a:rPr lang="zh-CN" altLang="en-US" sz="3200" b="0" i="1">
                                    <a:latin typeface="Cambria Math" panose="02040503050406030204" pitchFamily="18" charset="0"/>
                                  </a:rPr>
                                  <m:t>9</m:t>
                                </m:r>
                              </m:e>
                              <m:e>
                                <m:r>
                                  <a:rPr lang="zh-CN" altLang="en-US" sz="3200" b="0" i="1">
                                    <a:latin typeface="Cambria Math" panose="02040503050406030204" pitchFamily="18" charset="0"/>
                                  </a:rPr>
                                  <m:t>12</m:t>
                                </m:r>
                              </m:e>
                            </m:mr>
                            <m:mr>
                              <m:e>
                                <m:r>
                                  <a:rPr lang="zh-CN" altLang="en-US" sz="3200" b="0" i="1">
                                    <a:latin typeface="Cambria Math" panose="02040503050406030204" pitchFamily="18" charset="0"/>
                                  </a:rPr>
                                  <m:t>6</m:t>
                                </m:r>
                              </m:e>
                              <m:e>
                                <m:r>
                                  <a:rPr lang="zh-CN" altLang="en-US" sz="3200" b="0" i="1">
                                    <a:latin typeface="Cambria Math" panose="02040503050406030204" pitchFamily="18" charset="0"/>
                                  </a:rPr>
                                  <m:t>6</m:t>
                                </m:r>
                              </m:e>
                              <m:e>
                                <m:r>
                                  <a:rPr lang="zh-CN" altLang="en-US" sz="3200" b="0" i="1">
                                    <a:latin typeface="Cambria Math" panose="02040503050406030204" pitchFamily="18" charset="0"/>
                                  </a:rPr>
                                  <m:t>9</m:t>
                                </m:r>
                              </m:e>
                              <m:e>
                                <m:r>
                                  <a:rPr lang="zh-CN" altLang="en-US" sz="3200" b="0" i="1">
                                    <a:latin typeface="Cambria Math" panose="02040503050406030204" pitchFamily="18" charset="0"/>
                                  </a:rPr>
                                  <m:t>0</m:t>
                                </m:r>
                              </m:e>
                              <m:e>
                                <m:r>
                                  <a:rPr lang="zh-CN" altLang="en-US" sz="3200" b="0" i="1">
                                    <a:latin typeface="Cambria Math" panose="02040503050406030204" pitchFamily="18" charset="0"/>
                                  </a:rPr>
                                  <m:t>10</m:t>
                                </m:r>
                              </m:e>
                            </m:mr>
                            <m:mr>
                              <m:e>
                                <m:r>
                                  <a:rPr lang="zh-CN" altLang="en-US" sz="3200" b="0" i="1">
                                    <a:latin typeface="Cambria Math" panose="02040503050406030204" pitchFamily="18" charset="0"/>
                                  </a:rPr>
                                  <m:t>7</m:t>
                                </m:r>
                              </m:e>
                              <m:e>
                                <m:r>
                                  <a:rPr lang="zh-CN" altLang="en-US" sz="3200" b="0" i="1">
                                    <a:latin typeface="Cambria Math" panose="02040503050406030204" pitchFamily="18" charset="0"/>
                                  </a:rPr>
                                  <m:t>7</m:t>
                                </m:r>
                              </m:e>
                              <m:e>
                                <m:r>
                                  <a:rPr lang="zh-CN" altLang="en-US" sz="3200" b="0" i="1">
                                    <a:latin typeface="Cambria Math" panose="02040503050406030204" pitchFamily="18" charset="0"/>
                                  </a:rPr>
                                  <m:t>11</m:t>
                                </m:r>
                              </m:e>
                              <m:e>
                                <m:r>
                                  <a:rPr lang="zh-CN" altLang="en-US" sz="3200" b="0" i="1">
                                    <a:latin typeface="Cambria Math" panose="02040503050406030204" pitchFamily="18" charset="0"/>
                                  </a:rPr>
                                  <m:t>10</m:t>
                                </m:r>
                              </m:e>
                              <m:e>
                                <m:r>
                                  <a:rPr lang="zh-CN" altLang="en-US" sz="3200" b="0" i="1">
                                    <a:latin typeface="Cambria Math" panose="02040503050406030204" pitchFamily="18" charset="0"/>
                                  </a:rPr>
                                  <m:t>0</m:t>
                                </m:r>
                              </m:e>
                            </m:mr>
                          </m:m>
                        </m:e>
                      </m:d>
                    </m:oMath>
                  </m:oMathPara>
                </a14:m>
                <a:endParaRPr lang="zh-CN" altLang="en-US" sz="3200" i="1" dirty="0">
                  <a:latin typeface="Times New Roman" panose="02020603050405020304" pitchFamily="18" charset="0"/>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252536" y="2060848"/>
                <a:ext cx="5211005" cy="2356799"/>
              </a:xfrm>
              <a:prstGeom prst="rect">
                <a:avLst/>
              </a:prstGeom>
              <a:blipFill rotWithShape="0">
                <a:blip r:embed="rId2"/>
                <a:stretch>
                  <a:fillRect/>
                </a:stretch>
              </a:blipFill>
            </p:spPr>
            <p:txBody>
              <a:bodyPr/>
              <a:lstStyle/>
              <a:p>
                <a:r>
                  <a:rPr lang="zh-CN" altLang="en-US">
                    <a:noFill/>
                  </a:rPr>
                  <a:t> </a:t>
                </a:r>
              </a:p>
            </p:txBody>
          </p:sp>
        </mc:Fallback>
      </mc:AlternateContent>
      <p:cxnSp>
        <p:nvCxnSpPr>
          <p:cNvPr id="13" name="直接连接符 12"/>
          <p:cNvCxnSpPr>
            <a:stCxn id="11" idx="5"/>
            <a:endCxn id="10" idx="2"/>
          </p:cNvCxnSpPr>
          <p:nvPr/>
        </p:nvCxnSpPr>
        <p:spPr bwMode="auto">
          <a:xfrm>
            <a:off x="6357662" y="2777576"/>
            <a:ext cx="2158572" cy="1330727"/>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a:endCxn id="9" idx="4"/>
          </p:cNvCxnSpPr>
          <p:nvPr/>
        </p:nvCxnSpPr>
        <p:spPr bwMode="auto">
          <a:xfrm flipH="1">
            <a:off x="5580643" y="2819581"/>
            <a:ext cx="700643" cy="1689539"/>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endCxn id="8" idx="1"/>
          </p:cNvCxnSpPr>
          <p:nvPr/>
        </p:nvCxnSpPr>
        <p:spPr bwMode="auto">
          <a:xfrm>
            <a:off x="6281287" y="2718701"/>
            <a:ext cx="1719599" cy="2398119"/>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endCxn id="7" idx="4"/>
          </p:cNvCxnSpPr>
          <p:nvPr/>
        </p:nvCxnSpPr>
        <p:spPr bwMode="auto">
          <a:xfrm flipV="1">
            <a:off x="6328232" y="2492896"/>
            <a:ext cx="1533006" cy="229862"/>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stCxn id="8" idx="1"/>
          </p:cNvCxnSpPr>
          <p:nvPr/>
        </p:nvCxnSpPr>
        <p:spPr bwMode="auto">
          <a:xfrm flipH="1" flipV="1">
            <a:off x="5557172" y="4380088"/>
            <a:ext cx="2443714" cy="736732"/>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a:endCxn id="9" idx="4"/>
          </p:cNvCxnSpPr>
          <p:nvPr/>
        </p:nvCxnSpPr>
        <p:spPr bwMode="auto">
          <a:xfrm flipH="1">
            <a:off x="5580643" y="2510856"/>
            <a:ext cx="2285168" cy="1998264"/>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a:stCxn id="10" idx="1"/>
            <a:endCxn id="9" idx="3"/>
          </p:cNvCxnSpPr>
          <p:nvPr/>
        </p:nvCxnSpPr>
        <p:spPr bwMode="auto">
          <a:xfrm flipH="1">
            <a:off x="5504267" y="4031927"/>
            <a:ext cx="3043603" cy="445557"/>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a:endCxn id="8" idx="3"/>
          </p:cNvCxnSpPr>
          <p:nvPr/>
        </p:nvCxnSpPr>
        <p:spPr bwMode="auto">
          <a:xfrm flipH="1">
            <a:off x="8000886" y="4069197"/>
            <a:ext cx="575225" cy="1200375"/>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a:endCxn id="10" idx="2"/>
          </p:cNvCxnSpPr>
          <p:nvPr/>
        </p:nvCxnSpPr>
        <p:spPr bwMode="auto">
          <a:xfrm>
            <a:off x="7854285" y="2423990"/>
            <a:ext cx="661949" cy="1684313"/>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a:endCxn id="8" idx="0"/>
          </p:cNvCxnSpPr>
          <p:nvPr/>
        </p:nvCxnSpPr>
        <p:spPr bwMode="auto">
          <a:xfrm>
            <a:off x="7838584" y="2443169"/>
            <a:ext cx="238678" cy="2642015"/>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椭圆 6"/>
          <p:cNvSpPr/>
          <p:nvPr/>
        </p:nvSpPr>
        <p:spPr bwMode="auto">
          <a:xfrm>
            <a:off x="7753226" y="2276872"/>
            <a:ext cx="216024" cy="216024"/>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椭圆 7"/>
          <p:cNvSpPr/>
          <p:nvPr/>
        </p:nvSpPr>
        <p:spPr bwMode="auto">
          <a:xfrm>
            <a:off x="7969250" y="5085184"/>
            <a:ext cx="216024" cy="216024"/>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椭圆 8"/>
          <p:cNvSpPr/>
          <p:nvPr/>
        </p:nvSpPr>
        <p:spPr bwMode="auto">
          <a:xfrm>
            <a:off x="5472631" y="4293096"/>
            <a:ext cx="216024" cy="216024"/>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椭圆 9"/>
          <p:cNvSpPr/>
          <p:nvPr/>
        </p:nvSpPr>
        <p:spPr bwMode="auto">
          <a:xfrm>
            <a:off x="8516234" y="4000291"/>
            <a:ext cx="216024" cy="216024"/>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椭圆 10"/>
          <p:cNvSpPr/>
          <p:nvPr/>
        </p:nvSpPr>
        <p:spPr bwMode="auto">
          <a:xfrm>
            <a:off x="6173274" y="2593188"/>
            <a:ext cx="216024" cy="216024"/>
          </a:xfrm>
          <a:prstGeom prst="ellipse">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5" name="文本框 34"/>
          <p:cNvSpPr txBox="1"/>
          <p:nvPr/>
        </p:nvSpPr>
        <p:spPr>
          <a:xfrm>
            <a:off x="6012160" y="2267580"/>
            <a:ext cx="312906" cy="369332"/>
          </a:xfrm>
          <a:prstGeom prst="rect">
            <a:avLst/>
          </a:prstGeom>
          <a:noFill/>
        </p:spPr>
        <p:txBody>
          <a:bodyPr wrap="none" rtlCol="0">
            <a:spAutoFit/>
          </a:bodyPr>
          <a:lstStyle/>
          <a:p>
            <a:r>
              <a:rPr lang="en-US" altLang="zh-CN" dirty="0" smtClean="0"/>
              <a:t>1</a:t>
            </a:r>
            <a:endParaRPr lang="zh-CN" altLang="en-US" dirty="0"/>
          </a:p>
        </p:txBody>
      </p:sp>
      <p:sp>
        <p:nvSpPr>
          <p:cNvPr id="36" name="文本框 35"/>
          <p:cNvSpPr txBox="1"/>
          <p:nvPr/>
        </p:nvSpPr>
        <p:spPr>
          <a:xfrm>
            <a:off x="7715478" y="1916832"/>
            <a:ext cx="312906" cy="369332"/>
          </a:xfrm>
          <a:prstGeom prst="rect">
            <a:avLst/>
          </a:prstGeom>
          <a:noFill/>
        </p:spPr>
        <p:txBody>
          <a:bodyPr wrap="none" rtlCol="0">
            <a:spAutoFit/>
          </a:bodyPr>
          <a:lstStyle/>
          <a:p>
            <a:r>
              <a:rPr lang="en-US" altLang="zh-CN" dirty="0" smtClean="0"/>
              <a:t>2</a:t>
            </a:r>
            <a:endParaRPr lang="zh-CN" altLang="en-US" dirty="0"/>
          </a:p>
        </p:txBody>
      </p:sp>
      <p:sp>
        <p:nvSpPr>
          <p:cNvPr id="37" name="文本框 36"/>
          <p:cNvSpPr txBox="1"/>
          <p:nvPr/>
        </p:nvSpPr>
        <p:spPr>
          <a:xfrm>
            <a:off x="8509310" y="3628142"/>
            <a:ext cx="312906" cy="369332"/>
          </a:xfrm>
          <a:prstGeom prst="rect">
            <a:avLst/>
          </a:prstGeom>
          <a:noFill/>
        </p:spPr>
        <p:txBody>
          <a:bodyPr wrap="none" rtlCol="0">
            <a:spAutoFit/>
          </a:bodyPr>
          <a:lstStyle/>
          <a:p>
            <a:r>
              <a:rPr lang="en-US" altLang="zh-CN" dirty="0" smtClean="0"/>
              <a:t>3</a:t>
            </a:r>
            <a:endParaRPr lang="zh-CN" altLang="en-US" dirty="0"/>
          </a:p>
        </p:txBody>
      </p:sp>
      <p:sp>
        <p:nvSpPr>
          <p:cNvPr id="38" name="文本框 37"/>
          <p:cNvSpPr txBox="1"/>
          <p:nvPr/>
        </p:nvSpPr>
        <p:spPr>
          <a:xfrm>
            <a:off x="8240420" y="5035523"/>
            <a:ext cx="312906" cy="369332"/>
          </a:xfrm>
          <a:prstGeom prst="rect">
            <a:avLst/>
          </a:prstGeom>
          <a:noFill/>
        </p:spPr>
        <p:txBody>
          <a:bodyPr wrap="none" rtlCol="0">
            <a:spAutoFit/>
          </a:bodyPr>
          <a:lstStyle/>
          <a:p>
            <a:r>
              <a:rPr lang="en-US" altLang="zh-CN" dirty="0" smtClean="0"/>
              <a:t>4</a:t>
            </a:r>
            <a:endParaRPr lang="zh-CN" altLang="en-US" dirty="0"/>
          </a:p>
        </p:txBody>
      </p:sp>
      <p:sp>
        <p:nvSpPr>
          <p:cNvPr id="39" name="文本框 38"/>
          <p:cNvSpPr txBox="1"/>
          <p:nvPr/>
        </p:nvSpPr>
        <p:spPr>
          <a:xfrm>
            <a:off x="5159725" y="4377052"/>
            <a:ext cx="312906" cy="369332"/>
          </a:xfrm>
          <a:prstGeom prst="rect">
            <a:avLst/>
          </a:prstGeom>
          <a:noFill/>
        </p:spPr>
        <p:txBody>
          <a:bodyPr wrap="none" rtlCol="0">
            <a:spAutoFit/>
          </a:bodyPr>
          <a:lstStyle/>
          <a:p>
            <a:r>
              <a:rPr lang="en-US" altLang="zh-CN" dirty="0" smtClean="0"/>
              <a:t>5</a:t>
            </a:r>
            <a:endParaRPr lang="zh-CN" altLang="en-US" dirty="0"/>
          </a:p>
        </p:txBody>
      </p:sp>
      <p:sp>
        <p:nvSpPr>
          <p:cNvPr id="40" name="文本框 39"/>
          <p:cNvSpPr txBox="1"/>
          <p:nvPr/>
        </p:nvSpPr>
        <p:spPr>
          <a:xfrm>
            <a:off x="6737561" y="2255492"/>
            <a:ext cx="505267" cy="369332"/>
          </a:xfrm>
          <a:prstGeom prst="rect">
            <a:avLst/>
          </a:prstGeom>
          <a:noFill/>
        </p:spPr>
        <p:txBody>
          <a:bodyPr wrap="none" rtlCol="0">
            <a:spAutoFit/>
          </a:bodyPr>
          <a:lstStyle/>
          <a:p>
            <a:r>
              <a:rPr lang="en-US" altLang="zh-CN" dirty="0" smtClean="0"/>
              <a:t>7/3</a:t>
            </a:r>
            <a:endParaRPr lang="zh-CN" altLang="en-US" dirty="0"/>
          </a:p>
        </p:txBody>
      </p:sp>
      <p:sp>
        <p:nvSpPr>
          <p:cNvPr id="41" name="文本框 40"/>
          <p:cNvSpPr txBox="1"/>
          <p:nvPr/>
        </p:nvSpPr>
        <p:spPr>
          <a:xfrm>
            <a:off x="8171189" y="2843644"/>
            <a:ext cx="633507" cy="369332"/>
          </a:xfrm>
          <a:prstGeom prst="rect">
            <a:avLst/>
          </a:prstGeom>
          <a:noFill/>
        </p:spPr>
        <p:txBody>
          <a:bodyPr wrap="none" rtlCol="0">
            <a:spAutoFit/>
          </a:bodyPr>
          <a:lstStyle/>
          <a:p>
            <a:r>
              <a:rPr lang="en-US" altLang="zh-CN" dirty="0" smtClean="0"/>
              <a:t>10/8</a:t>
            </a:r>
            <a:endParaRPr lang="zh-CN" altLang="en-US" dirty="0"/>
          </a:p>
        </p:txBody>
      </p:sp>
      <p:sp>
        <p:nvSpPr>
          <p:cNvPr id="42" name="文本框 41"/>
          <p:cNvSpPr txBox="1"/>
          <p:nvPr/>
        </p:nvSpPr>
        <p:spPr>
          <a:xfrm>
            <a:off x="7236296" y="2987660"/>
            <a:ext cx="633507" cy="369332"/>
          </a:xfrm>
          <a:prstGeom prst="rect">
            <a:avLst/>
          </a:prstGeom>
          <a:noFill/>
        </p:spPr>
        <p:txBody>
          <a:bodyPr wrap="none" rtlCol="0">
            <a:spAutoFit/>
          </a:bodyPr>
          <a:lstStyle/>
          <a:p>
            <a:r>
              <a:rPr lang="en-US" altLang="zh-CN" dirty="0" smtClean="0"/>
              <a:t>12/4</a:t>
            </a:r>
            <a:endParaRPr lang="zh-CN" altLang="en-US" dirty="0"/>
          </a:p>
        </p:txBody>
      </p:sp>
      <p:sp>
        <p:nvSpPr>
          <p:cNvPr id="43" name="文本框 42"/>
          <p:cNvSpPr txBox="1"/>
          <p:nvPr/>
        </p:nvSpPr>
        <p:spPr>
          <a:xfrm>
            <a:off x="7235085" y="3779748"/>
            <a:ext cx="744627" cy="369332"/>
          </a:xfrm>
          <a:prstGeom prst="rect">
            <a:avLst/>
          </a:prstGeom>
          <a:noFill/>
        </p:spPr>
        <p:txBody>
          <a:bodyPr wrap="none" rtlCol="0">
            <a:spAutoFit/>
          </a:bodyPr>
          <a:lstStyle/>
          <a:p>
            <a:r>
              <a:rPr lang="en-US" altLang="zh-CN" dirty="0" smtClean="0"/>
              <a:t>12/11</a:t>
            </a:r>
            <a:endParaRPr lang="zh-CN" altLang="en-US" dirty="0"/>
          </a:p>
        </p:txBody>
      </p:sp>
      <p:sp>
        <p:nvSpPr>
          <p:cNvPr id="44" name="文本框 43"/>
          <p:cNvSpPr txBox="1"/>
          <p:nvPr/>
        </p:nvSpPr>
        <p:spPr>
          <a:xfrm>
            <a:off x="5292080" y="3275692"/>
            <a:ext cx="616387" cy="369332"/>
          </a:xfrm>
          <a:prstGeom prst="rect">
            <a:avLst/>
          </a:prstGeom>
          <a:noFill/>
        </p:spPr>
        <p:txBody>
          <a:bodyPr wrap="none" rtlCol="0">
            <a:spAutoFit/>
          </a:bodyPr>
          <a:lstStyle/>
          <a:p>
            <a:r>
              <a:rPr lang="en-US" altLang="zh-CN" dirty="0" smtClean="0"/>
              <a:t>11/7</a:t>
            </a:r>
            <a:endParaRPr lang="zh-CN" altLang="en-US" dirty="0"/>
          </a:p>
        </p:txBody>
      </p:sp>
      <p:sp>
        <p:nvSpPr>
          <p:cNvPr id="45" name="文本框 44"/>
          <p:cNvSpPr txBox="1"/>
          <p:nvPr/>
        </p:nvSpPr>
        <p:spPr>
          <a:xfrm>
            <a:off x="6012160" y="3347700"/>
            <a:ext cx="633507" cy="369332"/>
          </a:xfrm>
          <a:prstGeom prst="rect">
            <a:avLst/>
          </a:prstGeom>
          <a:noFill/>
        </p:spPr>
        <p:txBody>
          <a:bodyPr wrap="none" rtlCol="0">
            <a:spAutoFit/>
          </a:bodyPr>
          <a:lstStyle/>
          <a:p>
            <a:r>
              <a:rPr lang="en-US" altLang="zh-CN" dirty="0" smtClean="0"/>
              <a:t>13/7</a:t>
            </a:r>
            <a:endParaRPr lang="zh-CN" altLang="en-US" dirty="0"/>
          </a:p>
        </p:txBody>
      </p:sp>
      <p:sp>
        <p:nvSpPr>
          <p:cNvPr id="46" name="文本框 45"/>
          <p:cNvSpPr txBox="1"/>
          <p:nvPr/>
        </p:nvSpPr>
        <p:spPr>
          <a:xfrm>
            <a:off x="6300192" y="4797152"/>
            <a:ext cx="761747" cy="369332"/>
          </a:xfrm>
          <a:prstGeom prst="rect">
            <a:avLst/>
          </a:prstGeom>
          <a:noFill/>
        </p:spPr>
        <p:txBody>
          <a:bodyPr wrap="none" rtlCol="0">
            <a:spAutoFit/>
          </a:bodyPr>
          <a:lstStyle/>
          <a:p>
            <a:r>
              <a:rPr lang="en-US" altLang="zh-CN" dirty="0" smtClean="0"/>
              <a:t>10/10</a:t>
            </a:r>
            <a:endParaRPr lang="zh-CN" altLang="en-US" dirty="0"/>
          </a:p>
        </p:txBody>
      </p:sp>
      <p:sp>
        <p:nvSpPr>
          <p:cNvPr id="47" name="文本框 46"/>
          <p:cNvSpPr txBox="1"/>
          <p:nvPr/>
        </p:nvSpPr>
        <p:spPr>
          <a:xfrm>
            <a:off x="7091069" y="4437112"/>
            <a:ext cx="505267" cy="369332"/>
          </a:xfrm>
          <a:prstGeom prst="rect">
            <a:avLst/>
          </a:prstGeom>
          <a:noFill/>
        </p:spPr>
        <p:txBody>
          <a:bodyPr wrap="none" rtlCol="0">
            <a:spAutoFit/>
          </a:bodyPr>
          <a:lstStyle/>
          <a:p>
            <a:r>
              <a:rPr lang="en-US" altLang="zh-CN" dirty="0" smtClean="0"/>
              <a:t>8/6</a:t>
            </a:r>
            <a:endParaRPr lang="zh-CN" altLang="en-US" dirty="0"/>
          </a:p>
        </p:txBody>
      </p:sp>
      <p:sp>
        <p:nvSpPr>
          <p:cNvPr id="48" name="文本框 47"/>
          <p:cNvSpPr txBox="1"/>
          <p:nvPr/>
        </p:nvSpPr>
        <p:spPr>
          <a:xfrm>
            <a:off x="7522846" y="4213628"/>
            <a:ext cx="505267" cy="369332"/>
          </a:xfrm>
          <a:prstGeom prst="rect">
            <a:avLst/>
          </a:prstGeom>
          <a:noFill/>
        </p:spPr>
        <p:txBody>
          <a:bodyPr wrap="none" rtlCol="0">
            <a:spAutoFit/>
          </a:bodyPr>
          <a:lstStyle/>
          <a:p>
            <a:r>
              <a:rPr lang="en-US" altLang="zh-CN" dirty="0" smtClean="0"/>
              <a:t>7/6</a:t>
            </a:r>
            <a:endParaRPr lang="zh-CN" altLang="en-US" dirty="0"/>
          </a:p>
        </p:txBody>
      </p:sp>
      <p:sp>
        <p:nvSpPr>
          <p:cNvPr id="49" name="文本框 48"/>
          <p:cNvSpPr txBox="1"/>
          <p:nvPr/>
        </p:nvSpPr>
        <p:spPr>
          <a:xfrm>
            <a:off x="8315205" y="4581128"/>
            <a:ext cx="505267" cy="369332"/>
          </a:xfrm>
          <a:prstGeom prst="rect">
            <a:avLst/>
          </a:prstGeom>
          <a:noFill/>
        </p:spPr>
        <p:txBody>
          <a:bodyPr wrap="none" rtlCol="0">
            <a:spAutoFit/>
          </a:bodyPr>
          <a:lstStyle/>
          <a:p>
            <a:r>
              <a:rPr lang="en-US" altLang="zh-CN" dirty="0" smtClean="0"/>
              <a:t>9/9</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76</a:t>
            </a:fld>
            <a:r>
              <a:rPr lang="en-US" altLang="zh-CN" smtClean="0"/>
              <a:t>/79</a:t>
            </a:r>
            <a:endParaRPr lang="en-US" altLang="zh-CN" dirty="0"/>
          </a:p>
        </p:txBody>
      </p:sp>
    </p:spTree>
    <p:extLst>
      <p:ext uri="{BB962C8B-B14F-4D97-AF65-F5344CB8AC3E}">
        <p14:creationId xmlns:p14="http://schemas.microsoft.com/office/powerpoint/2010/main" val="931172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假定用</a:t>
            </a:r>
            <a:r>
              <a:rPr lang="en-US" altLang="zh-CN" dirty="0" smtClean="0"/>
              <a:t>g(</a:t>
            </a:r>
            <a:r>
              <a:rPr lang="en-US" altLang="zh-CN" dirty="0" err="1" smtClean="0"/>
              <a:t>i,S</a:t>
            </a:r>
            <a:r>
              <a:rPr lang="en-US" altLang="zh-CN" dirty="0" smtClean="0"/>
              <a:t>)</a:t>
            </a:r>
            <a:r>
              <a:rPr lang="zh-CN" altLang="en-US" dirty="0" smtClean="0"/>
              <a:t>表示从城市</a:t>
            </a:r>
            <a:r>
              <a:rPr lang="en-US" altLang="zh-CN" dirty="0" err="1" smtClean="0"/>
              <a:t>i</a:t>
            </a:r>
            <a:r>
              <a:rPr lang="zh-CN" altLang="en-US" dirty="0" smtClean="0"/>
              <a:t>到城市</a:t>
            </a:r>
            <a:r>
              <a:rPr lang="en-US" altLang="zh-CN" dirty="0" smtClean="0"/>
              <a:t>1</a:t>
            </a:r>
            <a:r>
              <a:rPr lang="zh-CN" altLang="en-US" dirty="0" smtClean="0"/>
              <a:t>，途经集合</a:t>
            </a:r>
            <a:r>
              <a:rPr lang="en-US" altLang="zh-CN" dirty="0" smtClean="0"/>
              <a:t>S</a:t>
            </a:r>
            <a:r>
              <a:rPr lang="zh-CN" altLang="en-US" dirty="0" smtClean="0"/>
              <a:t>中的所有城市一次且仅一次的最短路径的长度，这样</a:t>
            </a:r>
            <a:r>
              <a:rPr lang="en-US" altLang="zh-CN" dirty="0" smtClean="0"/>
              <a:t>g(4,{5,2,3})</a:t>
            </a:r>
          </a:p>
          <a:p>
            <a:pPr lvl="1"/>
            <a:r>
              <a:rPr lang="zh-CN" altLang="en-US" dirty="0" smtClean="0"/>
              <a:t>表示从城市</a:t>
            </a:r>
            <a:r>
              <a:rPr lang="en-US" altLang="zh-CN" dirty="0" smtClean="0"/>
              <a:t>4</a:t>
            </a:r>
            <a:r>
              <a:rPr lang="zh-CN" altLang="en-US" dirty="0" smtClean="0"/>
              <a:t>开始，经过城市</a:t>
            </a:r>
            <a:r>
              <a:rPr lang="en-US" altLang="zh-CN" dirty="0" smtClean="0"/>
              <a:t>5,2,3</a:t>
            </a:r>
            <a:r>
              <a:rPr lang="zh-CN" altLang="en-US" dirty="0" smtClean="0"/>
              <a:t>未指明次序并返回城市</a:t>
            </a:r>
            <a:r>
              <a:rPr lang="en-US" altLang="zh-CN" dirty="0" smtClean="0"/>
              <a:t>1</a:t>
            </a:r>
            <a:r>
              <a:rPr lang="zh-CN" altLang="en-US" dirty="0" smtClean="0"/>
              <a:t>的最短路径，所以我们有</a:t>
            </a:r>
            <a:endParaRPr lang="en-US" altLang="zh-CN" dirty="0" smtClean="0"/>
          </a:p>
          <a:p>
            <a:pPr lvl="1"/>
            <a:r>
              <a:rPr lang="en-US" altLang="zh-CN" dirty="0" smtClean="0"/>
              <a:t>g(1,V-{1})V</a:t>
            </a:r>
            <a:r>
              <a:rPr lang="zh-CN" altLang="en-US" dirty="0" smtClean="0"/>
              <a:t>代表所有的城市集合</a:t>
            </a:r>
            <a:endParaRPr lang="en-US" altLang="zh-CN" dirty="0" smtClean="0"/>
          </a:p>
          <a:p>
            <a:r>
              <a:rPr lang="zh-CN" altLang="en-US" dirty="0" smtClean="0"/>
              <a:t>动态规划公式：</a:t>
            </a:r>
            <a:endParaRPr lang="en-US" altLang="zh-CN" dirty="0" smtClean="0"/>
          </a:p>
          <a:p>
            <a:pPr lvl="1"/>
            <a:r>
              <a:rPr lang="en-US" altLang="zh-CN" dirty="0" smtClean="0"/>
              <a:t>g(</a:t>
            </a:r>
            <a:r>
              <a:rPr lang="en-US" altLang="zh-CN" dirty="0" err="1" smtClean="0"/>
              <a:t>i,S</a:t>
            </a:r>
            <a:r>
              <a:rPr lang="en-US" altLang="zh-CN" dirty="0" smtClean="0"/>
              <a:t>)=min{ L(</a:t>
            </a:r>
            <a:r>
              <a:rPr lang="en-US" altLang="zh-CN" dirty="0" err="1" smtClean="0"/>
              <a:t>i,j</a:t>
            </a:r>
            <a:r>
              <a:rPr lang="en-US" altLang="zh-CN" dirty="0" smtClean="0"/>
              <a:t>)+g(</a:t>
            </a:r>
            <a:r>
              <a:rPr lang="en-US" altLang="zh-CN" dirty="0" err="1" smtClean="0"/>
              <a:t>j,S</a:t>
            </a:r>
            <a:r>
              <a:rPr lang="en-US" altLang="zh-CN" dirty="0" smtClean="0"/>
              <a:t>-{j}) }</a:t>
            </a:r>
          </a:p>
          <a:p>
            <a:r>
              <a:rPr lang="zh-CN" altLang="en-US" dirty="0" smtClean="0"/>
              <a:t>求</a:t>
            </a:r>
            <a:r>
              <a:rPr lang="en-US" altLang="zh-CN" dirty="0" smtClean="0"/>
              <a:t>g(1,{2,3,4,5})</a:t>
            </a:r>
          </a:p>
          <a:p>
            <a:pPr lvl="1"/>
            <a:endParaRPr lang="zh-CN" altLang="en-US" dirty="0"/>
          </a:p>
        </p:txBody>
      </p:sp>
      <p:sp>
        <p:nvSpPr>
          <p:cNvPr id="3" name="标题 2"/>
          <p:cNvSpPr>
            <a:spLocks noGrp="1"/>
          </p:cNvSpPr>
          <p:nvPr>
            <p:ph type="title"/>
          </p:nvPr>
        </p:nvSpPr>
        <p:spPr/>
        <p:txBody>
          <a:bodyPr/>
          <a:lstStyle/>
          <a:p>
            <a:r>
              <a:rPr lang="zh-CN" altLang="en-US" dirty="0"/>
              <a:t>问题</a:t>
            </a: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77</a:t>
            </a:fld>
            <a:r>
              <a:rPr lang="en-US" altLang="zh-CN" smtClean="0"/>
              <a:t>/79</a:t>
            </a:r>
            <a:endParaRPr lang="en-US" altLang="zh-CN" dirty="0"/>
          </a:p>
        </p:txBody>
      </p:sp>
    </p:spTree>
    <p:extLst>
      <p:ext uri="{BB962C8B-B14F-4D97-AF65-F5344CB8AC3E}">
        <p14:creationId xmlns:p14="http://schemas.microsoft.com/office/powerpoint/2010/main" val="2389207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3-3 3-4</a:t>
            </a:r>
          </a:p>
          <a:p>
            <a:r>
              <a:rPr lang="zh-CN" altLang="en-US" dirty="0" smtClean="0"/>
              <a:t>课程论文题目：用动态规划求解旅行商问题</a:t>
            </a:r>
            <a:endParaRPr lang="zh-CN" altLang="en-US" dirty="0"/>
          </a:p>
        </p:txBody>
      </p:sp>
      <p:sp>
        <p:nvSpPr>
          <p:cNvPr id="3" name="标题 2"/>
          <p:cNvSpPr>
            <a:spLocks noGrp="1"/>
          </p:cNvSpPr>
          <p:nvPr>
            <p:ph type="title"/>
          </p:nvPr>
        </p:nvSpPr>
        <p:spPr/>
        <p:txBody>
          <a:bodyPr/>
          <a:lstStyle/>
          <a:p>
            <a:r>
              <a:rPr lang="zh-CN" altLang="en-US" dirty="0" smtClean="0"/>
              <a:t>作业题目</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78</a:t>
            </a:fld>
            <a:r>
              <a:rPr lang="en-US" altLang="zh-CN" smtClean="0"/>
              <a:t>/79</a:t>
            </a:r>
            <a:endParaRPr lang="en-US" altLang="zh-CN" dirty="0"/>
          </a:p>
        </p:txBody>
      </p:sp>
    </p:spTree>
    <p:extLst>
      <p:ext uri="{BB962C8B-B14F-4D97-AF65-F5344CB8AC3E}">
        <p14:creationId xmlns:p14="http://schemas.microsoft.com/office/powerpoint/2010/main" val="2845388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主要介绍了动态规划的基本理论知识</a:t>
            </a:r>
            <a:endParaRPr lang="en-US" altLang="zh-CN" dirty="0" smtClean="0"/>
          </a:p>
          <a:p>
            <a:pPr lvl="1"/>
            <a:r>
              <a:rPr lang="zh-CN" altLang="en-US" dirty="0"/>
              <a:t>最</a:t>
            </a:r>
            <a:r>
              <a:rPr lang="zh-CN" altLang="en-US" dirty="0" smtClean="0"/>
              <a:t>优子结构</a:t>
            </a:r>
            <a:endParaRPr lang="en-US" altLang="zh-CN" dirty="0" smtClean="0"/>
          </a:p>
          <a:p>
            <a:pPr lvl="1"/>
            <a:r>
              <a:rPr lang="zh-CN" altLang="en-US" dirty="0" smtClean="0"/>
              <a:t>子问题的重叠</a:t>
            </a:r>
            <a:endParaRPr lang="en-US" altLang="zh-CN" dirty="0" smtClean="0"/>
          </a:p>
          <a:p>
            <a:pPr lvl="1"/>
            <a:r>
              <a:rPr lang="zh-CN" altLang="en-US" dirty="0" smtClean="0"/>
              <a:t>备忘录</a:t>
            </a:r>
            <a:endParaRPr lang="en-US" altLang="zh-CN" dirty="0" smtClean="0"/>
          </a:p>
          <a:p>
            <a:r>
              <a:rPr lang="zh-CN" altLang="en-US" dirty="0" smtClean="0"/>
              <a:t>应用范例</a:t>
            </a:r>
            <a:endParaRPr lang="en-US" altLang="zh-CN" dirty="0" smtClean="0"/>
          </a:p>
          <a:p>
            <a:pPr lvl="1"/>
            <a:r>
              <a:rPr lang="zh-CN" altLang="en-US" sz="1800" dirty="0" smtClean="0"/>
              <a:t>矩阵乘法</a:t>
            </a:r>
            <a:endParaRPr lang="en-US" altLang="zh-CN" sz="1800" dirty="0" smtClean="0"/>
          </a:p>
          <a:p>
            <a:pPr lvl="1"/>
            <a:r>
              <a:rPr lang="zh-CN" altLang="en-US" sz="1800" dirty="0"/>
              <a:t>最</a:t>
            </a:r>
            <a:r>
              <a:rPr lang="zh-CN" altLang="en-US" sz="1800" dirty="0" smtClean="0"/>
              <a:t>长公共子序列</a:t>
            </a:r>
            <a:endParaRPr lang="en-US" altLang="zh-CN" sz="1800" dirty="0" smtClean="0"/>
          </a:p>
          <a:p>
            <a:pPr lvl="1"/>
            <a:r>
              <a:rPr lang="zh-CN" altLang="en-US" sz="1800" dirty="0" smtClean="0"/>
              <a:t>凸多边形最优三角剖分</a:t>
            </a:r>
            <a:endParaRPr lang="en-US" altLang="zh-CN" sz="1800" dirty="0" smtClean="0"/>
          </a:p>
          <a:p>
            <a:pPr lvl="1"/>
            <a:r>
              <a:rPr lang="zh-CN" altLang="en-US" sz="1800" dirty="0" smtClean="0"/>
              <a:t>图像压缩</a:t>
            </a:r>
            <a:endParaRPr lang="en-US" altLang="zh-CN" sz="1800" dirty="0" smtClean="0"/>
          </a:p>
          <a:p>
            <a:pPr lvl="1"/>
            <a:r>
              <a:rPr lang="zh-CN" altLang="en-US" sz="1800" dirty="0" smtClean="0"/>
              <a:t>电路布线</a:t>
            </a:r>
            <a:endParaRPr lang="en-US" altLang="zh-CN" sz="1800" dirty="0" smtClean="0"/>
          </a:p>
          <a:p>
            <a:pPr lvl="1"/>
            <a:r>
              <a:rPr lang="zh-CN" altLang="en-US" sz="1800" dirty="0" smtClean="0"/>
              <a:t>流水作业调度</a:t>
            </a:r>
            <a:endParaRPr lang="en-US" altLang="zh-CN" sz="1800" dirty="0" smtClean="0"/>
          </a:p>
          <a:p>
            <a:pPr lvl="1"/>
            <a:r>
              <a:rPr lang="en-US" altLang="zh-CN" sz="1800" dirty="0" smtClean="0"/>
              <a:t>0-1</a:t>
            </a:r>
            <a:r>
              <a:rPr lang="zh-CN" altLang="en-US" sz="1800" dirty="0" smtClean="0"/>
              <a:t>背包问题</a:t>
            </a:r>
            <a:endParaRPr lang="en-US" altLang="zh-CN" sz="1800" dirty="0" smtClean="0"/>
          </a:p>
          <a:p>
            <a:pPr lvl="1"/>
            <a:r>
              <a:rPr lang="zh-CN" altLang="en-US" sz="1800" dirty="0"/>
              <a:t>最</a:t>
            </a:r>
            <a:r>
              <a:rPr lang="zh-CN" altLang="en-US" sz="1800" dirty="0" smtClean="0"/>
              <a:t>优二叉搜索树</a:t>
            </a:r>
            <a:endParaRPr lang="en-US" altLang="zh-CN" sz="1800" dirty="0" smtClean="0"/>
          </a:p>
          <a:p>
            <a:pPr lvl="1"/>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本章小结</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79</a:t>
            </a:fld>
            <a:r>
              <a:rPr lang="en-US" altLang="zh-CN" smtClean="0"/>
              <a:t>/79</a:t>
            </a:r>
            <a:endParaRPr lang="en-US" altLang="zh-CN" dirty="0"/>
          </a:p>
        </p:txBody>
      </p:sp>
    </p:spTree>
    <p:extLst>
      <p:ext uri="{BB962C8B-B14F-4D97-AF65-F5344CB8AC3E}">
        <p14:creationId xmlns:p14="http://schemas.microsoft.com/office/powerpoint/2010/main" val="1277711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2964" y="1115616"/>
            <a:ext cx="6704762" cy="5337572"/>
          </a:xfrm>
        </p:spPr>
      </p:pic>
      <p:sp>
        <p:nvSpPr>
          <p:cNvPr id="3" name="标题 2"/>
          <p:cNvSpPr>
            <a:spLocks noGrp="1"/>
          </p:cNvSpPr>
          <p:nvPr>
            <p:ph type="title"/>
          </p:nvPr>
        </p:nvSpPr>
        <p:spPr/>
        <p:txBody>
          <a:bodyPr/>
          <a:lstStyle/>
          <a:p>
            <a:r>
              <a:rPr lang="zh-CN" altLang="en-US" dirty="0" smtClean="0"/>
              <a:t>多阶段决策二</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8</a:t>
            </a:fld>
            <a:r>
              <a:rPr lang="en-US" altLang="zh-CN" smtClean="0"/>
              <a:t>/79</a:t>
            </a:r>
            <a:endParaRPr lang="en-US" altLang="zh-CN" dirty="0"/>
          </a:p>
        </p:txBody>
      </p:sp>
    </p:spTree>
    <p:extLst>
      <p:ext uri="{BB962C8B-B14F-4D97-AF65-F5344CB8AC3E}">
        <p14:creationId xmlns:p14="http://schemas.microsoft.com/office/powerpoint/2010/main" val="1993718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举例说明</a:t>
            </a:r>
            <a:endParaRPr lang="zh-CN" altLang="en-US" dirty="0"/>
          </a:p>
        </p:txBody>
      </p:sp>
      <p:sp>
        <p:nvSpPr>
          <p:cNvPr id="25" name="内容占位符 1"/>
          <p:cNvSpPr>
            <a:spLocks noGrp="1"/>
          </p:cNvSpPr>
          <p:nvPr>
            <p:ph idx="1"/>
          </p:nvPr>
        </p:nvSpPr>
        <p:spPr>
          <a:xfrm>
            <a:off x="179512" y="1143000"/>
            <a:ext cx="8784976" cy="5228388"/>
          </a:xfrm>
        </p:spPr>
        <p:txBody>
          <a:bodyPr numCol="1"/>
          <a:lstStyle/>
          <a:p>
            <a:r>
              <a:rPr lang="zh-CN" altLang="en-US" sz="2800" dirty="0" smtClean="0"/>
              <a:t>例子：已知</a:t>
            </a:r>
            <a:r>
              <a:rPr lang="en-US" altLang="zh-CN" sz="2800" dirty="0" smtClean="0"/>
              <a:t>6</a:t>
            </a:r>
            <a:r>
              <a:rPr lang="zh-CN" altLang="en-US" sz="2800" dirty="0" smtClean="0"/>
              <a:t>种物品和一个可载重量为</a:t>
            </a:r>
            <a:r>
              <a:rPr lang="en-US" altLang="zh-CN" sz="2800" dirty="0" smtClean="0"/>
              <a:t>60</a:t>
            </a:r>
            <a:r>
              <a:rPr lang="zh-CN" altLang="en-US" sz="2800" dirty="0" smtClean="0"/>
              <a:t>的背包，物品 </a:t>
            </a:r>
            <a:r>
              <a:rPr lang="en-US" altLang="zh-CN" sz="2800" dirty="0" err="1" smtClean="0"/>
              <a:t>i</a:t>
            </a:r>
            <a:r>
              <a:rPr lang="en-US" altLang="zh-CN" sz="2800" dirty="0" smtClean="0"/>
              <a:t>=(1, 2, …, 6)</a:t>
            </a:r>
            <a:r>
              <a:rPr lang="zh-CN" altLang="en-US" sz="2800" dirty="0" smtClean="0"/>
              <a:t>的重量为</a:t>
            </a:r>
            <a:r>
              <a:rPr lang="en-US" altLang="zh-CN" sz="2800" i="1" dirty="0" err="1" smtClean="0"/>
              <a:t>wi</a:t>
            </a:r>
            <a:r>
              <a:rPr lang="zh-CN" altLang="en-US" sz="2800" dirty="0" smtClean="0"/>
              <a:t>分别为</a:t>
            </a:r>
            <a:r>
              <a:rPr lang="en-US" altLang="zh-CN" sz="2800" dirty="0" smtClean="0"/>
              <a:t>(15, 17, 20, 12, 9, 14)</a:t>
            </a:r>
            <a:r>
              <a:rPr lang="zh-CN" altLang="en-US" sz="2800" dirty="0" smtClean="0"/>
              <a:t>，产生的效益为</a:t>
            </a:r>
            <a:r>
              <a:rPr lang="en-US" altLang="zh-CN" sz="2800" i="1" dirty="0" smtClean="0"/>
              <a:t>pi</a:t>
            </a:r>
            <a:r>
              <a:rPr lang="zh-CN" altLang="en-US" sz="2800" dirty="0" smtClean="0"/>
              <a:t>分别为</a:t>
            </a:r>
            <a:r>
              <a:rPr lang="en-US" altLang="zh-CN" sz="2800" dirty="0" smtClean="0"/>
              <a:t>(32, 37, 46, 26, 21, 30)</a:t>
            </a:r>
            <a:r>
              <a:rPr lang="zh-CN" altLang="en-US" sz="2800" dirty="0" smtClean="0"/>
              <a:t>。在装包时每一件物品可以装入，也可以不装，但不可拆开装。确定如何装包，使所得装包总效益最大。</a:t>
            </a:r>
            <a:endParaRPr lang="en-US" altLang="zh-CN" sz="2800" dirty="0" smtClean="0"/>
          </a:p>
          <a:p>
            <a:r>
              <a:rPr lang="zh-CN" altLang="en-US" sz="2800" dirty="0" smtClean="0"/>
              <a:t>该问题为一个</a:t>
            </a:r>
            <a:r>
              <a:rPr lang="zh-CN" altLang="en-US" sz="2800" dirty="0" smtClean="0">
                <a:solidFill>
                  <a:srgbClr val="FF0000"/>
                </a:solidFill>
              </a:rPr>
              <a:t>多阶段决策</a:t>
            </a:r>
            <a:r>
              <a:rPr lang="zh-CN" altLang="en-US" sz="2800" dirty="0" smtClean="0"/>
              <a:t>的问题，装每一件物品就是</a:t>
            </a:r>
            <a:r>
              <a:rPr lang="zh-CN" altLang="en-US" sz="2800" dirty="0" smtClean="0">
                <a:solidFill>
                  <a:srgbClr val="FF0000"/>
                </a:solidFill>
              </a:rPr>
              <a:t>一个阶段，</a:t>
            </a:r>
            <a:r>
              <a:rPr lang="zh-CN" altLang="en-US" sz="2800" dirty="0" smtClean="0"/>
              <a:t>每个阶段都要</a:t>
            </a:r>
            <a:r>
              <a:rPr lang="zh-CN" altLang="en-US" sz="2800" dirty="0" smtClean="0">
                <a:solidFill>
                  <a:srgbClr val="FF0000"/>
                </a:solidFill>
              </a:rPr>
              <a:t>一个决策：这一件物品装包还是不装。</a:t>
            </a:r>
            <a:r>
              <a:rPr lang="zh-CN" altLang="en-US" sz="2800" dirty="0" smtClean="0"/>
              <a:t>这个装包问题的约束条件为</a:t>
            </a:r>
            <a:endParaRPr lang="en-US" altLang="zh-CN" sz="2800" dirty="0" smtClean="0"/>
          </a:p>
          <a:p>
            <a:r>
              <a:rPr lang="zh-CN" altLang="en-US" sz="2800" dirty="0" smtClean="0"/>
              <a:t>目标函数为：</a:t>
            </a:r>
            <a:endParaRPr lang="en-US" altLang="zh-CN" sz="2800" dirty="0" smtClean="0"/>
          </a:p>
          <a:p>
            <a:pPr marL="0" indent="0">
              <a:buNone/>
            </a:pPr>
            <a:endParaRPr lang="zh-CN" altLang="en-US" sz="2800" dirty="0"/>
          </a:p>
        </p:txBody>
      </p:sp>
      <p:sp>
        <p:nvSpPr>
          <p:cNvPr id="26" name="Rectangle 2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2218813444"/>
              </p:ext>
            </p:extLst>
          </p:nvPr>
        </p:nvGraphicFramePr>
        <p:xfrm>
          <a:off x="6804248" y="4581128"/>
          <a:ext cx="1485528" cy="772167"/>
        </p:xfrm>
        <a:graphic>
          <a:graphicData uri="http://schemas.openxmlformats.org/presentationml/2006/ole">
            <mc:AlternateContent xmlns:mc="http://schemas.openxmlformats.org/markup-compatibility/2006">
              <mc:Choice xmlns:v="urn:schemas-microsoft-com:vml" Requires="v">
                <p:oleObj spid="_x0000_s1224" name="Equation" r:id="rId3" imgW="812447" imgH="431613" progId="Equation.DSMT4">
                  <p:embed/>
                </p:oleObj>
              </mc:Choice>
              <mc:Fallback>
                <p:oleObj name="Equation" r:id="rId3" imgW="812447" imgH="431613"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4581128"/>
                        <a:ext cx="1485528" cy="772167"/>
                      </a:xfrm>
                      <a:prstGeom prst="rect">
                        <a:avLst/>
                      </a:prstGeom>
                      <a:noFill/>
                    </p:spPr>
                  </p:pic>
                </p:oleObj>
              </mc:Fallback>
            </mc:AlternateContent>
          </a:graphicData>
        </a:graphic>
      </p:graphicFrame>
      <p:sp>
        <p:nvSpPr>
          <p:cNvPr id="28" name="Rectangle 2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2295233338"/>
              </p:ext>
            </p:extLst>
          </p:nvPr>
        </p:nvGraphicFramePr>
        <p:xfrm>
          <a:off x="2987824" y="5229200"/>
          <a:ext cx="3168352" cy="926164"/>
        </p:xfrm>
        <a:graphic>
          <a:graphicData uri="http://schemas.openxmlformats.org/presentationml/2006/ole">
            <mc:AlternateContent xmlns:mc="http://schemas.openxmlformats.org/markup-compatibility/2006">
              <mc:Choice xmlns:v="urn:schemas-microsoft-com:vml" Requires="v">
                <p:oleObj spid="_x0000_s1225" name="Equation" r:id="rId5" imgW="1422400" imgH="431800" progId="Equation.DSMT4">
                  <p:embed/>
                </p:oleObj>
              </mc:Choice>
              <mc:Fallback>
                <p:oleObj name="Equation" r:id="rId5" imgW="1422400" imgH="431800" progId="Equation.DSMT4">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5229200"/>
                        <a:ext cx="3168352" cy="926164"/>
                      </a:xfrm>
                      <a:prstGeom prst="rect">
                        <a:avLst/>
                      </a:prstGeom>
                      <a:noFill/>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9</a:t>
            </a:fld>
            <a:r>
              <a:rPr lang="en-US" altLang="zh-CN" smtClean="0"/>
              <a:t>/79</a:t>
            </a:r>
            <a:endParaRPr lang="en-US" altLang="zh-CN" dirty="0"/>
          </a:p>
        </p:txBody>
      </p:sp>
    </p:spTree>
    <p:extLst>
      <p:ext uri="{BB962C8B-B14F-4D97-AF65-F5344CB8AC3E}">
        <p14:creationId xmlns:p14="http://schemas.microsoft.com/office/powerpoint/2010/main" val="700373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barn(inVertical)">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barn(inVertical)">
                                      <p:cBhvr>
                                        <p:cTn id="12" dur="500"/>
                                        <p:tgtEl>
                                          <p:spTgt spid="25">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arn(inVertical)">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5">
                                            <p:txEl>
                                              <p:pRg st="2" end="2"/>
                                            </p:txEl>
                                          </p:spTgt>
                                        </p:tgtEl>
                                        <p:attrNameLst>
                                          <p:attrName>style.visibility</p:attrName>
                                        </p:attrNameLst>
                                      </p:cBhvr>
                                      <p:to>
                                        <p:strVal val="visible"/>
                                      </p:to>
                                    </p:set>
                                    <p:animEffect transition="in" filter="barn(inVertical)">
                                      <p:cBhvr>
                                        <p:cTn id="20" dur="500"/>
                                        <p:tgtEl>
                                          <p:spTgt spid="25">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down)">
                                      <p:cBhvr>
                                        <p:cTn id="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9251</TotalTime>
  <Words>8047</Words>
  <Application>Microsoft Office PowerPoint</Application>
  <PresentationFormat>全屏显示(4:3)</PresentationFormat>
  <Paragraphs>591</Paragraphs>
  <Slides>79</Slides>
  <Notes>3</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4</vt:i4>
      </vt:variant>
      <vt:variant>
        <vt:lpstr>幻灯片标题</vt:lpstr>
      </vt:variant>
      <vt:variant>
        <vt:i4>79</vt:i4>
      </vt:variant>
    </vt:vector>
  </HeadingPairs>
  <TitlesOfParts>
    <vt:vector size="103" baseType="lpstr">
      <vt:lpstr>黑体</vt:lpstr>
      <vt:lpstr>华文行楷</vt:lpstr>
      <vt:lpstr>华文新魏</vt:lpstr>
      <vt:lpstr>楷体</vt:lpstr>
      <vt:lpstr>楷体_GB2312</vt:lpstr>
      <vt:lpstr>隶书</vt:lpstr>
      <vt:lpstr>宋体</vt:lpstr>
      <vt:lpstr>微软雅黑</vt:lpstr>
      <vt:lpstr>Arial</vt:lpstr>
      <vt:lpstr>Arial Rounded MT Bold</vt:lpstr>
      <vt:lpstr>Calibri</vt:lpstr>
      <vt:lpstr>Cambria Math</vt:lpstr>
      <vt:lpstr>Comic Sans MS</vt:lpstr>
      <vt:lpstr>Garamond</vt:lpstr>
      <vt:lpstr>Symbol</vt:lpstr>
      <vt:lpstr>Tahoma</vt:lpstr>
      <vt:lpstr>Times New Roman</vt:lpstr>
      <vt:lpstr>Verdana</vt:lpstr>
      <vt:lpstr>Wingdings</vt:lpstr>
      <vt:lpstr>默认设计模板</vt:lpstr>
      <vt:lpstr>Equation</vt:lpstr>
      <vt:lpstr>数式</vt:lpstr>
      <vt:lpstr>公式</vt:lpstr>
      <vt:lpstr>BMP 图像</vt:lpstr>
      <vt:lpstr>算法设计与分析</vt:lpstr>
      <vt:lpstr>动态规划——课程要点</vt:lpstr>
      <vt:lpstr>动态规划简介Dynamic Programming</vt:lpstr>
      <vt:lpstr>应用范例</vt:lpstr>
      <vt:lpstr>动态规划分类</vt:lpstr>
      <vt:lpstr>几个概念</vt:lpstr>
      <vt:lpstr>多阶段决策一</vt:lpstr>
      <vt:lpstr>多阶段决策二</vt:lpstr>
      <vt:lpstr>举例说明</vt:lpstr>
      <vt:lpstr>举例说明*续</vt:lpstr>
      <vt:lpstr>算法总体思想</vt:lpstr>
      <vt:lpstr>与分治法的不同点</vt:lpstr>
      <vt:lpstr>算法思想</vt:lpstr>
      <vt:lpstr>算法原理</vt:lpstr>
      <vt:lpstr>动态规划方法</vt:lpstr>
      <vt:lpstr>最优性原理</vt:lpstr>
      <vt:lpstr>最优子结构特性</vt:lpstr>
      <vt:lpstr>无后效性</vt:lpstr>
      <vt:lpstr>子问题的重叠性</vt:lpstr>
      <vt:lpstr>动态规划基本步骤</vt:lpstr>
      <vt:lpstr>设计难点</vt:lpstr>
      <vt:lpstr>递推关系</vt:lpstr>
      <vt:lpstr>最优决策表</vt:lpstr>
      <vt:lpstr>矩阵连乘问题</vt:lpstr>
      <vt:lpstr>矩阵连乘问题</vt:lpstr>
      <vt:lpstr>矩阵连乘问题复杂度</vt:lpstr>
      <vt:lpstr>PowerPoint 演示文稿</vt:lpstr>
      <vt:lpstr>分析最优解的结构</vt:lpstr>
      <vt:lpstr>建立递归关系</vt:lpstr>
      <vt:lpstr>递归定义</vt:lpstr>
      <vt:lpstr>计算最优值</vt:lpstr>
      <vt:lpstr>MatrixChain</vt:lpstr>
      <vt:lpstr>例子</vt:lpstr>
      <vt:lpstr>要素一</vt:lpstr>
      <vt:lpstr>要素二</vt:lpstr>
      <vt:lpstr>要素三</vt:lpstr>
      <vt:lpstr>最长公共子序列问题</vt:lpstr>
      <vt:lpstr>应用</vt:lpstr>
      <vt:lpstr>最长公共子序列</vt:lpstr>
      <vt:lpstr>最长公共子序列的结构</vt:lpstr>
      <vt:lpstr>子问题的递归结构</vt:lpstr>
      <vt:lpstr>计算最优值</vt:lpstr>
      <vt:lpstr>算法改进</vt:lpstr>
      <vt:lpstr>凸多边形最优三角剖分</vt:lpstr>
      <vt:lpstr>三角剖分的结构及其相关问题</vt:lpstr>
      <vt:lpstr>最优子结构性质</vt:lpstr>
      <vt:lpstr>最优三角剖分的递归结构</vt:lpstr>
      <vt:lpstr>多边形游戏</vt:lpstr>
      <vt:lpstr>游戏规则</vt:lpstr>
      <vt:lpstr>分析：最优子结构性质</vt:lpstr>
      <vt:lpstr>图像压缩</vt:lpstr>
      <vt:lpstr>形式化描述</vt:lpstr>
      <vt:lpstr>分析：最优子结构性质</vt:lpstr>
      <vt:lpstr>电路布线</vt:lpstr>
      <vt:lpstr>问题目标</vt:lpstr>
      <vt:lpstr>最优子结构性质</vt:lpstr>
      <vt:lpstr>最优子结构性质*续</vt:lpstr>
      <vt:lpstr>电路布线*续</vt:lpstr>
      <vt:lpstr>流水作业调度</vt:lpstr>
      <vt:lpstr>流水作业调度</vt:lpstr>
      <vt:lpstr>Johnson不等式</vt:lpstr>
      <vt:lpstr>流水作业调度的Johnson法则</vt:lpstr>
      <vt:lpstr>算法描述</vt:lpstr>
      <vt:lpstr>0-1背包</vt:lpstr>
      <vt:lpstr>0-1背包</vt:lpstr>
      <vt:lpstr>最优性原理</vt:lpstr>
      <vt:lpstr>最优子结构</vt:lpstr>
      <vt:lpstr>算法改进</vt:lpstr>
      <vt:lpstr>算法改进</vt:lpstr>
      <vt:lpstr>分析</vt:lpstr>
      <vt:lpstr>最优二叉搜索树</vt:lpstr>
      <vt:lpstr>应用</vt:lpstr>
      <vt:lpstr>二叉搜索树的期望耗费</vt:lpstr>
      <vt:lpstr>二叉搜索树的期望耗费示例</vt:lpstr>
      <vt:lpstr>最优二叉搜索树</vt:lpstr>
      <vt:lpstr>旅行商问题</vt:lpstr>
      <vt:lpstr>问题</vt:lpstr>
      <vt:lpstr>作业题目</vt:lpstr>
      <vt:lpstr>本章小结</vt:lpstr>
    </vt:vector>
  </TitlesOfParts>
  <Company>Computer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dc:title>
  <dc:creator>wangxd</dc:creator>
  <cp:lastModifiedBy>jingchao</cp:lastModifiedBy>
  <cp:revision>574</cp:revision>
  <dcterms:created xsi:type="dcterms:W3CDTF">2003-12-16T08:40:21Z</dcterms:created>
  <dcterms:modified xsi:type="dcterms:W3CDTF">2016-09-21T00:51:39Z</dcterms:modified>
</cp:coreProperties>
</file>