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7.jpg" ContentType="image/gif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20.jpg" ContentType="image/gif"/>
  <Override PartName="/ppt/media/image30.jpg" ContentType="image/gif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56"/>
  </p:notesMasterIdLst>
  <p:sldIdLst>
    <p:sldId id="317" r:id="rId2"/>
    <p:sldId id="326" r:id="rId3"/>
    <p:sldId id="362" r:id="rId4"/>
    <p:sldId id="370" r:id="rId5"/>
    <p:sldId id="327" r:id="rId6"/>
    <p:sldId id="369" r:id="rId7"/>
    <p:sldId id="401" r:id="rId8"/>
    <p:sldId id="372" r:id="rId9"/>
    <p:sldId id="371" r:id="rId10"/>
    <p:sldId id="380" r:id="rId11"/>
    <p:sldId id="378" r:id="rId12"/>
    <p:sldId id="377" r:id="rId13"/>
    <p:sldId id="379" r:id="rId14"/>
    <p:sldId id="381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20" r:id="rId27"/>
    <p:sldId id="419" r:id="rId28"/>
    <p:sldId id="385" r:id="rId29"/>
    <p:sldId id="382" r:id="rId30"/>
    <p:sldId id="383" r:id="rId31"/>
    <p:sldId id="384" r:id="rId32"/>
    <p:sldId id="386" r:id="rId33"/>
    <p:sldId id="387" r:id="rId34"/>
    <p:sldId id="388" r:id="rId35"/>
    <p:sldId id="389" r:id="rId36"/>
    <p:sldId id="390" r:id="rId37"/>
    <p:sldId id="392" r:id="rId38"/>
    <p:sldId id="391" r:id="rId39"/>
    <p:sldId id="393" r:id="rId40"/>
    <p:sldId id="394" r:id="rId41"/>
    <p:sldId id="395" r:id="rId42"/>
    <p:sldId id="396" r:id="rId43"/>
    <p:sldId id="400" r:id="rId44"/>
    <p:sldId id="397" r:id="rId45"/>
    <p:sldId id="398" r:id="rId46"/>
    <p:sldId id="399" r:id="rId47"/>
    <p:sldId id="402" r:id="rId48"/>
    <p:sldId id="403" r:id="rId49"/>
    <p:sldId id="421" r:id="rId50"/>
    <p:sldId id="404" r:id="rId51"/>
    <p:sldId id="405" r:id="rId52"/>
    <p:sldId id="406" r:id="rId53"/>
    <p:sldId id="422" r:id="rId54"/>
    <p:sldId id="423" r:id="rId5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05A1"/>
    <a:srgbClr val="3907F1"/>
    <a:srgbClr val="5629F9"/>
    <a:srgbClr val="F72401"/>
    <a:srgbClr val="83A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6" autoAdjust="0"/>
    <p:restoredTop sz="94643" autoAdjust="0"/>
  </p:normalViewPr>
  <p:slideViewPr>
    <p:cSldViewPr>
      <p:cViewPr varScale="1">
        <p:scale>
          <a:sx n="84" d="100"/>
          <a:sy n="84" d="100"/>
        </p:scale>
        <p:origin x="137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B722E81-AB55-4FEF-9A55-C9052EA249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960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1F9B856-7ED4-4B4D-B41D-7871A57EA61A}" type="slidenum">
              <a:rPr lang="zh-CN" altLang="en-US" smtClean="0">
                <a:latin typeface="Calibri" panose="020F0502020204030204" pitchFamily="34" charset="0"/>
              </a:rPr>
              <a:pPr/>
              <a:t>1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02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1F9B856-7ED4-4B4D-B41D-7871A57EA61A}" type="slidenum">
              <a:rPr lang="zh-CN" altLang="en-US" smtClean="0">
                <a:latin typeface="Calibri" panose="020F0502020204030204" pitchFamily="34" charset="0"/>
              </a:rPr>
              <a:pPr/>
              <a:t>3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850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1F9B856-7ED4-4B4D-B41D-7871A57EA61A}" type="slidenum">
              <a:rPr lang="zh-CN" altLang="en-US" smtClean="0">
                <a:latin typeface="Calibri" panose="020F0502020204030204" pitchFamily="34" charset="0"/>
              </a:rPr>
              <a:pPr/>
              <a:t>7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634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1F9B856-7ED4-4B4D-B41D-7871A57EA61A}" type="slidenum">
              <a:rPr lang="zh-CN" altLang="en-US" smtClean="0">
                <a:latin typeface="Calibri" panose="020F0502020204030204" pitchFamily="34" charset="0"/>
              </a:rPr>
              <a:pPr/>
              <a:t>26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19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22E81-AB55-4FEF-9A55-C9052EA2496F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530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6902450" y="6453188"/>
            <a:ext cx="21336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5B063F-1149-428D-9D27-0D306B8B138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/100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CEC71-CF77-43FD-8481-7995D9E98D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72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36CB3-0946-44A4-9840-C87AB1F298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242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C6E6D-1268-4D72-9449-D7654CD2C5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664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AB144-83AC-44E6-94E1-08501BA857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089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3378E-5A65-494E-8AEE-45392761EB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619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7"/>
          <p:cNvSpPr>
            <a:spLocks noChangeArrowheads="1"/>
          </p:cNvSpPr>
          <p:nvPr userDrawn="1"/>
        </p:nvSpPr>
        <p:spPr bwMode="auto">
          <a:xfrm>
            <a:off x="1" y="-27384"/>
            <a:ext cx="9144000" cy="1124744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43000"/>
            <a:ext cx="8784976" cy="522838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l"/>
              <a:defRPr b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</a:defRPr>
            </a:lvl2pPr>
            <a:lvl3pPr marL="1143000" indent="-228600">
              <a:buFont typeface="Wingdings" panose="05000000000000000000" pitchFamily="2" charset="2"/>
              <a:buChar char="ü"/>
              <a:defRPr baseline="0">
                <a:effectLst/>
                <a:latin typeface="Comic Sans MS" panose="030F0702030302020204" pitchFamily="66" charset="0"/>
                <a:ea typeface="微软雅黑" panose="020B0503020204020204" pitchFamily="34" charset="-122"/>
              </a:defRPr>
            </a:lvl3pPr>
            <a:lvl4pPr>
              <a:defRPr baseline="0">
                <a:effectLst/>
                <a:latin typeface="Comic Sans MS" panose="030F0702030302020204" pitchFamily="66" charset="0"/>
                <a:ea typeface="微软雅黑" panose="020B0503020204020204" pitchFamily="34" charset="-122"/>
              </a:defRPr>
            </a:lvl4pPr>
            <a:lvl5pPr>
              <a:defRPr baseline="0">
                <a:effectLst/>
                <a:latin typeface="Comic Sans MS" panose="030F0702030302020204" pitchFamily="66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 bwMode="auto">
          <a:xfrm>
            <a:off x="-36513" y="6453188"/>
            <a:ext cx="9180513" cy="37941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信息科学与工程学院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3419872" y="6453336"/>
            <a:ext cx="2779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厚德笃学 惟实励新</a:t>
            </a:r>
          </a:p>
        </p:txBody>
      </p:sp>
      <p:pic>
        <p:nvPicPr>
          <p:cNvPr id="8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53188"/>
            <a:ext cx="382588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-27384"/>
            <a:ext cx="8229600" cy="1143000"/>
          </a:xfrm>
        </p:spPr>
        <p:txBody>
          <a:bodyPr/>
          <a:lstStyle>
            <a:lvl1pPr>
              <a:defRPr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02450" y="6453188"/>
            <a:ext cx="2133600" cy="379412"/>
          </a:xfrm>
        </p:spPr>
        <p:txBody>
          <a:bodyPr/>
          <a:lstStyle>
            <a:lvl1pPr>
              <a:defRPr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0677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DA787-6F18-4EF0-83CF-CFC3D823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25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0B4B5-3B32-4BED-A504-3F772C482F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2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B0A05-A2AC-46CF-8C90-D2B9CF8F44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508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0D6FF-F46C-45AB-B726-FD4B54C357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341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B901F-9BC9-4DD9-81AE-B1290BF47D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03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5EE6C-18C6-42B6-AC27-EE446A0EBB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46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EC91C-92C0-4E79-91B2-188005F97E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000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B0BABAF-402C-49D4-8A3D-9E8D62D0EB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mailto:gyaochawk@163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6.gi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9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slide" Target="slide53.xml"/><Relationship Id="rId4" Type="http://schemas.openxmlformats.org/officeDocument/2006/relationships/image" Target="../media/image2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9.png"/><Relationship Id="rId4" Type="http://schemas.openxmlformats.org/officeDocument/2006/relationships/image" Target="../media/image28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9.bin"/><Relationship Id="rId4" Type="http://schemas.openxmlformats.org/officeDocument/2006/relationships/slide" Target="slide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算法设计与分析</a:t>
            </a:r>
            <a:endParaRPr lang="zh-CN" alt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5575" y="2060575"/>
            <a:ext cx="8809038" cy="2120900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算法设计与分析</a:t>
            </a:r>
            <a:endParaRPr lang="en-US" altLang="zh-CN" sz="6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隶书" panose="02010509060101010101" pitchFamily="49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（</a:t>
            </a:r>
            <a:r>
              <a:rPr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二</a:t>
            </a:r>
            <a:r>
              <a:rPr lang="zh-CN" alt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）</a:t>
            </a:r>
            <a:endParaRPr lang="zh-CN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0" y="0"/>
            <a:ext cx="9144000" cy="1700213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0" y="6429375"/>
            <a:ext cx="9144000" cy="41751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信息科学与工程学院</a:t>
            </a:r>
            <a:endParaRPr lang="zh-CN" altLang="en-US" dirty="0"/>
          </a:p>
        </p:txBody>
      </p:sp>
      <p:pic>
        <p:nvPicPr>
          <p:cNvPr id="6152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6429375"/>
            <a:ext cx="3937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075487" y="4725144"/>
            <a:ext cx="492634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主讲老师：敬 超</a:t>
            </a:r>
            <a:endParaRPr lang="en-US" altLang="zh-CN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algn="ctr"/>
            <a:endParaRPr lang="en-US" altLang="zh-CN" sz="3600" dirty="0" smtClean="0">
              <a:ea typeface="楷体" panose="02010609060101010101" pitchFamily="49" charset="-122"/>
            </a:endParaRPr>
          </a:p>
          <a:p>
            <a:pPr algn="ctr"/>
            <a:r>
              <a:rPr lang="en-US" altLang="zh-CN" sz="2800" dirty="0" smtClean="0">
                <a:ea typeface="楷体" panose="02010609060101010101" pitchFamily="49" charset="-122"/>
              </a:rPr>
              <a:t>Email: </a:t>
            </a:r>
            <a:r>
              <a:rPr lang="en-US" altLang="zh-CN" sz="2800" dirty="0" smtClean="0">
                <a:ea typeface="楷体" panose="02010609060101010101" pitchFamily="49" charset="-122"/>
                <a:hlinkClick r:id="rId4"/>
              </a:rPr>
              <a:t>gyaochawk@163.com</a:t>
            </a:r>
            <a:r>
              <a:rPr lang="en-US" altLang="zh-CN" sz="2800" dirty="0" smtClean="0">
                <a:ea typeface="楷体" panose="02010609060101010101" pitchFamily="49" charset="-122"/>
              </a:rPr>
              <a:t>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3" y="48317"/>
            <a:ext cx="1603578" cy="160357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52976" y="300880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桂林理工大学</a:t>
            </a:r>
            <a:endParaRPr lang="zh-CN" altLang="en-US" sz="6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19872" y="6453336"/>
            <a:ext cx="2779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厚德笃学 惟实励新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1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对</a:t>
            </a:r>
            <a:r>
              <a:rPr lang="zh-CN" altLang="en-US" dirty="0">
                <a:solidFill>
                  <a:schemeClr val="tx2"/>
                </a:solidFill>
              </a:rPr>
              <a:t>求解问题进行</a:t>
            </a:r>
            <a:r>
              <a:rPr lang="zh-CN" altLang="en-US" dirty="0">
                <a:solidFill>
                  <a:srgbClr val="FF0000"/>
                </a:solidFill>
              </a:rPr>
              <a:t>系统的</a:t>
            </a:r>
            <a:r>
              <a:rPr lang="zh-CN" altLang="en-US" dirty="0" smtClean="0">
                <a:solidFill>
                  <a:srgbClr val="FF0000"/>
                </a:solidFill>
              </a:rPr>
              <a:t>分析</a:t>
            </a:r>
            <a:r>
              <a:rPr lang="zh-CN" altLang="en-US" dirty="0" smtClean="0">
                <a:solidFill>
                  <a:schemeClr val="tx2"/>
                </a:solidFill>
              </a:rPr>
              <a:t>；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zh-CN" altLang="en-US" dirty="0" smtClean="0">
                <a:solidFill>
                  <a:schemeClr val="tx2"/>
                </a:solidFill>
              </a:rPr>
              <a:t>之后</a:t>
            </a:r>
            <a:r>
              <a:rPr lang="zh-CN" altLang="en-US" dirty="0">
                <a:solidFill>
                  <a:schemeClr val="tx2"/>
                </a:solidFill>
              </a:rPr>
              <a:t>将其</a:t>
            </a:r>
            <a:r>
              <a:rPr lang="zh-CN" altLang="en-US" dirty="0">
                <a:solidFill>
                  <a:srgbClr val="FF0000"/>
                </a:solidFill>
              </a:rPr>
              <a:t>分解</a:t>
            </a:r>
            <a:r>
              <a:rPr lang="zh-CN" altLang="en-US" dirty="0">
                <a:solidFill>
                  <a:schemeClr val="tx2"/>
                </a:solidFill>
              </a:rPr>
              <a:t>成若干</a:t>
            </a:r>
            <a:r>
              <a:rPr lang="zh-CN" altLang="en-US" dirty="0">
                <a:solidFill>
                  <a:srgbClr val="FF0000"/>
                </a:solidFill>
              </a:rPr>
              <a:t>性质相同</a:t>
            </a:r>
            <a:r>
              <a:rPr lang="zh-CN" altLang="en-US" dirty="0">
                <a:solidFill>
                  <a:schemeClr val="tx2"/>
                </a:solidFill>
              </a:rPr>
              <a:t>的子问题，所得结果称为求解</a:t>
            </a:r>
            <a:r>
              <a:rPr lang="zh-CN" altLang="en-US" dirty="0" smtClean="0">
                <a:solidFill>
                  <a:schemeClr val="tx2"/>
                </a:solidFill>
              </a:rPr>
              <a:t>子集；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zh-CN" altLang="en-US" dirty="0" smtClean="0">
                <a:solidFill>
                  <a:schemeClr val="tx2"/>
                </a:solidFill>
              </a:rPr>
              <a:t>再</a:t>
            </a:r>
            <a:r>
              <a:rPr lang="zh-CN" altLang="en-US" dirty="0">
                <a:solidFill>
                  <a:schemeClr val="tx2"/>
                </a:solidFill>
              </a:rPr>
              <a:t>对这些求解子集分别处理。如果某些子集还需分而治之，再</a:t>
            </a:r>
            <a:r>
              <a:rPr lang="zh-CN" altLang="en-US" dirty="0">
                <a:solidFill>
                  <a:srgbClr val="FF0000"/>
                </a:solidFill>
              </a:rPr>
              <a:t>递归的使用</a:t>
            </a:r>
            <a:r>
              <a:rPr lang="zh-CN" altLang="en-US" dirty="0">
                <a:solidFill>
                  <a:schemeClr val="tx2"/>
                </a:solidFill>
              </a:rPr>
              <a:t>上述方法，直到求解子集不需要再细分为止</a:t>
            </a:r>
            <a:r>
              <a:rPr lang="zh-CN" altLang="en-US" dirty="0" smtClean="0">
                <a:solidFill>
                  <a:schemeClr val="tx2"/>
                </a:solidFill>
              </a:rPr>
              <a:t>。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zh-CN" altLang="en-US" dirty="0" smtClean="0">
                <a:solidFill>
                  <a:schemeClr val="tx2"/>
                </a:solidFill>
              </a:rPr>
              <a:t>最后</a:t>
            </a:r>
            <a:r>
              <a:rPr lang="zh-CN" altLang="en-US" dirty="0">
                <a:solidFill>
                  <a:srgbClr val="FF0000"/>
                </a:solidFill>
              </a:rPr>
              <a:t>归并子集</a:t>
            </a:r>
            <a:r>
              <a:rPr lang="zh-CN" altLang="en-US" dirty="0">
                <a:solidFill>
                  <a:schemeClr val="tx2"/>
                </a:solidFill>
              </a:rPr>
              <a:t>的解即得原问题的解。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分治思想</a:t>
            </a:r>
            <a:r>
              <a:rPr lang="zh-CN" altLang="en-US" dirty="0"/>
              <a:t>步骤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10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311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问题描述：问题输入为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，将要求解的问题分解成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个子问题。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</a:t>
            </a:r>
            <a:r>
              <a:rPr lang="zh-CN" altLang="en-US" dirty="0" smtClean="0"/>
              <a:t>治算法示例</a:t>
            </a:r>
            <a:r>
              <a:rPr lang="en-US" altLang="zh-CN" dirty="0" smtClean="0"/>
              <a:t>(1/3)</a:t>
            </a:r>
            <a:endParaRPr lang="zh-CN" altLang="en-US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4251574" y="3068960"/>
            <a:ext cx="800100" cy="609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3200">
                <a:latin typeface="Arial Rounded MT Bold" panose="020F0704030504030204" pitchFamily="34" charset="0"/>
              </a:rPr>
              <a:t>n</a:t>
            </a:r>
          </a:p>
        </p:txBody>
      </p:sp>
      <p:cxnSp>
        <p:nvCxnSpPr>
          <p:cNvPr id="6" name="AutoShape 6"/>
          <p:cNvCxnSpPr>
            <a:cxnSpLocks noChangeShapeType="1"/>
            <a:stCxn id="5" idx="4"/>
            <a:endCxn id="13" idx="0"/>
          </p:cNvCxnSpPr>
          <p:nvPr/>
        </p:nvCxnSpPr>
        <p:spPr bwMode="auto">
          <a:xfrm>
            <a:off x="4651624" y="3688085"/>
            <a:ext cx="3621087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" name="AutoShape 7"/>
          <p:cNvCxnSpPr>
            <a:cxnSpLocks noChangeShapeType="1"/>
            <a:stCxn id="5" idx="4"/>
            <a:endCxn id="10" idx="0"/>
          </p:cNvCxnSpPr>
          <p:nvPr/>
        </p:nvCxnSpPr>
        <p:spPr bwMode="auto">
          <a:xfrm flipH="1">
            <a:off x="1233736" y="3688085"/>
            <a:ext cx="3417888" cy="7620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" name="AutoShape 8"/>
          <p:cNvCxnSpPr>
            <a:cxnSpLocks noChangeShapeType="1"/>
            <a:stCxn id="5" idx="4"/>
            <a:endCxn id="11" idx="0"/>
          </p:cNvCxnSpPr>
          <p:nvPr/>
        </p:nvCxnSpPr>
        <p:spPr bwMode="auto">
          <a:xfrm flipH="1">
            <a:off x="3580061" y="3688085"/>
            <a:ext cx="1071563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AutoShape 9"/>
          <p:cNvCxnSpPr>
            <a:cxnSpLocks noChangeShapeType="1"/>
            <a:stCxn id="5" idx="4"/>
            <a:endCxn id="12" idx="0"/>
          </p:cNvCxnSpPr>
          <p:nvPr/>
        </p:nvCxnSpPr>
        <p:spPr bwMode="auto">
          <a:xfrm>
            <a:off x="4651624" y="3688085"/>
            <a:ext cx="1274762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395536" y="4459610"/>
            <a:ext cx="1676400" cy="1473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latin typeface="Arial Rounded MT Bold" panose="020F0704030504030204" pitchFamily="34" charset="0"/>
              </a:rPr>
              <a:t>T(n/2)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2741861" y="4510410"/>
            <a:ext cx="1676400" cy="1473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latin typeface="Arial Rounded MT Bold" panose="020F0704030504030204" pitchFamily="34" charset="0"/>
              </a:rPr>
              <a:t>T(n/2)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5088186" y="4510410"/>
            <a:ext cx="1676400" cy="1473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latin typeface="Arial Rounded MT Bold" panose="020F0704030504030204" pitchFamily="34" charset="0"/>
              </a:rPr>
              <a:t>T(n/2)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7434511" y="4510410"/>
            <a:ext cx="1676400" cy="1473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latin typeface="Arial Rounded MT Bold" panose="020F0704030504030204" pitchFamily="34" charset="0"/>
              </a:rPr>
              <a:t>T(n/2)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576511" y="2852936"/>
            <a:ext cx="1295400" cy="1066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3200" dirty="0">
                <a:latin typeface="Arial Rounded MT Bold" panose="020F0704030504030204" pitchFamily="34" charset="0"/>
              </a:rPr>
              <a:t>T(n)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862511" y="3118172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200">
                <a:latin typeface="Arial Rounded MT Bold" panose="020F0704030504030204" pitchFamily="34" charset="0"/>
              </a:rPr>
              <a:t>=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11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643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k</a:t>
            </a:r>
            <a:r>
              <a:rPr lang="zh-CN" altLang="en-US" dirty="0"/>
              <a:t>个子问题分别求解。如果子问题的规模仍然不够小，则再划分为</a:t>
            </a:r>
            <a:r>
              <a:rPr lang="en-US" altLang="zh-CN" dirty="0"/>
              <a:t>k</a:t>
            </a:r>
            <a:r>
              <a:rPr lang="zh-CN" altLang="en-US" dirty="0"/>
              <a:t>个子问题，如此递归的进行下去，直到问题规模足够小，很容易求出其解为止。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分治算法示例</a:t>
            </a:r>
            <a:r>
              <a:rPr lang="en-US" altLang="zh-CN" dirty="0" smtClean="0"/>
              <a:t>(2/3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8" name="Oval 4"/>
          <p:cNvSpPr>
            <a:spLocks noChangeArrowheads="1"/>
          </p:cNvSpPr>
          <p:nvPr/>
        </p:nvSpPr>
        <p:spPr bwMode="auto">
          <a:xfrm>
            <a:off x="4141342" y="3138686"/>
            <a:ext cx="800100" cy="609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3200">
                <a:latin typeface="Arial Rounded MT Bold" panose="020F0704030504030204" pitchFamily="34" charset="0"/>
              </a:rPr>
              <a:t>n</a:t>
            </a:r>
          </a:p>
        </p:txBody>
      </p:sp>
      <p:cxnSp>
        <p:nvCxnSpPr>
          <p:cNvPr id="59" name="AutoShape 5"/>
          <p:cNvCxnSpPr>
            <a:cxnSpLocks noChangeShapeType="1"/>
            <a:stCxn id="58" idx="4"/>
          </p:cNvCxnSpPr>
          <p:nvPr/>
        </p:nvCxnSpPr>
        <p:spPr bwMode="auto">
          <a:xfrm>
            <a:off x="4541392" y="3757811"/>
            <a:ext cx="3621087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" name="AutoShape 6"/>
          <p:cNvCxnSpPr>
            <a:cxnSpLocks noChangeShapeType="1"/>
            <a:stCxn id="58" idx="4"/>
          </p:cNvCxnSpPr>
          <p:nvPr/>
        </p:nvCxnSpPr>
        <p:spPr bwMode="auto">
          <a:xfrm flipH="1">
            <a:off x="1123504" y="3757811"/>
            <a:ext cx="3417888" cy="7620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" name="AutoShape 7"/>
          <p:cNvCxnSpPr>
            <a:cxnSpLocks noChangeShapeType="1"/>
            <a:stCxn id="58" idx="4"/>
          </p:cNvCxnSpPr>
          <p:nvPr/>
        </p:nvCxnSpPr>
        <p:spPr bwMode="auto">
          <a:xfrm flipH="1">
            <a:off x="3469829" y="3757811"/>
            <a:ext cx="1071563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AutoShape 8"/>
          <p:cNvCxnSpPr>
            <a:cxnSpLocks noChangeShapeType="1"/>
            <a:stCxn id="58" idx="4"/>
          </p:cNvCxnSpPr>
          <p:nvPr/>
        </p:nvCxnSpPr>
        <p:spPr bwMode="auto">
          <a:xfrm>
            <a:off x="4541392" y="3757811"/>
            <a:ext cx="1274762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756320" y="3140968"/>
            <a:ext cx="1295400" cy="1066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3200" dirty="0">
                <a:latin typeface="Arial Rounded MT Bold" panose="020F0704030504030204" pitchFamily="34" charset="0"/>
              </a:rPr>
              <a:t>T(n)</a:t>
            </a:r>
          </a:p>
        </p:txBody>
      </p:sp>
      <p:sp>
        <p:nvSpPr>
          <p:cNvPr id="64" name="Text Box 10"/>
          <p:cNvSpPr txBox="1">
            <a:spLocks noChangeArrowheads="1"/>
          </p:cNvSpPr>
          <p:nvPr/>
        </p:nvSpPr>
        <p:spPr bwMode="auto">
          <a:xfrm>
            <a:off x="2752279" y="3187898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200">
                <a:latin typeface="Arial Rounded MT Bold" panose="020F0704030504030204" pitchFamily="34" charset="0"/>
              </a:rPr>
              <a:t>=</a:t>
            </a:r>
          </a:p>
        </p:txBody>
      </p:sp>
      <p:grpSp>
        <p:nvGrpSpPr>
          <p:cNvPr id="65" name="Group 11"/>
          <p:cNvGrpSpPr>
            <a:grpSpLocks/>
          </p:cNvGrpSpPr>
          <p:nvPr/>
        </p:nvGrpSpPr>
        <p:grpSpPr bwMode="auto">
          <a:xfrm>
            <a:off x="107504" y="4651573"/>
            <a:ext cx="1981200" cy="1422400"/>
            <a:chOff x="96" y="1296"/>
            <a:chExt cx="1488" cy="1104"/>
          </a:xfrm>
        </p:grpSpPr>
        <p:sp>
          <p:nvSpPr>
            <p:cNvPr id="66" name="Oval 12"/>
            <p:cNvSpPr>
              <a:spLocks noChangeArrowheads="1"/>
            </p:cNvSpPr>
            <p:nvPr/>
          </p:nvSpPr>
          <p:spPr bwMode="auto">
            <a:xfrm>
              <a:off x="624" y="1296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dirty="0">
                  <a:latin typeface="Arial Rounded MT Bold" panose="020F0704030504030204" pitchFamily="34" charset="0"/>
                </a:rPr>
                <a:t>n/2</a:t>
              </a:r>
            </a:p>
          </p:txBody>
        </p:sp>
        <p:cxnSp>
          <p:nvCxnSpPr>
            <p:cNvPr id="67" name="AutoShape 13"/>
            <p:cNvCxnSpPr>
              <a:cxnSpLocks noChangeShapeType="1"/>
              <a:stCxn id="66" idx="4"/>
              <a:endCxn id="74" idx="0"/>
            </p:cNvCxnSpPr>
            <p:nvPr/>
          </p:nvCxnSpPr>
          <p:spPr bwMode="auto">
            <a:xfrm>
              <a:off x="876" y="1686"/>
              <a:ext cx="576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14"/>
            <p:cNvCxnSpPr>
              <a:cxnSpLocks noChangeShapeType="1"/>
              <a:stCxn id="66" idx="4"/>
              <a:endCxn id="71" idx="0"/>
            </p:cNvCxnSpPr>
            <p:nvPr/>
          </p:nvCxnSpPr>
          <p:spPr bwMode="auto">
            <a:xfrm flipH="1">
              <a:off x="228" y="1686"/>
              <a:ext cx="64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15"/>
            <p:cNvCxnSpPr>
              <a:cxnSpLocks noChangeShapeType="1"/>
              <a:stCxn id="66" idx="4"/>
              <a:endCxn id="72" idx="0"/>
            </p:cNvCxnSpPr>
            <p:nvPr/>
          </p:nvCxnSpPr>
          <p:spPr bwMode="auto">
            <a:xfrm flipH="1">
              <a:off x="636" y="1686"/>
              <a:ext cx="240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16"/>
            <p:cNvCxnSpPr>
              <a:cxnSpLocks noChangeShapeType="1"/>
              <a:stCxn id="66" idx="4"/>
              <a:endCxn id="73" idx="0"/>
            </p:cNvCxnSpPr>
            <p:nvPr/>
          </p:nvCxnSpPr>
          <p:spPr bwMode="auto">
            <a:xfrm>
              <a:off x="876" y="1686"/>
              <a:ext cx="16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1" name="AutoShape 17"/>
            <p:cNvSpPr>
              <a:spLocks noChangeArrowheads="1"/>
            </p:cNvSpPr>
            <p:nvPr/>
          </p:nvSpPr>
          <p:spPr bwMode="auto">
            <a:xfrm>
              <a:off x="96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72" name="AutoShape 18"/>
            <p:cNvSpPr>
              <a:spLocks noChangeArrowheads="1"/>
            </p:cNvSpPr>
            <p:nvPr/>
          </p:nvSpPr>
          <p:spPr bwMode="auto">
            <a:xfrm>
              <a:off x="504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73" name="AutoShape 19"/>
            <p:cNvSpPr>
              <a:spLocks noChangeArrowheads="1"/>
            </p:cNvSpPr>
            <p:nvPr/>
          </p:nvSpPr>
          <p:spPr bwMode="auto">
            <a:xfrm>
              <a:off x="912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74" name="AutoShape 20"/>
            <p:cNvSpPr>
              <a:spLocks noChangeArrowheads="1"/>
            </p:cNvSpPr>
            <p:nvPr/>
          </p:nvSpPr>
          <p:spPr bwMode="auto">
            <a:xfrm>
              <a:off x="1320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</p:grpSp>
      <p:grpSp>
        <p:nvGrpSpPr>
          <p:cNvPr id="75" name="Group 21"/>
          <p:cNvGrpSpPr>
            <a:grpSpLocks/>
          </p:cNvGrpSpPr>
          <p:nvPr/>
        </p:nvGrpSpPr>
        <p:grpSpPr bwMode="auto">
          <a:xfrm>
            <a:off x="2483992" y="4651573"/>
            <a:ext cx="1981200" cy="1422400"/>
            <a:chOff x="96" y="1296"/>
            <a:chExt cx="1488" cy="1104"/>
          </a:xfrm>
        </p:grpSpPr>
        <p:sp>
          <p:nvSpPr>
            <p:cNvPr id="76" name="Oval 22"/>
            <p:cNvSpPr>
              <a:spLocks noChangeArrowheads="1"/>
            </p:cNvSpPr>
            <p:nvPr/>
          </p:nvSpPr>
          <p:spPr bwMode="auto">
            <a:xfrm>
              <a:off x="624" y="1296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>
                  <a:latin typeface="Arial Rounded MT Bold" panose="020F0704030504030204" pitchFamily="34" charset="0"/>
                </a:rPr>
                <a:t>n/2</a:t>
              </a:r>
            </a:p>
          </p:txBody>
        </p:sp>
        <p:cxnSp>
          <p:nvCxnSpPr>
            <p:cNvPr id="77" name="AutoShape 23"/>
            <p:cNvCxnSpPr>
              <a:cxnSpLocks noChangeShapeType="1"/>
              <a:stCxn id="76" idx="4"/>
              <a:endCxn id="84" idx="0"/>
            </p:cNvCxnSpPr>
            <p:nvPr/>
          </p:nvCxnSpPr>
          <p:spPr bwMode="auto">
            <a:xfrm>
              <a:off x="876" y="1686"/>
              <a:ext cx="576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24"/>
            <p:cNvCxnSpPr>
              <a:cxnSpLocks noChangeShapeType="1"/>
              <a:stCxn id="76" idx="4"/>
              <a:endCxn id="81" idx="0"/>
            </p:cNvCxnSpPr>
            <p:nvPr/>
          </p:nvCxnSpPr>
          <p:spPr bwMode="auto">
            <a:xfrm flipH="1">
              <a:off x="228" y="1686"/>
              <a:ext cx="64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25"/>
            <p:cNvCxnSpPr>
              <a:cxnSpLocks noChangeShapeType="1"/>
              <a:stCxn id="76" idx="4"/>
              <a:endCxn id="82" idx="0"/>
            </p:cNvCxnSpPr>
            <p:nvPr/>
          </p:nvCxnSpPr>
          <p:spPr bwMode="auto">
            <a:xfrm flipH="1">
              <a:off x="636" y="1686"/>
              <a:ext cx="240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26"/>
            <p:cNvCxnSpPr>
              <a:cxnSpLocks noChangeShapeType="1"/>
              <a:stCxn id="76" idx="4"/>
              <a:endCxn id="83" idx="0"/>
            </p:cNvCxnSpPr>
            <p:nvPr/>
          </p:nvCxnSpPr>
          <p:spPr bwMode="auto">
            <a:xfrm>
              <a:off x="876" y="1686"/>
              <a:ext cx="16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1" name="AutoShape 27"/>
            <p:cNvSpPr>
              <a:spLocks noChangeArrowheads="1"/>
            </p:cNvSpPr>
            <p:nvPr/>
          </p:nvSpPr>
          <p:spPr bwMode="auto">
            <a:xfrm>
              <a:off x="96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82" name="AutoShape 28"/>
            <p:cNvSpPr>
              <a:spLocks noChangeArrowheads="1"/>
            </p:cNvSpPr>
            <p:nvPr/>
          </p:nvSpPr>
          <p:spPr bwMode="auto">
            <a:xfrm>
              <a:off x="504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83" name="AutoShape 29"/>
            <p:cNvSpPr>
              <a:spLocks noChangeArrowheads="1"/>
            </p:cNvSpPr>
            <p:nvPr/>
          </p:nvSpPr>
          <p:spPr bwMode="auto">
            <a:xfrm>
              <a:off x="912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84" name="AutoShape 30"/>
            <p:cNvSpPr>
              <a:spLocks noChangeArrowheads="1"/>
            </p:cNvSpPr>
            <p:nvPr/>
          </p:nvSpPr>
          <p:spPr bwMode="auto">
            <a:xfrm>
              <a:off x="1320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</p:grpSp>
      <p:grpSp>
        <p:nvGrpSpPr>
          <p:cNvPr id="85" name="Group 31"/>
          <p:cNvGrpSpPr>
            <a:grpSpLocks/>
          </p:cNvGrpSpPr>
          <p:nvPr/>
        </p:nvGrpSpPr>
        <p:grpSpPr bwMode="auto">
          <a:xfrm>
            <a:off x="4789042" y="4651573"/>
            <a:ext cx="1981200" cy="1422400"/>
            <a:chOff x="96" y="1296"/>
            <a:chExt cx="1488" cy="1104"/>
          </a:xfrm>
        </p:grpSpPr>
        <p:sp>
          <p:nvSpPr>
            <p:cNvPr id="86" name="Oval 32"/>
            <p:cNvSpPr>
              <a:spLocks noChangeArrowheads="1"/>
            </p:cNvSpPr>
            <p:nvPr/>
          </p:nvSpPr>
          <p:spPr bwMode="auto">
            <a:xfrm>
              <a:off x="624" y="1296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>
                  <a:latin typeface="Arial Rounded MT Bold" panose="020F0704030504030204" pitchFamily="34" charset="0"/>
                </a:rPr>
                <a:t>n/2</a:t>
              </a:r>
            </a:p>
          </p:txBody>
        </p:sp>
        <p:cxnSp>
          <p:nvCxnSpPr>
            <p:cNvPr id="87" name="AutoShape 33"/>
            <p:cNvCxnSpPr>
              <a:cxnSpLocks noChangeShapeType="1"/>
              <a:stCxn id="86" idx="4"/>
              <a:endCxn id="94" idx="0"/>
            </p:cNvCxnSpPr>
            <p:nvPr/>
          </p:nvCxnSpPr>
          <p:spPr bwMode="auto">
            <a:xfrm>
              <a:off x="876" y="1686"/>
              <a:ext cx="576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8" name="AutoShape 34"/>
            <p:cNvCxnSpPr>
              <a:cxnSpLocks noChangeShapeType="1"/>
              <a:stCxn id="86" idx="4"/>
              <a:endCxn id="91" idx="0"/>
            </p:cNvCxnSpPr>
            <p:nvPr/>
          </p:nvCxnSpPr>
          <p:spPr bwMode="auto">
            <a:xfrm flipH="1">
              <a:off x="228" y="1686"/>
              <a:ext cx="64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9" name="AutoShape 35"/>
            <p:cNvCxnSpPr>
              <a:cxnSpLocks noChangeShapeType="1"/>
              <a:stCxn id="86" idx="4"/>
              <a:endCxn id="92" idx="0"/>
            </p:cNvCxnSpPr>
            <p:nvPr/>
          </p:nvCxnSpPr>
          <p:spPr bwMode="auto">
            <a:xfrm flipH="1">
              <a:off x="636" y="1686"/>
              <a:ext cx="240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0" name="AutoShape 36"/>
            <p:cNvCxnSpPr>
              <a:cxnSpLocks noChangeShapeType="1"/>
              <a:stCxn id="86" idx="4"/>
              <a:endCxn id="93" idx="0"/>
            </p:cNvCxnSpPr>
            <p:nvPr/>
          </p:nvCxnSpPr>
          <p:spPr bwMode="auto">
            <a:xfrm>
              <a:off x="876" y="1686"/>
              <a:ext cx="16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1" name="AutoShape 37"/>
            <p:cNvSpPr>
              <a:spLocks noChangeArrowheads="1"/>
            </p:cNvSpPr>
            <p:nvPr/>
          </p:nvSpPr>
          <p:spPr bwMode="auto">
            <a:xfrm>
              <a:off x="96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92" name="AutoShape 38"/>
            <p:cNvSpPr>
              <a:spLocks noChangeArrowheads="1"/>
            </p:cNvSpPr>
            <p:nvPr/>
          </p:nvSpPr>
          <p:spPr bwMode="auto">
            <a:xfrm>
              <a:off x="504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93" name="AutoShape 39"/>
            <p:cNvSpPr>
              <a:spLocks noChangeArrowheads="1"/>
            </p:cNvSpPr>
            <p:nvPr/>
          </p:nvSpPr>
          <p:spPr bwMode="auto">
            <a:xfrm>
              <a:off x="912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94" name="AutoShape 40"/>
            <p:cNvSpPr>
              <a:spLocks noChangeArrowheads="1"/>
            </p:cNvSpPr>
            <p:nvPr/>
          </p:nvSpPr>
          <p:spPr bwMode="auto">
            <a:xfrm>
              <a:off x="1320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</p:grpSp>
      <p:grpSp>
        <p:nvGrpSpPr>
          <p:cNvPr id="95" name="Group 41"/>
          <p:cNvGrpSpPr>
            <a:grpSpLocks/>
          </p:cNvGrpSpPr>
          <p:nvPr/>
        </p:nvGrpSpPr>
        <p:grpSpPr bwMode="auto">
          <a:xfrm>
            <a:off x="7019479" y="4651573"/>
            <a:ext cx="1981200" cy="1422400"/>
            <a:chOff x="96" y="1296"/>
            <a:chExt cx="1488" cy="1104"/>
          </a:xfrm>
        </p:grpSpPr>
        <p:sp>
          <p:nvSpPr>
            <p:cNvPr id="96" name="Oval 42"/>
            <p:cNvSpPr>
              <a:spLocks noChangeArrowheads="1"/>
            </p:cNvSpPr>
            <p:nvPr/>
          </p:nvSpPr>
          <p:spPr bwMode="auto">
            <a:xfrm>
              <a:off x="624" y="1296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>
                  <a:latin typeface="Arial Rounded MT Bold" panose="020F0704030504030204" pitchFamily="34" charset="0"/>
                </a:rPr>
                <a:t>n/2</a:t>
              </a:r>
            </a:p>
          </p:txBody>
        </p:sp>
        <p:cxnSp>
          <p:nvCxnSpPr>
            <p:cNvPr id="97" name="AutoShape 43"/>
            <p:cNvCxnSpPr>
              <a:cxnSpLocks noChangeShapeType="1"/>
              <a:stCxn id="96" idx="4"/>
              <a:endCxn id="104" idx="0"/>
            </p:cNvCxnSpPr>
            <p:nvPr/>
          </p:nvCxnSpPr>
          <p:spPr bwMode="auto">
            <a:xfrm>
              <a:off x="876" y="1686"/>
              <a:ext cx="576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8" name="AutoShape 44"/>
            <p:cNvCxnSpPr>
              <a:cxnSpLocks noChangeShapeType="1"/>
              <a:stCxn id="96" idx="4"/>
              <a:endCxn id="101" idx="0"/>
            </p:cNvCxnSpPr>
            <p:nvPr/>
          </p:nvCxnSpPr>
          <p:spPr bwMode="auto">
            <a:xfrm flipH="1">
              <a:off x="228" y="1686"/>
              <a:ext cx="64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9" name="AutoShape 45"/>
            <p:cNvCxnSpPr>
              <a:cxnSpLocks noChangeShapeType="1"/>
              <a:stCxn id="96" idx="4"/>
              <a:endCxn id="102" idx="0"/>
            </p:cNvCxnSpPr>
            <p:nvPr/>
          </p:nvCxnSpPr>
          <p:spPr bwMode="auto">
            <a:xfrm flipH="1">
              <a:off x="636" y="1686"/>
              <a:ext cx="240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0" name="AutoShape 46"/>
            <p:cNvCxnSpPr>
              <a:cxnSpLocks noChangeShapeType="1"/>
              <a:stCxn id="96" idx="4"/>
              <a:endCxn id="103" idx="0"/>
            </p:cNvCxnSpPr>
            <p:nvPr/>
          </p:nvCxnSpPr>
          <p:spPr bwMode="auto">
            <a:xfrm>
              <a:off x="876" y="1686"/>
              <a:ext cx="16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1" name="AutoShape 47"/>
            <p:cNvSpPr>
              <a:spLocks noChangeArrowheads="1"/>
            </p:cNvSpPr>
            <p:nvPr/>
          </p:nvSpPr>
          <p:spPr bwMode="auto">
            <a:xfrm>
              <a:off x="96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102" name="AutoShape 48"/>
            <p:cNvSpPr>
              <a:spLocks noChangeArrowheads="1"/>
            </p:cNvSpPr>
            <p:nvPr/>
          </p:nvSpPr>
          <p:spPr bwMode="auto">
            <a:xfrm>
              <a:off x="504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103" name="AutoShape 49"/>
            <p:cNvSpPr>
              <a:spLocks noChangeArrowheads="1"/>
            </p:cNvSpPr>
            <p:nvPr/>
          </p:nvSpPr>
          <p:spPr bwMode="auto">
            <a:xfrm>
              <a:off x="912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104" name="AutoShape 50"/>
            <p:cNvSpPr>
              <a:spLocks noChangeArrowheads="1"/>
            </p:cNvSpPr>
            <p:nvPr/>
          </p:nvSpPr>
          <p:spPr bwMode="auto">
            <a:xfrm>
              <a:off x="1320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12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93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将求出的小规模的问题的解合并为一个更大规模的问题的解，自底向上逐步求出原来问题的解。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分治算法示例</a:t>
            </a:r>
            <a:r>
              <a:rPr lang="en-US" altLang="zh-CN" dirty="0" smtClean="0"/>
              <a:t>(3/3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4284663" y="3158009"/>
            <a:ext cx="800100" cy="609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3200">
                <a:latin typeface="Arial Rounded MT Bold" panose="020F0704030504030204" pitchFamily="34" charset="0"/>
              </a:rPr>
              <a:t>n</a:t>
            </a:r>
          </a:p>
        </p:txBody>
      </p:sp>
      <p:cxnSp>
        <p:nvCxnSpPr>
          <p:cNvPr id="53" name="AutoShape 5"/>
          <p:cNvCxnSpPr>
            <a:cxnSpLocks noChangeShapeType="1"/>
            <a:stCxn id="52" idx="4"/>
          </p:cNvCxnSpPr>
          <p:nvPr/>
        </p:nvCxnSpPr>
        <p:spPr bwMode="auto">
          <a:xfrm>
            <a:off x="4684713" y="3777134"/>
            <a:ext cx="3621087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" name="AutoShape 6"/>
          <p:cNvCxnSpPr>
            <a:cxnSpLocks noChangeShapeType="1"/>
            <a:stCxn id="52" idx="4"/>
          </p:cNvCxnSpPr>
          <p:nvPr/>
        </p:nvCxnSpPr>
        <p:spPr bwMode="auto">
          <a:xfrm flipH="1">
            <a:off x="1266825" y="3777134"/>
            <a:ext cx="3417888" cy="7620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" name="AutoShape 7"/>
          <p:cNvCxnSpPr>
            <a:cxnSpLocks noChangeShapeType="1"/>
            <a:stCxn id="52" idx="4"/>
          </p:cNvCxnSpPr>
          <p:nvPr/>
        </p:nvCxnSpPr>
        <p:spPr bwMode="auto">
          <a:xfrm flipH="1">
            <a:off x="3613150" y="3777134"/>
            <a:ext cx="1071563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" name="AutoShape 8"/>
          <p:cNvCxnSpPr>
            <a:cxnSpLocks noChangeShapeType="1"/>
            <a:stCxn id="52" idx="4"/>
          </p:cNvCxnSpPr>
          <p:nvPr/>
        </p:nvCxnSpPr>
        <p:spPr bwMode="auto">
          <a:xfrm>
            <a:off x="4684713" y="3777134"/>
            <a:ext cx="1274762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609600" y="2872259"/>
            <a:ext cx="1295400" cy="1066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3200">
                <a:latin typeface="Arial Rounded MT Bold" panose="020F0704030504030204" pitchFamily="34" charset="0"/>
              </a:rPr>
              <a:t>T(n)</a:t>
            </a:r>
          </a:p>
        </p:txBody>
      </p:sp>
      <p:sp>
        <p:nvSpPr>
          <p:cNvPr id="105" name="Text Box 10"/>
          <p:cNvSpPr txBox="1">
            <a:spLocks noChangeArrowheads="1"/>
          </p:cNvSpPr>
          <p:nvPr/>
        </p:nvSpPr>
        <p:spPr bwMode="auto">
          <a:xfrm>
            <a:off x="2895600" y="3207221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200">
                <a:latin typeface="Arial Rounded MT Bold" panose="020F0704030504030204" pitchFamily="34" charset="0"/>
              </a:rPr>
              <a:t>=</a:t>
            </a:r>
          </a:p>
        </p:txBody>
      </p:sp>
      <p:grpSp>
        <p:nvGrpSpPr>
          <p:cNvPr id="106" name="Group 11"/>
          <p:cNvGrpSpPr>
            <a:grpSpLocks/>
          </p:cNvGrpSpPr>
          <p:nvPr/>
        </p:nvGrpSpPr>
        <p:grpSpPr bwMode="auto">
          <a:xfrm>
            <a:off x="250825" y="4670896"/>
            <a:ext cx="1981200" cy="1422400"/>
            <a:chOff x="158" y="3158"/>
            <a:chExt cx="1248" cy="896"/>
          </a:xfrm>
        </p:grpSpPr>
        <p:sp>
          <p:nvSpPr>
            <p:cNvPr id="107" name="Oval 12"/>
            <p:cNvSpPr>
              <a:spLocks noChangeArrowheads="1"/>
            </p:cNvSpPr>
            <p:nvPr/>
          </p:nvSpPr>
          <p:spPr bwMode="auto">
            <a:xfrm>
              <a:off x="601" y="3158"/>
              <a:ext cx="423" cy="312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dirty="0">
                  <a:latin typeface="Arial Rounded MT Bold" panose="020F0704030504030204" pitchFamily="34" charset="0"/>
                </a:rPr>
                <a:t>n/2</a:t>
              </a:r>
            </a:p>
          </p:txBody>
        </p:sp>
        <p:cxnSp>
          <p:nvCxnSpPr>
            <p:cNvPr id="108" name="AutoShape 13"/>
            <p:cNvCxnSpPr>
              <a:cxnSpLocks noChangeShapeType="1"/>
              <a:stCxn id="107" idx="4"/>
              <a:endCxn id="115" idx="0"/>
            </p:cNvCxnSpPr>
            <p:nvPr/>
          </p:nvCxnSpPr>
          <p:spPr bwMode="auto">
            <a:xfrm>
              <a:off x="812" y="3475"/>
              <a:ext cx="483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9" name="AutoShape 14"/>
            <p:cNvCxnSpPr>
              <a:cxnSpLocks noChangeShapeType="1"/>
              <a:stCxn id="107" idx="4"/>
              <a:endCxn id="112" idx="0"/>
            </p:cNvCxnSpPr>
            <p:nvPr/>
          </p:nvCxnSpPr>
          <p:spPr bwMode="auto">
            <a:xfrm flipH="1">
              <a:off x="269" y="3475"/>
              <a:ext cx="543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0" name="AutoShape 15"/>
            <p:cNvCxnSpPr>
              <a:cxnSpLocks noChangeShapeType="1"/>
              <a:stCxn id="107" idx="4"/>
              <a:endCxn id="113" idx="0"/>
            </p:cNvCxnSpPr>
            <p:nvPr/>
          </p:nvCxnSpPr>
          <p:spPr bwMode="auto">
            <a:xfrm flipH="1">
              <a:off x="611" y="3475"/>
              <a:ext cx="201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1" name="AutoShape 16"/>
            <p:cNvCxnSpPr>
              <a:cxnSpLocks noChangeShapeType="1"/>
              <a:stCxn id="107" idx="4"/>
              <a:endCxn id="114" idx="0"/>
            </p:cNvCxnSpPr>
            <p:nvPr/>
          </p:nvCxnSpPr>
          <p:spPr bwMode="auto">
            <a:xfrm>
              <a:off x="812" y="3475"/>
              <a:ext cx="141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2" name="AutoShape 17"/>
            <p:cNvSpPr>
              <a:spLocks noChangeArrowheads="1"/>
            </p:cNvSpPr>
            <p:nvPr/>
          </p:nvSpPr>
          <p:spPr bwMode="auto">
            <a:xfrm>
              <a:off x="158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113" name="AutoShape 18"/>
            <p:cNvSpPr>
              <a:spLocks noChangeArrowheads="1"/>
            </p:cNvSpPr>
            <p:nvPr/>
          </p:nvSpPr>
          <p:spPr bwMode="auto">
            <a:xfrm>
              <a:off x="500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114" name="AutoShape 19"/>
            <p:cNvSpPr>
              <a:spLocks noChangeArrowheads="1"/>
            </p:cNvSpPr>
            <p:nvPr/>
          </p:nvSpPr>
          <p:spPr bwMode="auto">
            <a:xfrm>
              <a:off x="842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115" name="AutoShape 20"/>
            <p:cNvSpPr>
              <a:spLocks noChangeArrowheads="1"/>
            </p:cNvSpPr>
            <p:nvPr/>
          </p:nvSpPr>
          <p:spPr bwMode="auto">
            <a:xfrm>
              <a:off x="1185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</p:grpSp>
      <p:grpSp>
        <p:nvGrpSpPr>
          <p:cNvPr id="116" name="Group 21"/>
          <p:cNvGrpSpPr>
            <a:grpSpLocks/>
          </p:cNvGrpSpPr>
          <p:nvPr/>
        </p:nvGrpSpPr>
        <p:grpSpPr bwMode="auto">
          <a:xfrm>
            <a:off x="2627313" y="4670896"/>
            <a:ext cx="1981200" cy="1422400"/>
            <a:chOff x="158" y="3158"/>
            <a:chExt cx="1248" cy="896"/>
          </a:xfrm>
        </p:grpSpPr>
        <p:sp>
          <p:nvSpPr>
            <p:cNvPr id="117" name="Oval 22"/>
            <p:cNvSpPr>
              <a:spLocks noChangeArrowheads="1"/>
            </p:cNvSpPr>
            <p:nvPr/>
          </p:nvSpPr>
          <p:spPr bwMode="auto">
            <a:xfrm>
              <a:off x="601" y="3158"/>
              <a:ext cx="423" cy="312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>
                  <a:latin typeface="Arial Rounded MT Bold" panose="020F0704030504030204" pitchFamily="34" charset="0"/>
                </a:rPr>
                <a:t>n/2</a:t>
              </a:r>
            </a:p>
          </p:txBody>
        </p:sp>
        <p:cxnSp>
          <p:nvCxnSpPr>
            <p:cNvPr id="118" name="AutoShape 23"/>
            <p:cNvCxnSpPr>
              <a:cxnSpLocks noChangeShapeType="1"/>
              <a:stCxn id="117" idx="4"/>
              <a:endCxn id="125" idx="0"/>
            </p:cNvCxnSpPr>
            <p:nvPr/>
          </p:nvCxnSpPr>
          <p:spPr bwMode="auto">
            <a:xfrm>
              <a:off x="812" y="3475"/>
              <a:ext cx="483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9" name="AutoShape 24"/>
            <p:cNvCxnSpPr>
              <a:cxnSpLocks noChangeShapeType="1"/>
              <a:stCxn id="117" idx="4"/>
              <a:endCxn id="122" idx="0"/>
            </p:cNvCxnSpPr>
            <p:nvPr/>
          </p:nvCxnSpPr>
          <p:spPr bwMode="auto">
            <a:xfrm flipH="1">
              <a:off x="269" y="3475"/>
              <a:ext cx="543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0" name="AutoShape 25"/>
            <p:cNvCxnSpPr>
              <a:cxnSpLocks noChangeShapeType="1"/>
              <a:stCxn id="117" idx="4"/>
              <a:endCxn id="123" idx="0"/>
            </p:cNvCxnSpPr>
            <p:nvPr/>
          </p:nvCxnSpPr>
          <p:spPr bwMode="auto">
            <a:xfrm flipH="1">
              <a:off x="611" y="3475"/>
              <a:ext cx="201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1" name="AutoShape 26"/>
            <p:cNvCxnSpPr>
              <a:cxnSpLocks noChangeShapeType="1"/>
              <a:stCxn id="117" idx="4"/>
              <a:endCxn id="124" idx="0"/>
            </p:cNvCxnSpPr>
            <p:nvPr/>
          </p:nvCxnSpPr>
          <p:spPr bwMode="auto">
            <a:xfrm>
              <a:off x="812" y="3475"/>
              <a:ext cx="141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2" name="AutoShape 27"/>
            <p:cNvSpPr>
              <a:spLocks noChangeArrowheads="1"/>
            </p:cNvSpPr>
            <p:nvPr/>
          </p:nvSpPr>
          <p:spPr bwMode="auto">
            <a:xfrm>
              <a:off x="158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123" name="AutoShape 28"/>
            <p:cNvSpPr>
              <a:spLocks noChangeArrowheads="1"/>
            </p:cNvSpPr>
            <p:nvPr/>
          </p:nvSpPr>
          <p:spPr bwMode="auto">
            <a:xfrm>
              <a:off x="500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124" name="AutoShape 29"/>
            <p:cNvSpPr>
              <a:spLocks noChangeArrowheads="1"/>
            </p:cNvSpPr>
            <p:nvPr/>
          </p:nvSpPr>
          <p:spPr bwMode="auto">
            <a:xfrm>
              <a:off x="842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125" name="AutoShape 30"/>
            <p:cNvSpPr>
              <a:spLocks noChangeArrowheads="1"/>
            </p:cNvSpPr>
            <p:nvPr/>
          </p:nvSpPr>
          <p:spPr bwMode="auto">
            <a:xfrm>
              <a:off x="1185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</p:grpSp>
      <p:grpSp>
        <p:nvGrpSpPr>
          <p:cNvPr id="126" name="Group 31"/>
          <p:cNvGrpSpPr>
            <a:grpSpLocks/>
          </p:cNvGrpSpPr>
          <p:nvPr/>
        </p:nvGrpSpPr>
        <p:grpSpPr bwMode="auto">
          <a:xfrm>
            <a:off x="4932363" y="4670896"/>
            <a:ext cx="1981200" cy="1422400"/>
            <a:chOff x="158" y="3158"/>
            <a:chExt cx="1248" cy="896"/>
          </a:xfrm>
        </p:grpSpPr>
        <p:sp>
          <p:nvSpPr>
            <p:cNvPr id="127" name="Oval 32"/>
            <p:cNvSpPr>
              <a:spLocks noChangeArrowheads="1"/>
            </p:cNvSpPr>
            <p:nvPr/>
          </p:nvSpPr>
          <p:spPr bwMode="auto">
            <a:xfrm>
              <a:off x="601" y="3158"/>
              <a:ext cx="423" cy="312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>
                  <a:latin typeface="Arial Rounded MT Bold" panose="020F0704030504030204" pitchFamily="34" charset="0"/>
                </a:rPr>
                <a:t>n/2</a:t>
              </a:r>
            </a:p>
          </p:txBody>
        </p:sp>
        <p:cxnSp>
          <p:nvCxnSpPr>
            <p:cNvPr id="128" name="AutoShape 33"/>
            <p:cNvCxnSpPr>
              <a:cxnSpLocks noChangeShapeType="1"/>
              <a:stCxn id="127" idx="4"/>
              <a:endCxn id="135" idx="0"/>
            </p:cNvCxnSpPr>
            <p:nvPr/>
          </p:nvCxnSpPr>
          <p:spPr bwMode="auto">
            <a:xfrm>
              <a:off x="812" y="3475"/>
              <a:ext cx="483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9" name="AutoShape 34"/>
            <p:cNvCxnSpPr>
              <a:cxnSpLocks noChangeShapeType="1"/>
              <a:stCxn id="127" idx="4"/>
              <a:endCxn id="132" idx="0"/>
            </p:cNvCxnSpPr>
            <p:nvPr/>
          </p:nvCxnSpPr>
          <p:spPr bwMode="auto">
            <a:xfrm flipH="1">
              <a:off x="269" y="3475"/>
              <a:ext cx="543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0" name="AutoShape 35"/>
            <p:cNvCxnSpPr>
              <a:cxnSpLocks noChangeShapeType="1"/>
              <a:stCxn id="127" idx="4"/>
              <a:endCxn id="133" idx="0"/>
            </p:cNvCxnSpPr>
            <p:nvPr/>
          </p:nvCxnSpPr>
          <p:spPr bwMode="auto">
            <a:xfrm flipH="1">
              <a:off x="611" y="3475"/>
              <a:ext cx="201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1" name="AutoShape 36"/>
            <p:cNvCxnSpPr>
              <a:cxnSpLocks noChangeShapeType="1"/>
              <a:stCxn id="127" idx="4"/>
              <a:endCxn id="134" idx="0"/>
            </p:cNvCxnSpPr>
            <p:nvPr/>
          </p:nvCxnSpPr>
          <p:spPr bwMode="auto">
            <a:xfrm>
              <a:off x="812" y="3475"/>
              <a:ext cx="141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2" name="AutoShape 37"/>
            <p:cNvSpPr>
              <a:spLocks noChangeArrowheads="1"/>
            </p:cNvSpPr>
            <p:nvPr/>
          </p:nvSpPr>
          <p:spPr bwMode="auto">
            <a:xfrm>
              <a:off x="158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133" name="AutoShape 38"/>
            <p:cNvSpPr>
              <a:spLocks noChangeArrowheads="1"/>
            </p:cNvSpPr>
            <p:nvPr/>
          </p:nvSpPr>
          <p:spPr bwMode="auto">
            <a:xfrm>
              <a:off x="500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134" name="AutoShape 39"/>
            <p:cNvSpPr>
              <a:spLocks noChangeArrowheads="1"/>
            </p:cNvSpPr>
            <p:nvPr/>
          </p:nvSpPr>
          <p:spPr bwMode="auto">
            <a:xfrm>
              <a:off x="842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135" name="AutoShape 40"/>
            <p:cNvSpPr>
              <a:spLocks noChangeArrowheads="1"/>
            </p:cNvSpPr>
            <p:nvPr/>
          </p:nvSpPr>
          <p:spPr bwMode="auto">
            <a:xfrm>
              <a:off x="1185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</p:grpSp>
      <p:grpSp>
        <p:nvGrpSpPr>
          <p:cNvPr id="136" name="Group 41"/>
          <p:cNvGrpSpPr>
            <a:grpSpLocks/>
          </p:cNvGrpSpPr>
          <p:nvPr/>
        </p:nvGrpSpPr>
        <p:grpSpPr bwMode="auto">
          <a:xfrm>
            <a:off x="7162800" y="4670896"/>
            <a:ext cx="1981200" cy="1422400"/>
            <a:chOff x="158" y="3158"/>
            <a:chExt cx="1248" cy="896"/>
          </a:xfrm>
        </p:grpSpPr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601" y="3158"/>
              <a:ext cx="423" cy="312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>
                  <a:latin typeface="Arial Rounded MT Bold" panose="020F0704030504030204" pitchFamily="34" charset="0"/>
                </a:rPr>
                <a:t>n/2</a:t>
              </a:r>
            </a:p>
          </p:txBody>
        </p:sp>
        <p:cxnSp>
          <p:nvCxnSpPr>
            <p:cNvPr id="138" name="AutoShape 43"/>
            <p:cNvCxnSpPr>
              <a:cxnSpLocks noChangeShapeType="1"/>
              <a:stCxn id="137" idx="4"/>
              <a:endCxn id="145" idx="0"/>
            </p:cNvCxnSpPr>
            <p:nvPr/>
          </p:nvCxnSpPr>
          <p:spPr bwMode="auto">
            <a:xfrm>
              <a:off x="812" y="3475"/>
              <a:ext cx="483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9" name="AutoShape 44"/>
            <p:cNvCxnSpPr>
              <a:cxnSpLocks noChangeShapeType="1"/>
              <a:stCxn id="137" idx="4"/>
              <a:endCxn id="142" idx="0"/>
            </p:cNvCxnSpPr>
            <p:nvPr/>
          </p:nvCxnSpPr>
          <p:spPr bwMode="auto">
            <a:xfrm flipH="1">
              <a:off x="269" y="3475"/>
              <a:ext cx="543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0" name="AutoShape 45"/>
            <p:cNvCxnSpPr>
              <a:cxnSpLocks noChangeShapeType="1"/>
              <a:stCxn id="137" idx="4"/>
              <a:endCxn id="143" idx="0"/>
            </p:cNvCxnSpPr>
            <p:nvPr/>
          </p:nvCxnSpPr>
          <p:spPr bwMode="auto">
            <a:xfrm flipH="1">
              <a:off x="611" y="3475"/>
              <a:ext cx="201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1" name="AutoShape 46"/>
            <p:cNvCxnSpPr>
              <a:cxnSpLocks noChangeShapeType="1"/>
              <a:stCxn id="137" idx="4"/>
              <a:endCxn id="144" idx="0"/>
            </p:cNvCxnSpPr>
            <p:nvPr/>
          </p:nvCxnSpPr>
          <p:spPr bwMode="auto">
            <a:xfrm>
              <a:off x="812" y="3475"/>
              <a:ext cx="141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2" name="AutoShape 47"/>
            <p:cNvSpPr>
              <a:spLocks noChangeArrowheads="1"/>
            </p:cNvSpPr>
            <p:nvPr/>
          </p:nvSpPr>
          <p:spPr bwMode="auto">
            <a:xfrm>
              <a:off x="158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143" name="AutoShape 48"/>
            <p:cNvSpPr>
              <a:spLocks noChangeArrowheads="1"/>
            </p:cNvSpPr>
            <p:nvPr/>
          </p:nvSpPr>
          <p:spPr bwMode="auto">
            <a:xfrm>
              <a:off x="500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144" name="AutoShape 49"/>
            <p:cNvSpPr>
              <a:spLocks noChangeArrowheads="1"/>
            </p:cNvSpPr>
            <p:nvPr/>
          </p:nvSpPr>
          <p:spPr bwMode="auto">
            <a:xfrm>
              <a:off x="842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  <p:sp>
          <p:nvSpPr>
            <p:cNvPr id="145" name="AutoShape 50"/>
            <p:cNvSpPr>
              <a:spLocks noChangeArrowheads="1"/>
            </p:cNvSpPr>
            <p:nvPr/>
          </p:nvSpPr>
          <p:spPr bwMode="auto">
            <a:xfrm>
              <a:off x="1185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anose="020F0704030504030204" pitchFamily="34" charset="0"/>
                </a:rPr>
                <a:t>T(n/4)</a:t>
              </a:r>
            </a:p>
          </p:txBody>
        </p:sp>
      </p:grpSp>
      <p:sp>
        <p:nvSpPr>
          <p:cNvPr id="146" name="Oval 4"/>
          <p:cNvSpPr>
            <a:spLocks noChangeArrowheads="1"/>
          </p:cNvSpPr>
          <p:nvPr/>
        </p:nvSpPr>
        <p:spPr bwMode="auto">
          <a:xfrm>
            <a:off x="4283968" y="3142064"/>
            <a:ext cx="800100" cy="609600"/>
          </a:xfrm>
          <a:prstGeom prst="ellipse">
            <a:avLst/>
          </a:prstGeom>
          <a:solidFill>
            <a:srgbClr val="F7240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3200">
                <a:latin typeface="Arial Rounded MT Bold" panose="020F0704030504030204" pitchFamily="34" charset="0"/>
              </a:rPr>
              <a:t>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13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792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55650" y="1773238"/>
          <a:ext cx="7345363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Visio" r:id="rId3" imgW="5229651" imgH="2511340" progId="Visio.Drawing.11">
                  <p:embed/>
                </p:oleObj>
              </mc:Choice>
              <mc:Fallback>
                <p:oleObj name="Visio" r:id="rId3" imgW="5229651" imgH="25113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73238"/>
                        <a:ext cx="7345363" cy="381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14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38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143000"/>
            <a:ext cx="9036050" cy="5228388"/>
          </a:xfrm>
        </p:spPr>
        <p:txBody>
          <a:bodyPr/>
          <a:lstStyle/>
          <a:p>
            <a:r>
              <a:rPr lang="zh-CN" altLang="en-US" dirty="0"/>
              <a:t>分治法所能解决的问题</a:t>
            </a:r>
            <a:r>
              <a:rPr lang="zh-CN" altLang="en-US" dirty="0" smtClean="0"/>
              <a:t>一般有四个</a:t>
            </a:r>
            <a:r>
              <a:rPr lang="zh-CN" altLang="en-US" dirty="0"/>
              <a:t>特征：</a:t>
            </a:r>
          </a:p>
          <a:p>
            <a:pPr lvl="1"/>
            <a:r>
              <a:rPr lang="zh-CN" altLang="en-US" dirty="0"/>
              <a:t>该问题的规模缩小到一定的程度就可以容易地解决；</a:t>
            </a:r>
          </a:p>
          <a:p>
            <a:pPr lvl="1"/>
            <a:r>
              <a:rPr lang="zh-CN" altLang="en-US" dirty="0"/>
              <a:t>该问题可以分解为若干个规模较小的相同问题，即该问题具有最优子结构性质</a:t>
            </a:r>
          </a:p>
          <a:p>
            <a:pPr lvl="1"/>
            <a:r>
              <a:rPr lang="zh-CN" altLang="en-US" dirty="0"/>
              <a:t>利用该问题分解出的子问题的解可以合并为该问题的解；</a:t>
            </a:r>
          </a:p>
          <a:p>
            <a:pPr lvl="1"/>
            <a:r>
              <a:rPr lang="zh-CN" altLang="en-US" dirty="0"/>
              <a:t>该问题所分解出的各个子问题是相互独立的，即子问题之间不包含公共的子问题。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分治法的适用条件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1600" y="5485466"/>
            <a:ext cx="6913562" cy="83099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因为问题的计算复杂性一般是随着问题规模的增加而增加，因此大部分问题满足这个特征。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71600" y="5478323"/>
            <a:ext cx="6913562" cy="83099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这条特征是应用分治法的前提，它也是大多数问题可以满足的，此特征反映了递归思想的应用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71600" y="5445224"/>
            <a:ext cx="6913562" cy="120032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能否利用分治法完全取决于问题是否具有这条特征，如果具备了前两条特征，而不具备第三条特征，则可以考虑</a:t>
            </a:r>
            <a:r>
              <a:rPr lang="zh-CN" alt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贪心算法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动态规划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95536" y="5445224"/>
            <a:ext cx="8136904" cy="120032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这条特征涉及到分治法的</a:t>
            </a:r>
            <a:r>
              <a:rPr lang="zh-CN" alt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效率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，如果各子问题是不独立的，则分治法要做许多不必要的工作，重复地解公共的子问题，此时虽然也可用分治法，但一般用</a:t>
            </a:r>
            <a:r>
              <a:rPr lang="zh-CN" alt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动态规划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较好。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15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046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divide-and-conquer(P)</a:t>
            </a:r>
          </a:p>
          <a:p>
            <a:r>
              <a:rPr lang="en-US" altLang="zh-CN" sz="2400" dirty="0"/>
              <a:t>  {</a:t>
            </a:r>
          </a:p>
          <a:p>
            <a:r>
              <a:rPr lang="en-US" altLang="zh-CN" sz="2400" dirty="0"/>
              <a:t>    if ( | P | &lt;= n0) </a:t>
            </a:r>
            <a:r>
              <a:rPr lang="en-US" altLang="zh-CN" sz="2400" dirty="0" err="1"/>
              <a:t>adhoc</a:t>
            </a:r>
            <a:r>
              <a:rPr lang="en-US" altLang="zh-CN" sz="2400" dirty="0"/>
              <a:t>(P);   //</a:t>
            </a:r>
            <a:r>
              <a:rPr lang="zh-CN" altLang="en-US" sz="2400" dirty="0"/>
              <a:t>解决小规模的问题</a:t>
            </a:r>
          </a:p>
          <a:p>
            <a:r>
              <a:rPr lang="zh-CN" altLang="en-US" sz="2400" dirty="0"/>
              <a:t>    </a:t>
            </a:r>
            <a:r>
              <a:rPr lang="en-US" altLang="zh-CN" sz="2400" dirty="0"/>
              <a:t>divide P into smaller </a:t>
            </a:r>
            <a:r>
              <a:rPr lang="en-US" altLang="zh-CN" sz="2400" dirty="0" err="1"/>
              <a:t>subinstances</a:t>
            </a:r>
            <a:r>
              <a:rPr lang="en-US" altLang="zh-CN" sz="2400" dirty="0"/>
              <a:t> P1,P2,...,</a:t>
            </a:r>
            <a:r>
              <a:rPr lang="en-US" altLang="zh-CN" sz="2400" dirty="0" err="1"/>
              <a:t>Pk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en-US" altLang="zh-CN" sz="2400" dirty="0" smtClean="0"/>
              <a:t>//</a:t>
            </a:r>
            <a:r>
              <a:rPr lang="zh-CN" altLang="en-US" sz="2400" dirty="0"/>
              <a:t>分解问题</a:t>
            </a:r>
          </a:p>
          <a:p>
            <a:r>
              <a:rPr lang="zh-CN" altLang="en-US" sz="2400" dirty="0"/>
              <a:t>    </a:t>
            </a:r>
            <a:r>
              <a:rPr lang="en-US" altLang="zh-CN" sz="2400" dirty="0"/>
              <a:t>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=1,i&lt;=</a:t>
            </a:r>
            <a:r>
              <a:rPr lang="en-US" altLang="zh-CN" sz="2400" dirty="0" err="1"/>
              <a:t>k,i</a:t>
            </a:r>
            <a:r>
              <a:rPr lang="en-US" altLang="zh-CN" sz="2400" dirty="0"/>
              <a:t>++)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yi</a:t>
            </a:r>
            <a:r>
              <a:rPr lang="en-US" altLang="zh-CN" sz="2400" dirty="0"/>
              <a:t>=divide-and-conquer(Pi);  //</a:t>
            </a:r>
            <a:r>
              <a:rPr lang="zh-CN" altLang="en-US" sz="2400" dirty="0"/>
              <a:t>递归的解各子问题</a:t>
            </a:r>
          </a:p>
          <a:p>
            <a:r>
              <a:rPr lang="zh-CN" altLang="en-US" sz="2400" dirty="0"/>
              <a:t>    </a:t>
            </a:r>
            <a:r>
              <a:rPr lang="en-US" altLang="zh-CN" sz="2400" dirty="0"/>
              <a:t>return merge(y1,...,</a:t>
            </a:r>
            <a:r>
              <a:rPr lang="en-US" altLang="zh-CN" sz="2400" dirty="0" err="1"/>
              <a:t>yk</a:t>
            </a:r>
            <a:r>
              <a:rPr lang="en-US" altLang="zh-CN" sz="2400" dirty="0"/>
              <a:t>);  //</a:t>
            </a:r>
            <a:r>
              <a:rPr lang="zh-CN" altLang="en-US" sz="2400" dirty="0"/>
              <a:t>将各子问题的解合并为原问题的解</a:t>
            </a:r>
          </a:p>
          <a:p>
            <a:r>
              <a:rPr lang="zh-CN" altLang="en-US" sz="2400" dirty="0"/>
              <a:t>  </a:t>
            </a:r>
            <a:r>
              <a:rPr lang="en-US" altLang="zh-CN" sz="2400" dirty="0"/>
              <a:t>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</a:t>
            </a:r>
            <a:r>
              <a:rPr lang="zh-CN" altLang="en-US" dirty="0" smtClean="0"/>
              <a:t>治算法描述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60030" y="3429000"/>
            <a:ext cx="8023939" cy="267765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人们从大量实践中发现，在用分治法设计算法时，最好使子问题的规模大致相同。即将一个问题分成大小相等的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个子问题的处理方法是行之有效的。这种使子问题规模大致相等的做法是出自一种</a:t>
            </a:r>
            <a:r>
              <a:rPr lang="zh-CN" altLang="en-US" sz="28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平衡</a:t>
            </a:r>
            <a:r>
              <a:rPr lang="en-US" altLang="zh-CN" sz="28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(balancing)</a:t>
            </a:r>
            <a:r>
              <a:rPr lang="zh-CN" altLang="en-US" sz="28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子问题</a:t>
            </a:r>
            <a:r>
              <a:rPr lang="zh-CN" altLang="en-US" sz="28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的思想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，它几乎总是比子问题规模不等的做法要好。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16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271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一个分治法将规模为</a:t>
            </a:r>
            <a:r>
              <a:rPr lang="en-US" altLang="zh-CN" sz="2800" dirty="0"/>
              <a:t>n</a:t>
            </a:r>
            <a:r>
              <a:rPr lang="zh-CN" altLang="en-US" sz="2800" dirty="0"/>
              <a:t>的问题分成</a:t>
            </a:r>
            <a:r>
              <a:rPr lang="en-US" altLang="zh-CN" sz="2800" dirty="0"/>
              <a:t>k</a:t>
            </a:r>
            <a:r>
              <a:rPr lang="zh-CN" altLang="en-US" sz="2800" dirty="0"/>
              <a:t>个规模为</a:t>
            </a:r>
            <a:r>
              <a:rPr lang="en-US" altLang="zh-CN" sz="2800" dirty="0"/>
              <a:t>n</a:t>
            </a:r>
            <a:r>
              <a:rPr lang="zh-CN" altLang="en-US" sz="2800" dirty="0"/>
              <a:t>／</a:t>
            </a:r>
            <a:r>
              <a:rPr lang="en-US" altLang="zh-CN" sz="2800" dirty="0"/>
              <a:t>m</a:t>
            </a:r>
            <a:r>
              <a:rPr lang="zh-CN" altLang="en-US" sz="2800" dirty="0"/>
              <a:t>的子问题去解。设分解阀值</a:t>
            </a:r>
            <a:r>
              <a:rPr lang="en-US" altLang="zh-CN" sz="2800" dirty="0"/>
              <a:t>n0=1</a:t>
            </a:r>
            <a:r>
              <a:rPr lang="zh-CN" altLang="en-US" sz="2800" dirty="0"/>
              <a:t>，且</a:t>
            </a:r>
            <a:r>
              <a:rPr lang="en-US" altLang="zh-CN" sz="2800" dirty="0" err="1"/>
              <a:t>adhoc</a:t>
            </a:r>
            <a:r>
              <a:rPr lang="zh-CN" altLang="en-US" sz="2800" dirty="0"/>
              <a:t>解规模为</a:t>
            </a:r>
            <a:r>
              <a:rPr lang="en-US" altLang="zh-CN" sz="2800" dirty="0"/>
              <a:t>1</a:t>
            </a:r>
            <a:r>
              <a:rPr lang="zh-CN" altLang="en-US" sz="2800" dirty="0"/>
              <a:t>的问题耗费</a:t>
            </a:r>
            <a:r>
              <a:rPr lang="en-US" altLang="zh-CN" sz="2800" dirty="0"/>
              <a:t>1</a:t>
            </a:r>
            <a:r>
              <a:rPr lang="zh-CN" altLang="en-US" sz="2800" dirty="0"/>
              <a:t>个单位时间。再设将原问题分解为</a:t>
            </a:r>
            <a:r>
              <a:rPr lang="en-US" altLang="zh-CN" sz="2800" dirty="0"/>
              <a:t>k</a:t>
            </a:r>
            <a:r>
              <a:rPr lang="zh-CN" altLang="en-US" sz="2800" dirty="0"/>
              <a:t>个子问题以及用</a:t>
            </a:r>
            <a:r>
              <a:rPr lang="en-US" altLang="zh-CN" sz="2800" dirty="0"/>
              <a:t>merge</a:t>
            </a:r>
            <a:r>
              <a:rPr lang="zh-CN" altLang="en-US" sz="2800" dirty="0"/>
              <a:t>将</a:t>
            </a:r>
            <a:r>
              <a:rPr lang="en-US" altLang="zh-CN" sz="2800" dirty="0"/>
              <a:t>k</a:t>
            </a:r>
            <a:r>
              <a:rPr lang="zh-CN" altLang="en-US" sz="2800" dirty="0"/>
              <a:t>个子问题的解合并为原问题的解需用</a:t>
            </a:r>
            <a:r>
              <a:rPr lang="en-US" altLang="zh-CN" sz="2800" dirty="0"/>
              <a:t>f(n)</a:t>
            </a:r>
            <a:r>
              <a:rPr lang="zh-CN" altLang="en-US" sz="2800" dirty="0"/>
              <a:t>个单位时间。用</a:t>
            </a:r>
            <a:r>
              <a:rPr lang="en-US" altLang="zh-CN" sz="2800" dirty="0"/>
              <a:t>T(n)</a:t>
            </a:r>
            <a:r>
              <a:rPr lang="zh-CN" altLang="en-US" sz="2800" dirty="0"/>
              <a:t>表示该分治法解规模为</a:t>
            </a:r>
            <a:r>
              <a:rPr lang="en-US" altLang="zh-CN" sz="2800" dirty="0"/>
              <a:t>|P|=n</a:t>
            </a:r>
            <a:r>
              <a:rPr lang="zh-CN" altLang="en-US" sz="2800" dirty="0"/>
              <a:t>的问题所需的计算时间，则有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/>
              <a:t>通过迭代法求得方程的解：</a:t>
            </a:r>
          </a:p>
          <a:p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</a:t>
            </a:r>
            <a:r>
              <a:rPr lang="zh-CN" altLang="en-US" dirty="0" smtClean="0"/>
              <a:t>治复杂性分析</a:t>
            </a:r>
            <a:endParaRPr lang="zh-CN" alt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/>
          </p:nvPr>
        </p:nvGraphicFramePr>
        <p:xfrm>
          <a:off x="1475656" y="3717032"/>
          <a:ext cx="50419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3" imgW="1955800" imgH="457200" progId="Equation.DSMT4">
                  <p:embed/>
                </p:oleObj>
              </mc:Choice>
              <mc:Fallback>
                <p:oleObj name="Equation" r:id="rId3" imgW="1955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717032"/>
                        <a:ext cx="50419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/>
          </p:nvPr>
        </p:nvGraphicFramePr>
        <p:xfrm>
          <a:off x="4860032" y="4725144"/>
          <a:ext cx="3816424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公式" r:id="rId5" imgW="1993900" imgH="469900" progId="Equation.3">
                  <p:embed/>
                </p:oleObj>
              </mc:Choice>
              <mc:Fallback>
                <p:oleObj name="公式" r:id="rId5" imgW="1993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725144"/>
                        <a:ext cx="3816424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23031" y="4676876"/>
            <a:ext cx="8353425" cy="1603375"/>
          </a:xfrm>
          <a:prstGeom prst="rect">
            <a:avLst/>
          </a:prstGeom>
          <a:solidFill>
            <a:srgbClr val="0070C0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：递归方程及其解只给出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的方幂时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的值，但是如果认为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足够平滑，那么由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的方幂时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的值可以估计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的增长速度。通常假定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是单调上升的，从而当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baseline="30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≤n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</a:t>
            </a:r>
            <a:r>
              <a:rPr lang="en-US" altLang="zh-CN" sz="2400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i+1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T(m</a:t>
            </a:r>
            <a:r>
              <a:rPr lang="en-US" altLang="zh-CN" sz="2400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)≤T(n)&lt;T(m</a:t>
            </a:r>
            <a:r>
              <a:rPr lang="en-US" altLang="zh-CN" sz="2400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i+1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17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8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给定已按升序排好序的</a:t>
            </a:r>
            <a:r>
              <a:rPr lang="en-US" altLang="zh-CN" dirty="0"/>
              <a:t>n</a:t>
            </a:r>
            <a:r>
              <a:rPr lang="zh-CN" altLang="en-US" dirty="0"/>
              <a:t>个元素</a:t>
            </a:r>
            <a:r>
              <a:rPr lang="en-US" altLang="zh-CN" dirty="0"/>
              <a:t>a[0:n-1]</a:t>
            </a:r>
            <a:r>
              <a:rPr lang="zh-CN" altLang="en-US" dirty="0"/>
              <a:t>，现要在这</a:t>
            </a:r>
            <a:r>
              <a:rPr lang="en-US" altLang="zh-CN" dirty="0"/>
              <a:t>n</a:t>
            </a:r>
            <a:r>
              <a:rPr lang="zh-CN" altLang="en-US" dirty="0"/>
              <a:t>个元素中找出一特定元素</a:t>
            </a:r>
            <a:r>
              <a:rPr lang="en-US" altLang="zh-CN" dirty="0"/>
              <a:t>x</a:t>
            </a:r>
            <a:r>
              <a:rPr lang="zh-CN" altLang="en-US" dirty="0" smtClean="0"/>
              <a:t>。分析：</a:t>
            </a:r>
            <a:endParaRPr lang="en-US" altLang="zh-CN" dirty="0" smtClean="0"/>
          </a:p>
          <a:p>
            <a:pPr lvl="1"/>
            <a:r>
              <a:rPr lang="zh-CN" altLang="en-US" dirty="0"/>
              <a:t>该问题的规模缩小到一定的程度就可以容易地解决；</a:t>
            </a:r>
          </a:p>
          <a:p>
            <a:pPr lvl="1"/>
            <a:r>
              <a:rPr lang="zh-CN" altLang="en-US" dirty="0"/>
              <a:t>该问题可以分解为若干个规模较小的相同问题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分解出的子问题的解可以合并为原问题的解；</a:t>
            </a:r>
          </a:p>
          <a:p>
            <a:pPr lvl="1"/>
            <a:r>
              <a:rPr lang="zh-CN" altLang="en-US" dirty="0"/>
              <a:t>分解出的各个子问题是相互独立的。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</a:t>
            </a:r>
            <a:r>
              <a:rPr lang="zh-CN" altLang="en-US" dirty="0" smtClean="0"/>
              <a:t>搜索技术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5287" y="4869160"/>
            <a:ext cx="8353425" cy="1238250"/>
          </a:xfrm>
          <a:prstGeom prst="rect">
            <a:avLst/>
          </a:prstGeom>
          <a:solidFill>
            <a:srgbClr val="0070C0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分析：很显然此问题分解出的子问题相互独立，即在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的前面或后面查找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是独立的子问题，因此满足分治法的第四个适用条件。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18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053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二分搜索技术复杂度分析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7504" y="1340768"/>
            <a:ext cx="8353425" cy="4365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</a:rPr>
              <a:t>据此容易设计出二分搜索算法：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</a:rPr>
              <a:t>template&lt;class Type&gt;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</a:rPr>
              <a:t>BinarySearch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</a:rPr>
              <a:t>(Type a[],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</a:rPr>
              <a:t> Type&amp; 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</a:rPr>
              <a:t> l,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</a:rPr>
              <a:t> r)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</a:rPr>
              <a:t>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</a:rPr>
              <a:t>     while (r &gt;= l){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</a:rPr>
              <a:t>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</a:rPr>
              <a:t> m =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</a:rPr>
              <a:t>l+r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</a:rPr>
              <a:t>)/2;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</a:rPr>
              <a:t>        if (x == a[m]) return m;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</a:rPr>
              <a:t>        if (x &lt; a[m]) r = m-1; else l = m+1;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</a:rPr>
              <a:t>        }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</a:rPr>
              <a:t>    return -1;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软雅黑" panose="020B0503020204020204" pitchFamily="34" charset="-122"/>
              </a:rPr>
              <a:t>}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138612" y="2780928"/>
            <a:ext cx="4897438" cy="2698750"/>
          </a:xfrm>
          <a:prstGeom prst="rect">
            <a:avLst/>
          </a:prstGeom>
          <a:solidFill>
            <a:srgbClr val="0070C0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算法复杂度分析：</a:t>
            </a:r>
          </a:p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每执行一次算法的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循环， 待搜索数组的大小减少一半。因此，在最坏情况下，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循环被执行了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次。循环体内运算需要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时间，因此整个算法在最坏情况下的计算时间复杂性为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19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743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 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举例说明分治与递归</a:t>
            </a:r>
            <a:endParaRPr lang="en-US" altLang="zh-CN" dirty="0" smtClean="0"/>
          </a:p>
          <a:p>
            <a:r>
              <a:rPr lang="zh-CN" altLang="en-US" dirty="0"/>
              <a:t>分</a:t>
            </a:r>
            <a:r>
              <a:rPr lang="zh-CN" altLang="en-US" dirty="0" smtClean="0"/>
              <a:t>治与递归</a:t>
            </a:r>
            <a:endParaRPr lang="en-US" altLang="zh-CN" dirty="0" smtClean="0"/>
          </a:p>
          <a:p>
            <a:pPr lvl="1"/>
            <a:r>
              <a:rPr lang="zh-CN" altLang="en-US" dirty="0"/>
              <a:t>分</a:t>
            </a:r>
            <a:r>
              <a:rPr lang="zh-CN" altLang="en-US" dirty="0" smtClean="0"/>
              <a:t>治与递归的概念</a:t>
            </a:r>
            <a:endParaRPr lang="en-US" altLang="zh-CN" dirty="0" smtClean="0"/>
          </a:p>
          <a:p>
            <a:pPr lvl="1"/>
            <a:r>
              <a:rPr lang="zh-CN" altLang="en-US" dirty="0"/>
              <a:t>分</a:t>
            </a:r>
            <a:r>
              <a:rPr lang="zh-CN" altLang="en-US" dirty="0" smtClean="0"/>
              <a:t>治与递归的联系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算法描述及步骤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若干经典算法分别说明分治算法与递归算法</a:t>
            </a:r>
            <a:endParaRPr lang="en-US" altLang="zh-CN" dirty="0" smtClean="0"/>
          </a:p>
          <a:p>
            <a:r>
              <a:rPr lang="zh-CN" altLang="en-US" dirty="0" smtClean="0"/>
              <a:t>递推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分治与递归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2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91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基本思想：将待排序元素分成大小大致相同的</a:t>
            </a:r>
            <a:r>
              <a:rPr lang="en-US" altLang="zh-CN" dirty="0"/>
              <a:t>2</a:t>
            </a:r>
            <a:r>
              <a:rPr lang="zh-CN" altLang="en-US" dirty="0"/>
              <a:t>个子集合，分别对</a:t>
            </a:r>
            <a:r>
              <a:rPr lang="en-US" altLang="zh-CN" dirty="0"/>
              <a:t>2</a:t>
            </a:r>
            <a:r>
              <a:rPr lang="zh-CN" altLang="en-US" dirty="0"/>
              <a:t>个子集合进行排序，最终将排好序的子集合合并成为所要求的排好序的集合。 </a:t>
            </a:r>
            <a:endParaRPr lang="en-US" altLang="zh-CN" dirty="0" smtClean="0"/>
          </a:p>
          <a:p>
            <a:pPr lvl="1"/>
            <a:r>
              <a:rPr lang="en-US" altLang="zh-CN" sz="1800" dirty="0"/>
              <a:t>void </a:t>
            </a:r>
            <a:r>
              <a:rPr lang="en-US" altLang="zh-CN" sz="1800" dirty="0" err="1"/>
              <a:t>MergeSort</a:t>
            </a:r>
            <a:r>
              <a:rPr lang="en-US" altLang="zh-CN" sz="1800" dirty="0"/>
              <a:t>(Type a[],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left,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right)</a:t>
            </a:r>
          </a:p>
          <a:p>
            <a:pPr lvl="1"/>
            <a:r>
              <a:rPr lang="en-US" altLang="zh-CN" sz="1800" dirty="0"/>
              <a:t>   {</a:t>
            </a:r>
          </a:p>
          <a:p>
            <a:pPr lvl="1"/>
            <a:r>
              <a:rPr lang="en-US" altLang="zh-CN" sz="1800" dirty="0"/>
              <a:t>      if (left&lt;right) {//</a:t>
            </a:r>
            <a:r>
              <a:rPr lang="zh-CN" altLang="en-US" sz="1800" dirty="0"/>
              <a:t>至少有</a:t>
            </a:r>
            <a:r>
              <a:rPr lang="en-US" altLang="zh-CN" sz="1800" dirty="0"/>
              <a:t>2</a:t>
            </a:r>
            <a:r>
              <a:rPr lang="zh-CN" altLang="en-US" sz="1800" dirty="0"/>
              <a:t>个元素</a:t>
            </a:r>
          </a:p>
          <a:p>
            <a:pPr lvl="1"/>
            <a:r>
              <a:rPr lang="zh-CN" altLang="en-US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=(</a:t>
            </a:r>
            <a:r>
              <a:rPr lang="en-US" altLang="zh-CN" sz="1800" dirty="0" err="1"/>
              <a:t>left+right</a:t>
            </a:r>
            <a:r>
              <a:rPr lang="en-US" altLang="zh-CN" sz="1800" dirty="0"/>
              <a:t>)/2;  //</a:t>
            </a:r>
            <a:r>
              <a:rPr lang="zh-CN" altLang="en-US" sz="1800" dirty="0"/>
              <a:t>取中点</a:t>
            </a:r>
          </a:p>
          <a:p>
            <a:pPr lvl="1"/>
            <a:r>
              <a:rPr lang="zh-CN" altLang="en-US" sz="1800" dirty="0"/>
              <a:t>      </a:t>
            </a:r>
            <a:r>
              <a:rPr lang="en-US" altLang="zh-CN" sz="1800" dirty="0" err="1"/>
              <a:t>mergeSort</a:t>
            </a:r>
            <a:r>
              <a:rPr lang="en-US" altLang="zh-CN" sz="1800" dirty="0"/>
              <a:t>(a, left,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);</a:t>
            </a:r>
          </a:p>
          <a:p>
            <a:pPr lvl="1"/>
            <a:r>
              <a:rPr lang="en-US" altLang="zh-CN" sz="1800" dirty="0"/>
              <a:t>      </a:t>
            </a:r>
            <a:r>
              <a:rPr lang="en-US" altLang="zh-CN" sz="1800" dirty="0" err="1"/>
              <a:t>mergeSort</a:t>
            </a:r>
            <a:r>
              <a:rPr lang="en-US" altLang="zh-CN" sz="1800" dirty="0"/>
              <a:t>(a, i+1, right);</a:t>
            </a:r>
          </a:p>
          <a:p>
            <a:pPr lvl="1"/>
            <a:r>
              <a:rPr lang="en-US" altLang="zh-CN" sz="1800" dirty="0"/>
              <a:t>      merge(a, b, left,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, right);  //</a:t>
            </a:r>
            <a:r>
              <a:rPr lang="zh-CN" altLang="en-US" sz="1800" dirty="0"/>
              <a:t>合并到数组</a:t>
            </a:r>
            <a:r>
              <a:rPr lang="en-US" altLang="zh-CN" sz="1800" dirty="0"/>
              <a:t>b</a:t>
            </a:r>
          </a:p>
          <a:p>
            <a:pPr lvl="1"/>
            <a:r>
              <a:rPr lang="en-US" altLang="zh-CN" sz="1800" dirty="0"/>
              <a:t>      copy(a, b, left, right);    //</a:t>
            </a:r>
            <a:r>
              <a:rPr lang="zh-CN" altLang="en-US" sz="1800" dirty="0"/>
              <a:t>复制回数组</a:t>
            </a:r>
            <a:r>
              <a:rPr lang="en-US" altLang="zh-CN" sz="1800" dirty="0"/>
              <a:t>a</a:t>
            </a:r>
          </a:p>
          <a:p>
            <a:pPr lvl="1"/>
            <a:r>
              <a:rPr lang="en-US" altLang="zh-CN" sz="1800" dirty="0"/>
              <a:t>      }</a:t>
            </a:r>
          </a:p>
          <a:p>
            <a:pPr lvl="1"/>
            <a:r>
              <a:rPr lang="en-US" altLang="zh-CN" sz="1800" dirty="0"/>
              <a:t>   }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合并排序算法</a:t>
            </a:r>
            <a:endParaRPr lang="zh-CN" altLang="en-US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403648" y="2882481"/>
            <a:ext cx="6988175" cy="17494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063DE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ea typeface="黑体" panose="02010609060101010101" pitchFamily="49" charset="-122"/>
              </a:rPr>
              <a:t>复杂度分析</a:t>
            </a:r>
          </a:p>
          <a:p>
            <a:pPr>
              <a:defRPr/>
            </a:pP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pPr>
              <a:defRPr/>
            </a:pPr>
            <a:endParaRPr lang="zh-CN" altLang="en-US" sz="2400" b="1"/>
          </a:p>
          <a:p>
            <a:pPr algn="ctr">
              <a:defRPr/>
            </a:pPr>
            <a:r>
              <a:rPr lang="en-US" altLang="zh-CN" sz="2400"/>
              <a:t>T(n)=O(nlogn) </a:t>
            </a:r>
            <a:r>
              <a:rPr lang="zh-CN" altLang="en-US" sz="2400"/>
              <a:t>渐进意义下的最优算法</a:t>
            </a:r>
            <a:endParaRPr lang="zh-CN" altLang="en-US" sz="2400" b="1">
              <a:solidFill>
                <a:srgbClr val="FF0000"/>
              </a:solidFill>
              <a:ea typeface="楷体_GB2312" pitchFamily="49" charset="-122"/>
              <a:sym typeface="Wingdings" panose="05000000000000000000" pitchFamily="2" charset="2"/>
            </a:endParaRP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/>
          </p:nvPr>
        </p:nvGraphicFramePr>
        <p:xfrm>
          <a:off x="3061791" y="3140968"/>
          <a:ext cx="367188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Equation" r:id="rId3" imgW="1930400" imgH="457200" progId="Equation.DSMT4">
                  <p:embed/>
                </p:oleObj>
              </mc:Choice>
              <mc:Fallback>
                <p:oleObj name="Equation" r:id="rId3" imgW="1930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1791" y="3140968"/>
                        <a:ext cx="3671888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20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081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 err="1"/>
              <a:t>mergeSort</a:t>
            </a:r>
            <a:r>
              <a:rPr lang="zh-CN" altLang="en-US" dirty="0"/>
              <a:t>的递归过程可以消去。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合并算法</a:t>
            </a:r>
            <a:endParaRPr lang="zh-CN" altLang="en-US" dirty="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581025" y="1974850"/>
            <a:ext cx="7724775" cy="463550"/>
            <a:chOff x="366" y="1244"/>
            <a:chExt cx="4866" cy="292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66" y="1286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dirty="0">
                  <a:latin typeface="Verdana" panose="020B0604030504040204" pitchFamily="34" charset="0"/>
                  <a:ea typeface="楷体_GB2312" pitchFamily="49" charset="-122"/>
                </a:rPr>
                <a:t>初始序列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374" y="1244"/>
              <a:ext cx="38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Verdana" panose="020B0604030504040204" pitchFamily="34" charset="0"/>
                  <a:ea typeface="黑体" panose="02010609060101010101" pitchFamily="49" charset="-122"/>
                </a:rPr>
                <a:t>[49]  [38]  [65]  [97]  [76]  [13]  [27]</a:t>
              </a: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2571750" y="2400300"/>
            <a:ext cx="5276850" cy="781050"/>
            <a:chOff x="1620" y="1512"/>
            <a:chExt cx="3324" cy="492"/>
          </a:xfrm>
        </p:grpSpPr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620" y="1524"/>
              <a:ext cx="570" cy="315"/>
            </a:xfrm>
            <a:custGeom>
              <a:avLst/>
              <a:gdLst>
                <a:gd name="T0" fmla="*/ 0 w 570"/>
                <a:gd name="T1" fmla="*/ 18 h 315"/>
                <a:gd name="T2" fmla="*/ 306 w 570"/>
                <a:gd name="T3" fmla="*/ 312 h 315"/>
                <a:gd name="T4" fmla="*/ 570 w 570"/>
                <a:gd name="T5" fmla="*/ 0 h 3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0" h="315">
                  <a:moveTo>
                    <a:pt x="0" y="18"/>
                  </a:moveTo>
                  <a:cubicBezTo>
                    <a:pt x="105" y="166"/>
                    <a:pt x="211" y="315"/>
                    <a:pt x="306" y="312"/>
                  </a:cubicBezTo>
                  <a:cubicBezTo>
                    <a:pt x="401" y="309"/>
                    <a:pt x="525" y="53"/>
                    <a:pt x="570" y="0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2736" y="1518"/>
              <a:ext cx="570" cy="315"/>
            </a:xfrm>
            <a:custGeom>
              <a:avLst/>
              <a:gdLst>
                <a:gd name="T0" fmla="*/ 0 w 570"/>
                <a:gd name="T1" fmla="*/ 18 h 315"/>
                <a:gd name="T2" fmla="*/ 306 w 570"/>
                <a:gd name="T3" fmla="*/ 312 h 315"/>
                <a:gd name="T4" fmla="*/ 570 w 570"/>
                <a:gd name="T5" fmla="*/ 0 h 3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0" h="315">
                  <a:moveTo>
                    <a:pt x="0" y="18"/>
                  </a:moveTo>
                  <a:cubicBezTo>
                    <a:pt x="105" y="166"/>
                    <a:pt x="211" y="315"/>
                    <a:pt x="306" y="312"/>
                  </a:cubicBezTo>
                  <a:cubicBezTo>
                    <a:pt x="401" y="309"/>
                    <a:pt x="525" y="53"/>
                    <a:pt x="570" y="0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852" y="1512"/>
              <a:ext cx="570" cy="315"/>
            </a:xfrm>
            <a:custGeom>
              <a:avLst/>
              <a:gdLst>
                <a:gd name="T0" fmla="*/ 0 w 570"/>
                <a:gd name="T1" fmla="*/ 18 h 315"/>
                <a:gd name="T2" fmla="*/ 306 w 570"/>
                <a:gd name="T3" fmla="*/ 312 h 315"/>
                <a:gd name="T4" fmla="*/ 570 w 570"/>
                <a:gd name="T5" fmla="*/ 0 h 3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0" h="315">
                  <a:moveTo>
                    <a:pt x="0" y="18"/>
                  </a:moveTo>
                  <a:cubicBezTo>
                    <a:pt x="105" y="166"/>
                    <a:pt x="211" y="315"/>
                    <a:pt x="306" y="312"/>
                  </a:cubicBezTo>
                  <a:cubicBezTo>
                    <a:pt x="401" y="309"/>
                    <a:pt x="525" y="53"/>
                    <a:pt x="570" y="0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912" y="1832"/>
              <a:ext cx="0" cy="16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042" y="1836"/>
              <a:ext cx="0" cy="16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164" y="1824"/>
              <a:ext cx="0" cy="16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944" y="1536"/>
              <a:ext cx="0" cy="4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558800" y="3155950"/>
            <a:ext cx="7740650" cy="457200"/>
            <a:chOff x="352" y="1988"/>
            <a:chExt cx="4876" cy="288"/>
          </a:xfrm>
        </p:grpSpPr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484" y="1988"/>
              <a:ext cx="37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Verdana" panose="020B0604030504040204" pitchFamily="34" charset="0"/>
                  <a:ea typeface="黑体" panose="02010609060101010101" pitchFamily="49" charset="-122"/>
                </a:rPr>
                <a:t>[38  49]     [65  97]    [13  76]   [27]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52" y="2012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latin typeface="Verdana" panose="020B0604030504040204" pitchFamily="34" charset="0"/>
                  <a:ea typeface="楷体_GB2312" pitchFamily="49" charset="-122"/>
                </a:rPr>
                <a:t>第一步</a:t>
              </a:r>
            </a:p>
          </p:txBody>
        </p: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530225" y="4241800"/>
            <a:ext cx="7543800" cy="468313"/>
            <a:chOff x="334" y="2672"/>
            <a:chExt cx="4752" cy="295"/>
          </a:xfrm>
        </p:grpSpPr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34" y="273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latin typeface="Verdana" panose="020B0604030504040204" pitchFamily="34" charset="0"/>
                  <a:ea typeface="楷体_GB2312" pitchFamily="49" charset="-122"/>
                </a:rPr>
                <a:t>第二步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622" y="2672"/>
              <a:ext cx="34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Verdana" panose="020B0604030504040204" pitchFamily="34" charset="0"/>
                  <a:ea typeface="黑体" panose="02010609060101010101" pitchFamily="49" charset="-122"/>
                </a:rPr>
                <a:t>[38  49  65  97]         [13  27  76]</a:t>
              </a:r>
            </a:p>
          </p:txBody>
        </p:sp>
      </p:grp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3028950" y="3533775"/>
            <a:ext cx="4829175" cy="647700"/>
            <a:chOff x="1908" y="2226"/>
            <a:chExt cx="3042" cy="408"/>
          </a:xfrm>
        </p:grpSpPr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908" y="2232"/>
              <a:ext cx="1152" cy="255"/>
            </a:xfrm>
            <a:custGeom>
              <a:avLst/>
              <a:gdLst>
                <a:gd name="T0" fmla="*/ 0 w 1152"/>
                <a:gd name="T1" fmla="*/ 18 h 255"/>
                <a:gd name="T2" fmla="*/ 582 w 1152"/>
                <a:gd name="T3" fmla="*/ 252 h 255"/>
                <a:gd name="T4" fmla="*/ 1152 w 1152"/>
                <a:gd name="T5" fmla="*/ 0 h 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255">
                  <a:moveTo>
                    <a:pt x="0" y="18"/>
                  </a:moveTo>
                  <a:cubicBezTo>
                    <a:pt x="195" y="136"/>
                    <a:pt x="390" y="255"/>
                    <a:pt x="582" y="252"/>
                  </a:cubicBezTo>
                  <a:cubicBezTo>
                    <a:pt x="774" y="249"/>
                    <a:pt x="963" y="124"/>
                    <a:pt x="1152" y="0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146" y="2226"/>
              <a:ext cx="804" cy="212"/>
            </a:xfrm>
            <a:custGeom>
              <a:avLst/>
              <a:gdLst>
                <a:gd name="T0" fmla="*/ 0 w 804"/>
                <a:gd name="T1" fmla="*/ 0 h 212"/>
                <a:gd name="T2" fmla="*/ 414 w 804"/>
                <a:gd name="T3" fmla="*/ 210 h 212"/>
                <a:gd name="T4" fmla="*/ 804 w 804"/>
                <a:gd name="T5" fmla="*/ 12 h 2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04" h="212">
                  <a:moveTo>
                    <a:pt x="0" y="0"/>
                  </a:moveTo>
                  <a:cubicBezTo>
                    <a:pt x="140" y="104"/>
                    <a:pt x="280" y="208"/>
                    <a:pt x="414" y="210"/>
                  </a:cubicBezTo>
                  <a:cubicBezTo>
                    <a:pt x="548" y="212"/>
                    <a:pt x="676" y="112"/>
                    <a:pt x="804" y="12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2484" y="2490"/>
              <a:ext cx="0" cy="1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4566" y="2436"/>
              <a:ext cx="0" cy="1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" name="Group 28"/>
          <p:cNvGrpSpPr>
            <a:grpSpLocks/>
          </p:cNvGrpSpPr>
          <p:nvPr/>
        </p:nvGrpSpPr>
        <p:grpSpPr bwMode="auto">
          <a:xfrm>
            <a:off x="555625" y="5445125"/>
            <a:ext cx="7061200" cy="457200"/>
            <a:chOff x="350" y="3430"/>
            <a:chExt cx="4448" cy="288"/>
          </a:xfrm>
        </p:grpSpPr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350" y="3450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latin typeface="Verdana" panose="020B0604030504040204" pitchFamily="34" charset="0"/>
                  <a:ea typeface="楷体_GB2312" pitchFamily="49" charset="-122"/>
                </a:rPr>
                <a:t>第三步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1916" y="3430"/>
              <a:ext cx="28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Verdana" panose="020B0604030504040204" pitchFamily="34" charset="0"/>
                  <a:ea typeface="黑体" panose="02010609060101010101" pitchFamily="49" charset="-122"/>
                </a:rPr>
                <a:t>[13  27  38  49  65   76  97]</a:t>
              </a:r>
            </a:p>
          </p:txBody>
        </p:sp>
      </p:grpSp>
      <p:grpSp>
        <p:nvGrpSpPr>
          <p:cNvPr id="31" name="Group 31"/>
          <p:cNvGrpSpPr>
            <a:grpSpLocks/>
          </p:cNvGrpSpPr>
          <p:nvPr/>
        </p:nvGrpSpPr>
        <p:grpSpPr bwMode="auto">
          <a:xfrm>
            <a:off x="3962400" y="4597400"/>
            <a:ext cx="3187700" cy="673100"/>
            <a:chOff x="2496" y="2896"/>
            <a:chExt cx="2008" cy="424"/>
          </a:xfrm>
        </p:grpSpPr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2496" y="2896"/>
              <a:ext cx="2008" cy="265"/>
            </a:xfrm>
            <a:custGeom>
              <a:avLst/>
              <a:gdLst>
                <a:gd name="T0" fmla="*/ 0 w 2008"/>
                <a:gd name="T1" fmla="*/ 8 h 265"/>
                <a:gd name="T2" fmla="*/ 1040 w 2008"/>
                <a:gd name="T3" fmla="*/ 264 h 265"/>
                <a:gd name="T4" fmla="*/ 2008 w 2008"/>
                <a:gd name="T5" fmla="*/ 0 h 2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08" h="265">
                  <a:moveTo>
                    <a:pt x="0" y="8"/>
                  </a:moveTo>
                  <a:cubicBezTo>
                    <a:pt x="352" y="136"/>
                    <a:pt x="705" y="265"/>
                    <a:pt x="1040" y="264"/>
                  </a:cubicBezTo>
                  <a:cubicBezTo>
                    <a:pt x="1375" y="263"/>
                    <a:pt x="1691" y="131"/>
                    <a:pt x="2008" y="0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3520" y="3152"/>
              <a:ext cx="0" cy="16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21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006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最坏时间复杂度：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平均时间复杂度：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辅助空间：</a:t>
            </a:r>
            <a:r>
              <a:rPr lang="en-US" altLang="zh-CN" dirty="0"/>
              <a:t>O(n)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合并排序</a:t>
            </a:r>
            <a:r>
              <a:rPr lang="en-US" altLang="zh-CN" dirty="0" smtClean="0"/>
              <a:t>-</a:t>
            </a:r>
            <a:r>
              <a:rPr lang="zh-CN" altLang="en-US" dirty="0" smtClean="0"/>
              <a:t>复杂度分析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22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91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1800" dirty="0"/>
              <a:t>template&lt;class Type&gt;</a:t>
            </a:r>
          </a:p>
          <a:p>
            <a:r>
              <a:rPr lang="en-US" altLang="zh-CN" sz="1800" dirty="0"/>
              <a:t>void </a:t>
            </a:r>
            <a:r>
              <a:rPr lang="en-US" altLang="zh-CN" sz="1800" dirty="0" err="1"/>
              <a:t>QuickSort</a:t>
            </a:r>
            <a:r>
              <a:rPr lang="en-US" altLang="zh-CN" sz="1800" dirty="0"/>
              <a:t> (Type a[],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p,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r)</a:t>
            </a:r>
          </a:p>
          <a:p>
            <a:r>
              <a:rPr lang="en-US" altLang="zh-CN" sz="1800" dirty="0"/>
              <a:t>{</a:t>
            </a:r>
          </a:p>
          <a:p>
            <a:r>
              <a:rPr lang="en-US" altLang="zh-CN" sz="1800" dirty="0"/>
              <a:t>      if (p&lt;r) {</a:t>
            </a:r>
          </a:p>
          <a:p>
            <a:r>
              <a:rPr lang="en-US" altLang="zh-CN" sz="1800" dirty="0"/>
              <a:t> 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q=Partition(</a:t>
            </a:r>
            <a:r>
              <a:rPr lang="en-US" altLang="zh-CN" sz="1800" dirty="0" err="1"/>
              <a:t>a,p,r</a:t>
            </a:r>
            <a:r>
              <a:rPr lang="en-US" altLang="zh-CN" sz="1800" dirty="0"/>
              <a:t>);</a:t>
            </a:r>
          </a:p>
          <a:p>
            <a:r>
              <a:rPr lang="en-US" altLang="zh-CN" sz="1800" dirty="0"/>
              <a:t>        </a:t>
            </a:r>
            <a:r>
              <a:rPr lang="en-US" altLang="zh-CN" sz="1800" dirty="0" err="1"/>
              <a:t>QuickSort</a:t>
            </a:r>
            <a:r>
              <a:rPr lang="en-US" altLang="zh-CN" sz="1800" dirty="0"/>
              <a:t> (a,p,q-1); //</a:t>
            </a:r>
            <a:r>
              <a:rPr lang="zh-CN" altLang="en-US" sz="1800" dirty="0"/>
              <a:t>对左半段排序</a:t>
            </a:r>
          </a:p>
          <a:p>
            <a:r>
              <a:rPr lang="zh-CN" altLang="en-US" sz="1800" dirty="0"/>
              <a:t>        </a:t>
            </a:r>
            <a:r>
              <a:rPr lang="en-US" altLang="zh-CN" sz="1800" dirty="0" err="1"/>
              <a:t>QuickSort</a:t>
            </a:r>
            <a:r>
              <a:rPr lang="en-US" altLang="zh-CN" sz="1800" dirty="0"/>
              <a:t> (a,q+1,r); //</a:t>
            </a:r>
            <a:r>
              <a:rPr lang="zh-CN" altLang="en-US" sz="1800" dirty="0"/>
              <a:t>对右半段排序</a:t>
            </a:r>
          </a:p>
          <a:p>
            <a:r>
              <a:rPr lang="zh-CN" altLang="en-US" sz="1800" dirty="0"/>
              <a:t>        </a:t>
            </a:r>
            <a:r>
              <a:rPr lang="en-US" altLang="zh-CN" sz="1800" dirty="0"/>
              <a:t>}</a:t>
            </a:r>
          </a:p>
          <a:p>
            <a:r>
              <a:rPr lang="en-US" altLang="zh-CN" sz="1800" dirty="0"/>
              <a:t>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快速排序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3448" y="1407010"/>
            <a:ext cx="8460432" cy="156966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的基本思想是：通过一趟排序将要排序的数据分割成独立的两部分，其中一部分的所有数据都比另外一部分的所有数据都要小，然后再按此方法对这两部分数据分别进行快速排序，整个排序过程可以递归进行，以此达到整个数据变成有序序列。</a:t>
            </a:r>
            <a:endParaRPr kumimoji="1" lang="ja-JP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3" y="3004054"/>
            <a:ext cx="2361952" cy="23619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44208" y="5442792"/>
            <a:ext cx="1672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Tony Hoare</a:t>
            </a:r>
          </a:p>
          <a:p>
            <a:pPr algn="ctr"/>
            <a:r>
              <a:rPr lang="en-US" altLang="zh-CN" dirty="0" smtClean="0"/>
              <a:t>C. A. R. Hoare</a:t>
            </a:r>
          </a:p>
          <a:p>
            <a:pPr algn="ctr"/>
            <a:r>
              <a:rPr lang="en-US" altLang="zh-CN" dirty="0" smtClean="0"/>
              <a:t>1980</a:t>
            </a:r>
            <a:r>
              <a:rPr lang="zh-CN" altLang="en-US" dirty="0" smtClean="0"/>
              <a:t>年图灵奖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23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666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/>
              <a:t>template&lt;class Type&gt;</a:t>
            </a:r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Partition (Type a[],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p,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r)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p, j = r + 1; </a:t>
            </a:r>
          </a:p>
          <a:p>
            <a:r>
              <a:rPr lang="en-US" altLang="zh-CN" sz="1600" dirty="0"/>
              <a:t>        Type x=a[p];</a:t>
            </a:r>
          </a:p>
          <a:p>
            <a:r>
              <a:rPr lang="en-US" altLang="zh-CN" sz="1600" dirty="0"/>
              <a:t>        // </a:t>
            </a:r>
            <a:r>
              <a:rPr lang="zh-CN" altLang="en-US" sz="1600" dirty="0"/>
              <a:t>将</a:t>
            </a:r>
            <a:r>
              <a:rPr lang="en-US" altLang="zh-CN" sz="1600" dirty="0"/>
              <a:t>&lt; x</a:t>
            </a:r>
            <a:r>
              <a:rPr lang="zh-CN" altLang="en-US" sz="1600" dirty="0"/>
              <a:t>的元素交换到左边区域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/>
              <a:t>// </a:t>
            </a:r>
            <a:r>
              <a:rPr lang="zh-CN" altLang="en-US" sz="1600" dirty="0"/>
              <a:t>将</a:t>
            </a:r>
            <a:r>
              <a:rPr lang="en-US" altLang="zh-CN" sz="1600" dirty="0"/>
              <a:t>&gt; x</a:t>
            </a:r>
            <a:r>
              <a:rPr lang="zh-CN" altLang="en-US" sz="1600" dirty="0"/>
              <a:t>的元素交换到右边区域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/>
              <a:t>while (true) {</a:t>
            </a:r>
          </a:p>
          <a:p>
            <a:r>
              <a:rPr lang="en-US" altLang="zh-CN" sz="1600" dirty="0"/>
              <a:t>           while (a[++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&lt;x);</a:t>
            </a:r>
          </a:p>
          <a:p>
            <a:r>
              <a:rPr lang="en-US" altLang="zh-CN" sz="1600" dirty="0"/>
              <a:t>           while (a[- -j] &gt;x);</a:t>
            </a:r>
          </a:p>
          <a:p>
            <a:r>
              <a:rPr lang="en-US" altLang="zh-CN" sz="1600" dirty="0"/>
              <a:t>           if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&gt;= j) break; </a:t>
            </a:r>
          </a:p>
          <a:p>
            <a:r>
              <a:rPr lang="en-US" altLang="zh-CN" sz="1600" dirty="0"/>
              <a:t>           Swap(a[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], a[j]);</a:t>
            </a:r>
          </a:p>
          <a:p>
            <a:r>
              <a:rPr lang="en-US" altLang="zh-CN" sz="1600" dirty="0"/>
              <a:t>           }</a:t>
            </a:r>
          </a:p>
          <a:p>
            <a:r>
              <a:rPr lang="en-US" altLang="zh-CN" sz="1600" dirty="0"/>
              <a:t>       a[p] = a[j];</a:t>
            </a:r>
          </a:p>
          <a:p>
            <a:r>
              <a:rPr lang="en-US" altLang="zh-CN" sz="1600" dirty="0"/>
              <a:t>       a[j] = x;</a:t>
            </a:r>
          </a:p>
          <a:p>
            <a:r>
              <a:rPr lang="en-US" altLang="zh-CN" sz="1600" dirty="0"/>
              <a:t>       return j;</a:t>
            </a:r>
          </a:p>
          <a:p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快速排序</a:t>
            </a:r>
            <a:endParaRPr lang="zh-CN" altLang="en-US" dirty="0"/>
          </a:p>
        </p:txBody>
      </p:sp>
      <p:sp>
        <p:nvSpPr>
          <p:cNvPr id="5" name="Text Box 64"/>
          <p:cNvSpPr txBox="1">
            <a:spLocks noChangeArrowheads="1"/>
          </p:cNvSpPr>
          <p:nvPr/>
        </p:nvSpPr>
        <p:spPr bwMode="auto">
          <a:xfrm>
            <a:off x="8045450" y="1484313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Verdana" panose="020B0604030504040204" pitchFamily="34" charset="0"/>
                <a:ea typeface="黑体" panose="02010609060101010101" pitchFamily="49" charset="-122"/>
              </a:rPr>
              <a:t>初始序列</a:t>
            </a:r>
          </a:p>
        </p:txBody>
      </p: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4591050" y="2008188"/>
            <a:ext cx="3257550" cy="519112"/>
            <a:chOff x="1176" y="1537"/>
            <a:chExt cx="2052" cy="327"/>
          </a:xfrm>
        </p:grpSpPr>
        <p:sp>
          <p:nvSpPr>
            <p:cNvPr id="7" name="Text Box 67"/>
            <p:cNvSpPr txBox="1">
              <a:spLocks noChangeArrowheads="1"/>
            </p:cNvSpPr>
            <p:nvPr/>
          </p:nvSpPr>
          <p:spPr bwMode="auto">
            <a:xfrm>
              <a:off x="1176" y="1537"/>
              <a:ext cx="20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ja-JP" altLang="en-US" sz="2800">
                  <a:latin typeface="Verdana" panose="020B0604030504040204" pitchFamily="34" charset="0"/>
                  <a:ea typeface="黑体" panose="02010609060101010101" pitchFamily="49" charset="-122"/>
                </a:rPr>
                <a:t>{</a:t>
              </a:r>
              <a:r>
                <a:rPr kumimoji="1" lang="ja-JP" altLang="en-US" sz="2800">
                  <a:solidFill>
                    <a:srgbClr val="00CCFF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6</a:t>
              </a:r>
              <a:r>
                <a:rPr kumimoji="1" lang="en-US" altLang="zh-CN" sz="2800">
                  <a:latin typeface="Verdana" panose="020B0604030504040204" pitchFamily="34" charset="0"/>
                  <a:ea typeface="黑体" panose="02010609060101010101" pitchFamily="49" charset="-122"/>
                </a:rPr>
                <a:t>, </a:t>
              </a:r>
              <a:r>
                <a:rPr kumimoji="1" lang="ja-JP" altLang="en-US" sz="2800">
                  <a:latin typeface="Verdana" panose="020B0604030504040204" pitchFamily="34" charset="0"/>
                  <a:ea typeface="黑体" panose="02010609060101010101" pitchFamily="49" charset="-122"/>
                </a:rPr>
                <a:t>7, 5, 2, 5, 8}</a:t>
              </a:r>
            </a:p>
          </p:txBody>
        </p:sp>
        <p:sp>
          <p:nvSpPr>
            <p:cNvPr id="8" name="Line 68"/>
            <p:cNvSpPr>
              <a:spLocks noChangeShapeType="1"/>
            </p:cNvSpPr>
            <p:nvPr/>
          </p:nvSpPr>
          <p:spPr bwMode="auto">
            <a:xfrm>
              <a:off x="2608" y="1565"/>
              <a:ext cx="1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" name="Text Box 70"/>
          <p:cNvSpPr txBox="1">
            <a:spLocks noChangeArrowheads="1"/>
          </p:cNvSpPr>
          <p:nvPr/>
        </p:nvSpPr>
        <p:spPr bwMode="auto">
          <a:xfrm>
            <a:off x="8131175" y="202565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Verdana" panose="020B0604030504040204" pitchFamily="34" charset="0"/>
                <a:ea typeface="黑体" panose="02010609060101010101" pitchFamily="49" charset="-122"/>
              </a:rPr>
              <a:t>j--;</a:t>
            </a:r>
          </a:p>
        </p:txBody>
      </p:sp>
      <p:sp>
        <p:nvSpPr>
          <p:cNvPr id="10" name="Line 73"/>
          <p:cNvSpPr>
            <a:spLocks noChangeShapeType="1"/>
          </p:cNvSpPr>
          <p:nvPr/>
        </p:nvSpPr>
        <p:spPr bwMode="auto">
          <a:xfrm flipV="1">
            <a:off x="7407275" y="2447925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74"/>
          <p:cNvSpPr>
            <a:spLocks noChangeShapeType="1"/>
          </p:cNvSpPr>
          <p:nvPr/>
        </p:nvSpPr>
        <p:spPr bwMode="auto">
          <a:xfrm flipV="1">
            <a:off x="4997450" y="2438400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" name="Object 75"/>
          <p:cNvGraphicFramePr>
            <a:graphicFrameLocks noChangeAspect="1"/>
          </p:cNvGraphicFramePr>
          <p:nvPr/>
        </p:nvGraphicFramePr>
        <p:xfrm>
          <a:off x="7470775" y="2463800"/>
          <a:ext cx="215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2" name="Equation" r:id="rId3" imgW="126890" imgH="190335" progId="Equation.3">
                  <p:embed/>
                </p:oleObj>
              </mc:Choice>
              <mc:Fallback>
                <p:oleObj name="Equation" r:id="rId3" imgW="126890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0775" y="2463800"/>
                        <a:ext cx="2159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6"/>
          <p:cNvGraphicFramePr>
            <a:graphicFrameLocks noChangeAspect="1"/>
          </p:cNvGraphicFramePr>
          <p:nvPr/>
        </p:nvGraphicFramePr>
        <p:xfrm>
          <a:off x="5103813" y="2470150"/>
          <a:ext cx="219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3" name="Equation" r:id="rId5" imgW="88707" imgH="164742" progId="Equation.3">
                  <p:embed/>
                </p:oleObj>
              </mc:Choice>
              <mc:Fallback>
                <p:oleObj name="Equation" r:id="rId5" imgW="88707" imgH="164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3" y="2470150"/>
                        <a:ext cx="2190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78"/>
          <p:cNvSpPr txBox="1">
            <a:spLocks noChangeArrowheads="1"/>
          </p:cNvSpPr>
          <p:nvPr/>
        </p:nvSpPr>
        <p:spPr bwMode="auto">
          <a:xfrm>
            <a:off x="4572000" y="2865438"/>
            <a:ext cx="325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ja-JP" altLang="en-US" sz="2800">
                <a:latin typeface="Verdana" panose="020B0604030504040204" pitchFamily="34" charset="0"/>
                <a:ea typeface="黑体" panose="02010609060101010101" pitchFamily="49" charset="-122"/>
              </a:rPr>
              <a:t>{5</a:t>
            </a:r>
            <a:r>
              <a:rPr kumimoji="1" lang="en-US" altLang="zh-CN" sz="28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ja-JP" altLang="en-US" sz="2800">
                <a:latin typeface="Verdana" panose="020B0604030504040204" pitchFamily="34" charset="0"/>
                <a:ea typeface="黑体" panose="02010609060101010101" pitchFamily="49" charset="-122"/>
              </a:rPr>
              <a:t>7, 5, 2, </a:t>
            </a:r>
            <a:r>
              <a:rPr kumimoji="1" lang="ja-JP" altLang="en-US" sz="2800">
                <a:solidFill>
                  <a:schemeClr val="accent1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6</a:t>
            </a:r>
            <a:r>
              <a:rPr kumimoji="1" lang="ja-JP" altLang="en-US" sz="2800">
                <a:latin typeface="Verdana" panose="020B0604030504040204" pitchFamily="34" charset="0"/>
                <a:ea typeface="黑体" panose="02010609060101010101" pitchFamily="49" charset="-122"/>
              </a:rPr>
              <a:t>, 8}</a:t>
            </a:r>
          </a:p>
        </p:txBody>
      </p:sp>
      <p:sp>
        <p:nvSpPr>
          <p:cNvPr id="15" name="Line 79"/>
          <p:cNvSpPr>
            <a:spLocks noChangeShapeType="1"/>
          </p:cNvSpPr>
          <p:nvPr/>
        </p:nvSpPr>
        <p:spPr bwMode="auto">
          <a:xfrm>
            <a:off x="4921250" y="2909888"/>
            <a:ext cx="195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80"/>
          <p:cNvSpPr txBox="1">
            <a:spLocks noChangeArrowheads="1"/>
          </p:cNvSpPr>
          <p:nvPr/>
        </p:nvSpPr>
        <p:spPr bwMode="auto">
          <a:xfrm>
            <a:off x="8112125" y="2882900"/>
            <a:ext cx="941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Verdana" panose="020B0604030504040204" pitchFamily="34" charset="0"/>
                <a:ea typeface="黑体" panose="02010609060101010101" pitchFamily="49" charset="-122"/>
              </a:rPr>
              <a:t>i++;</a:t>
            </a:r>
          </a:p>
        </p:txBody>
      </p:sp>
      <p:sp>
        <p:nvSpPr>
          <p:cNvPr id="17" name="Line 83"/>
          <p:cNvSpPr>
            <a:spLocks noChangeShapeType="1"/>
          </p:cNvSpPr>
          <p:nvPr/>
        </p:nvSpPr>
        <p:spPr bwMode="auto">
          <a:xfrm flipV="1">
            <a:off x="6892925" y="3295650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84"/>
          <p:cNvSpPr>
            <a:spLocks noChangeShapeType="1"/>
          </p:cNvSpPr>
          <p:nvPr/>
        </p:nvSpPr>
        <p:spPr bwMode="auto">
          <a:xfrm flipV="1">
            <a:off x="5445125" y="3286125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" name="Object 85"/>
          <p:cNvGraphicFramePr>
            <a:graphicFrameLocks noChangeAspect="1"/>
          </p:cNvGraphicFramePr>
          <p:nvPr/>
        </p:nvGraphicFramePr>
        <p:xfrm>
          <a:off x="6985000" y="3368675"/>
          <a:ext cx="215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4" name="Equation" r:id="rId7" imgW="126890" imgH="190335" progId="Equation.3">
                  <p:embed/>
                </p:oleObj>
              </mc:Choice>
              <mc:Fallback>
                <p:oleObj name="Equation" r:id="rId7" imgW="126890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3368675"/>
                        <a:ext cx="2159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6"/>
          <p:cNvGraphicFramePr>
            <a:graphicFrameLocks noChangeAspect="1"/>
          </p:cNvGraphicFramePr>
          <p:nvPr/>
        </p:nvGraphicFramePr>
        <p:xfrm>
          <a:off x="5484813" y="3308350"/>
          <a:ext cx="219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" name="Equation" r:id="rId8" imgW="88707" imgH="164742" progId="Equation.3">
                  <p:embed/>
                </p:oleObj>
              </mc:Choice>
              <mc:Fallback>
                <p:oleObj name="Equation" r:id="rId8" imgW="88707" imgH="164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3" y="3308350"/>
                        <a:ext cx="2190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88"/>
          <p:cNvSpPr txBox="1">
            <a:spLocks noChangeArrowheads="1"/>
          </p:cNvSpPr>
          <p:nvPr/>
        </p:nvSpPr>
        <p:spPr bwMode="auto">
          <a:xfrm>
            <a:off x="4581525" y="3675063"/>
            <a:ext cx="325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ja-JP" altLang="en-US" sz="2800">
                <a:latin typeface="Verdana" panose="020B0604030504040204" pitchFamily="34" charset="0"/>
                <a:ea typeface="黑体" panose="02010609060101010101" pitchFamily="49" charset="-122"/>
              </a:rPr>
              <a:t>{5</a:t>
            </a:r>
            <a:r>
              <a:rPr kumimoji="1" lang="en-US" altLang="zh-CN" sz="28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ja-JP" altLang="en-US" sz="2800">
                <a:solidFill>
                  <a:schemeClr val="accent1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6</a:t>
            </a:r>
            <a:r>
              <a:rPr kumimoji="1" lang="ja-JP" altLang="en-US" sz="2800">
                <a:latin typeface="Verdana" panose="020B0604030504040204" pitchFamily="34" charset="0"/>
                <a:ea typeface="黑体" panose="02010609060101010101" pitchFamily="49" charset="-122"/>
              </a:rPr>
              <a:t>, 5, 2, 7, 8}</a:t>
            </a:r>
          </a:p>
        </p:txBody>
      </p:sp>
      <p:sp>
        <p:nvSpPr>
          <p:cNvPr id="22" name="Line 89"/>
          <p:cNvSpPr>
            <a:spLocks noChangeShapeType="1"/>
          </p:cNvSpPr>
          <p:nvPr/>
        </p:nvSpPr>
        <p:spPr bwMode="auto">
          <a:xfrm>
            <a:off x="4930775" y="3719513"/>
            <a:ext cx="195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90"/>
          <p:cNvSpPr txBox="1">
            <a:spLocks noChangeArrowheads="1"/>
          </p:cNvSpPr>
          <p:nvPr/>
        </p:nvSpPr>
        <p:spPr bwMode="auto">
          <a:xfrm>
            <a:off x="8121650" y="3692525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Verdana" panose="020B0604030504040204" pitchFamily="34" charset="0"/>
                <a:ea typeface="黑体" panose="02010609060101010101" pitchFamily="49" charset="-122"/>
              </a:rPr>
              <a:t>j--;</a:t>
            </a:r>
          </a:p>
        </p:txBody>
      </p:sp>
      <p:sp>
        <p:nvSpPr>
          <p:cNvPr id="24" name="Line 93"/>
          <p:cNvSpPr>
            <a:spLocks noChangeShapeType="1"/>
          </p:cNvSpPr>
          <p:nvPr/>
        </p:nvSpPr>
        <p:spPr bwMode="auto">
          <a:xfrm flipV="1">
            <a:off x="6416675" y="4105275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94"/>
          <p:cNvSpPr>
            <a:spLocks noChangeShapeType="1"/>
          </p:cNvSpPr>
          <p:nvPr/>
        </p:nvSpPr>
        <p:spPr bwMode="auto">
          <a:xfrm flipV="1">
            <a:off x="5454650" y="4105275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Object 95"/>
          <p:cNvGraphicFramePr>
            <a:graphicFrameLocks noChangeAspect="1"/>
          </p:cNvGraphicFramePr>
          <p:nvPr/>
        </p:nvGraphicFramePr>
        <p:xfrm>
          <a:off x="6489700" y="4149725"/>
          <a:ext cx="215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" name="Equation" r:id="rId9" imgW="126890" imgH="190335" progId="Equation.3">
                  <p:embed/>
                </p:oleObj>
              </mc:Choice>
              <mc:Fallback>
                <p:oleObj name="Equation" r:id="rId9" imgW="126890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4149725"/>
                        <a:ext cx="2159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96"/>
          <p:cNvGraphicFramePr>
            <a:graphicFrameLocks noChangeAspect="1"/>
          </p:cNvGraphicFramePr>
          <p:nvPr/>
        </p:nvGraphicFramePr>
        <p:xfrm>
          <a:off x="5532438" y="4127500"/>
          <a:ext cx="219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" name="Equation" r:id="rId10" imgW="88707" imgH="164742" progId="Equation.3">
                  <p:embed/>
                </p:oleObj>
              </mc:Choice>
              <mc:Fallback>
                <p:oleObj name="Equation" r:id="rId10" imgW="88707" imgH="164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438" y="4127500"/>
                        <a:ext cx="2190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98"/>
          <p:cNvSpPr txBox="1">
            <a:spLocks noChangeArrowheads="1"/>
          </p:cNvSpPr>
          <p:nvPr/>
        </p:nvSpPr>
        <p:spPr bwMode="auto">
          <a:xfrm>
            <a:off x="4552950" y="4475163"/>
            <a:ext cx="325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ja-JP" altLang="en-US" sz="2800">
                <a:latin typeface="Verdana" panose="020B0604030504040204" pitchFamily="34" charset="0"/>
                <a:ea typeface="黑体" panose="02010609060101010101" pitchFamily="49" charset="-122"/>
              </a:rPr>
              <a:t>{5</a:t>
            </a:r>
            <a:r>
              <a:rPr kumimoji="1" lang="en-US" altLang="zh-CN" sz="28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ja-JP" altLang="en-US" sz="2800">
                <a:latin typeface="Verdana" panose="020B0604030504040204" pitchFamily="34" charset="0"/>
                <a:ea typeface="黑体" panose="02010609060101010101" pitchFamily="49" charset="-122"/>
              </a:rPr>
              <a:t>2, 5, </a:t>
            </a:r>
            <a:r>
              <a:rPr kumimoji="1" lang="ja-JP" altLang="en-US" sz="2800">
                <a:solidFill>
                  <a:schemeClr val="accent1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6</a:t>
            </a:r>
            <a:r>
              <a:rPr kumimoji="1" lang="ja-JP" altLang="en-US" sz="2800">
                <a:latin typeface="Verdana" panose="020B0604030504040204" pitchFamily="34" charset="0"/>
                <a:ea typeface="黑体" panose="02010609060101010101" pitchFamily="49" charset="-122"/>
              </a:rPr>
              <a:t>, 7, 8}</a:t>
            </a:r>
          </a:p>
        </p:txBody>
      </p:sp>
      <p:sp>
        <p:nvSpPr>
          <p:cNvPr id="29" name="Line 99"/>
          <p:cNvSpPr>
            <a:spLocks noChangeShapeType="1"/>
          </p:cNvSpPr>
          <p:nvPr/>
        </p:nvSpPr>
        <p:spPr bwMode="auto">
          <a:xfrm>
            <a:off x="4902200" y="4519613"/>
            <a:ext cx="195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100"/>
          <p:cNvSpPr txBox="1">
            <a:spLocks noChangeArrowheads="1"/>
          </p:cNvSpPr>
          <p:nvPr/>
        </p:nvSpPr>
        <p:spPr bwMode="auto">
          <a:xfrm>
            <a:off x="8093075" y="4492625"/>
            <a:ext cx="941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Verdana" panose="020B0604030504040204" pitchFamily="34" charset="0"/>
                <a:ea typeface="黑体" panose="02010609060101010101" pitchFamily="49" charset="-122"/>
              </a:rPr>
              <a:t>i++;</a:t>
            </a:r>
          </a:p>
        </p:txBody>
      </p:sp>
      <p:sp>
        <p:nvSpPr>
          <p:cNvPr id="31" name="Line 103"/>
          <p:cNvSpPr>
            <a:spLocks noChangeShapeType="1"/>
          </p:cNvSpPr>
          <p:nvPr/>
        </p:nvSpPr>
        <p:spPr bwMode="auto">
          <a:xfrm flipV="1">
            <a:off x="6388100" y="4905375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104"/>
          <p:cNvSpPr>
            <a:spLocks noChangeShapeType="1"/>
          </p:cNvSpPr>
          <p:nvPr/>
        </p:nvSpPr>
        <p:spPr bwMode="auto">
          <a:xfrm flipV="1">
            <a:off x="5902325" y="4905375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" name="Object 105"/>
          <p:cNvGraphicFramePr>
            <a:graphicFrameLocks noChangeAspect="1"/>
          </p:cNvGraphicFramePr>
          <p:nvPr/>
        </p:nvGraphicFramePr>
        <p:xfrm>
          <a:off x="6461125" y="4949825"/>
          <a:ext cx="215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" name="Equation" r:id="rId11" imgW="126890" imgH="190335" progId="Equation.3">
                  <p:embed/>
                </p:oleObj>
              </mc:Choice>
              <mc:Fallback>
                <p:oleObj name="Equation" r:id="rId11" imgW="126890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5" y="4949825"/>
                        <a:ext cx="2159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06"/>
          <p:cNvGraphicFramePr>
            <a:graphicFrameLocks noChangeAspect="1"/>
          </p:cNvGraphicFramePr>
          <p:nvPr/>
        </p:nvGraphicFramePr>
        <p:xfrm>
          <a:off x="5989638" y="4889500"/>
          <a:ext cx="219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9" name="Equation" r:id="rId12" imgW="88707" imgH="164742" progId="Equation.3">
                  <p:embed/>
                </p:oleObj>
              </mc:Choice>
              <mc:Fallback>
                <p:oleObj name="Equation" r:id="rId12" imgW="88707" imgH="164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638" y="4889500"/>
                        <a:ext cx="2190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109"/>
          <p:cNvSpPr>
            <a:spLocks noChangeShapeType="1"/>
          </p:cNvSpPr>
          <p:nvPr/>
        </p:nvSpPr>
        <p:spPr bwMode="auto">
          <a:xfrm>
            <a:off x="4892675" y="5319713"/>
            <a:ext cx="195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110"/>
          <p:cNvSpPr txBox="1">
            <a:spLocks noChangeArrowheads="1"/>
          </p:cNvSpPr>
          <p:nvPr/>
        </p:nvSpPr>
        <p:spPr bwMode="auto">
          <a:xfrm>
            <a:off x="7988300" y="527208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Verdana" panose="020B0604030504040204" pitchFamily="34" charset="0"/>
                <a:ea typeface="黑体" panose="02010609060101010101" pitchFamily="49" charset="-122"/>
              </a:rPr>
              <a:t>完成</a:t>
            </a:r>
          </a:p>
        </p:txBody>
      </p:sp>
      <p:grpSp>
        <p:nvGrpSpPr>
          <p:cNvPr id="37" name="Group 61"/>
          <p:cNvGrpSpPr>
            <a:grpSpLocks/>
          </p:cNvGrpSpPr>
          <p:nvPr/>
        </p:nvGrpSpPr>
        <p:grpSpPr bwMode="auto">
          <a:xfrm>
            <a:off x="4572000" y="1412875"/>
            <a:ext cx="3257550" cy="519113"/>
            <a:chOff x="1936" y="1009"/>
            <a:chExt cx="2052" cy="327"/>
          </a:xfrm>
        </p:grpSpPr>
        <p:sp>
          <p:nvSpPr>
            <p:cNvPr id="38" name="Text Box 62"/>
            <p:cNvSpPr txBox="1">
              <a:spLocks noChangeArrowheads="1"/>
            </p:cNvSpPr>
            <p:nvPr/>
          </p:nvSpPr>
          <p:spPr bwMode="auto">
            <a:xfrm>
              <a:off x="1936" y="1009"/>
              <a:ext cx="20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ja-JP" altLang="en-US" sz="2800" dirty="0">
                  <a:latin typeface="Verdana" panose="020B0604030504040204" pitchFamily="34" charset="0"/>
                  <a:ea typeface="黑体" panose="02010609060101010101" pitchFamily="49" charset="-122"/>
                </a:rPr>
                <a:t>{</a:t>
              </a:r>
              <a:r>
                <a:rPr kumimoji="1" lang="ja-JP" altLang="en-US" sz="2800" dirty="0">
                  <a:solidFill>
                    <a:srgbClr val="00CCFF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6</a:t>
              </a:r>
              <a:r>
                <a:rPr kumimoji="1" lang="en-US" altLang="zh-CN" sz="2800" dirty="0">
                  <a:latin typeface="Verdana" panose="020B0604030504040204" pitchFamily="34" charset="0"/>
                  <a:ea typeface="黑体" panose="02010609060101010101" pitchFamily="49" charset="-122"/>
                </a:rPr>
                <a:t>, </a:t>
              </a:r>
              <a:r>
                <a:rPr kumimoji="1" lang="ja-JP" altLang="en-US" sz="2800" dirty="0">
                  <a:latin typeface="Verdana" panose="020B0604030504040204" pitchFamily="34" charset="0"/>
                  <a:ea typeface="黑体" panose="02010609060101010101" pitchFamily="49" charset="-122"/>
                </a:rPr>
                <a:t>7, 5, 2, 5, 8}</a:t>
              </a:r>
            </a:p>
          </p:txBody>
        </p:sp>
        <p:sp>
          <p:nvSpPr>
            <p:cNvPr id="39" name="Line 63"/>
            <p:cNvSpPr>
              <a:spLocks noChangeShapeType="1"/>
            </p:cNvSpPr>
            <p:nvPr/>
          </p:nvSpPr>
          <p:spPr bwMode="auto">
            <a:xfrm>
              <a:off x="3368" y="1037"/>
              <a:ext cx="1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" name="Text Box 108"/>
          <p:cNvSpPr txBox="1">
            <a:spLocks noChangeArrowheads="1"/>
          </p:cNvSpPr>
          <p:nvPr/>
        </p:nvSpPr>
        <p:spPr bwMode="auto">
          <a:xfrm>
            <a:off x="4543425" y="5275263"/>
            <a:ext cx="3451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ja-JP" altLang="en-US" sz="2800">
                <a:latin typeface="Verdana" panose="020B0604030504040204" pitchFamily="34" charset="0"/>
                <a:ea typeface="黑体" panose="02010609060101010101" pitchFamily="49" charset="-122"/>
              </a:rPr>
              <a:t>{5</a:t>
            </a:r>
            <a:r>
              <a:rPr kumimoji="1" lang="en-US" altLang="zh-CN" sz="280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kumimoji="1" lang="ja-JP" altLang="en-US" sz="2800">
                <a:latin typeface="Verdana" panose="020B0604030504040204" pitchFamily="34" charset="0"/>
                <a:ea typeface="黑体" panose="02010609060101010101" pitchFamily="49" charset="-122"/>
              </a:rPr>
              <a:t>2, 5} </a:t>
            </a:r>
            <a:r>
              <a:rPr kumimoji="1" lang="ja-JP" altLang="en-US" sz="2800">
                <a:solidFill>
                  <a:schemeClr val="accent1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6</a:t>
            </a:r>
            <a:r>
              <a:rPr kumimoji="1" lang="ja-JP" altLang="en-US" sz="2800">
                <a:latin typeface="Verdana" panose="020B0604030504040204" pitchFamily="34" charset="0"/>
                <a:ea typeface="黑体" panose="02010609060101010101" pitchFamily="49" charset="-122"/>
              </a:rPr>
              <a:t> {7, 8}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43" y="1539126"/>
            <a:ext cx="5842001" cy="4464957"/>
          </a:xfrm>
          <a:prstGeom prst="rect">
            <a:avLst/>
          </a:prstGeom>
        </p:spPr>
      </p:pic>
      <p:sp>
        <p:nvSpPr>
          <p:cNvPr id="42" name="灯片编号占位符 4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24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635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快速排序算法的性能取决于划分的对称性。通过修改算法</a:t>
            </a:r>
            <a:r>
              <a:rPr lang="en-US" altLang="zh-CN" dirty="0"/>
              <a:t>partition</a:t>
            </a:r>
            <a:r>
              <a:rPr lang="zh-CN" altLang="en-US" dirty="0"/>
              <a:t>，可以设计出采用随机选择策略的快速排序算法。在快速排序算法的每一步中，当数组还没有被划分时，可以在</a:t>
            </a:r>
            <a:r>
              <a:rPr lang="en-US" altLang="zh-CN" dirty="0"/>
              <a:t>a[</a:t>
            </a:r>
            <a:r>
              <a:rPr lang="en-US" altLang="zh-CN" dirty="0" err="1"/>
              <a:t>p:r</a:t>
            </a:r>
            <a:r>
              <a:rPr lang="en-US" altLang="zh-CN" dirty="0"/>
              <a:t>]</a:t>
            </a:r>
            <a:r>
              <a:rPr lang="zh-CN" altLang="en-US" dirty="0"/>
              <a:t>中随机选出一个元素作为划分基准，这样可以使划分基准的选择是随机的，从而可以期望划分是较对称的。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快速排序复杂度分析</a:t>
            </a:r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18864" y="4653136"/>
            <a:ext cx="8353425" cy="1604963"/>
          </a:xfrm>
          <a:prstGeom prst="rect">
            <a:avLst/>
          </a:prstGeom>
          <a:solidFill>
            <a:srgbClr val="0070C0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9900"/>
              </a:buClr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最坏时间复杂度：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32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buClr>
                <a:srgbClr val="FF9900"/>
              </a:buClr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平均时间复杂度：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buClr>
                <a:srgbClr val="FF9900"/>
              </a:buClr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辅助空间：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25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7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算法设计与分析</a:t>
            </a:r>
            <a:endParaRPr lang="zh-CN" alt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5575" y="2060575"/>
            <a:ext cx="8809038" cy="2120900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三、递归及经典算法</a:t>
            </a:r>
            <a:endParaRPr lang="zh-CN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0" y="0"/>
            <a:ext cx="9144000" cy="1700213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0" y="6429375"/>
            <a:ext cx="9144000" cy="41751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信息科学与工程学院</a:t>
            </a:r>
            <a:endParaRPr lang="zh-CN" altLang="en-US" dirty="0"/>
          </a:p>
        </p:txBody>
      </p:sp>
      <p:pic>
        <p:nvPicPr>
          <p:cNvPr id="6152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6429375"/>
            <a:ext cx="3937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419872" y="6453336"/>
            <a:ext cx="2779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厚德笃学 惟实励新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26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30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递 归 引 例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 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934" y="1934604"/>
            <a:ext cx="3792513" cy="26465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02" y="1934604"/>
            <a:ext cx="3992601" cy="2646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685338"/>
            <a:ext cx="2590800" cy="2686050"/>
          </a:xfrm>
          <a:prstGeom prst="rect">
            <a:avLst/>
          </a:prstGeom>
        </p:spPr>
      </p:pic>
      <p:sp>
        <p:nvSpPr>
          <p:cNvPr id="8" name="椭圆形标注 7"/>
          <p:cNvSpPr/>
          <p:nvPr/>
        </p:nvSpPr>
        <p:spPr bwMode="auto">
          <a:xfrm>
            <a:off x="5476181" y="4509120"/>
            <a:ext cx="2998141" cy="1584176"/>
          </a:xfrm>
          <a:prstGeom prst="wedgeEllipseCallout">
            <a:avLst>
              <a:gd name="adj1" fmla="val -67001"/>
              <a:gd name="adj2" fmla="val -58122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从前有座山，</a:t>
            </a:r>
            <a:endParaRPr lang="en-US" altLang="zh-CN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山里有座庙，</a:t>
            </a:r>
            <a:endParaRPr lang="en-US" altLang="zh-CN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庙面有个老和尚。。。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形标注 8"/>
          <p:cNvSpPr/>
          <p:nvPr/>
        </p:nvSpPr>
        <p:spPr bwMode="auto">
          <a:xfrm>
            <a:off x="5436096" y="4509120"/>
            <a:ext cx="3527946" cy="1584176"/>
          </a:xfrm>
          <a:prstGeom prst="wedgeEllipseCallout">
            <a:avLst>
              <a:gd name="adj1" fmla="val -67001"/>
              <a:gd name="adj2" fmla="val -58122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你有完没完？！？！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27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747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由分治法产生的子问题往往是</a:t>
            </a:r>
            <a:r>
              <a:rPr lang="zh-CN" altLang="en-US" dirty="0">
                <a:solidFill>
                  <a:srgbClr val="FF0000"/>
                </a:solidFill>
              </a:rPr>
              <a:t>原问题的较小模式</a:t>
            </a:r>
            <a:r>
              <a:rPr lang="zh-CN" altLang="en-US" dirty="0"/>
              <a:t>，这就为使用</a:t>
            </a:r>
            <a:r>
              <a:rPr lang="zh-CN" altLang="en-US" dirty="0">
                <a:solidFill>
                  <a:srgbClr val="FF0000"/>
                </a:solidFill>
              </a:rPr>
              <a:t>递归技术提供了方便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这种情况下，反复应用分治手段，可以使子问题与原问题类型一致而其规模却不断缩小，最终使子问题缩小到很容易直接求出其解。这自然导致递归过程的产生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分治与递归像一对孪生兄弟，经常同时应用在算法设计之中，并由此产生许多高效算法。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分治与递归的联系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28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879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递归与递归调用</a:t>
            </a:r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个函数在它的函数体内调用它自身称为递归</a:t>
            </a:r>
            <a:r>
              <a:rPr lang="en-US" altLang="zh-CN" dirty="0"/>
              <a:t>(recursion) </a:t>
            </a:r>
            <a:r>
              <a:rPr lang="zh-CN" altLang="en-US" dirty="0"/>
              <a:t>调用。</a:t>
            </a:r>
          </a:p>
          <a:p>
            <a:r>
              <a:rPr lang="zh-CN" altLang="en-US" dirty="0" smtClean="0"/>
              <a:t>使用</a:t>
            </a:r>
            <a:r>
              <a:rPr lang="zh-CN" altLang="en-US" dirty="0"/>
              <a:t>递归要注意以下几点： </a:t>
            </a:r>
          </a:p>
          <a:p>
            <a:pPr lvl="1"/>
            <a:r>
              <a:rPr lang="zh-CN" altLang="en-US" dirty="0" smtClean="0"/>
              <a:t> 递归</a:t>
            </a:r>
            <a:r>
              <a:rPr lang="zh-CN" altLang="en-US" dirty="0"/>
              <a:t>就是在</a:t>
            </a:r>
            <a:r>
              <a:rPr lang="zh-CN" altLang="en-US" b="1" dirty="0">
                <a:solidFill>
                  <a:srgbClr val="FF0000"/>
                </a:solidFill>
              </a:rPr>
              <a:t>过程或函数里调用</a:t>
            </a:r>
            <a:r>
              <a:rPr lang="zh-CN" altLang="en-US" dirty="0"/>
              <a:t>自身；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在</a:t>
            </a:r>
            <a:r>
              <a:rPr lang="zh-CN" altLang="en-US" dirty="0"/>
              <a:t>使用递增归策略时，必须有一个明确的</a:t>
            </a:r>
            <a:r>
              <a:rPr lang="zh-CN" altLang="en-US" b="1" dirty="0">
                <a:solidFill>
                  <a:srgbClr val="FF0000"/>
                </a:solidFill>
              </a:rPr>
              <a:t>递归结束条件</a:t>
            </a:r>
            <a:r>
              <a:rPr lang="zh-CN" altLang="en-US" dirty="0"/>
              <a:t>，称为递归</a:t>
            </a:r>
            <a:r>
              <a:rPr lang="zh-CN" altLang="en-US" dirty="0" smtClean="0"/>
              <a:t>出口；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递归及其应用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402589"/>
            <a:ext cx="2864817" cy="204629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29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90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算法设计与分析</a:t>
            </a:r>
            <a:endParaRPr lang="zh-CN" alt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5575" y="2060575"/>
            <a:ext cx="8809038" cy="2120900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一、引 例</a:t>
            </a:r>
            <a:endParaRPr lang="zh-CN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0" y="0"/>
            <a:ext cx="9144000" cy="1700213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0" y="6429375"/>
            <a:ext cx="9144000" cy="41751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信息科学与工程学院</a:t>
            </a:r>
            <a:endParaRPr lang="zh-CN" altLang="en-US" dirty="0"/>
          </a:p>
        </p:txBody>
      </p:sp>
      <p:pic>
        <p:nvPicPr>
          <p:cNvPr id="6152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6429375"/>
            <a:ext cx="3937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419872" y="6453336"/>
            <a:ext cx="2779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厚德笃学 惟实励新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1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228388"/>
          </a:xfrm>
        </p:spPr>
        <p:txBody>
          <a:bodyPr/>
          <a:lstStyle/>
          <a:p>
            <a:r>
              <a:rPr lang="zh-CN" altLang="en-US" dirty="0"/>
              <a:t>例如有函数</a:t>
            </a:r>
            <a:r>
              <a:rPr lang="en-US" altLang="zh-CN" dirty="0"/>
              <a:t>r</a:t>
            </a:r>
            <a:r>
              <a:rPr lang="zh-CN" altLang="en-US" dirty="0"/>
              <a:t>如下：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r (</a:t>
            </a:r>
            <a:r>
              <a:rPr lang="en-US" altLang="zh-CN" dirty="0" err="1"/>
              <a:t>int</a:t>
            </a:r>
            <a:r>
              <a:rPr lang="en-US" altLang="zh-CN" dirty="0"/>
              <a:t> a)</a:t>
            </a:r>
          </a:p>
          <a:p>
            <a:pPr lvl="1"/>
            <a:r>
              <a:rPr lang="en-US" altLang="zh-CN" dirty="0"/>
              <a:t>{</a:t>
            </a:r>
          </a:p>
          <a:p>
            <a:pPr lvl="1"/>
            <a:r>
              <a:rPr lang="en-US" altLang="zh-CN" dirty="0" smtClean="0"/>
              <a:t>     b=r(a-1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 smtClean="0"/>
              <a:t>     return </a:t>
            </a:r>
            <a:r>
              <a:rPr lang="en-US" altLang="zh-CN" dirty="0"/>
              <a:t>b;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zh-CN" altLang="en-US" dirty="0"/>
              <a:t>这个函数是一个</a:t>
            </a:r>
            <a:r>
              <a:rPr lang="zh-CN" altLang="en-US" dirty="0" smtClean="0"/>
              <a:t>递归函数</a:t>
            </a:r>
            <a:r>
              <a:rPr lang="zh-CN" altLang="en-US" dirty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</a:t>
            </a:r>
            <a:r>
              <a:rPr lang="zh-CN" altLang="en-US" dirty="0"/>
              <a:t>防止递归调用无终止地进行，必须在</a:t>
            </a:r>
            <a:r>
              <a:rPr lang="zh-CN" altLang="en-US" b="1" dirty="0">
                <a:solidFill>
                  <a:srgbClr val="FF0000"/>
                </a:solidFill>
              </a:rPr>
              <a:t>函数内有终止递归调用的手段。</a:t>
            </a:r>
            <a:r>
              <a:rPr lang="zh-CN" altLang="en-US" dirty="0"/>
              <a:t>常用的办法是</a:t>
            </a:r>
            <a:r>
              <a:rPr lang="zh-CN" altLang="en-US" b="1" dirty="0">
                <a:solidFill>
                  <a:srgbClr val="FF0000"/>
                </a:solidFill>
              </a:rPr>
              <a:t>加条件判断</a:t>
            </a:r>
            <a:r>
              <a:rPr lang="zh-CN" altLang="en-US" dirty="0"/>
              <a:t>，满足某种条件后就不再作递归调用，然后逐层返回。 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递归函数简单示例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26744"/>
            <a:ext cx="3492500" cy="233045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30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20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228388"/>
          </a:xfrm>
        </p:spPr>
        <p:txBody>
          <a:bodyPr/>
          <a:lstStyle/>
          <a:p>
            <a:r>
              <a:rPr lang="zh-CN" altLang="en-US" dirty="0" smtClean="0"/>
              <a:t>直接或者间接的调用自身的算法称为递归算法。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 </a:t>
            </a:r>
            <a:r>
              <a:rPr lang="zh-CN" altLang="en-US" dirty="0" smtClean="0"/>
              <a:t>阶乘函数</a:t>
            </a:r>
            <a:endParaRPr lang="en-US" altLang="zh-CN" dirty="0" smtClean="0"/>
          </a:p>
          <a:p>
            <a:pPr lvl="1"/>
            <a:r>
              <a:rPr lang="zh-CN" altLang="en-US" dirty="0"/>
              <a:t>阶乘函数可递归地定义为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边界条件</a:t>
            </a:r>
            <a:r>
              <a:rPr lang="zh-CN" altLang="en-US" b="1" dirty="0">
                <a:solidFill>
                  <a:srgbClr val="FF0000"/>
                </a:solidFill>
              </a:rPr>
              <a:t>与递归方程</a:t>
            </a:r>
            <a:r>
              <a:rPr lang="zh-CN" altLang="en-US" dirty="0"/>
              <a:t>是递归函数的二个要素，递归函数只有具备了这两个要素，才能在有限次计算后得出结果。</a:t>
            </a:r>
          </a:p>
          <a:p>
            <a:pPr lvl="1"/>
            <a:endParaRPr lang="zh-CN" altLang="en-US" dirty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递归的概念</a:t>
            </a:r>
            <a:endParaRPr lang="zh-CN" alt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843940"/>
              </p:ext>
            </p:extLst>
          </p:nvPr>
        </p:nvGraphicFramePr>
        <p:xfrm>
          <a:off x="2555776" y="3154738"/>
          <a:ext cx="338455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公式" r:id="rId3" imgW="1282700" imgH="457200" progId="Equation.3">
                  <p:embed/>
                </p:oleObj>
              </mc:Choice>
              <mc:Fallback>
                <p:oleObj name="公式" r:id="rId3" imgW="1282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154738"/>
                        <a:ext cx="3384550" cy="120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372200" y="2492375"/>
            <a:ext cx="1865312" cy="865188"/>
          </a:xfrm>
          <a:prstGeom prst="wedgeRoundRectCallout">
            <a:avLst>
              <a:gd name="adj1" fmla="val -70083"/>
              <a:gd name="adj2" fmla="val 63759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边界条件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6012160" y="4077072"/>
            <a:ext cx="1768475" cy="792163"/>
          </a:xfrm>
          <a:prstGeom prst="wedgeRoundRectCallout">
            <a:avLst>
              <a:gd name="adj1" fmla="val -48296"/>
              <a:gd name="adj2" fmla="val -77255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递归方程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31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035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分析</a:t>
            </a:r>
            <a:r>
              <a:rPr lang="en-US" altLang="zh-CN" dirty="0">
                <a:solidFill>
                  <a:srgbClr val="FF0000"/>
                </a:solidFill>
              </a:rPr>
              <a:t>]  </a:t>
            </a:r>
            <a:r>
              <a:rPr lang="en-US" altLang="zh-CN" dirty="0"/>
              <a:t>n!</a:t>
            </a:r>
            <a:r>
              <a:rPr lang="zh-CN" altLang="en-US" dirty="0"/>
              <a:t>的计算是一个典型的递归问题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en-US" altLang="zh-CN" dirty="0"/>
              <a:t>[</a:t>
            </a:r>
            <a:r>
              <a:rPr lang="zh-CN" altLang="en-US" dirty="0"/>
              <a:t>步骤</a:t>
            </a:r>
            <a:r>
              <a:rPr lang="en-US" altLang="zh-CN" dirty="0"/>
              <a:t>1]  </a:t>
            </a:r>
            <a:r>
              <a:rPr lang="zh-CN" altLang="en-US" b="1" dirty="0">
                <a:solidFill>
                  <a:srgbClr val="FF0000"/>
                </a:solidFill>
              </a:rPr>
              <a:t>描述递归关系 </a:t>
            </a:r>
            <a:r>
              <a:rPr lang="zh-CN" altLang="en-US" dirty="0"/>
              <a:t>递归关系是这样的一种关系。设</a:t>
            </a:r>
            <a:r>
              <a:rPr lang="en-US" altLang="zh-CN" dirty="0"/>
              <a:t>{U1,U2,U3,…,Un…}</a:t>
            </a:r>
            <a:r>
              <a:rPr lang="zh-CN" altLang="en-US" dirty="0"/>
              <a:t>是一个序列，如果从某一项</a:t>
            </a:r>
            <a:r>
              <a:rPr lang="en-US" altLang="zh-CN" dirty="0"/>
              <a:t>k</a:t>
            </a:r>
            <a:r>
              <a:rPr lang="zh-CN" altLang="en-US" dirty="0"/>
              <a:t>开始，</a:t>
            </a:r>
            <a:r>
              <a:rPr lang="en-US" altLang="zh-CN" dirty="0"/>
              <a:t>Un</a:t>
            </a:r>
            <a:r>
              <a:rPr lang="zh-CN" altLang="en-US" dirty="0"/>
              <a:t>和它之前的若干项之间存在一种只与</a:t>
            </a:r>
            <a:r>
              <a:rPr lang="en-US" altLang="zh-CN" dirty="0"/>
              <a:t>n</a:t>
            </a:r>
            <a:r>
              <a:rPr lang="zh-CN" altLang="en-US" dirty="0"/>
              <a:t>有关的关系，这便称为递归关系。</a:t>
            </a:r>
          </a:p>
          <a:p>
            <a:pPr lvl="2"/>
            <a:r>
              <a:rPr lang="zh-CN" altLang="en-US" dirty="0"/>
              <a:t>注意到，当</a:t>
            </a:r>
            <a:r>
              <a:rPr lang="en-US" altLang="zh-CN" dirty="0"/>
              <a:t>n&gt;=1</a:t>
            </a:r>
            <a:r>
              <a:rPr lang="zh-CN" altLang="en-US" dirty="0"/>
              <a:t>时，</a:t>
            </a:r>
            <a:r>
              <a:rPr lang="en-US" altLang="zh-CN" dirty="0"/>
              <a:t>n!=n*(n-1)!</a:t>
            </a:r>
            <a:r>
              <a:rPr lang="zh-CN" altLang="en-US" dirty="0"/>
              <a:t>（</a:t>
            </a:r>
            <a:r>
              <a:rPr lang="en-US" altLang="zh-CN" dirty="0"/>
              <a:t>n=0</a:t>
            </a:r>
            <a:r>
              <a:rPr lang="zh-CN" altLang="en-US" dirty="0"/>
              <a:t>时，</a:t>
            </a:r>
            <a:r>
              <a:rPr lang="en-US" altLang="zh-CN" dirty="0"/>
              <a:t>0!=1</a:t>
            </a:r>
            <a:r>
              <a:rPr lang="zh-CN" altLang="en-US" dirty="0"/>
              <a:t>），这就是一种递归关系。对于特定的</a:t>
            </a:r>
            <a:r>
              <a:rPr lang="en-US" altLang="zh-CN" dirty="0"/>
              <a:t>k!</a:t>
            </a:r>
            <a:r>
              <a:rPr lang="zh-CN" altLang="en-US" dirty="0"/>
              <a:t>，它只与</a:t>
            </a:r>
            <a:r>
              <a:rPr lang="en-US" altLang="zh-CN" dirty="0"/>
              <a:t>k</a:t>
            </a:r>
            <a:r>
              <a:rPr lang="zh-CN" altLang="en-US" dirty="0"/>
              <a:t>与</a:t>
            </a:r>
            <a:r>
              <a:rPr lang="en-US" altLang="zh-CN" dirty="0"/>
              <a:t>(k-1)!</a:t>
            </a:r>
            <a:r>
              <a:rPr lang="zh-CN" altLang="en-US" dirty="0" smtClean="0"/>
              <a:t>有关</a:t>
            </a:r>
            <a:endParaRPr lang="zh-CN" altLang="en-US" dirty="0"/>
          </a:p>
          <a:p>
            <a:pPr lvl="1"/>
            <a:r>
              <a:rPr lang="en-US" altLang="zh-CN" dirty="0"/>
              <a:t>[</a:t>
            </a:r>
            <a:r>
              <a:rPr lang="zh-CN" altLang="en-US" dirty="0"/>
              <a:t>步骤</a:t>
            </a:r>
            <a:r>
              <a:rPr lang="en-US" altLang="zh-CN" dirty="0"/>
              <a:t>2]  </a:t>
            </a:r>
            <a:r>
              <a:rPr lang="zh-CN" altLang="en-US" b="1" dirty="0">
                <a:solidFill>
                  <a:srgbClr val="FF0000"/>
                </a:solidFill>
              </a:rPr>
              <a:t>确定递归边界 </a:t>
            </a:r>
            <a:r>
              <a:rPr lang="zh-CN" altLang="en-US" dirty="0"/>
              <a:t>在步骤</a:t>
            </a:r>
            <a:r>
              <a:rPr lang="en-US" altLang="zh-CN" dirty="0"/>
              <a:t>1</a:t>
            </a:r>
            <a:r>
              <a:rPr lang="zh-CN" altLang="en-US" dirty="0"/>
              <a:t>的递归关系中，对大于</a:t>
            </a:r>
            <a:r>
              <a:rPr lang="en-US" altLang="zh-CN" dirty="0"/>
              <a:t>k</a:t>
            </a:r>
            <a:r>
              <a:rPr lang="zh-CN" altLang="en-US" dirty="0"/>
              <a:t>的</a:t>
            </a:r>
            <a:r>
              <a:rPr lang="en-US" altLang="zh-CN" dirty="0"/>
              <a:t>U</a:t>
            </a:r>
            <a:r>
              <a:rPr lang="en-US" altLang="zh-CN" sz="2000" dirty="0"/>
              <a:t>n</a:t>
            </a:r>
            <a:r>
              <a:rPr lang="zh-CN" altLang="en-US" dirty="0"/>
              <a:t>的求解</a:t>
            </a:r>
            <a:r>
              <a:rPr lang="zh-CN" altLang="en-US" b="1" dirty="0">
                <a:solidFill>
                  <a:srgbClr val="FF0000"/>
                </a:solidFill>
              </a:rPr>
              <a:t>将最终归结</a:t>
            </a:r>
            <a:r>
              <a:rPr lang="zh-CN" altLang="en-US" dirty="0"/>
              <a:t>为对</a:t>
            </a:r>
            <a:r>
              <a:rPr lang="en-US" altLang="zh-CN" dirty="0" err="1"/>
              <a:t>U</a:t>
            </a:r>
            <a:r>
              <a:rPr lang="en-US" altLang="zh-CN" sz="1800" dirty="0" err="1"/>
              <a:t>k</a:t>
            </a:r>
            <a:r>
              <a:rPr lang="zh-CN" altLang="en-US" dirty="0"/>
              <a:t>的求解。这里的</a:t>
            </a:r>
            <a:r>
              <a:rPr lang="en-US" altLang="zh-CN" dirty="0" err="1"/>
              <a:t>U</a:t>
            </a:r>
            <a:r>
              <a:rPr lang="en-US" altLang="zh-CN" sz="2000" dirty="0" err="1"/>
              <a:t>k</a:t>
            </a:r>
            <a:r>
              <a:rPr lang="zh-CN" altLang="en-US" dirty="0"/>
              <a:t>称为递归边界（或递归出口）。在本例中，递归边界为</a:t>
            </a:r>
            <a:r>
              <a:rPr lang="en-US" altLang="zh-CN" dirty="0"/>
              <a:t>k=0</a:t>
            </a:r>
            <a:r>
              <a:rPr lang="zh-CN" altLang="en-US" dirty="0"/>
              <a:t>，即</a:t>
            </a:r>
            <a:r>
              <a:rPr lang="en-US" altLang="zh-CN" dirty="0"/>
              <a:t>0!=1</a:t>
            </a:r>
            <a:r>
              <a:rPr lang="zh-CN" altLang="en-US" dirty="0"/>
              <a:t>。对于任意给定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n!</a:t>
            </a:r>
            <a:r>
              <a:rPr lang="zh-CN" altLang="en-US" dirty="0"/>
              <a:t>，程序将</a:t>
            </a:r>
            <a:r>
              <a:rPr lang="zh-CN" altLang="en-US" b="1" dirty="0">
                <a:solidFill>
                  <a:srgbClr val="FF0000"/>
                </a:solidFill>
              </a:rPr>
              <a:t>最终求解到</a:t>
            </a:r>
            <a:r>
              <a:rPr lang="en-US" altLang="zh-CN" b="1" dirty="0">
                <a:solidFill>
                  <a:srgbClr val="FF0000"/>
                </a:solidFill>
              </a:rPr>
              <a:t>0!</a:t>
            </a:r>
            <a:r>
              <a:rPr lang="zh-CN" altLang="en-US" b="1" dirty="0">
                <a:solidFill>
                  <a:srgbClr val="FF0000"/>
                </a:solidFill>
              </a:rPr>
              <a:t>。 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阶乘函数 *续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32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508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792900"/>
            <a:ext cx="8784976" cy="58044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2"/>
                </a:solidFill>
              </a:rPr>
              <a:t>stdio.h</a:t>
            </a:r>
            <a:r>
              <a:rPr lang="en-US" altLang="zh-CN" sz="2400" dirty="0">
                <a:solidFill>
                  <a:schemeClr val="tx2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2400" dirty="0" smtClean="0">
                <a:solidFill>
                  <a:schemeClr val="tx2"/>
                </a:solidFill>
              </a:rPr>
              <a:t> factorial(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2400" dirty="0" smtClean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chemeClr val="tx2"/>
                </a:solidFill>
              </a:rPr>
              <a:t>n){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2400" dirty="0" smtClean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chemeClr val="tx2"/>
                </a:solidFill>
              </a:rPr>
              <a:t>f;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 if(n&lt;0)  </a:t>
            </a:r>
            <a:r>
              <a:rPr lang="en-US" altLang="zh-CN" sz="2400" dirty="0" err="1">
                <a:solidFill>
                  <a:schemeClr val="tx2"/>
                </a:solidFill>
              </a:rPr>
              <a:t>printf</a:t>
            </a:r>
            <a:r>
              <a:rPr lang="en-US" altLang="zh-CN" sz="2400" dirty="0">
                <a:solidFill>
                  <a:schemeClr val="tx2"/>
                </a:solidFill>
              </a:rPr>
              <a:t>("n&lt;0,input error");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else if(n==0||n==1) f=1;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      else </a:t>
            </a:r>
            <a:r>
              <a:rPr lang="en-US" altLang="zh-CN" sz="2400" dirty="0" smtClean="0">
                <a:solidFill>
                  <a:schemeClr val="tx2"/>
                </a:solidFill>
              </a:rPr>
              <a:t>f=factorial(n-1</a:t>
            </a:r>
            <a:r>
              <a:rPr lang="en-US" altLang="zh-CN" sz="2400" dirty="0">
                <a:solidFill>
                  <a:schemeClr val="tx2"/>
                </a:solidFill>
              </a:rPr>
              <a:t>)*n;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 return(f);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void main()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{ </a:t>
            </a:r>
            <a:r>
              <a:rPr lang="en-US" altLang="zh-CN" sz="2400" dirty="0" err="1">
                <a:solidFill>
                  <a:schemeClr val="tx2"/>
                </a:solidFill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</a:rPr>
              <a:t> n;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2400" dirty="0" smtClean="0">
                <a:solidFill>
                  <a:schemeClr val="tx2"/>
                </a:solidFill>
              </a:rPr>
              <a:t> y</a:t>
            </a:r>
            <a:r>
              <a:rPr lang="en-US" altLang="zh-CN" sz="2400" dirty="0">
                <a:solidFill>
                  <a:schemeClr val="tx2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</a:rPr>
              <a:t>printf</a:t>
            </a:r>
            <a:r>
              <a:rPr lang="en-US" altLang="zh-CN" sz="2400" dirty="0">
                <a:solidFill>
                  <a:schemeClr val="tx2"/>
                </a:solidFill>
              </a:rPr>
              <a:t>("\n input a integer number:\n");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err="1">
                <a:solidFill>
                  <a:schemeClr val="tx2"/>
                </a:solidFill>
              </a:rPr>
              <a:t>scanf</a:t>
            </a:r>
            <a:r>
              <a:rPr lang="en-US" altLang="zh-CN" sz="2400" dirty="0">
                <a:solidFill>
                  <a:schemeClr val="tx2"/>
                </a:solidFill>
              </a:rPr>
              <a:t>("%</a:t>
            </a:r>
            <a:r>
              <a:rPr lang="en-US" altLang="zh-CN" sz="2400" dirty="0" err="1">
                <a:solidFill>
                  <a:schemeClr val="tx2"/>
                </a:solidFill>
              </a:rPr>
              <a:t>d",&amp;n</a:t>
            </a:r>
            <a:r>
              <a:rPr lang="en-US" altLang="zh-CN" sz="2400" dirty="0">
                <a:solidFill>
                  <a:schemeClr val="tx2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</a:rPr>
              <a:t>y=factorial(n</a:t>
            </a:r>
            <a:r>
              <a:rPr lang="en-US" altLang="zh-CN" sz="2400" dirty="0">
                <a:solidFill>
                  <a:schemeClr val="tx2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</a:rPr>
              <a:t>printf</a:t>
            </a:r>
            <a:r>
              <a:rPr lang="en-US" altLang="zh-CN" sz="2400" dirty="0">
                <a:solidFill>
                  <a:schemeClr val="tx2"/>
                </a:solidFill>
              </a:rPr>
              <a:t>("%d!=%</a:t>
            </a:r>
            <a:r>
              <a:rPr lang="en-US" altLang="zh-CN" sz="2400" dirty="0" err="1">
                <a:solidFill>
                  <a:schemeClr val="tx2"/>
                </a:solidFill>
              </a:rPr>
              <a:t>ld</a:t>
            </a:r>
            <a:r>
              <a:rPr lang="en-US" altLang="zh-CN" sz="2400" dirty="0">
                <a:solidFill>
                  <a:schemeClr val="tx2"/>
                </a:solidFill>
              </a:rPr>
              <a:t>",</a:t>
            </a:r>
            <a:r>
              <a:rPr lang="en-US" altLang="zh-CN" sz="2400" dirty="0" err="1">
                <a:solidFill>
                  <a:schemeClr val="tx2"/>
                </a:solidFill>
              </a:rPr>
              <a:t>n,y</a:t>
            </a:r>
            <a:r>
              <a:rPr lang="en-US" altLang="zh-CN" sz="2400" dirty="0">
                <a:solidFill>
                  <a:schemeClr val="tx2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 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阶乘程序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33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48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无穷数列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13</a:t>
            </a:r>
            <a:r>
              <a:rPr lang="zh-CN" altLang="en-US" dirty="0"/>
              <a:t>，</a:t>
            </a:r>
            <a:r>
              <a:rPr lang="en-US" altLang="zh-CN" dirty="0"/>
              <a:t>21</a:t>
            </a:r>
            <a:r>
              <a:rPr lang="zh-CN" altLang="en-US" dirty="0"/>
              <a:t>，</a:t>
            </a:r>
            <a:r>
              <a:rPr lang="en-US" altLang="zh-CN" dirty="0"/>
              <a:t>34</a:t>
            </a:r>
            <a:r>
              <a:rPr lang="zh-CN" altLang="en-US" dirty="0"/>
              <a:t>，</a:t>
            </a:r>
            <a:r>
              <a:rPr lang="en-US" altLang="zh-CN" dirty="0"/>
              <a:t>55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  <a:r>
              <a:rPr lang="zh-CN" altLang="en-US" dirty="0"/>
              <a:t>，称为</a:t>
            </a:r>
            <a:r>
              <a:rPr lang="en-US" altLang="zh-CN" dirty="0"/>
              <a:t>Fibonacci</a:t>
            </a:r>
            <a:r>
              <a:rPr lang="zh-CN" altLang="en-US" dirty="0"/>
              <a:t>数列。它可以递归地定义为：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 Fibonacci</a:t>
            </a:r>
            <a:r>
              <a:rPr lang="zh-CN" altLang="en-US" dirty="0" smtClean="0"/>
              <a:t>数列</a:t>
            </a:r>
            <a:endParaRPr lang="zh-CN" alt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443514" y="2277120"/>
            <a:ext cx="2014537" cy="863600"/>
          </a:xfrm>
          <a:prstGeom prst="wedgeRoundRectCallout">
            <a:avLst>
              <a:gd name="adj1" fmla="val -69935"/>
              <a:gd name="adj2" fmla="val 63787"/>
              <a:gd name="adj3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边界条件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6443514" y="3574107"/>
            <a:ext cx="1938337" cy="795338"/>
          </a:xfrm>
          <a:prstGeom prst="wedgeRoundRectCallout">
            <a:avLst>
              <a:gd name="adj1" fmla="val -65806"/>
              <a:gd name="adj2" fmla="val 4690"/>
              <a:gd name="adj3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递归方程</a:t>
            </a: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599897"/>
              </p:ext>
            </p:extLst>
          </p:nvPr>
        </p:nvGraphicFramePr>
        <p:xfrm>
          <a:off x="1547664" y="2708920"/>
          <a:ext cx="4464050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公式" r:id="rId3" imgW="2159000" imgH="711200" progId="Equation.3">
                  <p:embed/>
                </p:oleObj>
              </mc:Choice>
              <mc:Fallback>
                <p:oleObj name="公式" r:id="rId3" imgW="21590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708920"/>
                        <a:ext cx="4464050" cy="1474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755029" y="4509120"/>
            <a:ext cx="734536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Fibonacci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数可递归地计算如下：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fibonacci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</a:t>
            </a:r>
          </a:p>
          <a:p>
            <a:r>
              <a:rPr lang="en-US" altLang="zh-CN" sz="2400" dirty="0"/>
              <a:t>   {</a:t>
            </a:r>
          </a:p>
          <a:p>
            <a:r>
              <a:rPr lang="en-US" altLang="zh-CN" sz="2400" dirty="0"/>
              <a:t>       </a:t>
            </a:r>
            <a:r>
              <a:rPr lang="en-US" altLang="zh-CN" sz="2400" b="1" dirty="0"/>
              <a:t>if</a:t>
            </a:r>
            <a:r>
              <a:rPr lang="en-US" altLang="zh-CN" sz="2400" dirty="0"/>
              <a:t> (n &lt;= 1) </a:t>
            </a:r>
            <a:r>
              <a:rPr lang="en-US" altLang="zh-CN" sz="2400" b="1" dirty="0"/>
              <a:t>return</a:t>
            </a:r>
            <a:r>
              <a:rPr lang="en-US" altLang="zh-CN" sz="2400" dirty="0"/>
              <a:t> 1;</a:t>
            </a:r>
          </a:p>
          <a:p>
            <a:r>
              <a:rPr lang="en-US" altLang="zh-CN" sz="2400" dirty="0"/>
              <a:t>       </a:t>
            </a:r>
            <a:r>
              <a:rPr lang="en-US" altLang="zh-CN" sz="2400" b="1" dirty="0"/>
              <a:t>return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fibonacci</a:t>
            </a:r>
            <a:r>
              <a:rPr lang="en-US" altLang="zh-CN" sz="2400" dirty="0"/>
              <a:t>(n-1)+</a:t>
            </a:r>
            <a:r>
              <a:rPr lang="en-US" altLang="zh-CN" sz="2400" b="1" dirty="0" err="1"/>
              <a:t>fibonacci</a:t>
            </a:r>
            <a:r>
              <a:rPr lang="en-US" altLang="zh-CN" sz="2400" dirty="0"/>
              <a:t>(n-2);</a:t>
            </a:r>
          </a:p>
          <a:p>
            <a:r>
              <a:rPr lang="en-US" altLang="zh-CN" sz="2400" dirty="0"/>
              <a:t>   }</a:t>
            </a:r>
          </a:p>
        </p:txBody>
      </p:sp>
      <p:sp>
        <p:nvSpPr>
          <p:cNvPr id="4" name="右箭头 3">
            <a:hlinkClick r:id="rId5" action="ppaction://hlinksldjump"/>
          </p:cNvPr>
          <p:cNvSpPr/>
          <p:nvPr/>
        </p:nvSpPr>
        <p:spPr bwMode="auto">
          <a:xfrm>
            <a:off x="6228184" y="4869160"/>
            <a:ext cx="1656184" cy="936104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34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644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前面的例子都可以找到非递归的表达式：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而有些函数无法找到非递归的定义，比如</a:t>
            </a:r>
            <a:r>
              <a:rPr lang="en-US" altLang="zh-CN" dirty="0" smtClean="0"/>
              <a:t>Ackerman</a:t>
            </a:r>
            <a:r>
              <a:rPr lang="zh-CN" altLang="en-US" dirty="0" smtClean="0"/>
              <a:t>函数。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 </a:t>
            </a:r>
            <a:r>
              <a:rPr lang="zh-CN" altLang="en-US" dirty="0" smtClean="0"/>
              <a:t>非递归表达式</a:t>
            </a:r>
            <a:endParaRPr lang="zh-CN" alt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548460"/>
              </p:ext>
            </p:extLst>
          </p:nvPr>
        </p:nvGraphicFramePr>
        <p:xfrm>
          <a:off x="2339752" y="2420888"/>
          <a:ext cx="41036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公式" r:id="rId3" imgW="1485900" imgH="203200" progId="Equation.3">
                  <p:embed/>
                </p:oleObj>
              </mc:Choice>
              <mc:Fallback>
                <p:oleObj name="公式" r:id="rId3" imgW="1485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420888"/>
                        <a:ext cx="4103688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371844"/>
              </p:ext>
            </p:extLst>
          </p:nvPr>
        </p:nvGraphicFramePr>
        <p:xfrm>
          <a:off x="1259830" y="3387006"/>
          <a:ext cx="6553200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公式" r:id="rId5" imgW="2451100" imgH="584200" progId="Equation.3">
                  <p:embed/>
                </p:oleObj>
              </mc:Choice>
              <mc:Fallback>
                <p:oleObj name="公式" r:id="rId5" imgW="24511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830" y="3387006"/>
                        <a:ext cx="6553200" cy="155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35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01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zh-CN" altLang="en-US" dirty="0"/>
              <a:t>一个函数及它的一个变量是</a:t>
            </a:r>
            <a:r>
              <a:rPr lang="zh-CN" altLang="en-US" dirty="0">
                <a:solidFill>
                  <a:srgbClr val="FF0000"/>
                </a:solidFill>
              </a:rPr>
              <a:t>由函数自身定义时</a:t>
            </a:r>
            <a:r>
              <a:rPr lang="zh-CN" altLang="en-US" dirty="0"/>
              <a:t>，称这个函数是</a:t>
            </a:r>
            <a:r>
              <a:rPr lang="zh-CN" altLang="en-US" dirty="0">
                <a:solidFill>
                  <a:srgbClr val="FF0000"/>
                </a:solidFill>
              </a:rPr>
              <a:t>双递归函数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Ackerman</a:t>
            </a:r>
            <a:r>
              <a:rPr lang="zh-CN" altLang="en-US" dirty="0"/>
              <a:t>函数</a:t>
            </a:r>
            <a:r>
              <a:rPr lang="en-US" altLang="zh-CN" dirty="0"/>
              <a:t>A(n</a:t>
            </a:r>
            <a:r>
              <a:rPr lang="zh-CN" altLang="en-US" dirty="0"/>
              <a:t>，</a:t>
            </a:r>
            <a:r>
              <a:rPr lang="en-US" altLang="zh-CN" dirty="0"/>
              <a:t>m)</a:t>
            </a:r>
            <a:r>
              <a:rPr lang="zh-CN" altLang="en-US" dirty="0"/>
              <a:t>定义如下：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 </a:t>
            </a:r>
            <a:r>
              <a:rPr lang="en-US" altLang="zh-CN" dirty="0" smtClean="0"/>
              <a:t>3 Ackerman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492145"/>
              </p:ext>
            </p:extLst>
          </p:nvPr>
        </p:nvGraphicFramePr>
        <p:xfrm>
          <a:off x="899592" y="3140968"/>
          <a:ext cx="6769100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公式" r:id="rId3" imgW="2514600" imgH="914400" progId="Equation.3">
                  <p:embed/>
                </p:oleObj>
              </mc:Choice>
              <mc:Fallback>
                <p:oleObj name="公式" r:id="rId3" imgW="2514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140968"/>
                        <a:ext cx="6769100" cy="246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36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8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A(n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m)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的自变量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的每一个值都定义了一个单变量函数：</a:t>
            </a:r>
          </a:p>
          <a:p>
            <a:pPr lvl="1"/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m=0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A(n,0)=n+2</a:t>
            </a:r>
          </a:p>
          <a:p>
            <a:pPr lvl="1"/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m=1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A(n,1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)=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A(A(n-1,1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),0)=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A(n-1,1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)+2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A(1,1)=2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故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A(n,1)=2*n</a:t>
            </a:r>
          </a:p>
          <a:p>
            <a:pPr lvl="1"/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m=2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A(n,2)=A(A(n-1,2),1)=2A(n-1,2)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A(1,2)=A(A(0,2),1)=A(1,1)=2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，故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A(n,2)= 2^n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lvl="1"/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m=3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时，类似的可以推出</a:t>
            </a:r>
          </a:p>
          <a:p>
            <a:pPr lvl="1"/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m=4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A(n,4)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的增长速度非常快，以至于没有适当的数学式子来表示这一函数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Ackerman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*</a:t>
            </a:r>
            <a:r>
              <a:rPr lang="zh-CN" altLang="en-US" dirty="0" smtClean="0"/>
              <a:t>续</a:t>
            </a:r>
            <a:endParaRPr lang="zh-CN" alt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071558"/>
              </p:ext>
            </p:extLst>
          </p:nvPr>
        </p:nvGraphicFramePr>
        <p:xfrm>
          <a:off x="4846935" y="4581128"/>
          <a:ext cx="116522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公式" r:id="rId3" imgW="330120" imgH="419040" progId="Equation.3">
                  <p:embed/>
                </p:oleObj>
              </mc:Choice>
              <mc:Fallback>
                <p:oleObj name="公式" r:id="rId3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935" y="4581128"/>
                        <a:ext cx="1165225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37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350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zh-CN" altLang="en-US" dirty="0"/>
              <a:t>单变量的</a:t>
            </a:r>
            <a:r>
              <a:rPr lang="en-US" altLang="zh-CN" dirty="0"/>
              <a:t>Ackerman</a:t>
            </a:r>
            <a:r>
              <a:rPr lang="zh-CN" altLang="en-US" dirty="0"/>
              <a:t>函数</a:t>
            </a:r>
            <a:r>
              <a:rPr lang="en-US" altLang="zh-CN" dirty="0"/>
              <a:t>A(n)</a:t>
            </a:r>
            <a:r>
              <a:rPr lang="zh-CN" altLang="en-US" dirty="0"/>
              <a:t>为，</a:t>
            </a:r>
            <a:r>
              <a:rPr lang="en-US" altLang="zh-CN" dirty="0"/>
              <a:t>A(n)=A(n</a:t>
            </a:r>
            <a:r>
              <a:rPr lang="zh-CN" altLang="en-US" dirty="0"/>
              <a:t>，</a:t>
            </a:r>
            <a:r>
              <a:rPr lang="en-US" altLang="zh-CN" dirty="0"/>
              <a:t>n)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定义其拟逆函数</a:t>
            </a:r>
            <a:r>
              <a:rPr lang="el-GR" altLang="zh-CN" dirty="0"/>
              <a:t>α(</a:t>
            </a:r>
            <a:r>
              <a:rPr lang="en-US" altLang="zh-CN" dirty="0"/>
              <a:t>n)</a:t>
            </a:r>
            <a:r>
              <a:rPr lang="zh-CN" altLang="en-US" dirty="0"/>
              <a:t>为：</a:t>
            </a:r>
            <a:r>
              <a:rPr lang="el-GR" altLang="zh-CN" dirty="0"/>
              <a:t>α(</a:t>
            </a:r>
            <a:r>
              <a:rPr lang="en-US" altLang="zh-CN" dirty="0"/>
              <a:t>n)=min{k</a:t>
            </a:r>
            <a:r>
              <a:rPr lang="zh-CN" altLang="en-US" dirty="0"/>
              <a:t>｜</a:t>
            </a:r>
            <a:r>
              <a:rPr lang="en-US" altLang="zh-CN" dirty="0"/>
              <a:t>A(k)≥n}</a:t>
            </a:r>
            <a:r>
              <a:rPr lang="zh-CN" altLang="en-US" dirty="0"/>
              <a:t>。即</a:t>
            </a:r>
            <a:r>
              <a:rPr lang="el-GR" altLang="zh-CN" dirty="0"/>
              <a:t>α(</a:t>
            </a:r>
            <a:r>
              <a:rPr lang="en-US" altLang="zh-CN" dirty="0"/>
              <a:t>n)</a:t>
            </a:r>
            <a:r>
              <a:rPr lang="zh-CN" altLang="en-US" dirty="0"/>
              <a:t>是使</a:t>
            </a:r>
            <a:r>
              <a:rPr lang="en-US" altLang="zh-CN" dirty="0" err="1"/>
              <a:t>n≤A</a:t>
            </a:r>
            <a:r>
              <a:rPr lang="en-US" altLang="zh-CN" dirty="0"/>
              <a:t>(k)</a:t>
            </a:r>
            <a:r>
              <a:rPr lang="zh-CN" altLang="en-US" dirty="0"/>
              <a:t>成立的最小的</a:t>
            </a:r>
            <a:r>
              <a:rPr lang="en-US" altLang="zh-CN" dirty="0"/>
              <a:t>k</a:t>
            </a:r>
            <a:r>
              <a:rPr lang="zh-CN" altLang="en-US" dirty="0"/>
              <a:t>值。</a:t>
            </a:r>
          </a:p>
          <a:p>
            <a:r>
              <a:rPr lang="el-GR" altLang="zh-CN" dirty="0"/>
              <a:t>α(</a:t>
            </a:r>
            <a:r>
              <a:rPr lang="en-US" altLang="zh-CN" dirty="0"/>
              <a:t>n)</a:t>
            </a:r>
            <a:r>
              <a:rPr lang="zh-CN" altLang="en-US" dirty="0"/>
              <a:t>在复杂度分析中常遇到。对于通常所见到的正整数</a:t>
            </a:r>
            <a:r>
              <a:rPr lang="en-US" altLang="zh-CN" dirty="0"/>
              <a:t>n</a:t>
            </a:r>
            <a:r>
              <a:rPr lang="zh-CN" altLang="en-US" dirty="0"/>
              <a:t>，有</a:t>
            </a:r>
            <a:r>
              <a:rPr lang="el-GR" altLang="zh-CN" dirty="0"/>
              <a:t>α(</a:t>
            </a:r>
            <a:r>
              <a:rPr lang="en-US" altLang="zh-CN" dirty="0"/>
              <a:t>n)≤4</a:t>
            </a:r>
            <a:r>
              <a:rPr lang="zh-CN" altLang="en-US" dirty="0"/>
              <a:t>。但在理论上</a:t>
            </a:r>
            <a:r>
              <a:rPr lang="el-GR" altLang="zh-CN" dirty="0"/>
              <a:t>α(</a:t>
            </a:r>
            <a:r>
              <a:rPr lang="en-US" altLang="zh-CN" dirty="0"/>
              <a:t>n)</a:t>
            </a:r>
            <a:r>
              <a:rPr lang="zh-CN" altLang="en-US" dirty="0"/>
              <a:t>没有上界，随着</a:t>
            </a:r>
            <a:r>
              <a:rPr lang="en-US" altLang="zh-CN" dirty="0"/>
              <a:t>n</a:t>
            </a:r>
            <a:r>
              <a:rPr lang="zh-CN" altLang="en-US" dirty="0"/>
              <a:t>的增加，它以难以想象的慢速度趋向正无穷大。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单变量的</a:t>
            </a:r>
            <a:r>
              <a:rPr lang="en-US" altLang="zh-CN" dirty="0" smtClean="0"/>
              <a:t>Ackerman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38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99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r>
              <a:rPr lang="en-US" altLang="zh-CN" dirty="0" smtClean="0"/>
              <a:t>:</a:t>
            </a:r>
            <a:r>
              <a:rPr lang="zh-CN" altLang="en-US" dirty="0" smtClean="0"/>
              <a:t>设计</a:t>
            </a:r>
            <a:r>
              <a:rPr lang="zh-CN" altLang="en-US" dirty="0"/>
              <a:t>一个递归算法生成</a:t>
            </a:r>
            <a:r>
              <a:rPr lang="en-US" altLang="zh-CN" dirty="0"/>
              <a:t>n</a:t>
            </a:r>
            <a:r>
              <a:rPr lang="zh-CN" altLang="en-US" dirty="0"/>
              <a:t>个元素</a:t>
            </a:r>
            <a:r>
              <a:rPr lang="en-US" altLang="zh-CN" dirty="0"/>
              <a:t>{r1,r2,…,</a:t>
            </a:r>
            <a:r>
              <a:rPr lang="en-US" altLang="zh-CN" dirty="0" err="1"/>
              <a:t>rn</a:t>
            </a:r>
            <a:r>
              <a:rPr lang="en-US" altLang="zh-CN" dirty="0"/>
              <a:t>}</a:t>
            </a:r>
            <a:r>
              <a:rPr lang="zh-CN" altLang="en-US" dirty="0"/>
              <a:t>的全排列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设</a:t>
            </a:r>
            <a:r>
              <a:rPr lang="en-US" altLang="zh-CN" dirty="0"/>
              <a:t>R={r1,r2,…,</a:t>
            </a:r>
            <a:r>
              <a:rPr lang="en-US" altLang="zh-CN" dirty="0" err="1"/>
              <a:t>rn</a:t>
            </a:r>
            <a:r>
              <a:rPr lang="en-US" altLang="zh-CN" dirty="0"/>
              <a:t>}</a:t>
            </a:r>
            <a:r>
              <a:rPr lang="zh-CN" altLang="en-US" dirty="0"/>
              <a:t>是要进行排列的</a:t>
            </a:r>
            <a:r>
              <a:rPr lang="en-US" altLang="zh-CN" dirty="0"/>
              <a:t>n</a:t>
            </a:r>
            <a:r>
              <a:rPr lang="zh-CN" altLang="en-US" dirty="0"/>
              <a:t>个元素，</a:t>
            </a:r>
            <a:r>
              <a:rPr lang="en-US" altLang="zh-CN" dirty="0" err="1"/>
              <a:t>Ri</a:t>
            </a:r>
            <a:r>
              <a:rPr lang="en-US" altLang="zh-CN" dirty="0"/>
              <a:t>=R-{</a:t>
            </a:r>
            <a:r>
              <a:rPr lang="en-US" altLang="zh-CN" dirty="0" err="1"/>
              <a:t>ri</a:t>
            </a:r>
            <a:r>
              <a:rPr lang="en-US" altLang="zh-CN" dirty="0"/>
              <a:t>}</a:t>
            </a:r>
            <a:r>
              <a:rPr lang="zh-CN" altLang="en-US" dirty="0" smtClean="0"/>
              <a:t>。集合</a:t>
            </a:r>
            <a:r>
              <a:rPr lang="en-US" altLang="zh-CN" dirty="0"/>
              <a:t>X</a:t>
            </a:r>
            <a:r>
              <a:rPr lang="zh-CN" altLang="en-US" dirty="0"/>
              <a:t>中元素的全排列记为</a:t>
            </a:r>
            <a:r>
              <a:rPr lang="en-US" altLang="zh-CN" dirty="0"/>
              <a:t>perm(X)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ri</a:t>
            </a:r>
            <a:r>
              <a:rPr lang="en-US" altLang="zh-CN" dirty="0"/>
              <a:t>)perm(X)</a:t>
            </a:r>
            <a:r>
              <a:rPr lang="zh-CN" altLang="en-US" dirty="0"/>
              <a:t>表示在全排列</a:t>
            </a:r>
            <a:r>
              <a:rPr lang="en-US" altLang="zh-CN" dirty="0"/>
              <a:t>perm(X)</a:t>
            </a:r>
            <a:r>
              <a:rPr lang="zh-CN" altLang="en-US" dirty="0"/>
              <a:t>的每一个排列前加上前缀得到的排列。</a:t>
            </a:r>
            <a:r>
              <a:rPr lang="en-US" altLang="zh-CN" dirty="0"/>
              <a:t>R</a:t>
            </a:r>
            <a:r>
              <a:rPr lang="zh-CN" altLang="en-US" dirty="0"/>
              <a:t>的全排列可归纳定义</a:t>
            </a:r>
            <a:r>
              <a:rPr lang="zh-CN" altLang="en-US" dirty="0" smtClean="0"/>
              <a:t>如下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 </a:t>
            </a:r>
            <a:r>
              <a:rPr lang="en-US" altLang="zh-CN" dirty="0" smtClean="0"/>
              <a:t>4 </a:t>
            </a:r>
            <a:r>
              <a:rPr lang="zh-CN" altLang="en-US" dirty="0" smtClean="0"/>
              <a:t>排列问题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49592" y="4293096"/>
            <a:ext cx="8020050" cy="11938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n=1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perm(R)=(r)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，其中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是集合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中唯一的元素；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n&gt;1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perm(R)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(r</a:t>
            </a:r>
            <a:r>
              <a:rPr lang="en-US" altLang="zh-CN" sz="2400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)perm(R</a:t>
            </a:r>
            <a:r>
              <a:rPr lang="en-US" altLang="zh-CN" sz="2400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(r</a:t>
            </a:r>
            <a:r>
              <a:rPr lang="en-US" altLang="zh-CN" sz="2400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)perm(R</a:t>
            </a:r>
            <a:r>
              <a:rPr lang="en-US" altLang="zh-CN" sz="2400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)perm(</a:t>
            </a:r>
            <a:r>
              <a:rPr lang="en-US" altLang="zh-CN" sz="24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构成。</a:t>
            </a:r>
            <a:r>
              <a:rPr lang="zh-CN" altLang="en-US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39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443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 治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220" y="2126922"/>
            <a:ext cx="5181600" cy="3676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1" y="2636912"/>
            <a:ext cx="2915816" cy="193901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4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190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228388"/>
          </a:xfrm>
        </p:spPr>
        <p:txBody>
          <a:bodyPr/>
          <a:lstStyle/>
          <a:p>
            <a:r>
              <a:rPr lang="zh-CN" altLang="en-US" dirty="0"/>
              <a:t>将正整数</a:t>
            </a:r>
            <a:r>
              <a:rPr lang="en-US" altLang="zh-CN" dirty="0"/>
              <a:t>n</a:t>
            </a:r>
            <a:r>
              <a:rPr lang="zh-CN" altLang="en-US" dirty="0"/>
              <a:t>表示成一系列正整数之和：</a:t>
            </a:r>
            <a:r>
              <a:rPr lang="en-US" altLang="zh-CN" dirty="0"/>
              <a:t>n=n1+n2+…+</a:t>
            </a:r>
            <a:r>
              <a:rPr lang="en-US" altLang="zh-CN" dirty="0" err="1"/>
              <a:t>nk</a:t>
            </a:r>
            <a:r>
              <a:rPr lang="zh-CN" altLang="en-US" dirty="0" smtClean="0"/>
              <a:t>，其中</a:t>
            </a:r>
            <a:r>
              <a:rPr lang="en-US" altLang="zh-CN" dirty="0"/>
              <a:t>n1≥n2≥…≥nk≥1</a:t>
            </a:r>
            <a:r>
              <a:rPr lang="zh-CN" altLang="en-US" dirty="0"/>
              <a:t>，</a:t>
            </a:r>
            <a:r>
              <a:rPr lang="en-US" altLang="zh-CN" dirty="0"/>
              <a:t>k≥</a:t>
            </a:r>
            <a:r>
              <a:rPr lang="en-US" altLang="zh-CN" dirty="0" smtClean="0"/>
              <a:t>1</a:t>
            </a:r>
            <a:endParaRPr lang="zh-CN" altLang="en-US" dirty="0"/>
          </a:p>
          <a:p>
            <a:pPr lvl="1"/>
            <a:r>
              <a:rPr lang="zh-CN" altLang="en-US" dirty="0"/>
              <a:t>正整数</a:t>
            </a:r>
            <a:r>
              <a:rPr lang="en-US" altLang="zh-CN" dirty="0"/>
              <a:t>n</a:t>
            </a:r>
            <a:r>
              <a:rPr lang="zh-CN" altLang="en-US" dirty="0"/>
              <a:t>的这种表示称为正整数</a:t>
            </a:r>
            <a:r>
              <a:rPr lang="en-US" altLang="zh-CN" dirty="0"/>
              <a:t>n</a:t>
            </a:r>
            <a:r>
              <a:rPr lang="zh-CN" altLang="en-US" dirty="0"/>
              <a:t>的划分。求正整数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zh-CN" altLang="en-US" dirty="0" smtClean="0"/>
              <a:t>不同</a:t>
            </a:r>
            <a:r>
              <a:rPr lang="zh-CN" altLang="en-US" dirty="0"/>
              <a:t>划分</a:t>
            </a:r>
            <a:r>
              <a:rPr lang="zh-CN" altLang="en-US" dirty="0" smtClean="0"/>
              <a:t>个数</a:t>
            </a:r>
            <a:r>
              <a:rPr lang="en-US" altLang="zh-CN" dirty="0" smtClean="0"/>
              <a:t>p(n)</a:t>
            </a:r>
            <a:r>
              <a:rPr lang="zh-CN" altLang="en-US" dirty="0" smtClean="0"/>
              <a:t>。 </a:t>
            </a:r>
            <a:endParaRPr lang="en-US" altLang="zh-CN" dirty="0" smtClean="0"/>
          </a:p>
          <a:p>
            <a:r>
              <a:rPr lang="zh-CN" altLang="en-US" dirty="0"/>
              <a:t>例如正整数</a:t>
            </a:r>
            <a:r>
              <a:rPr lang="en-US" altLang="zh-CN" dirty="0"/>
              <a:t>6</a:t>
            </a:r>
            <a:r>
              <a:rPr lang="zh-CN" altLang="en-US" dirty="0"/>
              <a:t>有如下</a:t>
            </a:r>
            <a:r>
              <a:rPr lang="en-US" altLang="zh-CN" dirty="0"/>
              <a:t>11</a:t>
            </a:r>
            <a:r>
              <a:rPr lang="zh-CN" altLang="en-US" dirty="0"/>
              <a:t>种不同的划分：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/>
              <a:t>6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/>
              <a:t>5+1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/>
              <a:t>4+2</a:t>
            </a:r>
            <a:r>
              <a:rPr lang="zh-CN" altLang="en-US" dirty="0"/>
              <a:t>，</a:t>
            </a:r>
            <a:r>
              <a:rPr lang="en-US" altLang="zh-CN" dirty="0"/>
              <a:t>4+1+1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/>
              <a:t>3+3</a:t>
            </a:r>
            <a:r>
              <a:rPr lang="zh-CN" altLang="en-US" dirty="0"/>
              <a:t>，</a:t>
            </a:r>
            <a:r>
              <a:rPr lang="en-US" altLang="zh-CN" dirty="0"/>
              <a:t>3+2+1</a:t>
            </a:r>
            <a:r>
              <a:rPr lang="zh-CN" altLang="en-US" dirty="0"/>
              <a:t>，</a:t>
            </a:r>
            <a:r>
              <a:rPr lang="en-US" altLang="zh-CN" dirty="0"/>
              <a:t>3+1+1+1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/>
              <a:t>2+2+2</a:t>
            </a:r>
            <a:r>
              <a:rPr lang="zh-CN" altLang="en-US" dirty="0"/>
              <a:t>，</a:t>
            </a:r>
            <a:r>
              <a:rPr lang="en-US" altLang="zh-CN" dirty="0"/>
              <a:t>2+2+1+1</a:t>
            </a:r>
            <a:r>
              <a:rPr lang="zh-CN" altLang="en-US" dirty="0"/>
              <a:t>，</a:t>
            </a:r>
            <a:r>
              <a:rPr lang="en-US" altLang="zh-CN" dirty="0"/>
              <a:t>2+1+1+1+1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/>
              <a:t>1+1+1+1+1+1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5 </a:t>
            </a:r>
            <a:r>
              <a:rPr lang="zh-CN" altLang="en-US" dirty="0" smtClean="0"/>
              <a:t>整数划分问题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40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186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688632"/>
          </a:xfrm>
        </p:spPr>
        <p:txBody>
          <a:bodyPr/>
          <a:lstStyle/>
          <a:p>
            <a:r>
              <a:rPr lang="zh-CN" altLang="en-US" dirty="0"/>
              <a:t>考虑增加一个自变量：将最大加数</a:t>
            </a:r>
            <a:r>
              <a:rPr lang="en-US" altLang="zh-CN" dirty="0"/>
              <a:t>n1</a:t>
            </a:r>
            <a:r>
              <a:rPr lang="zh-CN" altLang="en-US" dirty="0"/>
              <a:t>不大于</a:t>
            </a:r>
            <a:r>
              <a:rPr lang="en-US" altLang="zh-CN" dirty="0"/>
              <a:t>m</a:t>
            </a:r>
            <a:r>
              <a:rPr lang="zh-CN" altLang="en-US" dirty="0"/>
              <a:t>的划分个数记作</a:t>
            </a:r>
            <a:r>
              <a:rPr lang="en-US" altLang="zh-CN" dirty="0"/>
              <a:t>q(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。可以建立</a:t>
            </a:r>
            <a:r>
              <a:rPr lang="en-US" altLang="zh-CN" dirty="0"/>
              <a:t>q(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的如下递归关系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(1) q(n,1) = 1, n </a:t>
            </a:r>
            <a:r>
              <a:rPr lang="en-US" altLang="zh-CN" dirty="0" smtClean="0"/>
              <a:t>≥ 1</a:t>
            </a:r>
            <a:r>
              <a:rPr lang="zh-CN" altLang="en-US" dirty="0" smtClean="0"/>
              <a:t>；当加数</a:t>
            </a:r>
            <a:r>
              <a:rPr lang="en-US" altLang="zh-CN" dirty="0" smtClean="0"/>
              <a:t>n1</a:t>
            </a:r>
            <a:r>
              <a:rPr lang="zh-CN" altLang="en-US" dirty="0" smtClean="0"/>
              <a:t>不大于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时，任何正整数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只有一种划分形式</a:t>
            </a:r>
            <a:r>
              <a:rPr lang="en-US" altLang="zh-CN" dirty="0" smtClean="0"/>
              <a:t>, n = 1+1+..+1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之和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(2) q(</a:t>
            </a:r>
            <a:r>
              <a:rPr lang="en-US" altLang="zh-CN" dirty="0" err="1" smtClean="0"/>
              <a:t>n,m</a:t>
            </a:r>
            <a:r>
              <a:rPr lang="en-US" altLang="zh-CN" dirty="0" smtClean="0"/>
              <a:t>) = q(</a:t>
            </a:r>
            <a:r>
              <a:rPr lang="en-US" altLang="zh-CN" dirty="0" err="1" smtClean="0"/>
              <a:t>n,n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m ≥ n</a:t>
            </a:r>
            <a:r>
              <a:rPr lang="zh-CN" altLang="en-US" dirty="0" smtClean="0"/>
              <a:t>；最大加数</a:t>
            </a:r>
            <a:r>
              <a:rPr lang="en-US" altLang="zh-CN" dirty="0" smtClean="0"/>
              <a:t>n1</a:t>
            </a:r>
            <a:r>
              <a:rPr lang="zh-CN" altLang="en-US" dirty="0" smtClean="0"/>
              <a:t>不可以大于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，故</a:t>
            </a:r>
            <a:r>
              <a:rPr lang="en-US" altLang="zh-CN" dirty="0" smtClean="0"/>
              <a:t>q(1,m) = 1;</a:t>
            </a:r>
          </a:p>
          <a:p>
            <a:pPr lvl="1"/>
            <a:r>
              <a:rPr lang="en-US" altLang="zh-CN" dirty="0"/>
              <a:t>(3) q(</a:t>
            </a:r>
            <a:r>
              <a:rPr lang="en-US" altLang="zh-CN" dirty="0" err="1"/>
              <a:t>n,n</a:t>
            </a:r>
            <a:r>
              <a:rPr lang="en-US" altLang="zh-CN" dirty="0"/>
              <a:t>)=1+q(n,n-1</a:t>
            </a:r>
            <a:r>
              <a:rPr lang="en-US" altLang="zh-CN" dirty="0" smtClean="0"/>
              <a:t>);</a:t>
            </a:r>
            <a:r>
              <a:rPr lang="zh-CN" altLang="en-US" dirty="0" smtClean="0"/>
              <a:t>正整数</a:t>
            </a:r>
            <a:r>
              <a:rPr lang="en-US" altLang="zh-CN" dirty="0"/>
              <a:t>n</a:t>
            </a:r>
            <a:r>
              <a:rPr lang="zh-CN" altLang="en-US" dirty="0"/>
              <a:t>的划分由</a:t>
            </a:r>
            <a:r>
              <a:rPr lang="en-US" altLang="zh-CN" dirty="0"/>
              <a:t>n1=n</a:t>
            </a:r>
            <a:r>
              <a:rPr lang="zh-CN" altLang="en-US" dirty="0"/>
              <a:t>的划分和</a:t>
            </a:r>
            <a:r>
              <a:rPr lang="en-US" altLang="zh-CN" dirty="0"/>
              <a:t>n1≤n-1</a:t>
            </a:r>
            <a:r>
              <a:rPr lang="zh-CN" altLang="en-US" dirty="0"/>
              <a:t>的划分</a:t>
            </a:r>
            <a:r>
              <a:rPr lang="zh-CN" altLang="en-US" dirty="0" smtClean="0"/>
              <a:t>组成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/>
              <a:t>(4) q(</a:t>
            </a:r>
            <a:r>
              <a:rPr lang="en-US" altLang="zh-CN" dirty="0" err="1"/>
              <a:t>n,m</a:t>
            </a:r>
            <a:r>
              <a:rPr lang="en-US" altLang="zh-CN" dirty="0"/>
              <a:t>)=q(n,m-1)+q(n-</a:t>
            </a:r>
            <a:r>
              <a:rPr lang="en-US" altLang="zh-CN" dirty="0" err="1"/>
              <a:t>m,m</a:t>
            </a:r>
            <a:r>
              <a:rPr lang="en-US" altLang="zh-CN" dirty="0"/>
              <a:t>),n&gt;m&gt;1</a:t>
            </a:r>
            <a:r>
              <a:rPr lang="en-US" altLang="zh-CN" dirty="0" smtClean="0"/>
              <a:t>;</a:t>
            </a:r>
            <a:r>
              <a:rPr lang="zh-CN" altLang="en-US" dirty="0" smtClean="0"/>
              <a:t>正整数</a:t>
            </a:r>
            <a:r>
              <a:rPr lang="en-US" altLang="zh-CN" dirty="0"/>
              <a:t>n</a:t>
            </a:r>
            <a:r>
              <a:rPr lang="zh-CN" altLang="en-US" dirty="0"/>
              <a:t>的最大加数</a:t>
            </a:r>
            <a:r>
              <a:rPr lang="en-US" altLang="zh-CN" dirty="0"/>
              <a:t>n1</a:t>
            </a:r>
            <a:r>
              <a:rPr lang="zh-CN" altLang="en-US" dirty="0"/>
              <a:t>不大于</a:t>
            </a:r>
            <a:r>
              <a:rPr lang="en-US" altLang="zh-CN" dirty="0"/>
              <a:t>m</a:t>
            </a:r>
            <a:r>
              <a:rPr lang="zh-CN" altLang="en-US" dirty="0"/>
              <a:t>的划分由</a:t>
            </a:r>
            <a:r>
              <a:rPr lang="en-US" altLang="zh-CN" dirty="0"/>
              <a:t>n1=m</a:t>
            </a:r>
            <a:r>
              <a:rPr lang="zh-CN" altLang="en-US" dirty="0"/>
              <a:t>的划分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n1</a:t>
            </a:r>
            <a:r>
              <a:rPr lang="en-US" altLang="zh-CN" dirty="0"/>
              <a:t>≤n-1 </a:t>
            </a:r>
            <a:r>
              <a:rPr lang="zh-CN" altLang="en-US" dirty="0"/>
              <a:t>的划分组成。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5*</a:t>
            </a:r>
            <a:r>
              <a:rPr lang="zh-CN" altLang="en-US" dirty="0" smtClean="0"/>
              <a:t>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41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51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整数划分问题递归关系</a:t>
            </a:r>
            <a:endParaRPr lang="zh-CN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845186"/>
              </p:ext>
            </p:extLst>
          </p:nvPr>
        </p:nvGraphicFramePr>
        <p:xfrm>
          <a:off x="709363" y="2034630"/>
          <a:ext cx="7848600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3" imgW="3035300" imgH="914400" progId="Equation.DSMT4">
                  <p:embed/>
                </p:oleObj>
              </mc:Choice>
              <mc:Fallback>
                <p:oleObj name="Equation" r:id="rId3" imgW="30353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363" y="2034630"/>
                        <a:ext cx="7848600" cy="236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937782" y="5152482"/>
                <a:ext cx="33917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i="1" dirty="0" smtClean="0"/>
                  <a:t>正整数：</a:t>
                </a:r>
                <a:r>
                  <a:rPr lang="en-US" altLang="zh-CN" sz="2400" b="1" i="1" dirty="0" smtClean="0"/>
                  <a:t>p(n) =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endParaRPr lang="zh-CN" altLang="en-US" sz="2400" b="1" i="1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782" y="5152482"/>
                <a:ext cx="339176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878" t="-127632" r="-20683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42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13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法国数学家爱德华</a:t>
            </a:r>
            <a:r>
              <a:rPr lang="en-US" altLang="zh-CN" sz="2800" dirty="0"/>
              <a:t>·</a:t>
            </a:r>
            <a:r>
              <a:rPr lang="zh-CN" altLang="en-US" sz="2800" dirty="0"/>
              <a:t>卢卡斯曾编写过一个印度的古老传说：在世界中心贝拿勒斯（在印度北部）的圣庙里，一块黄铜板上插着三根宝石针。印度教的主神梵天在创造世界的时候，在其中一根针上从下到上地穿好了由大到小的</a:t>
            </a:r>
            <a:r>
              <a:rPr lang="en-US" altLang="zh-CN" sz="2800" dirty="0"/>
              <a:t>64</a:t>
            </a:r>
            <a:r>
              <a:rPr lang="zh-CN" altLang="en-US" sz="2800" dirty="0"/>
              <a:t>片金片，这就是所谓的汉诺塔。不论白天黑夜，总有一个僧侣在按照下面的法则移动这些金片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一</a:t>
            </a:r>
            <a:r>
              <a:rPr lang="zh-CN" altLang="en-US" sz="2400" dirty="0"/>
              <a:t>次只移动一片，不管在哪根针上，小片必须在大片上面。僧侣们预言，当所有的金片都从梵天穿好的那根针上移到另外一根针上时，世界就将在一声霹雳中消灭，而梵塔、庙宇和众生也都将同归于尽</a:t>
            </a:r>
            <a:r>
              <a:rPr lang="zh-CN" altLang="en-US" sz="2400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Hanoi</a:t>
            </a:r>
            <a:r>
              <a:rPr lang="zh-CN" altLang="en-US" dirty="0" smtClean="0"/>
              <a:t>塔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BFDFC"/>
              </a:clrFrom>
              <a:clrTo>
                <a:srgbClr val="FBFD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5229200"/>
            <a:ext cx="2160240" cy="1432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810475"/>
            <a:ext cx="6336704" cy="270598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43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990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 err="1"/>
              <a:t>a,b,c</a:t>
            </a:r>
            <a:r>
              <a:rPr lang="zh-CN" altLang="en-US" dirty="0"/>
              <a:t>是</a:t>
            </a:r>
            <a:r>
              <a:rPr lang="en-US" altLang="zh-CN" dirty="0"/>
              <a:t>3</a:t>
            </a:r>
            <a:r>
              <a:rPr lang="zh-CN" altLang="en-US" dirty="0"/>
              <a:t>个塔座。开始时，在塔座</a:t>
            </a:r>
            <a:r>
              <a:rPr lang="en-US" altLang="zh-CN" dirty="0"/>
              <a:t>a</a:t>
            </a:r>
            <a:r>
              <a:rPr lang="zh-CN" altLang="en-US" dirty="0"/>
              <a:t>上有一叠共</a:t>
            </a:r>
            <a:r>
              <a:rPr lang="en-US" altLang="zh-CN" dirty="0"/>
              <a:t>n</a:t>
            </a:r>
            <a:r>
              <a:rPr lang="zh-CN" altLang="en-US" dirty="0"/>
              <a:t>个圆盘，这些圆盘自下而上，由大到小地叠在一起。各圆盘从小到大编号为</a:t>
            </a:r>
            <a:r>
              <a:rPr lang="en-US" altLang="zh-CN" dirty="0"/>
              <a:t>1,2,…,n,</a:t>
            </a:r>
            <a:r>
              <a:rPr lang="zh-CN" altLang="en-US" dirty="0"/>
              <a:t>现要求将塔座</a:t>
            </a:r>
            <a:r>
              <a:rPr lang="en-US" altLang="zh-CN" dirty="0"/>
              <a:t>a</a:t>
            </a:r>
            <a:r>
              <a:rPr lang="zh-CN" altLang="en-US" dirty="0"/>
              <a:t>上的这一叠圆盘移到塔座</a:t>
            </a:r>
            <a:r>
              <a:rPr lang="en-US" altLang="zh-CN" dirty="0"/>
              <a:t>b</a:t>
            </a:r>
            <a:r>
              <a:rPr lang="zh-CN" altLang="en-US" dirty="0"/>
              <a:t>上，并仍按同样顺序叠置。在移动圆盘时应遵守以下移动规则：</a:t>
            </a:r>
          </a:p>
          <a:p>
            <a:pPr lvl="1"/>
            <a:r>
              <a:rPr lang="zh-CN" altLang="en-US" dirty="0"/>
              <a:t>规则</a:t>
            </a:r>
            <a:r>
              <a:rPr lang="en-US" altLang="zh-CN" dirty="0"/>
              <a:t>1</a:t>
            </a:r>
            <a:r>
              <a:rPr lang="zh-CN" altLang="en-US" dirty="0"/>
              <a:t>：每次只能移动</a:t>
            </a:r>
            <a:r>
              <a:rPr lang="en-US" altLang="zh-CN" dirty="0"/>
              <a:t>1</a:t>
            </a:r>
            <a:r>
              <a:rPr lang="zh-CN" altLang="en-US" dirty="0"/>
              <a:t>个圆盘；</a:t>
            </a:r>
          </a:p>
          <a:p>
            <a:pPr lvl="1"/>
            <a:r>
              <a:rPr lang="zh-CN" altLang="en-US" dirty="0"/>
              <a:t>规则</a:t>
            </a:r>
            <a:r>
              <a:rPr lang="en-US" altLang="zh-CN" dirty="0"/>
              <a:t>2</a:t>
            </a:r>
            <a:r>
              <a:rPr lang="zh-CN" altLang="en-US" dirty="0"/>
              <a:t>：任何时刻都不允许将较大的圆盘压在较小的圆盘之上；</a:t>
            </a:r>
          </a:p>
          <a:p>
            <a:pPr lvl="1"/>
            <a:r>
              <a:rPr lang="zh-CN" altLang="en-US" dirty="0"/>
              <a:t>规则</a:t>
            </a:r>
            <a:r>
              <a:rPr lang="en-US" altLang="zh-CN" dirty="0"/>
              <a:t>3</a:t>
            </a:r>
            <a:r>
              <a:rPr lang="zh-CN" altLang="en-US" dirty="0"/>
              <a:t>：在满足移动规则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的前提下，可将圆盘移至</a:t>
            </a:r>
            <a:r>
              <a:rPr lang="en-US" altLang="zh-CN" dirty="0" err="1"/>
              <a:t>a,b,c</a:t>
            </a:r>
            <a:r>
              <a:rPr lang="zh-CN" altLang="en-US" dirty="0"/>
              <a:t>中任一塔座上。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Hanoi</a:t>
            </a:r>
            <a:r>
              <a:rPr lang="zh-CN" altLang="en-US" dirty="0" smtClean="0"/>
              <a:t>塔问题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44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687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Hanoi</a:t>
            </a:r>
            <a:r>
              <a:rPr lang="zh-CN" altLang="en-US" dirty="0" smtClean="0"/>
              <a:t>塔问题</a:t>
            </a:r>
            <a:r>
              <a:rPr lang="en-US" altLang="zh-CN" dirty="0" smtClean="0"/>
              <a:t>*</a:t>
            </a:r>
            <a:r>
              <a:rPr lang="zh-CN" altLang="en-US" dirty="0" smtClean="0"/>
              <a:t>续</a:t>
            </a:r>
            <a:endParaRPr lang="zh-CN" altLang="en-US" dirty="0"/>
          </a:p>
        </p:txBody>
      </p:sp>
      <p:pic>
        <p:nvPicPr>
          <p:cNvPr id="5" name="Picture 5" descr="t2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16" y="1268381"/>
            <a:ext cx="4464496" cy="283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2339752" y="4221088"/>
            <a:ext cx="504056" cy="208823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a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904977" y="4173577"/>
            <a:ext cx="504056" cy="208823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b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465194" y="4149080"/>
            <a:ext cx="504056" cy="208823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c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349522" y="5733256"/>
            <a:ext cx="2520280" cy="576064"/>
          </a:xfrm>
          <a:prstGeom prst="round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835696" y="5157192"/>
            <a:ext cx="1584176" cy="576064"/>
          </a:xfrm>
          <a:prstGeom prst="round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087724" y="4567436"/>
            <a:ext cx="1080120" cy="576064"/>
          </a:xfrm>
          <a:prstGeom prst="round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45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362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7 L 0.27673 0.170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37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48148E-6 L 0.5592 0.0736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1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73 0.17014 L 0.56701 0.065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15" y="-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023 L 0.27865 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702 0.06504 L -0.00191 0.1699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56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92 0.07361 L 0.27673 -0.0104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32" y="-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1699 L 0.27673 -0.0083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24" y="-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void </a:t>
            </a:r>
            <a:r>
              <a:rPr lang="en-US" altLang="zh-CN" sz="2400" dirty="0" err="1"/>
              <a:t>hanoi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b,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c)</a:t>
            </a:r>
          </a:p>
          <a:p>
            <a:r>
              <a:rPr lang="en-US" altLang="zh-CN" sz="2400" dirty="0"/>
              <a:t>   {</a:t>
            </a:r>
          </a:p>
          <a:p>
            <a:r>
              <a:rPr lang="en-US" altLang="zh-CN" sz="2400" dirty="0"/>
              <a:t>       if (n &gt; 0)</a:t>
            </a:r>
          </a:p>
          <a:p>
            <a:r>
              <a:rPr lang="en-US" altLang="zh-CN" sz="2400" dirty="0"/>
              <a:t>       {</a:t>
            </a:r>
          </a:p>
          <a:p>
            <a:r>
              <a:rPr lang="en-US" altLang="zh-CN" sz="2400" dirty="0"/>
              <a:t>          </a:t>
            </a:r>
            <a:r>
              <a:rPr lang="en-US" altLang="zh-CN" sz="2400" dirty="0" err="1"/>
              <a:t>hanoi</a:t>
            </a:r>
            <a:r>
              <a:rPr lang="en-US" altLang="zh-CN" sz="2400" dirty="0"/>
              <a:t>(n-1, a, c, b);</a:t>
            </a:r>
          </a:p>
          <a:p>
            <a:r>
              <a:rPr lang="en-US" altLang="zh-CN" sz="2400" dirty="0"/>
              <a:t>          move(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          </a:t>
            </a:r>
            <a:r>
              <a:rPr lang="en-US" altLang="zh-CN" sz="2400" dirty="0" err="1"/>
              <a:t>hanoi</a:t>
            </a:r>
            <a:r>
              <a:rPr lang="en-US" altLang="zh-CN" sz="2400" dirty="0"/>
              <a:t>(n-1, c, b, a);</a:t>
            </a:r>
          </a:p>
          <a:p>
            <a:r>
              <a:rPr lang="en-US" altLang="zh-CN" sz="2400" dirty="0"/>
              <a:t>       }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 smtClean="0"/>
              <a:t>}</a:t>
            </a:r>
          </a:p>
          <a:p>
            <a:r>
              <a:rPr lang="zh-CN" altLang="en-US" sz="2400" dirty="0" smtClean="0"/>
              <a:t>若有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个盘子，移动次数为：</a:t>
            </a:r>
            <a:r>
              <a:rPr lang="en-US" altLang="zh-CN" sz="2400" dirty="0" smtClean="0"/>
              <a:t>2^n – 1</a:t>
            </a:r>
          </a:p>
          <a:p>
            <a:pPr lvl="1"/>
            <a:r>
              <a:rPr lang="zh-CN" altLang="en-US" sz="2000" b="1" dirty="0">
                <a:solidFill>
                  <a:srgbClr val="FF0000"/>
                </a:solidFill>
              </a:rPr>
              <a:t>就假设每秒钟搬一个盘子好了，也要约</a:t>
            </a:r>
            <a:r>
              <a:rPr lang="en-US" altLang="zh-CN" sz="2000" b="1" dirty="0">
                <a:solidFill>
                  <a:srgbClr val="FF0000"/>
                </a:solidFill>
              </a:rPr>
              <a:t>5850</a:t>
            </a:r>
            <a:r>
              <a:rPr lang="zh-CN" altLang="en-US" sz="2000" b="1" dirty="0">
                <a:solidFill>
                  <a:srgbClr val="FF0000"/>
                </a:solidFill>
              </a:rPr>
              <a:t>亿年左右。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Hanoi</a:t>
            </a:r>
            <a:r>
              <a:rPr lang="zh-CN" altLang="en-US" dirty="0" smtClean="0"/>
              <a:t>塔递归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46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568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结构</a:t>
            </a:r>
            <a:r>
              <a:rPr lang="zh-CN" altLang="en-US" dirty="0"/>
              <a:t>清晰，可读性强，而且容易用数学归纳法来证明算法的正确性，因此它为设计算法、调试程序带来很大方便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递归</a:t>
            </a:r>
            <a:r>
              <a:rPr lang="zh-CN" altLang="en-US" dirty="0"/>
              <a:t>算法的运行效率较低，无论是耗费的计算时间还是占用的存储空间都比非递归算法要多。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递归算法评价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581128"/>
            <a:ext cx="3255567" cy="18720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29" y="4653136"/>
            <a:ext cx="3052132" cy="175256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47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257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解决方法：在递归算法中消除递归调用，使其转化为非递归算法。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、采用一个用户定义的栈来模拟系统的递归调用工作栈。该方法通用性强，但本质上还是递归，只不过人工做了本来由编译器做的事情，优化效果不明显。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用递推来实现递归函数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、通过变换能将一些递归转化为尾递归，从而迭代求出结果。</a:t>
            </a:r>
          </a:p>
          <a:p>
            <a:r>
              <a:rPr lang="zh-CN" altLang="en-US" dirty="0" smtClean="0"/>
              <a:t>后</a:t>
            </a:r>
            <a:r>
              <a:rPr lang="zh-CN" altLang="en-US" dirty="0"/>
              <a:t>两种方法在时空复杂度上均有较大改善，但其适用范围有限。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消除递归调用</a:t>
            </a:r>
            <a:endParaRPr lang="zh-CN" altLang="en-US" dirty="0"/>
          </a:p>
        </p:txBody>
      </p:sp>
      <p:sp>
        <p:nvSpPr>
          <p:cNvPr id="5" name="右箭头 4">
            <a:hlinkClick r:id="rId2" action="ppaction://hlinksldjump"/>
          </p:cNvPr>
          <p:cNvSpPr/>
          <p:nvPr/>
        </p:nvSpPr>
        <p:spPr bwMode="auto">
          <a:xfrm>
            <a:off x="5580112" y="3933056"/>
            <a:ext cx="864096" cy="576064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48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78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2-1</a:t>
            </a:r>
            <a:r>
              <a:rPr lang="zh-CN" altLang="en-US" dirty="0" smtClean="0"/>
              <a:t>题，</a:t>
            </a:r>
            <a:r>
              <a:rPr lang="en-US" altLang="zh-CN" dirty="0" smtClean="0"/>
              <a:t>2-2</a:t>
            </a:r>
            <a:r>
              <a:rPr lang="zh-CN" altLang="en-US" dirty="0" smtClean="0"/>
              <a:t>双数题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 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49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21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 例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5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  <p:pic>
        <p:nvPicPr>
          <p:cNvPr id="18434" name="Picture 2" descr="http://www.qiaomei.org/uploadfile/2012/1115/201211150300359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7128792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53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递推算法是一种用若干步可重复的简运算（规律）来描述复杂问题的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递</a:t>
            </a:r>
            <a:r>
              <a:rPr lang="zh-CN" altLang="en-US" dirty="0"/>
              <a:t>推是序列计算机中的一种常用算法。它是按照一定的规律来计算序列中的每个项，</a:t>
            </a:r>
            <a:r>
              <a:rPr lang="zh-CN" altLang="en-US" b="1" dirty="0">
                <a:solidFill>
                  <a:srgbClr val="FF0000"/>
                </a:solidFill>
              </a:rPr>
              <a:t>通常是通过计算机前面的一些项来得出序列中的指定象的</a:t>
            </a:r>
            <a:r>
              <a:rPr lang="zh-CN" altLang="en-US" b="1" dirty="0" smtClean="0">
                <a:solidFill>
                  <a:srgbClr val="FF0000"/>
                </a:solidFill>
              </a:rPr>
              <a:t>值；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439" y="3784832"/>
            <a:ext cx="4362450" cy="20955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50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83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植树节那天，有五位同学参加了植树活动，他们完成植树的棵树都不相同。问第一位同学植了多少棵时，他指着旁边的第二位同学说比他多植了两棵；追问第二位同学，他又说比第三位同学多植了两棵；</a:t>
            </a:r>
            <a:r>
              <a:rPr lang="en-US" altLang="zh-CN" dirty="0"/>
              <a:t>... </a:t>
            </a:r>
            <a:r>
              <a:rPr lang="zh-CN" altLang="en-US" dirty="0"/>
              <a:t>如此，都说比另一位同学多植两棵。最后问到第五位同学时，他说自己植了</a:t>
            </a:r>
            <a:r>
              <a:rPr lang="en-US" altLang="zh-CN" dirty="0"/>
              <a:t>10</a:t>
            </a:r>
            <a:r>
              <a:rPr lang="zh-CN" altLang="en-US" dirty="0"/>
              <a:t>棵。到底第一位同学植了多少棵树？</a:t>
            </a:r>
          </a:p>
          <a:p>
            <a:pPr lvl="1"/>
            <a:r>
              <a:rPr lang="zh-CN" altLang="en-US" dirty="0"/>
              <a:t>分析</a:t>
            </a:r>
            <a:r>
              <a:rPr lang="zh-CN" altLang="en-US" dirty="0" smtClean="0"/>
              <a:t>：。。。。。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51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988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递推算法以初始（起点）值为基础，用相同的运算规律，逐次重复运算，直至运算结束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这种</a:t>
            </a:r>
            <a:r>
              <a:rPr lang="zh-CN" altLang="en-US" dirty="0"/>
              <a:t>从“起点”重复相同的方法直至到达一定“边界”，犹如单向运动，用循环可以实现。递推的本质是按规律逐次推出（计算）先一步的结果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应用实例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输入法的应用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递推小结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797605"/>
            <a:ext cx="4536504" cy="2655731"/>
          </a:xfrm>
          <a:prstGeom prst="rect">
            <a:avLst/>
          </a:prstGeom>
        </p:spPr>
      </p:pic>
      <p:sp>
        <p:nvSpPr>
          <p:cNvPr id="6" name="右箭头 5">
            <a:hlinkClick r:id="rId4" action="ppaction://hlinksldjump"/>
          </p:cNvPr>
          <p:cNvSpPr/>
          <p:nvPr/>
        </p:nvSpPr>
        <p:spPr bwMode="auto">
          <a:xfrm rot="10800000">
            <a:off x="1115616" y="5795324"/>
            <a:ext cx="864096" cy="576064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52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91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兔子问题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Fibonacci</a:t>
            </a:r>
            <a:r>
              <a:rPr lang="zh-CN" altLang="en-US" dirty="0" smtClean="0"/>
              <a:t>数列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38146"/>
            <a:ext cx="7742857" cy="343809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53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265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1691680" y="1844824"/>
            <a:ext cx="1368152" cy="1080120"/>
          </a:xfrm>
          <a:prstGeom prst="rect">
            <a:avLst/>
          </a:prstGeom>
          <a:solidFill>
            <a:schemeClr val="accent1"/>
          </a:solidFill>
          <a:ln w="1016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16832"/>
            <a:ext cx="1194163" cy="96010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251520" y="692696"/>
            <a:ext cx="1368152" cy="1080120"/>
          </a:xfrm>
          <a:prstGeom prst="rect">
            <a:avLst/>
          </a:prstGeom>
          <a:solidFill>
            <a:schemeClr val="accent1"/>
          </a:solidFill>
          <a:ln w="101600" cap="flat" cmpd="sng" algn="ctr">
            <a:solidFill>
              <a:srgbClr val="2605A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64704"/>
            <a:ext cx="1194163" cy="96010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auto">
          <a:xfrm>
            <a:off x="1691680" y="2996952"/>
            <a:ext cx="1368152" cy="1080120"/>
          </a:xfrm>
          <a:prstGeom prst="rect">
            <a:avLst/>
          </a:prstGeom>
          <a:solidFill>
            <a:schemeClr val="accent1"/>
          </a:solidFill>
          <a:ln w="1016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068960"/>
            <a:ext cx="1194163" cy="96010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3131840" y="2996952"/>
            <a:ext cx="1368152" cy="1080120"/>
          </a:xfrm>
          <a:prstGeom prst="rect">
            <a:avLst/>
          </a:prstGeom>
          <a:solidFill>
            <a:schemeClr val="accent1"/>
          </a:solidFill>
          <a:ln w="101600" cap="flat" cmpd="sng" algn="ctr">
            <a:solidFill>
              <a:srgbClr val="2605A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068960"/>
            <a:ext cx="1194163" cy="96010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 bwMode="auto">
          <a:xfrm>
            <a:off x="1691680" y="4149080"/>
            <a:ext cx="1368152" cy="1080120"/>
          </a:xfrm>
          <a:prstGeom prst="rect">
            <a:avLst/>
          </a:prstGeom>
          <a:solidFill>
            <a:schemeClr val="accent1"/>
          </a:solidFill>
          <a:ln w="1016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221088"/>
            <a:ext cx="1194163" cy="960107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 bwMode="auto">
          <a:xfrm>
            <a:off x="3131840" y="4149080"/>
            <a:ext cx="1368152" cy="1080120"/>
          </a:xfrm>
          <a:prstGeom prst="rect">
            <a:avLst/>
          </a:prstGeom>
          <a:solidFill>
            <a:schemeClr val="accent1"/>
          </a:solidFill>
          <a:ln w="1016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221088"/>
            <a:ext cx="1194163" cy="960107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 bwMode="auto">
          <a:xfrm>
            <a:off x="4572000" y="4149080"/>
            <a:ext cx="1368152" cy="1080120"/>
          </a:xfrm>
          <a:prstGeom prst="rect">
            <a:avLst/>
          </a:prstGeom>
          <a:solidFill>
            <a:schemeClr val="accent1"/>
          </a:solidFill>
          <a:ln w="101600" cap="flat" cmpd="sng" algn="ctr">
            <a:solidFill>
              <a:srgbClr val="2605A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221088"/>
            <a:ext cx="1194163" cy="960107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 bwMode="auto">
          <a:xfrm>
            <a:off x="1691680" y="5229200"/>
            <a:ext cx="1368152" cy="1080120"/>
          </a:xfrm>
          <a:prstGeom prst="rect">
            <a:avLst/>
          </a:prstGeom>
          <a:solidFill>
            <a:schemeClr val="accent1"/>
          </a:solidFill>
          <a:ln w="1016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5301208"/>
            <a:ext cx="1194163" cy="960107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 bwMode="auto">
          <a:xfrm>
            <a:off x="3131840" y="5229200"/>
            <a:ext cx="1368152" cy="1080120"/>
          </a:xfrm>
          <a:prstGeom prst="rect">
            <a:avLst/>
          </a:prstGeom>
          <a:solidFill>
            <a:schemeClr val="accent1"/>
          </a:solidFill>
          <a:ln w="1016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5301208"/>
            <a:ext cx="1194163" cy="96010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 bwMode="auto">
          <a:xfrm>
            <a:off x="4499992" y="5229200"/>
            <a:ext cx="1368152" cy="1080120"/>
          </a:xfrm>
          <a:prstGeom prst="rect">
            <a:avLst/>
          </a:prstGeom>
          <a:solidFill>
            <a:schemeClr val="accent1"/>
          </a:solidFill>
          <a:ln w="1016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5301208"/>
            <a:ext cx="1194163" cy="960107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 bwMode="auto">
          <a:xfrm>
            <a:off x="5868144" y="5229200"/>
            <a:ext cx="1368152" cy="1080120"/>
          </a:xfrm>
          <a:prstGeom prst="rect">
            <a:avLst/>
          </a:prstGeom>
          <a:solidFill>
            <a:schemeClr val="accent1"/>
          </a:solidFill>
          <a:ln w="101600" cap="flat" cmpd="sng" algn="ctr">
            <a:solidFill>
              <a:srgbClr val="2605A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301208"/>
            <a:ext cx="1194163" cy="960107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 bwMode="auto">
          <a:xfrm>
            <a:off x="7236296" y="5229200"/>
            <a:ext cx="1368152" cy="1080120"/>
          </a:xfrm>
          <a:prstGeom prst="rect">
            <a:avLst/>
          </a:prstGeom>
          <a:solidFill>
            <a:schemeClr val="accent1"/>
          </a:solidFill>
          <a:ln w="101600" cap="flat" cmpd="sng" algn="ctr">
            <a:solidFill>
              <a:srgbClr val="2605A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301208"/>
            <a:ext cx="1194163" cy="960107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5676663" y="89653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放入一对兔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364088" y="191683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经过一个月后长大变老兔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724128" y="314096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生一对新兔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300192" y="4293096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新兔没有长大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老兔子生一对兔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-36512" y="5445224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新兔没有长大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老兔子生两对兔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左箭头 45">
            <a:hlinkClick r:id="rId4" action="ppaction://hlinksldjump"/>
          </p:cNvPr>
          <p:cNvSpPr/>
          <p:nvPr/>
        </p:nvSpPr>
        <p:spPr bwMode="auto">
          <a:xfrm>
            <a:off x="5873231" y="117159"/>
            <a:ext cx="1944216" cy="792088"/>
          </a:xfrm>
          <a:prstGeom prst="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436907"/>
              </p:ext>
            </p:extLst>
          </p:nvPr>
        </p:nvGraphicFramePr>
        <p:xfrm>
          <a:off x="944953" y="2607257"/>
          <a:ext cx="6261370" cy="2699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5" imgW="2159000" imgH="711200" progId="Equation.DSMT4">
                  <p:embed/>
                </p:oleObj>
              </mc:Choice>
              <mc:Fallback>
                <p:oleObj name="Equation" r:id="rId5" imgW="21590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953" y="2607257"/>
                        <a:ext cx="6261370" cy="2699604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54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763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8" grpId="0" animBg="1"/>
      <p:bldP spid="22" grpId="0" animBg="1"/>
      <p:bldP spid="24" grpId="0" animBg="1"/>
      <p:bldP spid="28" grpId="0" animBg="1"/>
      <p:bldP spid="30" grpId="0" animBg="1"/>
      <p:bldP spid="32" grpId="0" animBg="1"/>
      <p:bldP spid="36" grpId="0" animBg="1"/>
      <p:bldP spid="38" grpId="0" animBg="1"/>
      <p:bldP spid="40" grpId="0"/>
      <p:bldP spid="41" grpId="0"/>
      <p:bldP spid="42" grpId="0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《</a:t>
            </a:r>
            <a:r>
              <a:rPr lang="zh-CN" altLang="en-US" dirty="0" smtClean="0"/>
              <a:t>孙子兵法</a:t>
            </a:r>
            <a:r>
              <a:rPr lang="en-US" altLang="zh-CN" dirty="0" smtClean="0"/>
              <a:t>》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 smtClean="0"/>
              <a:t>治众：治理人数众多的军队；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分数：指军队的组织编制；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 例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542631"/>
            <a:ext cx="3312368" cy="4429125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 bwMode="auto">
          <a:xfrm>
            <a:off x="395536" y="2060848"/>
            <a:ext cx="4608512" cy="1258433"/>
          </a:xfrm>
          <a:prstGeom prst="roundRect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b="1" dirty="0" smtClean="0"/>
          </a:p>
          <a:p>
            <a:pPr eaLnBrk="1" hangingPunct="1"/>
            <a:r>
              <a:rPr lang="zh-CN" altLang="en-US" sz="28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凡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治众如治寡，分数是</a:t>
            </a:r>
            <a:r>
              <a:rPr lang="zh-CN" altLang="en-US" sz="28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也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6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31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算法设计与分析</a:t>
            </a:r>
            <a:endParaRPr lang="zh-CN" alt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5575" y="2060575"/>
            <a:ext cx="8809038" cy="2120900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二、分治问题及经典算法</a:t>
            </a:r>
            <a:endParaRPr lang="zh-CN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0" y="0"/>
            <a:ext cx="9144000" cy="1700213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0" y="6429375"/>
            <a:ext cx="9144000" cy="41751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信息科学与工程学院</a:t>
            </a:r>
            <a:endParaRPr lang="zh-CN" altLang="en-US" dirty="0"/>
          </a:p>
        </p:txBody>
      </p:sp>
      <p:pic>
        <p:nvPicPr>
          <p:cNvPr id="6152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6429375"/>
            <a:ext cx="3937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419872" y="6453336"/>
            <a:ext cx="2779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厚德笃学 惟实励新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7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99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任何可以用计算机求解的问题所需的计算时间都与其规模有关。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问题规模小，解题难度小，所花时间短；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问题规模大，直接解决存在困难，将问题分为若干个等性质的小问题，</a:t>
            </a:r>
            <a:r>
              <a:rPr lang="zh-CN" altLang="en-US" b="1" dirty="0" smtClean="0">
                <a:solidFill>
                  <a:srgbClr val="FF0000"/>
                </a:solidFill>
              </a:rPr>
              <a:t>分而治之</a:t>
            </a:r>
            <a:r>
              <a:rPr lang="zh-CN" altLang="en-US" dirty="0" smtClean="0"/>
              <a:t>，以便各个击破；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分治问题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424" y="3757194"/>
            <a:ext cx="4320480" cy="255634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8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055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7504" y="-27384"/>
            <a:ext cx="9036496" cy="1143000"/>
          </a:xfrm>
        </p:spPr>
        <p:txBody>
          <a:bodyPr/>
          <a:lstStyle/>
          <a:p>
            <a:r>
              <a:rPr lang="zh-CN" altLang="en-US" dirty="0" smtClean="0"/>
              <a:t>分治</a:t>
            </a:r>
            <a:r>
              <a:rPr lang="en-US" altLang="zh-CN" dirty="0" smtClean="0"/>
              <a:t>divide-and-conquer</a:t>
            </a:r>
            <a:r>
              <a:rPr lang="zh-CN" altLang="en-US" dirty="0" smtClean="0"/>
              <a:t>基本思想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509373" y="1484784"/>
            <a:ext cx="8294186" cy="2160240"/>
          </a:xfrm>
          <a:prstGeom prst="roundRect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分治法的设计思想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是：将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一个难以直接解决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，分割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成一些规模较小的相同问题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以便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各个击破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，分而治之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563888" y="4221088"/>
            <a:ext cx="1800200" cy="164624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9" name="直接连接符 8"/>
          <p:cNvCxnSpPr>
            <a:endCxn id="6" idx="6"/>
          </p:cNvCxnSpPr>
          <p:nvPr/>
        </p:nvCxnSpPr>
        <p:spPr bwMode="auto">
          <a:xfrm>
            <a:off x="3563888" y="5044210"/>
            <a:ext cx="1800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>
            <a:endCxn id="6" idx="0"/>
          </p:cNvCxnSpPr>
          <p:nvPr/>
        </p:nvCxnSpPr>
        <p:spPr bwMode="auto">
          <a:xfrm flipV="1">
            <a:off x="4463988" y="4221088"/>
            <a:ext cx="0" cy="1718252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>
            <a:stCxn id="6" idx="5"/>
            <a:endCxn id="6" idx="1"/>
          </p:cNvCxnSpPr>
          <p:nvPr/>
        </p:nvCxnSpPr>
        <p:spPr bwMode="auto">
          <a:xfrm flipH="1" flipV="1">
            <a:off x="3827521" y="4462175"/>
            <a:ext cx="1272934" cy="116407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>
            <a:stCxn id="6" idx="3"/>
            <a:endCxn id="6" idx="7"/>
          </p:cNvCxnSpPr>
          <p:nvPr/>
        </p:nvCxnSpPr>
        <p:spPr bwMode="auto">
          <a:xfrm flipV="1">
            <a:off x="3827521" y="4462175"/>
            <a:ext cx="1272934" cy="116407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EA7AB-6CCF-4392-BD0C-0EE200CA1E6B}" type="slidenum">
              <a:rPr lang="en-US" altLang="zh-CN" smtClean="0"/>
              <a:pPr>
                <a:defRPr/>
              </a:pPr>
              <a:t>9</a:t>
            </a:fld>
            <a:r>
              <a:rPr lang="en-US" altLang="zh-CN" smtClean="0"/>
              <a:t>/56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467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6936</TotalTime>
  <Words>4398</Words>
  <Application>Microsoft Office PowerPoint</Application>
  <PresentationFormat>全屏显示(4:3)</PresentationFormat>
  <Paragraphs>486</Paragraphs>
  <Slides>54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54</vt:i4>
      </vt:variant>
    </vt:vector>
  </HeadingPairs>
  <TitlesOfParts>
    <vt:vector size="74" baseType="lpstr">
      <vt:lpstr>黑体</vt:lpstr>
      <vt:lpstr>华文行楷</vt:lpstr>
      <vt:lpstr>华文新魏</vt:lpstr>
      <vt:lpstr>楷体</vt:lpstr>
      <vt:lpstr>楷体_GB2312</vt:lpstr>
      <vt:lpstr>隶书</vt:lpstr>
      <vt:lpstr>宋体</vt:lpstr>
      <vt:lpstr>微软雅黑</vt:lpstr>
      <vt:lpstr>Arial</vt:lpstr>
      <vt:lpstr>Arial Rounded MT Bold</vt:lpstr>
      <vt:lpstr>Calibri</vt:lpstr>
      <vt:lpstr>Cambria Math</vt:lpstr>
      <vt:lpstr>Comic Sans MS</vt:lpstr>
      <vt:lpstr>Times New Roman</vt:lpstr>
      <vt:lpstr>Verdana</vt:lpstr>
      <vt:lpstr>Wingdings</vt:lpstr>
      <vt:lpstr>默认设计模板</vt:lpstr>
      <vt:lpstr>Visio</vt:lpstr>
      <vt:lpstr>Equation</vt:lpstr>
      <vt:lpstr>公式</vt:lpstr>
      <vt:lpstr>算法设计与分析</vt:lpstr>
      <vt:lpstr>分治与递归</vt:lpstr>
      <vt:lpstr>算法设计与分析</vt:lpstr>
      <vt:lpstr>分 治</vt:lpstr>
      <vt:lpstr>引 例 1</vt:lpstr>
      <vt:lpstr>引 例 2</vt:lpstr>
      <vt:lpstr>算法设计与分析</vt:lpstr>
      <vt:lpstr>分治问题</vt:lpstr>
      <vt:lpstr>分治divide-and-conquer基本思想</vt:lpstr>
      <vt:lpstr>分治思想步骤</vt:lpstr>
      <vt:lpstr>分治算法示例(1/3)</vt:lpstr>
      <vt:lpstr>分治算法示例(2/3)</vt:lpstr>
      <vt:lpstr>分治算法示例(3/3)</vt:lpstr>
      <vt:lpstr>PowerPoint 演示文稿</vt:lpstr>
      <vt:lpstr>分治法的适用条件</vt:lpstr>
      <vt:lpstr>分治算法描述</vt:lpstr>
      <vt:lpstr>分治复杂性分析</vt:lpstr>
      <vt:lpstr>二分搜索技术</vt:lpstr>
      <vt:lpstr>二分搜索技术复杂度分析</vt:lpstr>
      <vt:lpstr>合并排序算法</vt:lpstr>
      <vt:lpstr>合并算法</vt:lpstr>
      <vt:lpstr>合并排序-复杂度分析</vt:lpstr>
      <vt:lpstr>快速排序</vt:lpstr>
      <vt:lpstr>快速排序</vt:lpstr>
      <vt:lpstr>快速排序复杂度分析</vt:lpstr>
      <vt:lpstr>算法设计与分析</vt:lpstr>
      <vt:lpstr>引 例</vt:lpstr>
      <vt:lpstr>分治与递归的联系</vt:lpstr>
      <vt:lpstr>递归及其应用</vt:lpstr>
      <vt:lpstr>递归函数简单示例</vt:lpstr>
      <vt:lpstr>递归的概念</vt:lpstr>
      <vt:lpstr>阶乘函数 *续</vt:lpstr>
      <vt:lpstr>阶乘程序</vt:lpstr>
      <vt:lpstr>例2 Fibonacci数列</vt:lpstr>
      <vt:lpstr>例1、2 非递归表达式</vt:lpstr>
      <vt:lpstr>例 3 Ackerman函数</vt:lpstr>
      <vt:lpstr>Ackerman函数*续</vt:lpstr>
      <vt:lpstr>单变量的Ackerman函数</vt:lpstr>
      <vt:lpstr>例 4 排列问题</vt:lpstr>
      <vt:lpstr>例5 整数划分问题</vt:lpstr>
      <vt:lpstr>例5*续</vt:lpstr>
      <vt:lpstr>整数划分问题递归关系</vt:lpstr>
      <vt:lpstr>Hanoi塔</vt:lpstr>
      <vt:lpstr>Hanoi塔问题</vt:lpstr>
      <vt:lpstr>Hanoi塔问题*续</vt:lpstr>
      <vt:lpstr>Hanoi塔递归</vt:lpstr>
      <vt:lpstr>递归算法评价</vt:lpstr>
      <vt:lpstr>消除递归调用</vt:lpstr>
      <vt:lpstr>作 业</vt:lpstr>
      <vt:lpstr>递推</vt:lpstr>
      <vt:lpstr>举例说明</vt:lpstr>
      <vt:lpstr>递推小结</vt:lpstr>
      <vt:lpstr>Fibonacci数列</vt:lpstr>
      <vt:lpstr>PowerPoint 演示文稿</vt:lpstr>
    </vt:vector>
  </TitlesOfParts>
  <Company>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</dc:title>
  <dc:creator>wangxd</dc:creator>
  <cp:lastModifiedBy>jingchao</cp:lastModifiedBy>
  <cp:revision>404</cp:revision>
  <dcterms:created xsi:type="dcterms:W3CDTF">2003-12-16T08:40:21Z</dcterms:created>
  <dcterms:modified xsi:type="dcterms:W3CDTF">2016-09-21T00:48:18Z</dcterms:modified>
</cp:coreProperties>
</file>