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media/image14.jpg" ContentType="image/gif"/>
  <Override PartName="/ppt/media/image17.jpg" ContentType="image/gif"/>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notesMasterIdLst>
    <p:notesMasterId r:id="rId75"/>
  </p:notesMasterIdLst>
  <p:handoutMasterIdLst>
    <p:handoutMasterId r:id="rId76"/>
  </p:handoutMasterIdLst>
  <p:sldIdLst>
    <p:sldId id="317" r:id="rId2"/>
    <p:sldId id="465" r:id="rId3"/>
    <p:sldId id="400" r:id="rId4"/>
    <p:sldId id="406" r:id="rId5"/>
    <p:sldId id="456" r:id="rId6"/>
    <p:sldId id="457" r:id="rId7"/>
    <p:sldId id="401" r:id="rId8"/>
    <p:sldId id="403" r:id="rId9"/>
    <p:sldId id="402" r:id="rId10"/>
    <p:sldId id="458" r:id="rId11"/>
    <p:sldId id="453" r:id="rId12"/>
    <p:sldId id="454" r:id="rId13"/>
    <p:sldId id="404" r:id="rId14"/>
    <p:sldId id="407" r:id="rId15"/>
    <p:sldId id="470" r:id="rId16"/>
    <p:sldId id="405" r:id="rId17"/>
    <p:sldId id="459" r:id="rId18"/>
    <p:sldId id="413" r:id="rId19"/>
    <p:sldId id="455" r:id="rId20"/>
    <p:sldId id="414" r:id="rId21"/>
    <p:sldId id="417" r:id="rId22"/>
    <p:sldId id="409" r:id="rId23"/>
    <p:sldId id="410" r:id="rId24"/>
    <p:sldId id="408" r:id="rId25"/>
    <p:sldId id="411" r:id="rId26"/>
    <p:sldId id="471" r:id="rId27"/>
    <p:sldId id="472" r:id="rId28"/>
    <p:sldId id="418" r:id="rId29"/>
    <p:sldId id="419" r:id="rId30"/>
    <p:sldId id="477" r:id="rId31"/>
    <p:sldId id="421" r:id="rId32"/>
    <p:sldId id="423" r:id="rId33"/>
    <p:sldId id="424" r:id="rId34"/>
    <p:sldId id="425" r:id="rId35"/>
    <p:sldId id="426" r:id="rId36"/>
    <p:sldId id="427" r:id="rId37"/>
    <p:sldId id="428" r:id="rId38"/>
    <p:sldId id="429" r:id="rId39"/>
    <p:sldId id="431" r:id="rId40"/>
    <p:sldId id="430" r:id="rId41"/>
    <p:sldId id="432" r:id="rId42"/>
    <p:sldId id="434" r:id="rId43"/>
    <p:sldId id="473" r:id="rId44"/>
    <p:sldId id="436" r:id="rId45"/>
    <p:sldId id="479" r:id="rId46"/>
    <p:sldId id="439" r:id="rId47"/>
    <p:sldId id="440" r:id="rId48"/>
    <p:sldId id="444" r:id="rId49"/>
    <p:sldId id="445" r:id="rId50"/>
    <p:sldId id="447" r:id="rId51"/>
    <p:sldId id="448" r:id="rId52"/>
    <p:sldId id="441" r:id="rId53"/>
    <p:sldId id="442" r:id="rId54"/>
    <p:sldId id="443" r:id="rId55"/>
    <p:sldId id="449" r:id="rId56"/>
    <p:sldId id="450" r:id="rId57"/>
    <p:sldId id="452" r:id="rId58"/>
    <p:sldId id="451" r:id="rId59"/>
    <p:sldId id="482" r:id="rId60"/>
    <p:sldId id="483" r:id="rId61"/>
    <p:sldId id="484" r:id="rId62"/>
    <p:sldId id="485" r:id="rId63"/>
    <p:sldId id="486" r:id="rId64"/>
    <p:sldId id="487" r:id="rId65"/>
    <p:sldId id="488" r:id="rId66"/>
    <p:sldId id="489" r:id="rId67"/>
    <p:sldId id="420" r:id="rId68"/>
    <p:sldId id="463" r:id="rId69"/>
    <p:sldId id="462" r:id="rId70"/>
    <p:sldId id="476" r:id="rId71"/>
    <p:sldId id="481" r:id="rId72"/>
    <p:sldId id="415" r:id="rId73"/>
    <p:sldId id="416" r:id="rId74"/>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o Jing" initials="CJ" lastIdx="1" clrIdx="0">
    <p:extLst>
      <p:ext uri="{19B8F6BF-5375-455C-9EA6-DF929625EA0E}">
        <p15:presenceInfo xmlns:p15="http://schemas.microsoft.com/office/powerpoint/2012/main" userId="Chao Ji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2401"/>
    <a:srgbClr val="3907F1"/>
    <a:srgbClr val="5629F9"/>
    <a:srgbClr val="2605A1"/>
    <a:srgbClr val="83A3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36" autoAdjust="0"/>
    <p:restoredTop sz="93344" autoAdjust="0"/>
  </p:normalViewPr>
  <p:slideViewPr>
    <p:cSldViewPr>
      <p:cViewPr varScale="1">
        <p:scale>
          <a:sx n="83" d="100"/>
          <a:sy n="83" d="100"/>
        </p:scale>
        <p:origin x="1397" y="53"/>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p:cViewPr varScale="1">
        <p:scale>
          <a:sx n="53" d="100"/>
          <a:sy n="53" d="100"/>
        </p:scale>
        <p:origin x="1402" y="29"/>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6.pn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DBA03C-C4F1-4EBB-83C2-262A045A262B}" type="datetimeFigureOut">
              <a:rPr lang="zh-CN" altLang="en-US" smtClean="0"/>
              <a:t>2016/9/21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3A818BD-EAA4-4BA9-9143-CBDBEC1D9FBE}" type="slidenum">
              <a:rPr lang="zh-CN" altLang="en-US" smtClean="0"/>
              <a:t>‹#›</a:t>
            </a:fld>
            <a:endParaRPr lang="zh-CN" altLang="en-US"/>
          </a:p>
        </p:txBody>
      </p:sp>
    </p:spTree>
    <p:extLst>
      <p:ext uri="{BB962C8B-B14F-4D97-AF65-F5344CB8AC3E}">
        <p14:creationId xmlns:p14="http://schemas.microsoft.com/office/powerpoint/2010/main" val="41966936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1" sz="1200">
                <a:latin typeface="Times New Roman" panose="02020603050405020304" pitchFamily="18" charset="0"/>
              </a:defRPr>
            </a:lvl1pPr>
          </a:lstStyle>
          <a:p>
            <a:pPr>
              <a:defRPr/>
            </a:pPr>
            <a:endParaRPr lang="en-US" altLang="zh-CN"/>
          </a:p>
        </p:txBody>
      </p:sp>
      <p:sp>
        <p:nvSpPr>
          <p:cNvPr id="16179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200">
                <a:latin typeface="Times New Roman" panose="02020603050405020304" pitchFamily="18" charset="0"/>
              </a:defRPr>
            </a:lvl1pPr>
          </a:lstStyle>
          <a:p>
            <a:pPr>
              <a:defRPr/>
            </a:pPr>
            <a:endParaRPr lang="en-US" altLang="zh-CN"/>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179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6179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kumimoji="1" sz="1200">
                <a:latin typeface="Times New Roman" panose="02020603050405020304" pitchFamily="18" charset="0"/>
              </a:defRPr>
            </a:lvl1pPr>
          </a:lstStyle>
          <a:p>
            <a:pPr>
              <a:defRPr/>
            </a:pPr>
            <a:endParaRPr lang="en-US" altLang="zh-CN"/>
          </a:p>
        </p:txBody>
      </p:sp>
      <p:sp>
        <p:nvSpPr>
          <p:cNvPr id="16179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1" sz="1200">
                <a:latin typeface="Times New Roman" panose="02020603050405020304" pitchFamily="18" charset="0"/>
              </a:defRPr>
            </a:lvl1pPr>
          </a:lstStyle>
          <a:p>
            <a:pPr>
              <a:defRPr/>
            </a:pPr>
            <a:fld id="{3B722E81-AB55-4FEF-9A55-C9052EA2496F}" type="slidenum">
              <a:rPr lang="en-US" altLang="zh-CN"/>
              <a:pPr>
                <a:defRPr/>
              </a:pPr>
              <a:t>‹#›</a:t>
            </a:fld>
            <a:endParaRPr lang="en-US" altLang="zh-CN"/>
          </a:p>
        </p:txBody>
      </p:sp>
    </p:spTree>
    <p:extLst>
      <p:ext uri="{BB962C8B-B14F-4D97-AF65-F5344CB8AC3E}">
        <p14:creationId xmlns:p14="http://schemas.microsoft.com/office/powerpoint/2010/main" val="36989602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ln/>
        </p:spPr>
      </p:sp>
      <p:sp>
        <p:nvSpPr>
          <p:cNvPr id="717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smtClean="0"/>
          </a:p>
        </p:txBody>
      </p:sp>
      <p:sp>
        <p:nvSpPr>
          <p:cNvPr id="717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1F9B856-7ED4-4B4D-B41D-7871A57EA61A}" type="slidenum">
              <a:rPr lang="zh-CN" altLang="en-US" smtClean="0">
                <a:latin typeface="Calibri" panose="020F0502020204030204" pitchFamily="34" charset="0"/>
              </a:rPr>
              <a:pPr/>
              <a:t>1</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810024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3B722E81-AB55-4FEF-9A55-C9052EA2496F}" type="slidenum">
              <a:rPr lang="en-US" altLang="zh-CN" smtClean="0"/>
              <a:pPr>
                <a:defRPr/>
              </a:pPr>
              <a:t>34</a:t>
            </a:fld>
            <a:endParaRPr lang="en-US" altLang="zh-CN"/>
          </a:p>
        </p:txBody>
      </p:sp>
    </p:spTree>
    <p:extLst>
      <p:ext uri="{BB962C8B-B14F-4D97-AF65-F5344CB8AC3E}">
        <p14:creationId xmlns:p14="http://schemas.microsoft.com/office/powerpoint/2010/main" val="17545718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3B722E81-AB55-4FEF-9A55-C9052EA2496F}" type="slidenum">
              <a:rPr lang="en-US" altLang="zh-CN" smtClean="0"/>
              <a:pPr>
                <a:defRPr/>
              </a:pPr>
              <a:t>55</a:t>
            </a:fld>
            <a:endParaRPr lang="en-US" altLang="zh-CN"/>
          </a:p>
        </p:txBody>
      </p:sp>
    </p:spTree>
    <p:extLst>
      <p:ext uri="{BB962C8B-B14F-4D97-AF65-F5344CB8AC3E}">
        <p14:creationId xmlns:p14="http://schemas.microsoft.com/office/powerpoint/2010/main" val="1146606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3B722E81-AB55-4FEF-9A55-C9052EA2496F}" type="slidenum">
              <a:rPr lang="en-US" altLang="zh-CN" smtClean="0"/>
              <a:pPr>
                <a:defRPr/>
              </a:pPr>
              <a:t>70</a:t>
            </a:fld>
            <a:endParaRPr lang="en-US" altLang="zh-CN"/>
          </a:p>
        </p:txBody>
      </p:sp>
    </p:spTree>
    <p:extLst>
      <p:ext uri="{BB962C8B-B14F-4D97-AF65-F5344CB8AC3E}">
        <p14:creationId xmlns:p14="http://schemas.microsoft.com/office/powerpoint/2010/main" val="2326535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Rectangle 6"/>
          <p:cNvSpPr txBox="1">
            <a:spLocks noChangeArrowheads="1"/>
          </p:cNvSpPr>
          <p:nvPr userDrawn="1"/>
        </p:nvSpPr>
        <p:spPr bwMode="auto">
          <a:xfrm>
            <a:off x="6902450" y="6453188"/>
            <a:ext cx="2133600" cy="379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r" rtl="0" eaLnBrk="1" fontAlgn="base" hangingPunct="1">
              <a:spcBef>
                <a:spcPct val="0"/>
              </a:spcBef>
              <a:spcAft>
                <a:spcPct val="0"/>
              </a:spcAft>
              <a:defRPr sz="2000" b="1" kern="120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fld id="{545B063F-1149-428D-9D27-0D306B8B1388}" type="slidenum">
              <a:rPr lang="en-US" altLang="zh-CN"/>
              <a:pPr>
                <a:defRPr/>
              </a:pPr>
              <a:t>‹#›</a:t>
            </a:fld>
            <a:r>
              <a:rPr lang="en-US" altLang="zh-CN"/>
              <a:t>/100</a:t>
            </a:r>
            <a:endParaRPr lang="en-US" altLang="zh-CN" dirty="0"/>
          </a:p>
        </p:txBody>
      </p:sp>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C21CEC71-CF77-43FD-8481-7995D9E98D69}" type="slidenum">
              <a:rPr lang="en-US" altLang="zh-CN"/>
              <a:pPr>
                <a:defRPr/>
              </a:pPr>
              <a:t>‹#›</a:t>
            </a:fld>
            <a:endParaRPr lang="en-US" altLang="zh-CN"/>
          </a:p>
        </p:txBody>
      </p:sp>
    </p:spTree>
    <p:extLst>
      <p:ext uri="{BB962C8B-B14F-4D97-AF65-F5344CB8AC3E}">
        <p14:creationId xmlns:p14="http://schemas.microsoft.com/office/powerpoint/2010/main" val="580727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0236CB3-0946-44A4-9840-C87AB1F298D9}" type="slidenum">
              <a:rPr lang="en-US" altLang="zh-CN"/>
              <a:pPr>
                <a:defRPr/>
              </a:pPr>
              <a:t>‹#›</a:t>
            </a:fld>
            <a:endParaRPr lang="en-US" altLang="zh-CN"/>
          </a:p>
        </p:txBody>
      </p:sp>
    </p:spTree>
    <p:extLst>
      <p:ext uri="{BB962C8B-B14F-4D97-AF65-F5344CB8AC3E}">
        <p14:creationId xmlns:p14="http://schemas.microsoft.com/office/powerpoint/2010/main" val="662428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21C6E6D-1268-4D72-9449-D7654CD2C55F}" type="slidenum">
              <a:rPr lang="en-US" altLang="zh-CN"/>
              <a:pPr>
                <a:defRPr/>
              </a:pPr>
              <a:t>‹#›</a:t>
            </a:fld>
            <a:endParaRPr lang="en-US" altLang="zh-CN"/>
          </a:p>
        </p:txBody>
      </p:sp>
    </p:spTree>
    <p:extLst>
      <p:ext uri="{BB962C8B-B14F-4D97-AF65-F5344CB8AC3E}">
        <p14:creationId xmlns:p14="http://schemas.microsoft.com/office/powerpoint/2010/main" val="956664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DFAB144-83AC-44E6-94E1-08501BA85702}" type="slidenum">
              <a:rPr lang="en-US" altLang="zh-CN"/>
              <a:pPr>
                <a:defRPr/>
              </a:pPr>
              <a:t>‹#›</a:t>
            </a:fld>
            <a:endParaRPr lang="en-US" altLang="zh-CN"/>
          </a:p>
        </p:txBody>
      </p:sp>
    </p:spTree>
    <p:extLst>
      <p:ext uri="{BB962C8B-B14F-4D97-AF65-F5344CB8AC3E}">
        <p14:creationId xmlns:p14="http://schemas.microsoft.com/office/powerpoint/2010/main" val="6170893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457200" y="1600200"/>
            <a:ext cx="8229600" cy="4525963"/>
          </a:xfrm>
        </p:spPr>
        <p:txBody>
          <a:bodyPr/>
          <a:lstStyle/>
          <a:p>
            <a:pPr lvl="0"/>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B63378E-5A65-494E-8AEE-45392761EB8C}" type="slidenum">
              <a:rPr lang="en-US" altLang="zh-CN"/>
              <a:pPr>
                <a:defRPr/>
              </a:pPr>
              <a:t>‹#›</a:t>
            </a:fld>
            <a:endParaRPr lang="en-US" altLang="zh-CN"/>
          </a:p>
        </p:txBody>
      </p:sp>
    </p:spTree>
    <p:extLst>
      <p:ext uri="{BB962C8B-B14F-4D97-AF65-F5344CB8AC3E}">
        <p14:creationId xmlns:p14="http://schemas.microsoft.com/office/powerpoint/2010/main" val="3426192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 name="矩形 7"/>
          <p:cNvSpPr>
            <a:spLocks noChangeArrowheads="1"/>
          </p:cNvSpPr>
          <p:nvPr userDrawn="1"/>
        </p:nvSpPr>
        <p:spPr bwMode="auto">
          <a:xfrm>
            <a:off x="1" y="-27384"/>
            <a:ext cx="9144000" cy="1124744"/>
          </a:xfrm>
          <a:prstGeom prst="rect">
            <a:avLst/>
          </a:prstGeom>
          <a:solidFill>
            <a:srgbClr val="0070C0"/>
          </a:solidFill>
          <a:ln>
            <a:noFill/>
          </a:ln>
          <a:extLst/>
        </p:spPr>
        <p:txBody>
          <a:bodyPr wrap="none"/>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 name="内容占位符 2"/>
          <p:cNvSpPr>
            <a:spLocks noGrp="1"/>
          </p:cNvSpPr>
          <p:nvPr>
            <p:ph idx="1"/>
          </p:nvPr>
        </p:nvSpPr>
        <p:spPr>
          <a:xfrm>
            <a:off x="179512" y="1143000"/>
            <a:ext cx="8784976" cy="5228388"/>
          </a:xfrm>
        </p:spPr>
        <p:txBody>
          <a:bodyPr/>
          <a:lstStyle>
            <a:lvl1pPr marL="342900" indent="-342900">
              <a:buFont typeface="Wingdings" panose="05000000000000000000" pitchFamily="2" charset="2"/>
              <a:buChar char="q"/>
              <a:defRPr b="1" baseline="0">
                <a:effectLst>
                  <a:outerShdw blurRad="38100" dist="38100" dir="2700000" algn="tl">
                    <a:srgbClr val="000000">
                      <a:alpha val="43137"/>
                    </a:srgbClr>
                  </a:outerShdw>
                </a:effectLst>
                <a:latin typeface="Comic Sans MS" panose="030F0702030302020204" pitchFamily="66" charset="0"/>
                <a:ea typeface="微软雅黑" panose="020B0503020204020204" pitchFamily="34" charset="-122"/>
              </a:defRPr>
            </a:lvl1pPr>
            <a:lvl2pPr marL="742950" indent="-285750">
              <a:buFont typeface="Wingdings" panose="05000000000000000000" pitchFamily="2" charset="2"/>
              <a:buChar char="l"/>
              <a:defRPr b="0" baseline="0">
                <a:effectLst>
                  <a:outerShdw blurRad="38100" dist="38100" dir="2700000" algn="tl">
                    <a:srgbClr val="000000">
                      <a:alpha val="43137"/>
                    </a:srgbClr>
                  </a:outerShdw>
                </a:effectLst>
                <a:latin typeface="Comic Sans MS" panose="030F0702030302020204" pitchFamily="66" charset="0"/>
                <a:ea typeface="微软雅黑" panose="020B0503020204020204" pitchFamily="34" charset="-122"/>
              </a:defRPr>
            </a:lvl2pPr>
            <a:lvl3pPr marL="1143000" indent="-228600">
              <a:buFont typeface="Wingdings" panose="05000000000000000000" pitchFamily="2" charset="2"/>
              <a:buChar char="ü"/>
              <a:defRPr baseline="0">
                <a:effectLst/>
                <a:latin typeface="Comic Sans MS" panose="030F0702030302020204" pitchFamily="66" charset="0"/>
                <a:ea typeface="微软雅黑" panose="020B0503020204020204" pitchFamily="34" charset="-122"/>
              </a:defRPr>
            </a:lvl3pPr>
            <a:lvl4pPr>
              <a:defRPr baseline="0">
                <a:effectLst/>
                <a:latin typeface="Comic Sans MS" panose="030F0702030302020204" pitchFamily="66" charset="0"/>
                <a:ea typeface="微软雅黑" panose="020B0503020204020204" pitchFamily="34" charset="-122"/>
              </a:defRPr>
            </a:lvl4pPr>
            <a:lvl5pPr>
              <a:defRPr baseline="0">
                <a:effectLst/>
                <a:latin typeface="Comic Sans MS" panose="030F0702030302020204" pitchFamily="66" charset="0"/>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矩形 5"/>
          <p:cNvSpPr/>
          <p:nvPr userDrawn="1"/>
        </p:nvSpPr>
        <p:spPr bwMode="auto">
          <a:xfrm>
            <a:off x="-36513" y="6453188"/>
            <a:ext cx="9180513" cy="379412"/>
          </a:xfrm>
          <a:prstGeom prst="rect">
            <a:avLst/>
          </a:prstGeom>
          <a:solidFill>
            <a:srgbClr val="0070C0"/>
          </a:solidFill>
          <a:ln>
            <a:noFill/>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wrap="none"/>
          <a:lstStyle/>
          <a:p>
            <a:pPr eaLnBrk="1" hangingPunct="1">
              <a:defRPr/>
            </a:pPr>
            <a:r>
              <a:rPr lang="zh-CN" altLang="en-US"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r>
              <a:rPr lang="zh-CN" altLang="en-US" sz="1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信息科学与工程学院</a:t>
            </a:r>
          </a:p>
        </p:txBody>
      </p:sp>
      <p:sp>
        <p:nvSpPr>
          <p:cNvPr id="7" name="矩形 6"/>
          <p:cNvSpPr/>
          <p:nvPr userDrawn="1"/>
        </p:nvSpPr>
        <p:spPr>
          <a:xfrm>
            <a:off x="3419872" y="6423719"/>
            <a:ext cx="2779928" cy="461665"/>
          </a:xfrm>
          <a:prstGeom prst="rect">
            <a:avLst/>
          </a:prstGeom>
        </p:spPr>
        <p:txBody>
          <a:bodyPr wrap="none">
            <a:spAutoFit/>
          </a:bodyPr>
          <a:lstStyle/>
          <a:p>
            <a:pPr>
              <a:defRPr/>
            </a:pPr>
            <a:r>
              <a:rPr lang="zh-CN" altLang="en-US" sz="2400" b="1" spc="50" dirty="0">
                <a:ln w="0"/>
                <a:effectLst>
                  <a:innerShdw blurRad="63500" dist="50800" dir="13500000">
                    <a:srgbClr val="000000">
                      <a:alpha val="50000"/>
                    </a:srgbClr>
                  </a:innerShdw>
                </a:effectLst>
                <a:latin typeface="华文行楷" panose="02010800040101010101" pitchFamily="2" charset="-122"/>
                <a:ea typeface="华文行楷" panose="02010800040101010101" pitchFamily="2" charset="-122"/>
              </a:rPr>
              <a:t>厚德笃学 惟实励新</a:t>
            </a:r>
          </a:p>
        </p:txBody>
      </p:sp>
      <p:pic>
        <p:nvPicPr>
          <p:cNvPr id="8" name="图片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925" y="6453188"/>
            <a:ext cx="382588"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518864" y="-27384"/>
            <a:ext cx="8229600" cy="1143000"/>
          </a:xfrm>
        </p:spPr>
        <p:txBody>
          <a:bodyPr/>
          <a:lstStyle>
            <a:lvl1pPr>
              <a:defRPr b="1" baseline="0">
                <a:solidFill>
                  <a:schemeClr val="tx1"/>
                </a:solidFill>
                <a:effectLst>
                  <a:outerShdw blurRad="38100" dist="38100" dir="2700000" algn="tl">
                    <a:srgbClr val="000000">
                      <a:alpha val="43137"/>
                    </a:srgbClr>
                  </a:outerShdw>
                </a:effectLst>
                <a:latin typeface="Comic Sans MS" panose="030F0702030302020204" pitchFamily="66" charset="0"/>
                <a:ea typeface="微软雅黑" panose="020B0503020204020204" pitchFamily="34" charset="-122"/>
              </a:defRPr>
            </a:lvl1pPr>
          </a:lstStyle>
          <a:p>
            <a:r>
              <a:rPr lang="zh-CN" altLang="en-US" dirty="0" smtClean="0"/>
              <a:t>单击此处编辑母版标题样式</a:t>
            </a:r>
            <a:endParaRPr lang="zh-CN" altLang="en-US" dirty="0"/>
          </a:p>
        </p:txBody>
      </p:sp>
      <p:sp>
        <p:nvSpPr>
          <p:cNvPr id="9" name="Rectangle 6"/>
          <p:cNvSpPr>
            <a:spLocks noGrp="1" noChangeArrowheads="1"/>
          </p:cNvSpPr>
          <p:nvPr>
            <p:ph type="sldNum" sz="quarter" idx="10"/>
          </p:nvPr>
        </p:nvSpPr>
        <p:spPr>
          <a:xfrm>
            <a:off x="6902450" y="6453188"/>
            <a:ext cx="2133600" cy="379412"/>
          </a:xfrm>
        </p:spPr>
        <p:txBody>
          <a:bodyPr/>
          <a:lstStyle>
            <a:lvl1pPr>
              <a:defRPr sz="2000" b="1"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pPr>
              <a:defRPr/>
            </a:pPr>
            <a:fld id="{459EA7AB-6CCF-4392-BD0C-0EE200CA1E6B}" type="slidenum">
              <a:rPr lang="en-US" altLang="zh-CN" smtClean="0"/>
              <a:pPr>
                <a:defRPr/>
              </a:pPr>
              <a:t>‹#›</a:t>
            </a:fld>
            <a:r>
              <a:rPr lang="en-US" altLang="zh-CN" dirty="0" smtClean="0"/>
              <a:t>/83</a:t>
            </a:r>
            <a:endParaRPr lang="en-US" altLang="zh-CN" dirty="0"/>
          </a:p>
        </p:txBody>
      </p:sp>
    </p:spTree>
    <p:extLst>
      <p:ext uri="{BB962C8B-B14F-4D97-AF65-F5344CB8AC3E}">
        <p14:creationId xmlns:p14="http://schemas.microsoft.com/office/powerpoint/2010/main" val="201067779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4ADA787-6F18-4EF0-83CF-CFC3D8232D9D}" type="slidenum">
              <a:rPr lang="en-US" altLang="zh-CN"/>
              <a:pPr>
                <a:defRPr/>
              </a:pPr>
              <a:t>‹#›</a:t>
            </a:fld>
            <a:endParaRPr lang="en-US" altLang="zh-CN"/>
          </a:p>
        </p:txBody>
      </p:sp>
    </p:spTree>
    <p:extLst>
      <p:ext uri="{BB962C8B-B14F-4D97-AF65-F5344CB8AC3E}">
        <p14:creationId xmlns:p14="http://schemas.microsoft.com/office/powerpoint/2010/main" val="2233255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F90B4B5-3B32-4BED-A504-3F772C482F71}" type="slidenum">
              <a:rPr lang="en-US" altLang="zh-CN"/>
              <a:pPr>
                <a:defRPr/>
              </a:pPr>
              <a:t>‹#›</a:t>
            </a:fld>
            <a:endParaRPr lang="en-US" altLang="zh-CN"/>
          </a:p>
        </p:txBody>
      </p:sp>
    </p:spTree>
    <p:extLst>
      <p:ext uri="{BB962C8B-B14F-4D97-AF65-F5344CB8AC3E}">
        <p14:creationId xmlns:p14="http://schemas.microsoft.com/office/powerpoint/2010/main" val="252422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E95B0A05-A2AC-46CF-8C90-D2B9CF8F44CD}" type="slidenum">
              <a:rPr lang="en-US" altLang="zh-CN"/>
              <a:pPr>
                <a:defRPr/>
              </a:pPr>
              <a:t>‹#›</a:t>
            </a:fld>
            <a:endParaRPr lang="en-US" altLang="zh-CN"/>
          </a:p>
        </p:txBody>
      </p:sp>
    </p:spTree>
    <p:extLst>
      <p:ext uri="{BB962C8B-B14F-4D97-AF65-F5344CB8AC3E}">
        <p14:creationId xmlns:p14="http://schemas.microsoft.com/office/powerpoint/2010/main" val="885080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0500D6FF-F46C-45AB-B726-FD4B54C3571D}" type="slidenum">
              <a:rPr lang="en-US" altLang="zh-CN"/>
              <a:pPr>
                <a:defRPr/>
              </a:pPr>
              <a:t>‹#›</a:t>
            </a:fld>
            <a:endParaRPr lang="en-US" altLang="zh-CN"/>
          </a:p>
        </p:txBody>
      </p:sp>
    </p:spTree>
    <p:extLst>
      <p:ext uri="{BB962C8B-B14F-4D97-AF65-F5344CB8AC3E}">
        <p14:creationId xmlns:p14="http://schemas.microsoft.com/office/powerpoint/2010/main" val="2153417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AA3B901F-9BC9-4DD9-81AE-B1290BF47D61}" type="slidenum">
              <a:rPr lang="en-US" altLang="zh-CN"/>
              <a:pPr>
                <a:defRPr/>
              </a:pPr>
              <a:t>‹#›</a:t>
            </a:fld>
            <a:endParaRPr lang="en-US" altLang="zh-CN"/>
          </a:p>
        </p:txBody>
      </p:sp>
    </p:spTree>
    <p:extLst>
      <p:ext uri="{BB962C8B-B14F-4D97-AF65-F5344CB8AC3E}">
        <p14:creationId xmlns:p14="http://schemas.microsoft.com/office/powerpoint/2010/main" val="330037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125EE6C-18C6-42B6-AC27-EE446A0EBB1D}" type="slidenum">
              <a:rPr lang="en-US" altLang="zh-CN"/>
              <a:pPr>
                <a:defRPr/>
              </a:pPr>
              <a:t>‹#›</a:t>
            </a:fld>
            <a:endParaRPr lang="en-US" altLang="zh-CN"/>
          </a:p>
        </p:txBody>
      </p:sp>
    </p:spTree>
    <p:extLst>
      <p:ext uri="{BB962C8B-B14F-4D97-AF65-F5344CB8AC3E}">
        <p14:creationId xmlns:p14="http://schemas.microsoft.com/office/powerpoint/2010/main" val="892466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18EC91C-92C0-4E79-91B2-188005F97E8C}" type="slidenum">
              <a:rPr lang="en-US" altLang="zh-CN"/>
              <a:pPr>
                <a:defRPr/>
              </a:pPr>
              <a:t>‹#›</a:t>
            </a:fld>
            <a:endParaRPr lang="en-US" altLang="zh-CN"/>
          </a:p>
        </p:txBody>
      </p:sp>
    </p:spTree>
    <p:extLst>
      <p:ext uri="{BB962C8B-B14F-4D97-AF65-F5344CB8AC3E}">
        <p14:creationId xmlns:p14="http://schemas.microsoft.com/office/powerpoint/2010/main" val="3110000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9046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ltLang="zh-CN"/>
          </a:p>
        </p:txBody>
      </p:sp>
      <p:sp>
        <p:nvSpPr>
          <p:cNvPr id="19046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ltLang="zh-CN"/>
          </a:p>
        </p:txBody>
      </p:sp>
      <p:sp>
        <p:nvSpPr>
          <p:cNvPr id="19047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8B0BABAF-402C-49D4-8A3D-9E8D62D0EB8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08" r:id="rId1"/>
    <p:sldLayoutId id="2147483709"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 Target="slide7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2.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6.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7.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8.wmf"/><Relationship Id="rId4" Type="http://schemas.openxmlformats.org/officeDocument/2006/relationships/oleObject" Target="../embeddings/oleObject2.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hyperlink" Target="n%20Queens%20problem%20(Backtracking).mp4"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6.png"/></Relationships>
</file>

<file path=ppt/slides/_rels/slide47.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38.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37.wmf"/><Relationship Id="rId4" Type="http://schemas.openxmlformats.org/officeDocument/2006/relationships/oleObject" Target="../embeddings/oleObject4.bin"/></Relationships>
</file>

<file path=ppt/slides/_rels/slide48.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42.png"/><Relationship Id="rId4" Type="http://schemas.openxmlformats.org/officeDocument/2006/relationships/image" Target="../media/image41.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gif"/><Relationship Id="rId5" Type="http://schemas.openxmlformats.org/officeDocument/2006/relationships/image" Target="../media/image11.jpg"/><Relationship Id="rId4" Type="http://schemas.openxmlformats.org/officeDocument/2006/relationships/image" Target="../media/image10.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7.gi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fontScale="90000"/>
          </a:bodyPr>
          <a:lstStyle/>
          <a:p>
            <a:pPr fontAlgn="auto">
              <a:spcAft>
                <a:spcPts val="0"/>
              </a:spcAft>
              <a:defRPr/>
            </a:pPr>
            <a:r>
              <a:rPr lang="zh-CN" altLang="en-US" sz="7200" b="1" dirty="0" smtClean="0">
                <a:solidFill>
                  <a:srgbClr val="FF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算法设计与分析</a:t>
            </a:r>
            <a:endParaRPr lang="zh-CN" altLang="en-US" sz="4400" b="1" dirty="0">
              <a:solidFill>
                <a:srgbClr val="FF0000"/>
              </a:solidFill>
              <a:effectLst>
                <a:outerShdw blurRad="38100" dist="38100" dir="2700000" algn="tl">
                  <a:srgbClr val="000000">
                    <a:alpha val="43137"/>
                  </a:srgbClr>
                </a:outerShdw>
              </a:effectLst>
              <a:latin typeface="微软雅黑" panose="020B0503020204020204" pitchFamily="34" charset="-122"/>
            </a:endParaRPr>
          </a:p>
        </p:txBody>
      </p:sp>
      <p:sp>
        <p:nvSpPr>
          <p:cNvPr id="6" name="圆角矩形 5"/>
          <p:cNvSpPr/>
          <p:nvPr/>
        </p:nvSpPr>
        <p:spPr>
          <a:xfrm>
            <a:off x="215543" y="2204864"/>
            <a:ext cx="8809038" cy="2120900"/>
          </a:xfrm>
          <a:prstGeom prst="round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6000" b="1" dirty="0" smtClean="0">
                <a:solidFill>
                  <a:srgbClr val="FF0000"/>
                </a:solidFill>
                <a:effectLst>
                  <a:outerShdw blurRad="38100" dist="38100" dir="2700000" algn="tl">
                    <a:srgbClr val="000000">
                      <a:alpha val="43137"/>
                    </a:srgbClr>
                  </a:outerShdw>
                </a:effectLst>
                <a:ea typeface="隶书" panose="02010509060101010101" pitchFamily="49" charset="-122"/>
              </a:rPr>
              <a:t>计算机算法设计与分析</a:t>
            </a:r>
            <a:endParaRPr lang="en-US" altLang="zh-CN" sz="6000" b="1" dirty="0" smtClean="0">
              <a:solidFill>
                <a:srgbClr val="FF0000"/>
              </a:solidFill>
              <a:effectLst>
                <a:outerShdw blurRad="38100" dist="38100" dir="2700000" algn="tl">
                  <a:srgbClr val="000000">
                    <a:alpha val="43137"/>
                  </a:srgbClr>
                </a:outerShdw>
              </a:effectLst>
              <a:ea typeface="隶书" panose="02010509060101010101" pitchFamily="49" charset="-122"/>
            </a:endParaRPr>
          </a:p>
          <a:p>
            <a:pPr algn="ctr" eaLnBrk="1" fontAlgn="auto" hangingPunct="1">
              <a:spcBef>
                <a:spcPts val="0"/>
              </a:spcBef>
              <a:spcAft>
                <a:spcPts val="0"/>
              </a:spcAft>
              <a:defRPr/>
            </a:pPr>
            <a:r>
              <a:rPr lang="zh-CN" altLang="en-US" sz="5400" b="1" dirty="0" smtClean="0">
                <a:solidFill>
                  <a:schemeClr val="tx1"/>
                </a:solidFill>
                <a:effectLst>
                  <a:outerShdw blurRad="38100" dist="38100" dir="2700000" algn="tl">
                    <a:srgbClr val="000000">
                      <a:alpha val="43137"/>
                    </a:srgbClr>
                  </a:outerShdw>
                </a:effectLst>
                <a:ea typeface="隶书" panose="02010509060101010101" pitchFamily="49" charset="-122"/>
              </a:rPr>
              <a:t>回溯法</a:t>
            </a:r>
            <a:endParaRPr lang="zh-CN" altLang="en-US" sz="5400" b="1" dirty="0">
              <a:solidFill>
                <a:schemeClr val="tx1"/>
              </a:solidFill>
              <a:effectLst>
                <a:outerShdw blurRad="38100" dist="38100" dir="2700000" algn="tl">
                  <a:srgbClr val="000000">
                    <a:alpha val="43137"/>
                  </a:srgbClr>
                </a:outerShdw>
              </a:effectLst>
              <a:ea typeface="隶书" panose="02010509060101010101" pitchFamily="49" charset="-122"/>
            </a:endParaRPr>
          </a:p>
        </p:txBody>
      </p:sp>
      <p:sp>
        <p:nvSpPr>
          <p:cNvPr id="6150" name="矩形 6"/>
          <p:cNvSpPr>
            <a:spLocks noChangeArrowheads="1"/>
          </p:cNvSpPr>
          <p:nvPr/>
        </p:nvSpPr>
        <p:spPr bwMode="auto">
          <a:xfrm>
            <a:off x="0" y="0"/>
            <a:ext cx="9144000" cy="1700213"/>
          </a:xfrm>
          <a:prstGeom prst="rect">
            <a:avLst/>
          </a:prstGeom>
          <a:solidFill>
            <a:srgbClr val="0070C0"/>
          </a:solidFill>
          <a:ln>
            <a:noFill/>
          </a:ln>
          <a:extLst/>
        </p:spPr>
        <p:txBody>
          <a:bodyPr wrap="none"/>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 name="矩形 7"/>
          <p:cNvSpPr/>
          <p:nvPr/>
        </p:nvSpPr>
        <p:spPr bwMode="auto">
          <a:xfrm>
            <a:off x="0" y="6429375"/>
            <a:ext cx="9144000" cy="417513"/>
          </a:xfrm>
          <a:prstGeom prst="rect">
            <a:avLst/>
          </a:prstGeom>
          <a:solidFill>
            <a:srgbClr val="0070C0"/>
          </a:solidFill>
          <a:ln w="9525" cap="flat" cmpd="sng" algn="ctr">
            <a:noFill/>
            <a:prstDash val="solid"/>
            <a:round/>
            <a:headEnd type="none" w="med" len="med"/>
            <a:tailEnd type="none" w="med" len="med"/>
          </a:ln>
          <a:effectLst/>
          <a:extLst/>
        </p:spPr>
        <p:txBody>
          <a:bodyPr wrap="none"/>
          <a:lstStyle/>
          <a:p>
            <a:pPr eaLnBrk="1" hangingPunct="1">
              <a:defRPr/>
            </a:pPr>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信息科学与工程学院</a:t>
            </a:r>
            <a:endParaRPr lang="zh-CN" altLang="en-US" dirty="0"/>
          </a:p>
        </p:txBody>
      </p:sp>
      <p:pic>
        <p:nvPicPr>
          <p:cNvPr id="6152" name="图片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613" y="6429375"/>
            <a:ext cx="3937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1463" y="48317"/>
            <a:ext cx="1603578" cy="1603578"/>
          </a:xfrm>
          <a:prstGeom prst="rect">
            <a:avLst/>
          </a:prstGeom>
        </p:spPr>
      </p:pic>
      <p:sp>
        <p:nvSpPr>
          <p:cNvPr id="10" name="文本框 9"/>
          <p:cNvSpPr txBox="1"/>
          <p:nvPr/>
        </p:nvSpPr>
        <p:spPr>
          <a:xfrm>
            <a:off x="2152976" y="300880"/>
            <a:ext cx="6624736" cy="1015663"/>
          </a:xfrm>
          <a:prstGeom prst="rect">
            <a:avLst/>
          </a:prstGeom>
          <a:noFill/>
        </p:spPr>
        <p:txBody>
          <a:bodyPr wrap="square" rtlCol="0">
            <a:spAutoFit/>
          </a:bodyPr>
          <a:lstStyle/>
          <a:p>
            <a:pPr algn="dist"/>
            <a:r>
              <a:rPr lang="zh-CN" altLang="en-US" sz="6000" b="1" dirty="0" smtClean="0">
                <a:latin typeface="华文行楷" panose="02010800040101010101" pitchFamily="2" charset="-122"/>
                <a:ea typeface="华文行楷" panose="02010800040101010101" pitchFamily="2" charset="-122"/>
              </a:rPr>
              <a:t>桂林理工大学</a:t>
            </a:r>
            <a:endParaRPr lang="zh-CN" altLang="en-US" sz="6000" b="1" dirty="0">
              <a:latin typeface="华文行楷" panose="02010800040101010101" pitchFamily="2" charset="-122"/>
              <a:ea typeface="华文行楷" panose="02010800040101010101" pitchFamily="2" charset="-122"/>
            </a:endParaRPr>
          </a:p>
        </p:txBody>
      </p:sp>
      <p:sp>
        <p:nvSpPr>
          <p:cNvPr id="11" name="矩形 10"/>
          <p:cNvSpPr/>
          <p:nvPr/>
        </p:nvSpPr>
        <p:spPr>
          <a:xfrm>
            <a:off x="3419872" y="6453336"/>
            <a:ext cx="2779928" cy="461665"/>
          </a:xfrm>
          <a:prstGeom prst="rect">
            <a:avLst/>
          </a:prstGeom>
        </p:spPr>
        <p:txBody>
          <a:bodyPr wrap="none">
            <a:spAutoFit/>
          </a:bodyPr>
          <a:lstStyle/>
          <a:p>
            <a:pPr>
              <a:defRPr/>
            </a:pPr>
            <a:r>
              <a:rPr lang="zh-CN" altLang="en-US" sz="2400" b="1" spc="50" dirty="0">
                <a:ln w="0"/>
                <a:effectLst>
                  <a:innerShdw blurRad="63500" dist="50800" dir="13500000">
                    <a:srgbClr val="000000">
                      <a:alpha val="50000"/>
                    </a:srgbClr>
                  </a:innerShdw>
                </a:effectLst>
                <a:latin typeface="华文行楷" panose="02010800040101010101" pitchFamily="2" charset="-122"/>
                <a:ea typeface="华文行楷" panose="02010800040101010101" pitchFamily="2" charset="-122"/>
              </a:rPr>
              <a:t>厚德笃学 惟实励新</a:t>
            </a:r>
          </a:p>
        </p:txBody>
      </p:sp>
      <p:sp>
        <p:nvSpPr>
          <p:cNvPr id="4" name="文本框 3"/>
          <p:cNvSpPr txBox="1"/>
          <p:nvPr/>
        </p:nvSpPr>
        <p:spPr>
          <a:xfrm>
            <a:off x="2108825" y="4725144"/>
            <a:ext cx="4926349" cy="1508105"/>
          </a:xfrm>
          <a:prstGeom prst="rect">
            <a:avLst/>
          </a:prstGeom>
          <a:noFill/>
        </p:spPr>
        <p:txBody>
          <a:bodyPr wrap="none" rtlCol="0">
            <a:spAutoFit/>
          </a:bodyPr>
          <a:lstStyle/>
          <a:p>
            <a:pPr algn="ctr"/>
            <a:r>
              <a:rPr lang="zh-CN" altLang="en-US" sz="3600" b="1" dirty="0" smtClean="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主讲老师：敬 超</a:t>
            </a:r>
            <a:endParaRPr lang="en-US" altLang="zh-CN" sz="3600" b="1" dirty="0" smtClean="0">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pPr algn="ctr"/>
            <a:endParaRPr lang="en-US" altLang="zh-CN" sz="2800" dirty="0" smtClean="0"/>
          </a:p>
          <a:p>
            <a:pPr algn="ctr"/>
            <a:r>
              <a:rPr lang="en-US" altLang="zh-CN" sz="2800" dirty="0" smtClean="0"/>
              <a:t>Email: gyaochawk@163.com </a:t>
            </a:r>
            <a:endParaRPr lang="zh-CN" altLang="en-US" sz="2800" dirty="0"/>
          </a:p>
        </p:txBody>
      </p:sp>
      <p:sp>
        <p:nvSpPr>
          <p:cNvPr id="3" name="灯片编号占位符 2"/>
          <p:cNvSpPr>
            <a:spLocks noGrp="1"/>
          </p:cNvSpPr>
          <p:nvPr>
            <p:ph type="sldNum" sz="quarter" idx="10"/>
          </p:nvPr>
        </p:nvSpPr>
        <p:spPr/>
        <p:txBody>
          <a:bodyPr/>
          <a:lstStyle/>
          <a:p>
            <a:pPr>
              <a:defRPr/>
            </a:pPr>
            <a:fld id="{459EA7AB-6CCF-4392-BD0C-0EE200CA1E6B}" type="slidenum">
              <a:rPr lang="en-US" altLang="zh-CN" smtClean="0"/>
              <a:pPr>
                <a:defRPr/>
              </a:pPr>
              <a:t>1</a:t>
            </a:fld>
            <a:r>
              <a:rPr lang="en-US" altLang="zh-CN" smtClean="0"/>
              <a:t>/83</a:t>
            </a:r>
            <a:endParaRPr lang="en-US" altLang="zh-C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227012" y="1988840"/>
            <a:ext cx="8809038" cy="2120900"/>
          </a:xfrm>
          <a:prstGeom prst="round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6000" b="1" dirty="0" smtClean="0">
                <a:solidFill>
                  <a:srgbClr val="FF0000"/>
                </a:solidFill>
                <a:effectLst>
                  <a:outerShdw blurRad="38100" dist="38100" dir="2700000" algn="tl">
                    <a:srgbClr val="000000">
                      <a:alpha val="43137"/>
                    </a:srgbClr>
                  </a:outerShdw>
                </a:effectLst>
                <a:ea typeface="隶书" panose="02010509060101010101" pitchFamily="49" charset="-122"/>
              </a:rPr>
              <a:t>回溯法的概念、步骤及</a:t>
            </a:r>
            <a:endParaRPr lang="en-US" altLang="zh-CN" sz="6000" b="1" dirty="0" smtClean="0">
              <a:solidFill>
                <a:srgbClr val="FF0000"/>
              </a:solidFill>
              <a:effectLst>
                <a:outerShdw blurRad="38100" dist="38100" dir="2700000" algn="tl">
                  <a:srgbClr val="000000">
                    <a:alpha val="43137"/>
                  </a:srgbClr>
                </a:outerShdw>
              </a:effectLst>
              <a:ea typeface="隶书" panose="02010509060101010101" pitchFamily="49" charset="-122"/>
            </a:endParaRPr>
          </a:p>
          <a:p>
            <a:pPr algn="ctr" eaLnBrk="1" fontAlgn="auto" hangingPunct="1">
              <a:spcBef>
                <a:spcPts val="0"/>
              </a:spcBef>
              <a:spcAft>
                <a:spcPts val="0"/>
              </a:spcAft>
              <a:defRPr/>
            </a:pPr>
            <a:r>
              <a:rPr lang="zh-CN" altLang="en-US" sz="6000" b="1" dirty="0">
                <a:solidFill>
                  <a:srgbClr val="FF0000"/>
                </a:solidFill>
                <a:effectLst>
                  <a:outerShdw blurRad="38100" dist="38100" dir="2700000" algn="tl">
                    <a:srgbClr val="000000">
                      <a:alpha val="43137"/>
                    </a:srgbClr>
                  </a:outerShdw>
                </a:effectLst>
                <a:ea typeface="隶书" panose="02010509060101010101" pitchFamily="49" charset="-122"/>
              </a:rPr>
              <a:t>算法</a:t>
            </a:r>
            <a:r>
              <a:rPr lang="zh-CN" altLang="en-US" sz="6000" b="1" dirty="0" smtClean="0">
                <a:solidFill>
                  <a:srgbClr val="FF0000"/>
                </a:solidFill>
                <a:effectLst>
                  <a:outerShdw blurRad="38100" dist="38100" dir="2700000" algn="tl">
                    <a:srgbClr val="000000">
                      <a:alpha val="43137"/>
                    </a:srgbClr>
                  </a:outerShdw>
                </a:effectLst>
                <a:ea typeface="隶书" panose="02010509060101010101" pitchFamily="49" charset="-122"/>
              </a:rPr>
              <a:t>框架</a:t>
            </a:r>
            <a:endParaRPr lang="zh-CN" altLang="en-US" sz="5400" b="1" dirty="0">
              <a:solidFill>
                <a:schemeClr val="tx1"/>
              </a:solidFill>
              <a:effectLst>
                <a:outerShdw blurRad="38100" dist="38100" dir="2700000" algn="tl">
                  <a:srgbClr val="000000">
                    <a:alpha val="43137"/>
                  </a:srgbClr>
                </a:outerShdw>
              </a:effectLst>
              <a:ea typeface="隶书" panose="02010509060101010101" pitchFamily="49" charset="-122"/>
            </a:endParaRPr>
          </a:p>
        </p:txBody>
      </p:sp>
      <p:sp>
        <p:nvSpPr>
          <p:cNvPr id="2" name="灯片编号占位符 1"/>
          <p:cNvSpPr>
            <a:spLocks noGrp="1"/>
          </p:cNvSpPr>
          <p:nvPr>
            <p:ph type="sldNum" sz="quarter" idx="10"/>
          </p:nvPr>
        </p:nvSpPr>
        <p:spPr/>
        <p:txBody>
          <a:bodyPr/>
          <a:lstStyle/>
          <a:p>
            <a:pPr>
              <a:defRPr/>
            </a:pPr>
            <a:fld id="{459EA7AB-6CCF-4392-BD0C-0EE200CA1E6B}" type="slidenum">
              <a:rPr lang="en-US" altLang="zh-CN" smtClean="0"/>
              <a:pPr>
                <a:defRPr/>
              </a:pPr>
              <a:t>10</a:t>
            </a:fld>
            <a:r>
              <a:rPr lang="en-US" altLang="zh-CN" smtClean="0"/>
              <a:t>/83</a:t>
            </a:r>
            <a:endParaRPr lang="en-US" altLang="zh-CN" dirty="0"/>
          </a:p>
        </p:txBody>
      </p:sp>
    </p:spTree>
    <p:extLst>
      <p:ext uri="{BB962C8B-B14F-4D97-AF65-F5344CB8AC3E}">
        <p14:creationId xmlns:p14="http://schemas.microsoft.com/office/powerpoint/2010/main" val="40776473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p:cNvPicPr>
            <a:picLocks noGrp="1" noChangeAspect="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132408" y="1115616"/>
            <a:ext cx="3024336" cy="1484423"/>
          </a:xfrm>
        </p:spPr>
      </p:pic>
      <p:sp>
        <p:nvSpPr>
          <p:cNvPr id="3" name="标题 2"/>
          <p:cNvSpPr>
            <a:spLocks noGrp="1"/>
          </p:cNvSpPr>
          <p:nvPr>
            <p:ph type="title"/>
          </p:nvPr>
        </p:nvSpPr>
        <p:spPr/>
        <p:txBody>
          <a:bodyPr/>
          <a:lstStyle/>
          <a:p>
            <a:r>
              <a:rPr lang="zh-CN" altLang="en-US" dirty="0"/>
              <a:t>回溯</a:t>
            </a:r>
            <a:r>
              <a:rPr lang="zh-CN" altLang="en-US" dirty="0" smtClean="0"/>
              <a:t>法定义一</a:t>
            </a:r>
            <a:endParaRPr lang="zh-CN" altLang="en-US" dirty="0"/>
          </a:p>
        </p:txBody>
      </p:sp>
      <p:sp>
        <p:nvSpPr>
          <p:cNvPr id="5" name="圆角矩形 4"/>
          <p:cNvSpPr/>
          <p:nvPr/>
        </p:nvSpPr>
        <p:spPr bwMode="auto">
          <a:xfrm>
            <a:off x="253102" y="2808818"/>
            <a:ext cx="8782948" cy="2132350"/>
          </a:xfrm>
          <a:prstGeom prst="roundRect">
            <a:avLst/>
          </a:prstGeom>
          <a:noFill/>
          <a:ln w="635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eaLnBrk="1" hangingPunct="1"/>
            <a:r>
              <a:rPr lang="zh-CN" altLang="en-US" sz="2400" b="1" dirty="0" smtClean="0">
                <a:latin typeface="微软雅黑" panose="020B0503020204020204" pitchFamily="34" charset="-122"/>
                <a:ea typeface="微软雅黑" panose="020B0503020204020204" pitchFamily="34" charset="-122"/>
              </a:rPr>
              <a:t>是</a:t>
            </a:r>
            <a:r>
              <a:rPr lang="zh-CN" altLang="en-US" sz="2400" b="1" dirty="0">
                <a:latin typeface="微软雅黑" panose="020B0503020204020204" pitchFamily="34" charset="-122"/>
                <a:ea typeface="微软雅黑" panose="020B0503020204020204" pitchFamily="34" charset="-122"/>
              </a:rPr>
              <a:t>一种</a:t>
            </a:r>
            <a:r>
              <a:rPr lang="zh-CN" altLang="en-US" sz="2400" b="1" dirty="0">
                <a:solidFill>
                  <a:srgbClr val="FF0000"/>
                </a:solidFill>
                <a:latin typeface="微软雅黑" panose="020B0503020204020204" pitchFamily="34" charset="-122"/>
                <a:ea typeface="微软雅黑" panose="020B0503020204020204" pitchFamily="34" charset="-122"/>
              </a:rPr>
              <a:t>选优搜索法</a:t>
            </a:r>
            <a:r>
              <a:rPr lang="zh-CN" altLang="en-US" sz="2400" b="1" dirty="0" smtClean="0">
                <a:latin typeface="微软雅黑" panose="020B0503020204020204" pitchFamily="34" charset="-122"/>
                <a:ea typeface="微软雅黑" panose="020B0503020204020204" pitchFamily="34" charset="-122"/>
              </a:rPr>
              <a:t>，又称为</a:t>
            </a:r>
            <a:r>
              <a:rPr lang="zh-CN" altLang="en-US" sz="2400" b="1" dirty="0" smtClean="0">
                <a:solidFill>
                  <a:srgbClr val="FF0000"/>
                </a:solidFill>
                <a:latin typeface="微软雅黑" panose="020B0503020204020204" pitchFamily="34" charset="-122"/>
                <a:ea typeface="微软雅黑" panose="020B0503020204020204" pitchFamily="34" charset="-122"/>
              </a:rPr>
              <a:t>试探</a:t>
            </a:r>
            <a:r>
              <a:rPr lang="zh-CN" altLang="en-US" sz="2400" b="1" dirty="0">
                <a:solidFill>
                  <a:srgbClr val="FF0000"/>
                </a:solidFill>
                <a:latin typeface="微软雅黑" panose="020B0503020204020204" pitchFamily="34" charset="-122"/>
                <a:ea typeface="微软雅黑" panose="020B0503020204020204" pitchFamily="34" charset="-122"/>
              </a:rPr>
              <a:t>法</a:t>
            </a:r>
            <a:r>
              <a:rPr lang="zh-CN" altLang="en-US" sz="2400" b="1" dirty="0">
                <a:latin typeface="微软雅黑" panose="020B0503020204020204" pitchFamily="34" charset="-122"/>
                <a:ea typeface="微软雅黑" panose="020B0503020204020204" pitchFamily="34" charset="-122"/>
              </a:rPr>
              <a:t>，按选优</a:t>
            </a:r>
            <a:r>
              <a:rPr lang="zh-CN" altLang="en-US" sz="2400" b="1" dirty="0" smtClean="0">
                <a:latin typeface="微软雅黑" panose="020B0503020204020204" pitchFamily="34" charset="-122"/>
                <a:ea typeface="微软雅黑" panose="020B0503020204020204" pitchFamily="34" charset="-122"/>
              </a:rPr>
              <a:t>条件</a:t>
            </a:r>
            <a:r>
              <a:rPr lang="zh-CN" altLang="en-US" sz="2400" b="1" dirty="0">
                <a:latin typeface="微软雅黑" panose="020B0503020204020204" pitchFamily="34" charset="-122"/>
                <a:ea typeface="微软雅黑" panose="020B0503020204020204" pitchFamily="34" charset="-122"/>
              </a:rPr>
              <a:t>向前搜索</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pPr eaLnBrk="1" hangingPunct="1"/>
            <a:r>
              <a:rPr lang="zh-CN" altLang="en-US" sz="2400" b="1" dirty="0" smtClean="0">
                <a:latin typeface="微软雅黑" panose="020B0503020204020204" pitchFamily="34" charset="-122"/>
                <a:ea typeface="微软雅黑" panose="020B0503020204020204" pitchFamily="34" charset="-122"/>
              </a:rPr>
              <a:t>以</a:t>
            </a:r>
            <a:r>
              <a:rPr lang="zh-CN" altLang="en-US" sz="2400" b="1" dirty="0">
                <a:latin typeface="微软雅黑" panose="020B0503020204020204" pitchFamily="34" charset="-122"/>
                <a:ea typeface="微软雅黑" panose="020B0503020204020204" pitchFamily="34" charset="-122"/>
              </a:rPr>
              <a:t>达到目标。但当</a:t>
            </a:r>
            <a:r>
              <a:rPr lang="zh-CN" altLang="en-US" sz="2400" b="1" dirty="0" smtClean="0">
                <a:latin typeface="微软雅黑" panose="020B0503020204020204" pitchFamily="34" charset="-122"/>
                <a:ea typeface="微软雅黑" panose="020B0503020204020204" pitchFamily="34" charset="-122"/>
              </a:rPr>
              <a:t>探索</a:t>
            </a:r>
            <a:r>
              <a:rPr lang="zh-CN" altLang="en-US" sz="2400" b="1" dirty="0">
                <a:latin typeface="微软雅黑" panose="020B0503020204020204" pitchFamily="34" charset="-122"/>
                <a:ea typeface="微软雅黑" panose="020B0503020204020204" pitchFamily="34" charset="-122"/>
              </a:rPr>
              <a:t>到某一步时</a:t>
            </a:r>
            <a:r>
              <a:rPr lang="zh-CN" altLang="en-US" sz="2400" b="1" dirty="0" smtClean="0">
                <a:latin typeface="微软雅黑" panose="020B0503020204020204" pitchFamily="34" charset="-122"/>
                <a:ea typeface="微软雅黑" panose="020B0503020204020204" pitchFamily="34" charset="-122"/>
              </a:rPr>
              <a:t>，发现</a:t>
            </a:r>
            <a:r>
              <a:rPr lang="zh-CN" altLang="en-US" sz="2400" b="1" dirty="0">
                <a:latin typeface="微软雅黑" panose="020B0503020204020204" pitchFamily="34" charset="-122"/>
                <a:ea typeface="微软雅黑" panose="020B0503020204020204" pitchFamily="34" charset="-122"/>
              </a:rPr>
              <a:t>原先选择并不</a:t>
            </a:r>
            <a:r>
              <a:rPr lang="zh-CN" altLang="en-US" sz="2400" b="1" dirty="0" smtClean="0">
                <a:latin typeface="微软雅黑" panose="020B0503020204020204" pitchFamily="34" charset="-122"/>
                <a:ea typeface="微软雅黑" panose="020B0503020204020204" pitchFamily="34" charset="-122"/>
              </a:rPr>
              <a:t>优或</a:t>
            </a:r>
            <a:endParaRPr lang="en-US" altLang="zh-CN" sz="2400" b="1" dirty="0" smtClean="0">
              <a:latin typeface="微软雅黑" panose="020B0503020204020204" pitchFamily="34" charset="-122"/>
              <a:ea typeface="微软雅黑" panose="020B0503020204020204" pitchFamily="34" charset="-122"/>
            </a:endParaRPr>
          </a:p>
          <a:p>
            <a:pPr eaLnBrk="1" hangingPunct="1"/>
            <a:r>
              <a:rPr lang="zh-CN" altLang="en-US" sz="2400" b="1" dirty="0" smtClean="0">
                <a:latin typeface="微软雅黑" panose="020B0503020204020204" pitchFamily="34" charset="-122"/>
                <a:ea typeface="微软雅黑" panose="020B0503020204020204" pitchFamily="34" charset="-122"/>
              </a:rPr>
              <a:t>达不到</a:t>
            </a:r>
            <a:r>
              <a:rPr lang="zh-CN" altLang="en-US" sz="2400" b="1" dirty="0">
                <a:latin typeface="微软雅黑" panose="020B0503020204020204" pitchFamily="34" charset="-122"/>
                <a:ea typeface="微软雅黑" panose="020B0503020204020204" pitchFamily="34" charset="-122"/>
              </a:rPr>
              <a:t>目标</a:t>
            </a:r>
            <a:r>
              <a:rPr lang="zh-CN" altLang="en-US" sz="2400" b="1" dirty="0" smtClean="0">
                <a:latin typeface="微软雅黑" panose="020B0503020204020204" pitchFamily="34" charset="-122"/>
                <a:ea typeface="微软雅黑" panose="020B0503020204020204" pitchFamily="34" charset="-122"/>
              </a:rPr>
              <a:t>，就</a:t>
            </a:r>
            <a:r>
              <a:rPr lang="zh-CN" altLang="en-US" sz="2400" b="1" dirty="0">
                <a:latin typeface="微软雅黑" panose="020B0503020204020204" pitchFamily="34" charset="-122"/>
                <a:ea typeface="微软雅黑" panose="020B0503020204020204" pitchFamily="34" charset="-122"/>
              </a:rPr>
              <a:t>退回一步重新选择，这种走不通就退回再</a:t>
            </a:r>
            <a:r>
              <a:rPr lang="zh-CN" altLang="en-US" sz="2400" b="1" dirty="0" smtClean="0">
                <a:latin typeface="微软雅黑" panose="020B0503020204020204" pitchFamily="34" charset="-122"/>
                <a:ea typeface="微软雅黑" panose="020B0503020204020204" pitchFamily="34" charset="-122"/>
              </a:rPr>
              <a:t>走</a:t>
            </a:r>
            <a:endParaRPr lang="en-US" altLang="zh-CN" sz="2400" b="1" dirty="0" smtClean="0">
              <a:latin typeface="微软雅黑" panose="020B0503020204020204" pitchFamily="34" charset="-122"/>
              <a:ea typeface="微软雅黑" panose="020B0503020204020204" pitchFamily="34" charset="-122"/>
            </a:endParaRPr>
          </a:p>
          <a:p>
            <a:pPr eaLnBrk="1" hangingPunct="1"/>
            <a:r>
              <a:rPr lang="zh-CN" altLang="en-US" sz="2400" b="1" dirty="0" smtClean="0">
                <a:latin typeface="微软雅黑" panose="020B0503020204020204" pitchFamily="34" charset="-122"/>
                <a:ea typeface="微软雅黑" panose="020B0503020204020204" pitchFamily="34" charset="-122"/>
              </a:rPr>
              <a:t>的技术为</a:t>
            </a:r>
            <a:r>
              <a:rPr lang="zh-CN" altLang="en-US" sz="2400" b="1" dirty="0">
                <a:latin typeface="微软雅黑" panose="020B0503020204020204" pitchFamily="34" charset="-122"/>
                <a:ea typeface="微软雅黑" panose="020B0503020204020204" pitchFamily="34" charset="-122"/>
              </a:rPr>
              <a:t>回溯法，而满足回溯条件的某个状态的点称为“</a:t>
            </a:r>
            <a:r>
              <a:rPr lang="zh-CN" altLang="en-US" sz="2400" b="1" dirty="0" smtClean="0">
                <a:latin typeface="微软雅黑" panose="020B0503020204020204" pitchFamily="34" charset="-122"/>
                <a:ea typeface="微软雅黑" panose="020B0503020204020204" pitchFamily="34" charset="-122"/>
              </a:rPr>
              <a:t>回</a:t>
            </a:r>
            <a:endParaRPr lang="en-US" altLang="zh-CN" sz="2400" b="1" dirty="0" smtClean="0">
              <a:latin typeface="微软雅黑" panose="020B0503020204020204" pitchFamily="34" charset="-122"/>
              <a:ea typeface="微软雅黑" panose="020B0503020204020204" pitchFamily="34" charset="-122"/>
            </a:endParaRPr>
          </a:p>
          <a:p>
            <a:pPr eaLnBrk="1" hangingPunct="1"/>
            <a:r>
              <a:rPr lang="zh-CN" altLang="en-US" sz="2400" b="1" dirty="0" smtClean="0">
                <a:latin typeface="微软雅黑" panose="020B0503020204020204" pitchFamily="34" charset="-122"/>
                <a:ea typeface="微软雅黑" panose="020B0503020204020204" pitchFamily="34" charset="-122"/>
              </a:rPr>
              <a:t>溯</a:t>
            </a:r>
            <a:r>
              <a:rPr lang="zh-CN" altLang="en-US" sz="2400" b="1" dirty="0">
                <a:latin typeface="微软雅黑" panose="020B0503020204020204" pitchFamily="34" charset="-122"/>
                <a:ea typeface="微软雅黑" panose="020B0503020204020204" pitchFamily="34" charset="-122"/>
              </a:rPr>
              <a:t>点”。</a:t>
            </a:r>
            <a:endParaRPr kumimoji="0" lang="zh-CN" altLang="en-US" sz="2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0"/>
          </p:nvPr>
        </p:nvSpPr>
        <p:spPr/>
        <p:txBody>
          <a:bodyPr/>
          <a:lstStyle/>
          <a:p>
            <a:pPr>
              <a:defRPr/>
            </a:pPr>
            <a:fld id="{459EA7AB-6CCF-4392-BD0C-0EE200CA1E6B}" type="slidenum">
              <a:rPr lang="en-US" altLang="zh-CN" smtClean="0"/>
              <a:pPr>
                <a:defRPr/>
              </a:pPr>
              <a:t>11</a:t>
            </a:fld>
            <a:r>
              <a:rPr lang="en-US" altLang="zh-CN" smtClean="0"/>
              <a:t>/83</a:t>
            </a:r>
            <a:endParaRPr lang="en-US" altLang="zh-CN" dirty="0"/>
          </a:p>
        </p:txBody>
      </p:sp>
    </p:spTree>
    <p:extLst>
      <p:ext uri="{BB962C8B-B14F-4D97-AF65-F5344CB8AC3E}">
        <p14:creationId xmlns:p14="http://schemas.microsoft.com/office/powerpoint/2010/main" val="18475027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回溯法</a:t>
            </a:r>
            <a:r>
              <a:rPr lang="zh-CN" altLang="en-US" dirty="0" smtClean="0"/>
              <a:t>定义二</a:t>
            </a:r>
            <a:endParaRPr lang="zh-CN" altLang="en-US" dirty="0"/>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5896" y="1412776"/>
            <a:ext cx="2280128" cy="1728192"/>
          </a:xfrm>
          <a:prstGeom prst="rect">
            <a:avLst/>
          </a:prstGeom>
        </p:spPr>
      </p:pic>
      <p:sp>
        <p:nvSpPr>
          <p:cNvPr id="8" name="圆角矩形 7"/>
          <p:cNvSpPr/>
          <p:nvPr/>
        </p:nvSpPr>
        <p:spPr bwMode="auto">
          <a:xfrm>
            <a:off x="375071" y="3645024"/>
            <a:ext cx="8517186" cy="2163864"/>
          </a:xfrm>
          <a:prstGeom prst="roundRect">
            <a:avLst/>
          </a:prstGeom>
          <a:noFill/>
          <a:ln w="635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eaLnBrk="1" hangingPunct="1"/>
            <a:r>
              <a:rPr lang="zh-CN" altLang="en-US" sz="2400" b="1" dirty="0">
                <a:solidFill>
                  <a:srgbClr val="FF0000"/>
                </a:solidFill>
                <a:latin typeface="微软雅黑" panose="020B0503020204020204" pitchFamily="34" charset="-122"/>
                <a:ea typeface="微软雅黑" panose="020B0503020204020204" pitchFamily="34" charset="-122"/>
              </a:rPr>
              <a:t>回溯法采用试错的思想</a:t>
            </a:r>
            <a:r>
              <a:rPr lang="zh-CN" altLang="en-US" sz="2400" b="1" dirty="0">
                <a:latin typeface="微软雅黑" panose="020B0503020204020204" pitchFamily="34" charset="-122"/>
                <a:ea typeface="微软雅黑" panose="020B0503020204020204" pitchFamily="34" charset="-122"/>
              </a:rPr>
              <a:t>，它尝试分步的去解决一个问题</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pPr eaLnBrk="1" hangingPunct="1"/>
            <a:r>
              <a:rPr lang="zh-CN" altLang="en-US" sz="2400" b="1" dirty="0" smtClean="0">
                <a:latin typeface="微软雅黑" panose="020B0503020204020204" pitchFamily="34" charset="-122"/>
                <a:ea typeface="微软雅黑" panose="020B0503020204020204" pitchFamily="34" charset="-122"/>
              </a:rPr>
              <a:t>在</a:t>
            </a:r>
            <a:r>
              <a:rPr lang="zh-CN" altLang="en-US" sz="2400" b="1" dirty="0">
                <a:latin typeface="微软雅黑" panose="020B0503020204020204" pitchFamily="34" charset="-122"/>
                <a:ea typeface="微软雅黑" panose="020B0503020204020204" pitchFamily="34" charset="-122"/>
              </a:rPr>
              <a:t>分步解决问题的过程中，当它通过尝试发现现有的分步</a:t>
            </a:r>
            <a:r>
              <a:rPr lang="zh-CN" altLang="en-US" sz="2400" b="1" dirty="0" smtClean="0">
                <a:latin typeface="微软雅黑" panose="020B0503020204020204" pitchFamily="34" charset="-122"/>
                <a:ea typeface="微软雅黑" panose="020B0503020204020204" pitchFamily="34" charset="-122"/>
              </a:rPr>
              <a:t>答</a:t>
            </a:r>
            <a:endParaRPr lang="en-US" altLang="zh-CN" sz="2400" b="1" dirty="0" smtClean="0">
              <a:latin typeface="微软雅黑" panose="020B0503020204020204" pitchFamily="34" charset="-122"/>
              <a:ea typeface="微软雅黑" panose="020B0503020204020204" pitchFamily="34" charset="-122"/>
            </a:endParaRPr>
          </a:p>
          <a:p>
            <a:pPr eaLnBrk="1" hangingPunct="1"/>
            <a:r>
              <a:rPr lang="zh-CN" altLang="en-US" sz="2400" b="1" dirty="0" smtClean="0">
                <a:latin typeface="微软雅黑" panose="020B0503020204020204" pitchFamily="34" charset="-122"/>
                <a:ea typeface="微软雅黑" panose="020B0503020204020204" pitchFamily="34" charset="-122"/>
              </a:rPr>
              <a:t>案</a:t>
            </a:r>
            <a:r>
              <a:rPr lang="zh-CN" altLang="en-US" sz="2400" b="1" dirty="0">
                <a:latin typeface="微软雅黑" panose="020B0503020204020204" pitchFamily="34" charset="-122"/>
                <a:ea typeface="微软雅黑" panose="020B0503020204020204" pitchFamily="34" charset="-122"/>
              </a:rPr>
              <a:t>不能得到有效的正确的解答的时候，它将取消上一步</a:t>
            </a:r>
            <a:r>
              <a:rPr lang="zh-CN" altLang="en-US" sz="2400" b="1" dirty="0" smtClean="0">
                <a:latin typeface="微软雅黑" panose="020B0503020204020204" pitchFamily="34" charset="-122"/>
                <a:ea typeface="微软雅黑" panose="020B0503020204020204" pitchFamily="34" charset="-122"/>
              </a:rPr>
              <a:t>甚</a:t>
            </a:r>
            <a:endParaRPr lang="en-US" altLang="zh-CN" sz="2400" b="1" dirty="0" smtClean="0">
              <a:latin typeface="微软雅黑" panose="020B0503020204020204" pitchFamily="34" charset="-122"/>
              <a:ea typeface="微软雅黑" panose="020B0503020204020204" pitchFamily="34" charset="-122"/>
            </a:endParaRPr>
          </a:p>
          <a:p>
            <a:pPr eaLnBrk="1" hangingPunct="1"/>
            <a:r>
              <a:rPr lang="zh-CN" altLang="en-US" sz="2400" b="1" dirty="0" smtClean="0">
                <a:latin typeface="微软雅黑" panose="020B0503020204020204" pitchFamily="34" charset="-122"/>
                <a:ea typeface="微软雅黑" panose="020B0503020204020204" pitchFamily="34" charset="-122"/>
              </a:rPr>
              <a:t>至</a:t>
            </a:r>
            <a:r>
              <a:rPr lang="zh-CN" altLang="en-US" sz="2400" b="1" dirty="0">
                <a:latin typeface="微软雅黑" panose="020B0503020204020204" pitchFamily="34" charset="-122"/>
                <a:ea typeface="微软雅黑" panose="020B0503020204020204" pitchFamily="34" charset="-122"/>
              </a:rPr>
              <a:t>是上几步的计算，再通过其它的可能的分步解答再次</a:t>
            </a:r>
            <a:r>
              <a:rPr lang="zh-CN" altLang="en-US" sz="2400" b="1" dirty="0" smtClean="0">
                <a:latin typeface="微软雅黑" panose="020B0503020204020204" pitchFamily="34" charset="-122"/>
                <a:ea typeface="微软雅黑" panose="020B0503020204020204" pitchFamily="34" charset="-122"/>
              </a:rPr>
              <a:t>尝</a:t>
            </a:r>
            <a:endParaRPr lang="en-US" altLang="zh-CN" sz="2400" b="1" dirty="0" smtClean="0">
              <a:latin typeface="微软雅黑" panose="020B0503020204020204" pitchFamily="34" charset="-122"/>
              <a:ea typeface="微软雅黑" panose="020B0503020204020204" pitchFamily="34" charset="-122"/>
            </a:endParaRPr>
          </a:p>
          <a:p>
            <a:pPr eaLnBrk="1" hangingPunct="1"/>
            <a:r>
              <a:rPr lang="zh-CN" altLang="en-US" sz="2400" b="1" dirty="0" smtClean="0">
                <a:latin typeface="微软雅黑" panose="020B0503020204020204" pitchFamily="34" charset="-122"/>
                <a:ea typeface="微软雅黑" panose="020B0503020204020204" pitchFamily="34" charset="-122"/>
              </a:rPr>
              <a:t>试</a:t>
            </a:r>
            <a:r>
              <a:rPr lang="zh-CN" altLang="en-US" sz="2400" b="1" dirty="0">
                <a:latin typeface="微软雅黑" panose="020B0503020204020204" pitchFamily="34" charset="-122"/>
                <a:ea typeface="微软雅黑" panose="020B0503020204020204" pitchFamily="34" charset="-122"/>
              </a:rPr>
              <a:t>寻找问题的答案。</a:t>
            </a:r>
            <a:endParaRPr kumimoji="0" lang="zh-CN" altLang="en-US" sz="2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0"/>
          </p:nvPr>
        </p:nvSpPr>
        <p:spPr/>
        <p:txBody>
          <a:bodyPr/>
          <a:lstStyle/>
          <a:p>
            <a:pPr>
              <a:defRPr/>
            </a:pPr>
            <a:fld id="{459EA7AB-6CCF-4392-BD0C-0EE200CA1E6B}" type="slidenum">
              <a:rPr lang="en-US" altLang="zh-CN" smtClean="0"/>
              <a:pPr>
                <a:defRPr/>
              </a:pPr>
              <a:t>12</a:t>
            </a:fld>
            <a:r>
              <a:rPr lang="en-US" altLang="zh-CN" smtClean="0"/>
              <a:t>/83</a:t>
            </a:r>
            <a:endParaRPr lang="en-US" altLang="zh-CN" dirty="0"/>
          </a:p>
        </p:txBody>
      </p:sp>
    </p:spTree>
    <p:extLst>
      <p:ext uri="{BB962C8B-B14F-4D97-AF65-F5344CB8AC3E}">
        <p14:creationId xmlns:p14="http://schemas.microsoft.com/office/powerpoint/2010/main" val="40288645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有</a:t>
            </a:r>
            <a:r>
              <a:rPr lang="zh-CN" altLang="en-US" dirty="0"/>
              <a:t>许多问题，当需要找出它的解集或者要求回答什么解是满足某些约束条件的最佳解时，往往要使用回溯法</a:t>
            </a:r>
            <a:r>
              <a:rPr lang="zh-CN" altLang="en-US" dirty="0" smtClean="0"/>
              <a:t>。</a:t>
            </a:r>
            <a:r>
              <a:rPr lang="zh-CN" altLang="en-US" dirty="0" smtClean="0">
                <a:solidFill>
                  <a:srgbClr val="FF0000"/>
                </a:solidFill>
              </a:rPr>
              <a:t>“通用的解题法”</a:t>
            </a:r>
            <a:r>
              <a:rPr lang="en-US" altLang="zh-CN" dirty="0" smtClean="0">
                <a:solidFill>
                  <a:srgbClr val="FF0000"/>
                </a:solidFill>
              </a:rPr>
              <a:t>”</a:t>
            </a:r>
            <a:r>
              <a:rPr lang="zh-CN" altLang="en-US" dirty="0" smtClean="0">
                <a:solidFill>
                  <a:srgbClr val="FF0000"/>
                </a:solidFill>
              </a:rPr>
              <a:t>试探性</a:t>
            </a:r>
            <a:r>
              <a:rPr lang="en-US" altLang="zh-CN" dirty="0" smtClean="0">
                <a:solidFill>
                  <a:srgbClr val="FF0000"/>
                </a:solidFill>
              </a:rPr>
              <a:t>”</a:t>
            </a:r>
          </a:p>
          <a:p>
            <a:endParaRPr lang="zh-CN" altLang="en-US" dirty="0">
              <a:solidFill>
                <a:srgbClr val="FF0000"/>
              </a:solidFill>
            </a:endParaRPr>
          </a:p>
          <a:p>
            <a:r>
              <a:rPr lang="zh-CN" altLang="en-US" dirty="0"/>
              <a:t>回溯法的基本做法是</a:t>
            </a:r>
            <a:r>
              <a:rPr lang="zh-CN" altLang="en-US" dirty="0">
                <a:solidFill>
                  <a:srgbClr val="FF0000"/>
                </a:solidFill>
              </a:rPr>
              <a:t>搜索</a:t>
            </a:r>
            <a:r>
              <a:rPr lang="zh-CN" altLang="en-US" dirty="0"/>
              <a:t>，或是</a:t>
            </a:r>
            <a:r>
              <a:rPr lang="zh-CN" altLang="en-US" dirty="0">
                <a:solidFill>
                  <a:srgbClr val="FF0000"/>
                </a:solidFill>
              </a:rPr>
              <a:t>一种组织得井井有条的</a:t>
            </a:r>
            <a:r>
              <a:rPr lang="zh-CN" altLang="en-US" dirty="0"/>
              <a:t>，能</a:t>
            </a:r>
            <a:r>
              <a:rPr lang="zh-CN" altLang="en-US" dirty="0">
                <a:solidFill>
                  <a:srgbClr val="FF0000"/>
                </a:solidFill>
              </a:rPr>
              <a:t>避免不必要搜索</a:t>
            </a:r>
            <a:r>
              <a:rPr lang="zh-CN" altLang="en-US" dirty="0"/>
              <a:t>的穷举式搜索法</a:t>
            </a:r>
            <a:r>
              <a:rPr lang="zh-CN" altLang="en-US" dirty="0" smtClean="0"/>
              <a:t>。适用于</a:t>
            </a:r>
            <a:r>
              <a:rPr lang="zh-CN" altLang="en-US" dirty="0"/>
              <a:t>解一些组合数相当大的问题</a:t>
            </a:r>
            <a:r>
              <a:rPr lang="zh-CN" altLang="en-US" dirty="0" smtClean="0"/>
              <a:t>。</a:t>
            </a:r>
            <a:endParaRPr lang="en-US" altLang="zh-CN" dirty="0" smtClean="0"/>
          </a:p>
          <a:p>
            <a:endParaRPr lang="zh-CN" altLang="en-US" dirty="0"/>
          </a:p>
          <a:p>
            <a:r>
              <a:rPr lang="zh-CN" altLang="en-US" dirty="0"/>
              <a:t>回溯法在问题的</a:t>
            </a:r>
            <a:r>
              <a:rPr lang="zh-CN" altLang="en-US" dirty="0">
                <a:solidFill>
                  <a:srgbClr val="FF0000"/>
                </a:solidFill>
              </a:rPr>
              <a:t>解空间</a:t>
            </a:r>
            <a:r>
              <a:rPr lang="zh-CN" altLang="en-US" dirty="0"/>
              <a:t>树中，按</a:t>
            </a:r>
            <a:r>
              <a:rPr lang="zh-CN" altLang="en-US" dirty="0">
                <a:solidFill>
                  <a:srgbClr val="FF0000"/>
                </a:solidFill>
              </a:rPr>
              <a:t>深度优先策略</a:t>
            </a:r>
            <a:r>
              <a:rPr lang="zh-CN" altLang="en-US" dirty="0"/>
              <a:t>，从</a:t>
            </a:r>
            <a:r>
              <a:rPr lang="zh-CN" altLang="en-US" dirty="0">
                <a:solidFill>
                  <a:srgbClr val="FF0000"/>
                </a:solidFill>
              </a:rPr>
              <a:t>根结点出发</a:t>
            </a:r>
            <a:r>
              <a:rPr lang="zh-CN" altLang="en-US" dirty="0"/>
              <a:t>搜索解空间树</a:t>
            </a:r>
            <a:r>
              <a:rPr lang="zh-CN" altLang="en-US" dirty="0" smtClean="0"/>
              <a:t>。</a:t>
            </a:r>
            <a:endParaRPr lang="en-US" altLang="zh-CN" dirty="0" smtClean="0"/>
          </a:p>
          <a:p>
            <a:endParaRPr lang="zh-CN" altLang="en-US" dirty="0"/>
          </a:p>
        </p:txBody>
      </p:sp>
      <p:sp>
        <p:nvSpPr>
          <p:cNvPr id="3" name="标题 2"/>
          <p:cNvSpPr>
            <a:spLocks noGrp="1"/>
          </p:cNvSpPr>
          <p:nvPr>
            <p:ph type="title"/>
          </p:nvPr>
        </p:nvSpPr>
        <p:spPr/>
        <p:txBody>
          <a:bodyPr/>
          <a:lstStyle/>
          <a:p>
            <a:r>
              <a:rPr lang="zh-CN" altLang="en-US" dirty="0" smtClean="0"/>
              <a:t>回 溯 法</a:t>
            </a:r>
            <a:endParaRPr lang="zh-CN" altLang="en-US" dirty="0"/>
          </a:p>
        </p:txBody>
      </p:sp>
      <p:sp>
        <p:nvSpPr>
          <p:cNvPr id="5" name="灯片编号占位符 4"/>
          <p:cNvSpPr>
            <a:spLocks noGrp="1"/>
          </p:cNvSpPr>
          <p:nvPr>
            <p:ph type="sldNum" sz="quarter" idx="10"/>
          </p:nvPr>
        </p:nvSpPr>
        <p:spPr/>
        <p:txBody>
          <a:bodyPr/>
          <a:lstStyle/>
          <a:p>
            <a:pPr>
              <a:defRPr/>
            </a:pPr>
            <a:fld id="{459EA7AB-6CCF-4392-BD0C-0EE200CA1E6B}" type="slidenum">
              <a:rPr lang="en-US" altLang="zh-CN" smtClean="0"/>
              <a:pPr>
                <a:defRPr/>
              </a:pPr>
              <a:t>13</a:t>
            </a:fld>
            <a:r>
              <a:rPr lang="en-US" altLang="zh-CN" smtClean="0"/>
              <a:t>/83</a:t>
            </a:r>
            <a:endParaRPr lang="en-US" altLang="zh-CN" dirty="0"/>
          </a:p>
        </p:txBody>
      </p:sp>
    </p:spTree>
    <p:extLst>
      <p:ext uri="{BB962C8B-B14F-4D97-AF65-F5344CB8AC3E}">
        <p14:creationId xmlns:p14="http://schemas.microsoft.com/office/powerpoint/2010/main" val="41415573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barn(inVertical)">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barn(inVertical)">
                                      <p:cBhvr>
                                        <p:cTn id="1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在使用回溯法解问题时，应明确定义问题的解空间。问题的解空间至少应包含问题的一个</a:t>
            </a:r>
            <a:r>
              <a:rPr lang="en-US" altLang="zh-CN" dirty="0" smtClean="0"/>
              <a:t>(</a:t>
            </a:r>
            <a:r>
              <a:rPr lang="zh-CN" altLang="en-US" dirty="0" smtClean="0"/>
              <a:t>最优</a:t>
            </a:r>
            <a:r>
              <a:rPr lang="en-US" altLang="zh-CN" dirty="0" smtClean="0"/>
              <a:t>)</a:t>
            </a:r>
            <a:r>
              <a:rPr lang="zh-CN" altLang="en-US" dirty="0" smtClean="0"/>
              <a:t>解。</a:t>
            </a:r>
            <a:endParaRPr lang="en-US" altLang="zh-CN" dirty="0" smtClean="0"/>
          </a:p>
          <a:p>
            <a:pPr lvl="1"/>
            <a:r>
              <a:rPr lang="zh-CN" altLang="en-US" dirty="0"/>
              <a:t>问题的解向量：回溯法希望一个问题的解能够表示成一个</a:t>
            </a:r>
            <a:r>
              <a:rPr lang="en-US" altLang="zh-CN" dirty="0"/>
              <a:t>n</a:t>
            </a:r>
            <a:r>
              <a:rPr lang="zh-CN" altLang="en-US" dirty="0"/>
              <a:t>元式</a:t>
            </a:r>
            <a:r>
              <a:rPr lang="en-US" altLang="zh-CN" dirty="0"/>
              <a:t>(x1,x2,…,</a:t>
            </a:r>
            <a:r>
              <a:rPr lang="en-US" altLang="zh-CN" dirty="0" err="1"/>
              <a:t>xn</a:t>
            </a:r>
            <a:r>
              <a:rPr lang="en-US" altLang="zh-CN" dirty="0"/>
              <a:t>)</a:t>
            </a:r>
            <a:r>
              <a:rPr lang="zh-CN" altLang="en-US" dirty="0"/>
              <a:t>的形式。</a:t>
            </a:r>
          </a:p>
          <a:p>
            <a:pPr lvl="1"/>
            <a:r>
              <a:rPr lang="zh-CN" altLang="en-US" dirty="0"/>
              <a:t>显约束：对分量</a:t>
            </a:r>
            <a:r>
              <a:rPr lang="en-US" altLang="zh-CN" dirty="0"/>
              <a:t>xi</a:t>
            </a:r>
            <a:r>
              <a:rPr lang="zh-CN" altLang="en-US" dirty="0"/>
              <a:t>的</a:t>
            </a:r>
            <a:r>
              <a:rPr lang="zh-CN" altLang="en-US" b="1" dirty="0">
                <a:solidFill>
                  <a:srgbClr val="FF0000"/>
                </a:solidFill>
              </a:rPr>
              <a:t>取值限定</a:t>
            </a:r>
            <a:r>
              <a:rPr lang="zh-CN" altLang="en-US" dirty="0"/>
              <a:t>。</a:t>
            </a:r>
          </a:p>
          <a:p>
            <a:pPr lvl="1"/>
            <a:r>
              <a:rPr lang="zh-CN" altLang="en-US" dirty="0"/>
              <a:t>隐约束：为满足问题的解而</a:t>
            </a:r>
            <a:r>
              <a:rPr lang="zh-CN" altLang="en-US" b="1" dirty="0">
                <a:solidFill>
                  <a:srgbClr val="FF0000"/>
                </a:solidFill>
              </a:rPr>
              <a:t>对不同分量之间施加的约束。</a:t>
            </a:r>
          </a:p>
          <a:p>
            <a:pPr lvl="1"/>
            <a:r>
              <a:rPr lang="zh-CN" altLang="en-US" dirty="0"/>
              <a:t>解空间：对于问题的一个实例，</a:t>
            </a:r>
            <a:r>
              <a:rPr lang="zh-CN" altLang="en-US" b="1" dirty="0">
                <a:solidFill>
                  <a:srgbClr val="FF0000"/>
                </a:solidFill>
              </a:rPr>
              <a:t>解向量满足显式约束条件的所有多元组</a:t>
            </a:r>
            <a:r>
              <a:rPr lang="zh-CN" altLang="en-US" dirty="0"/>
              <a:t>，构成了该实例的一个解空间。</a:t>
            </a:r>
          </a:p>
          <a:p>
            <a:endParaRPr lang="en-US" altLang="zh-CN" dirty="0" smtClean="0"/>
          </a:p>
        </p:txBody>
      </p:sp>
      <p:sp>
        <p:nvSpPr>
          <p:cNvPr id="3" name="标题 2"/>
          <p:cNvSpPr>
            <a:spLocks noGrp="1"/>
          </p:cNvSpPr>
          <p:nvPr>
            <p:ph type="title"/>
          </p:nvPr>
        </p:nvSpPr>
        <p:spPr/>
        <p:txBody>
          <a:bodyPr/>
          <a:lstStyle/>
          <a:p>
            <a:r>
              <a:rPr lang="zh-CN" altLang="en-US" dirty="0" smtClean="0"/>
              <a:t>回溯法关键元素</a:t>
            </a:r>
            <a:endParaRPr lang="zh-CN" altLang="en-US" dirty="0"/>
          </a:p>
        </p:txBody>
      </p:sp>
      <p:sp>
        <p:nvSpPr>
          <p:cNvPr id="5" name="Text Box 6"/>
          <p:cNvSpPr txBox="1">
            <a:spLocks noChangeArrowheads="1"/>
          </p:cNvSpPr>
          <p:nvPr/>
        </p:nvSpPr>
        <p:spPr bwMode="auto">
          <a:xfrm>
            <a:off x="530841" y="5979205"/>
            <a:ext cx="8229600" cy="830997"/>
          </a:xfrm>
          <a:prstGeom prst="rect">
            <a:avLst/>
          </a:prstGeom>
          <a:ln/>
          <a:extLst/>
        </p:spPr>
        <p:style>
          <a:lnRef idx="0">
            <a:schemeClr val="accent2"/>
          </a:lnRef>
          <a:fillRef idx="3">
            <a:schemeClr val="accent2"/>
          </a:fillRef>
          <a:effectRef idx="3">
            <a:schemeClr val="accent2"/>
          </a:effectRef>
          <a:fontRef idx="minor">
            <a:schemeClr val="lt1"/>
          </a:fontRef>
        </p:style>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dirty="0">
                <a:solidFill>
                  <a:schemeClr val="bg1"/>
                </a:solidFill>
                <a:effectLst>
                  <a:outerShdw blurRad="38100" dist="38100" dir="2700000" algn="tl">
                    <a:srgbClr val="000000">
                      <a:alpha val="43137"/>
                    </a:srgbClr>
                  </a:outerShdw>
                </a:effectLst>
                <a:ea typeface="楷体_GB2312" pitchFamily="49" charset="-122"/>
              </a:rPr>
              <a:t>注意：同一个问题可以有多种表示，有些表示方法更简单，所需表示的状态空间更小（存储量少，搜索方法简单）。</a:t>
            </a:r>
            <a:endParaRPr lang="zh-CN" altLang="en-US" sz="2400" b="1" dirty="0">
              <a:solidFill>
                <a:schemeClr val="bg1"/>
              </a:solidFill>
              <a:effectLst>
                <a:outerShdw blurRad="38100" dist="38100" dir="2700000" algn="tl">
                  <a:srgbClr val="000000">
                    <a:alpha val="43137"/>
                  </a:srgbClr>
                </a:outerShdw>
              </a:effectLst>
              <a:ea typeface="楷体_GB2312" pitchFamily="49" charset="-122"/>
            </a:endParaRPr>
          </a:p>
        </p:txBody>
      </p:sp>
      <p:sp>
        <p:nvSpPr>
          <p:cNvPr id="6" name="灯片编号占位符 5"/>
          <p:cNvSpPr>
            <a:spLocks noGrp="1"/>
          </p:cNvSpPr>
          <p:nvPr>
            <p:ph type="sldNum" sz="quarter" idx="10"/>
          </p:nvPr>
        </p:nvSpPr>
        <p:spPr/>
        <p:txBody>
          <a:bodyPr/>
          <a:lstStyle/>
          <a:p>
            <a:pPr>
              <a:defRPr/>
            </a:pPr>
            <a:fld id="{459EA7AB-6CCF-4392-BD0C-0EE200CA1E6B}" type="slidenum">
              <a:rPr lang="en-US" altLang="zh-CN" smtClean="0"/>
              <a:pPr>
                <a:defRPr/>
              </a:pPr>
              <a:t>14</a:t>
            </a:fld>
            <a:r>
              <a:rPr lang="en-US" altLang="zh-CN" smtClean="0"/>
              <a:t>/83</a:t>
            </a:r>
            <a:endParaRPr lang="en-US" altLang="zh-CN" dirty="0"/>
          </a:p>
        </p:txBody>
      </p:sp>
    </p:spTree>
    <p:extLst>
      <p:ext uri="{BB962C8B-B14F-4D97-AF65-F5344CB8AC3E}">
        <p14:creationId xmlns:p14="http://schemas.microsoft.com/office/powerpoint/2010/main" val="10116105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arn(inVertic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arn(inVertic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arn(inVertic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arn(inVertical)">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arn(inVertical)">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直接连接符 40"/>
          <p:cNvCxnSpPr/>
          <p:nvPr/>
        </p:nvCxnSpPr>
        <p:spPr bwMode="auto">
          <a:xfrm flipH="1" flipV="1">
            <a:off x="3698694" y="5170226"/>
            <a:ext cx="1242230" cy="1045205"/>
          </a:xfrm>
          <a:prstGeom prst="line">
            <a:avLst/>
          </a:prstGeom>
          <a:solidFill>
            <a:schemeClr val="accent1"/>
          </a:solidFill>
          <a:ln w="635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直接连接符 41"/>
          <p:cNvCxnSpPr/>
          <p:nvPr/>
        </p:nvCxnSpPr>
        <p:spPr bwMode="auto">
          <a:xfrm flipV="1">
            <a:off x="2581363" y="5170226"/>
            <a:ext cx="1025929" cy="948075"/>
          </a:xfrm>
          <a:prstGeom prst="line">
            <a:avLst/>
          </a:prstGeom>
          <a:solidFill>
            <a:schemeClr val="accent1"/>
          </a:solidFill>
          <a:ln w="635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内容占位符 1"/>
          <p:cNvSpPr>
            <a:spLocks noGrp="1"/>
          </p:cNvSpPr>
          <p:nvPr>
            <p:ph idx="1"/>
          </p:nvPr>
        </p:nvSpPr>
        <p:spPr/>
        <p:txBody>
          <a:bodyPr/>
          <a:lstStyle/>
          <a:p>
            <a:r>
              <a:rPr lang="zh-CN" altLang="en-US" dirty="0"/>
              <a:t>算法搜索至解空间树的任意一点时，先判断该结点是否包含问题的解。如果肯定不包含，则跳过对该结点为根的子树的搜索，逐层向其祖先结点回溯；否则，进入该子树，继续按深度优先策略搜索。</a:t>
            </a:r>
          </a:p>
          <a:p>
            <a:endParaRPr lang="zh-CN" altLang="en-US" dirty="0"/>
          </a:p>
        </p:txBody>
      </p:sp>
      <p:sp>
        <p:nvSpPr>
          <p:cNvPr id="3" name="标题 2"/>
          <p:cNvSpPr>
            <a:spLocks noGrp="1"/>
          </p:cNvSpPr>
          <p:nvPr>
            <p:ph type="title"/>
          </p:nvPr>
        </p:nvSpPr>
        <p:spPr/>
        <p:txBody>
          <a:bodyPr/>
          <a:lstStyle/>
          <a:p>
            <a:r>
              <a:rPr lang="zh-CN" altLang="en-US" dirty="0"/>
              <a:t>搜索</a:t>
            </a:r>
          </a:p>
        </p:txBody>
      </p:sp>
      <p:grpSp>
        <p:nvGrpSpPr>
          <p:cNvPr id="40" name="组合 39"/>
          <p:cNvGrpSpPr/>
          <p:nvPr/>
        </p:nvGrpSpPr>
        <p:grpSpPr>
          <a:xfrm>
            <a:off x="971600" y="3212976"/>
            <a:ext cx="7128792" cy="2376264"/>
            <a:chOff x="971600" y="3212976"/>
            <a:chExt cx="7789738" cy="3158412"/>
          </a:xfrm>
        </p:grpSpPr>
        <p:cxnSp>
          <p:nvCxnSpPr>
            <p:cNvPr id="19" name="直接连接符 18"/>
            <p:cNvCxnSpPr/>
            <p:nvPr/>
          </p:nvCxnSpPr>
          <p:spPr bwMode="auto">
            <a:xfrm flipH="1">
              <a:off x="2771801" y="3710401"/>
              <a:ext cx="1656183" cy="772678"/>
            </a:xfrm>
            <a:prstGeom prst="line">
              <a:avLst/>
            </a:prstGeom>
            <a:solidFill>
              <a:schemeClr val="accent1"/>
            </a:solidFill>
            <a:ln w="635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连接符 23"/>
            <p:cNvCxnSpPr/>
            <p:nvPr/>
          </p:nvCxnSpPr>
          <p:spPr bwMode="auto">
            <a:xfrm flipH="1">
              <a:off x="1367645" y="4533684"/>
              <a:ext cx="1147223" cy="1324178"/>
            </a:xfrm>
            <a:prstGeom prst="line">
              <a:avLst/>
            </a:prstGeom>
            <a:solidFill>
              <a:schemeClr val="accent1"/>
            </a:solidFill>
            <a:ln w="635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接连接符 25"/>
            <p:cNvCxnSpPr/>
            <p:nvPr/>
          </p:nvCxnSpPr>
          <p:spPr bwMode="auto">
            <a:xfrm flipH="1" flipV="1">
              <a:off x="2583814" y="4553679"/>
              <a:ext cx="1357403" cy="1389235"/>
            </a:xfrm>
            <a:prstGeom prst="line">
              <a:avLst/>
            </a:prstGeom>
            <a:solidFill>
              <a:schemeClr val="accent1"/>
            </a:solidFill>
            <a:ln w="635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连接符 27"/>
            <p:cNvCxnSpPr/>
            <p:nvPr/>
          </p:nvCxnSpPr>
          <p:spPr bwMode="auto">
            <a:xfrm flipH="1" flipV="1">
              <a:off x="7002326" y="4689140"/>
              <a:ext cx="1357403" cy="1389235"/>
            </a:xfrm>
            <a:prstGeom prst="line">
              <a:avLst/>
            </a:prstGeom>
            <a:solidFill>
              <a:schemeClr val="accent1"/>
            </a:solidFill>
            <a:ln w="635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接连接符 28"/>
            <p:cNvCxnSpPr/>
            <p:nvPr/>
          </p:nvCxnSpPr>
          <p:spPr bwMode="auto">
            <a:xfrm flipH="1" flipV="1">
              <a:off x="4935521" y="3710402"/>
              <a:ext cx="1974197" cy="978738"/>
            </a:xfrm>
            <a:prstGeom prst="line">
              <a:avLst/>
            </a:prstGeom>
            <a:solidFill>
              <a:schemeClr val="accent1"/>
            </a:solidFill>
            <a:ln w="635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接连接符 30"/>
            <p:cNvCxnSpPr/>
            <p:nvPr/>
          </p:nvCxnSpPr>
          <p:spPr bwMode="auto">
            <a:xfrm flipV="1">
              <a:off x="5781402" y="4689140"/>
              <a:ext cx="1121048" cy="1260134"/>
            </a:xfrm>
            <a:prstGeom prst="line">
              <a:avLst/>
            </a:prstGeom>
            <a:solidFill>
              <a:schemeClr val="accent1"/>
            </a:solidFill>
            <a:ln w="635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 name="椭圆 4"/>
            <p:cNvSpPr/>
            <p:nvPr/>
          </p:nvSpPr>
          <p:spPr bwMode="auto">
            <a:xfrm>
              <a:off x="4268316" y="3212976"/>
              <a:ext cx="792088" cy="792088"/>
            </a:xfrm>
            <a:prstGeom prst="ellipse">
              <a:avLst/>
            </a:prstGeom>
            <a:ln>
              <a:headEnd type="none" w="med" len="med"/>
              <a:tailEnd type="none" w="med" len="med"/>
            </a:ln>
            <a:extLst/>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3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endParaRPr kumimoji="0" lang="zh-CN" altLang="en-US" sz="3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13" name="椭圆 12"/>
            <p:cNvSpPr/>
            <p:nvPr/>
          </p:nvSpPr>
          <p:spPr bwMode="auto">
            <a:xfrm>
              <a:off x="6506406" y="4293096"/>
              <a:ext cx="792088" cy="792088"/>
            </a:xfrm>
            <a:prstGeom prst="ellipse">
              <a:avLst/>
            </a:prstGeom>
            <a:ln>
              <a:headEnd type="none" w="med" len="med"/>
              <a:tailEnd type="none" w="med" len="med"/>
            </a:ln>
            <a:extLst/>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3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3</a:t>
              </a:r>
              <a:endParaRPr kumimoji="0" lang="zh-CN" altLang="en-US" sz="3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12" name="椭圆 11"/>
            <p:cNvSpPr/>
            <p:nvPr/>
          </p:nvSpPr>
          <p:spPr bwMode="auto">
            <a:xfrm>
              <a:off x="2154827" y="4087035"/>
              <a:ext cx="792088" cy="792088"/>
            </a:xfrm>
            <a:prstGeom prst="ellipse">
              <a:avLst/>
            </a:prstGeom>
            <a:ln>
              <a:headEnd type="none" w="med" len="med"/>
              <a:tailEnd type="none" w="med" len="med"/>
            </a:ln>
            <a:extLst/>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3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2</a:t>
              </a:r>
              <a:endParaRPr kumimoji="0" lang="zh-CN" altLang="en-US" sz="3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17" name="椭圆 16"/>
            <p:cNvSpPr/>
            <p:nvPr/>
          </p:nvSpPr>
          <p:spPr bwMode="auto">
            <a:xfrm>
              <a:off x="5350631" y="5579300"/>
              <a:ext cx="792088" cy="792088"/>
            </a:xfrm>
            <a:prstGeom prst="ellipse">
              <a:avLst/>
            </a:prstGeom>
            <a:ln>
              <a:headEnd type="none" w="med" len="med"/>
              <a:tailEnd type="none" w="med" len="med"/>
            </a:ln>
            <a:extLst/>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3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6</a:t>
              </a:r>
              <a:endParaRPr kumimoji="0" lang="zh-CN" altLang="en-US" sz="3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14" name="椭圆 13"/>
            <p:cNvSpPr/>
            <p:nvPr/>
          </p:nvSpPr>
          <p:spPr bwMode="auto">
            <a:xfrm>
              <a:off x="971600" y="5579300"/>
              <a:ext cx="792088" cy="792088"/>
            </a:xfrm>
            <a:prstGeom prst="ellipse">
              <a:avLst/>
            </a:prstGeom>
            <a:ln>
              <a:headEnd type="none" w="med" len="med"/>
              <a:tailEnd type="none" w="med" len="med"/>
            </a:ln>
            <a:extLst/>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3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4</a:t>
              </a:r>
              <a:endParaRPr kumimoji="0" lang="zh-CN" altLang="en-US" sz="3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16" name="椭圆 15"/>
            <p:cNvSpPr/>
            <p:nvPr/>
          </p:nvSpPr>
          <p:spPr bwMode="auto">
            <a:xfrm>
              <a:off x="7969250" y="5579300"/>
              <a:ext cx="792088" cy="792088"/>
            </a:xfrm>
            <a:prstGeom prst="ellipse">
              <a:avLst/>
            </a:prstGeom>
            <a:ln>
              <a:headEnd type="none" w="med" len="med"/>
              <a:tailEnd type="none" w="med" len="med"/>
            </a:ln>
            <a:extLst/>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3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7</a:t>
              </a:r>
              <a:endParaRPr kumimoji="0" lang="zh-CN" altLang="en-US" sz="3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15" name="椭圆 14"/>
            <p:cNvSpPr/>
            <p:nvPr/>
          </p:nvSpPr>
          <p:spPr bwMode="auto">
            <a:xfrm>
              <a:off x="3476228" y="5579300"/>
              <a:ext cx="792088" cy="792088"/>
            </a:xfrm>
            <a:prstGeom prst="ellipse">
              <a:avLst/>
            </a:prstGeom>
            <a:ln>
              <a:headEnd type="none" w="med" len="med"/>
              <a:tailEnd type="none" w="med" len="med"/>
            </a:ln>
            <a:extLst/>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3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5</a:t>
              </a:r>
              <a:endParaRPr kumimoji="0" lang="zh-CN" altLang="en-US" sz="3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grpSp>
      <p:sp>
        <p:nvSpPr>
          <p:cNvPr id="43" name="椭圆 42"/>
          <p:cNvSpPr/>
          <p:nvPr/>
        </p:nvSpPr>
        <p:spPr bwMode="auto">
          <a:xfrm>
            <a:off x="2187143" y="5839947"/>
            <a:ext cx="724881" cy="595936"/>
          </a:xfrm>
          <a:prstGeom prst="ellipse">
            <a:avLst/>
          </a:prstGeom>
          <a:ln>
            <a:headEnd type="none" w="med" len="med"/>
            <a:tailEnd type="none" w="med" len="med"/>
          </a:ln>
          <a:extLst/>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3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8</a:t>
            </a:r>
            <a:endParaRPr kumimoji="0" lang="zh-CN" altLang="en-US" sz="3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44" name="椭圆 43"/>
          <p:cNvSpPr/>
          <p:nvPr/>
        </p:nvSpPr>
        <p:spPr bwMode="auto">
          <a:xfrm>
            <a:off x="4583576" y="5839947"/>
            <a:ext cx="724881" cy="595936"/>
          </a:xfrm>
          <a:prstGeom prst="ellipse">
            <a:avLst/>
          </a:prstGeom>
          <a:ln>
            <a:headEnd type="none" w="med" len="med"/>
            <a:tailEnd type="none" w="med" len="med"/>
          </a:ln>
          <a:extLst/>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3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9</a:t>
            </a:r>
            <a:endParaRPr kumimoji="0" lang="zh-CN" altLang="en-US" sz="3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cxnSp>
        <p:nvCxnSpPr>
          <p:cNvPr id="46" name="直接箭头连接符 45"/>
          <p:cNvCxnSpPr/>
          <p:nvPr/>
        </p:nvCxnSpPr>
        <p:spPr bwMode="auto">
          <a:xfrm flipH="1">
            <a:off x="2738279" y="3485304"/>
            <a:ext cx="1072606" cy="441583"/>
          </a:xfrm>
          <a:prstGeom prst="straightConnector1">
            <a:avLst/>
          </a:prstGeom>
          <a:solidFill>
            <a:schemeClr val="accent1"/>
          </a:solidFill>
          <a:ln w="635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直接箭头连接符 47"/>
          <p:cNvCxnSpPr/>
          <p:nvPr/>
        </p:nvCxnSpPr>
        <p:spPr bwMode="auto">
          <a:xfrm>
            <a:off x="2864063" y="4313000"/>
            <a:ext cx="680500" cy="559258"/>
          </a:xfrm>
          <a:prstGeom prst="straightConnector1">
            <a:avLst/>
          </a:prstGeom>
          <a:solidFill>
            <a:schemeClr val="accent1"/>
          </a:solidFill>
          <a:ln w="635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 name="椭圆 57"/>
          <p:cNvSpPr/>
          <p:nvPr/>
        </p:nvSpPr>
        <p:spPr bwMode="auto">
          <a:xfrm>
            <a:off x="1993474" y="5707733"/>
            <a:ext cx="1041798" cy="812639"/>
          </a:xfrm>
          <a:prstGeom prst="ellipse">
            <a:avLst/>
          </a:prstGeom>
          <a:noFill/>
          <a:ln w="63500" cap="flat" cmpd="sng" algn="ctr">
            <a:solidFill>
              <a:srgbClr val="FF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60" name="乘号 59"/>
          <p:cNvSpPr/>
          <p:nvPr/>
        </p:nvSpPr>
        <p:spPr bwMode="auto">
          <a:xfrm>
            <a:off x="1282566" y="5812620"/>
            <a:ext cx="815176" cy="650590"/>
          </a:xfrm>
          <a:prstGeom prst="mathMultiply">
            <a:avLst/>
          </a:prstGeom>
          <a:solidFill>
            <a:srgbClr val="FF0000"/>
          </a:solidFill>
          <a:ln w="9525" cap="flat" cmpd="sng" algn="ctr">
            <a:solidFill>
              <a:srgbClr val="FF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cxnSp>
        <p:nvCxnSpPr>
          <p:cNvPr id="61" name="直接箭头连接符 60"/>
          <p:cNvCxnSpPr/>
          <p:nvPr/>
        </p:nvCxnSpPr>
        <p:spPr bwMode="auto">
          <a:xfrm flipH="1">
            <a:off x="2619239" y="5141463"/>
            <a:ext cx="574172" cy="563512"/>
          </a:xfrm>
          <a:prstGeom prst="straightConnector1">
            <a:avLst/>
          </a:prstGeom>
          <a:solidFill>
            <a:schemeClr val="accent1"/>
          </a:solidFill>
          <a:ln w="635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 name="直接箭头连接符 65"/>
          <p:cNvCxnSpPr/>
          <p:nvPr/>
        </p:nvCxnSpPr>
        <p:spPr bwMode="auto">
          <a:xfrm flipV="1">
            <a:off x="3193411" y="5643894"/>
            <a:ext cx="666376" cy="702736"/>
          </a:xfrm>
          <a:prstGeom prst="straightConnector1">
            <a:avLst/>
          </a:prstGeom>
          <a:solidFill>
            <a:schemeClr val="accent1"/>
          </a:solidFill>
          <a:ln w="635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箭头连接符 29"/>
          <p:cNvCxnSpPr/>
          <p:nvPr/>
        </p:nvCxnSpPr>
        <p:spPr bwMode="auto">
          <a:xfrm>
            <a:off x="4146143" y="5125534"/>
            <a:ext cx="701626" cy="622591"/>
          </a:xfrm>
          <a:prstGeom prst="straightConnector1">
            <a:avLst/>
          </a:prstGeom>
          <a:solidFill>
            <a:schemeClr val="accent1"/>
          </a:solidFill>
          <a:ln w="635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15</a:t>
            </a:fld>
            <a:r>
              <a:rPr lang="en-US" altLang="zh-CN" smtClean="0"/>
              <a:t>/83</a:t>
            </a:r>
            <a:endParaRPr lang="en-US" altLang="zh-CN" dirty="0"/>
          </a:p>
        </p:txBody>
      </p:sp>
    </p:spTree>
    <p:extLst>
      <p:ext uri="{BB962C8B-B14F-4D97-AF65-F5344CB8AC3E}">
        <p14:creationId xmlns:p14="http://schemas.microsoft.com/office/powerpoint/2010/main" val="1348749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up)">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wipe(up)">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1"/>
                                        </p:tgtEl>
                                        <p:attrNameLst>
                                          <p:attrName>style.visibility</p:attrName>
                                        </p:attrNameLst>
                                      </p:cBhvr>
                                      <p:to>
                                        <p:strVal val="visible"/>
                                      </p:to>
                                    </p:set>
                                    <p:animEffect transition="in" filter="wipe(up)">
                                      <p:cBhvr>
                                        <p:cTn id="17" dur="500"/>
                                        <p:tgtEl>
                                          <p:spTgt spid="61"/>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barn(inVertical)">
                                      <p:cBhvr>
                                        <p:cTn id="22" dur="500"/>
                                        <p:tgtEl>
                                          <p:spTgt spid="58"/>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60"/>
                                        </p:tgtEl>
                                        <p:attrNameLst>
                                          <p:attrName>style.visibility</p:attrName>
                                        </p:attrNameLst>
                                      </p:cBhvr>
                                      <p:to>
                                        <p:strVal val="visible"/>
                                      </p:to>
                                    </p:set>
                                    <p:animEffect transition="in" filter="barn(inVertical)">
                                      <p:cBhvr>
                                        <p:cTn id="25" dur="500"/>
                                        <p:tgtEl>
                                          <p:spTgt spid="6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66"/>
                                        </p:tgtEl>
                                        <p:attrNameLst>
                                          <p:attrName>style.visibility</p:attrName>
                                        </p:attrNameLst>
                                      </p:cBhvr>
                                      <p:to>
                                        <p:strVal val="visible"/>
                                      </p:to>
                                    </p:set>
                                    <p:animEffect transition="in" filter="wipe(up)">
                                      <p:cBhvr>
                                        <p:cTn id="30" dur="500"/>
                                        <p:tgtEl>
                                          <p:spTgt spid="6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wipe(up)">
                                      <p:cBhvr>
                                        <p:cTn id="3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6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深度优先搜索属于图算法的一种，英文缩写为</a:t>
            </a:r>
            <a:r>
              <a:rPr lang="en-US" altLang="zh-CN" dirty="0"/>
              <a:t>DFS</a:t>
            </a:r>
            <a:r>
              <a:rPr lang="zh-CN" altLang="en-US" dirty="0"/>
              <a:t>即</a:t>
            </a:r>
            <a:r>
              <a:rPr lang="en-US" altLang="zh-CN" dirty="0"/>
              <a:t>Depth First </a:t>
            </a:r>
            <a:r>
              <a:rPr lang="en-US" altLang="zh-CN" dirty="0" smtClean="0"/>
              <a:t>Search</a:t>
            </a:r>
          </a:p>
          <a:p>
            <a:pPr lvl="1"/>
            <a:r>
              <a:rPr lang="zh-CN" altLang="en-US" dirty="0"/>
              <a:t>深度优先搜索所遵循的搜索策略是</a:t>
            </a:r>
            <a:r>
              <a:rPr lang="zh-CN" altLang="en-US" b="1" dirty="0">
                <a:solidFill>
                  <a:srgbClr val="FF0000"/>
                </a:solidFill>
              </a:rPr>
              <a:t>尽可能</a:t>
            </a:r>
            <a:r>
              <a:rPr lang="zh-CN" altLang="en-US" b="1" dirty="0" smtClean="0">
                <a:solidFill>
                  <a:srgbClr val="FF0000"/>
                </a:solidFill>
              </a:rPr>
              <a:t>“深”</a:t>
            </a:r>
            <a:r>
              <a:rPr lang="zh-CN" altLang="en-US" dirty="0" smtClean="0"/>
              <a:t>的搜索图</a:t>
            </a:r>
            <a:r>
              <a:rPr lang="zh-CN" altLang="en-US" dirty="0"/>
              <a:t>。</a:t>
            </a:r>
            <a:endParaRPr lang="en-US" altLang="zh-CN" dirty="0" smtClean="0"/>
          </a:p>
          <a:p>
            <a:pPr lvl="1"/>
            <a:r>
              <a:rPr lang="zh-CN" altLang="en-US" dirty="0" smtClean="0"/>
              <a:t>其</a:t>
            </a:r>
            <a:r>
              <a:rPr lang="zh-CN" altLang="en-US" dirty="0"/>
              <a:t>过程简要来说是对每一个可能的分支路径深入到不能再深入为止，而且每个节点只能访问一</a:t>
            </a:r>
            <a:r>
              <a:rPr lang="zh-CN" altLang="en-US" dirty="0" smtClean="0"/>
              <a:t>次</a:t>
            </a:r>
            <a:r>
              <a:rPr lang="zh-CN" altLang="en-US" dirty="0"/>
              <a:t>。</a:t>
            </a:r>
          </a:p>
        </p:txBody>
      </p:sp>
      <p:sp>
        <p:nvSpPr>
          <p:cNvPr id="3" name="标题 2"/>
          <p:cNvSpPr>
            <a:spLocks noGrp="1"/>
          </p:cNvSpPr>
          <p:nvPr>
            <p:ph type="title"/>
          </p:nvPr>
        </p:nvSpPr>
        <p:spPr/>
        <p:txBody>
          <a:bodyPr/>
          <a:lstStyle/>
          <a:p>
            <a:r>
              <a:rPr lang="zh-CN" altLang="en-US" sz="4000" dirty="0" smtClean="0"/>
              <a:t>深度优先搜索</a:t>
            </a:r>
            <a:endParaRPr lang="zh-CN" altLang="en-US" sz="4000" dirty="0"/>
          </a:p>
        </p:txBody>
      </p:sp>
      <p:pic>
        <p:nvPicPr>
          <p:cNvPr id="5" name="图片 4"/>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835696" y="4077072"/>
            <a:ext cx="5210770" cy="2294316"/>
          </a:xfrm>
          <a:prstGeom prst="rect">
            <a:avLst/>
          </a:prstGeom>
        </p:spPr>
      </p:pic>
      <p:cxnSp>
        <p:nvCxnSpPr>
          <p:cNvPr id="7" name="直接连接符 6"/>
          <p:cNvCxnSpPr/>
          <p:nvPr/>
        </p:nvCxnSpPr>
        <p:spPr bwMode="auto">
          <a:xfrm flipH="1">
            <a:off x="3203848" y="4293096"/>
            <a:ext cx="1093217" cy="432048"/>
          </a:xfrm>
          <a:prstGeom prst="line">
            <a:avLst/>
          </a:prstGeom>
          <a:solidFill>
            <a:schemeClr val="accent1"/>
          </a:solidFill>
          <a:ln w="635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接连接符 7"/>
          <p:cNvCxnSpPr/>
          <p:nvPr/>
        </p:nvCxnSpPr>
        <p:spPr bwMode="auto">
          <a:xfrm flipH="1">
            <a:off x="2123728" y="4792926"/>
            <a:ext cx="805186" cy="508282"/>
          </a:xfrm>
          <a:prstGeom prst="line">
            <a:avLst/>
          </a:prstGeom>
          <a:solidFill>
            <a:schemeClr val="accent1"/>
          </a:solidFill>
          <a:ln w="635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接连接符 9"/>
          <p:cNvCxnSpPr/>
          <p:nvPr/>
        </p:nvCxnSpPr>
        <p:spPr bwMode="auto">
          <a:xfrm flipH="1">
            <a:off x="1619672" y="5485485"/>
            <a:ext cx="432048" cy="531577"/>
          </a:xfrm>
          <a:prstGeom prst="line">
            <a:avLst/>
          </a:prstGeom>
          <a:solidFill>
            <a:schemeClr val="accent1"/>
          </a:solidFill>
          <a:ln w="635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连接符 11"/>
          <p:cNvCxnSpPr/>
          <p:nvPr/>
        </p:nvCxnSpPr>
        <p:spPr bwMode="auto">
          <a:xfrm flipH="1" flipV="1">
            <a:off x="4932040" y="4329168"/>
            <a:ext cx="841189" cy="359903"/>
          </a:xfrm>
          <a:prstGeom prst="line">
            <a:avLst/>
          </a:prstGeom>
          <a:solidFill>
            <a:schemeClr val="accent1"/>
          </a:solidFill>
          <a:ln w="635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连接符 13"/>
          <p:cNvCxnSpPr/>
          <p:nvPr/>
        </p:nvCxnSpPr>
        <p:spPr bwMode="auto">
          <a:xfrm flipH="1" flipV="1">
            <a:off x="6278587" y="4867116"/>
            <a:ext cx="767879" cy="434092"/>
          </a:xfrm>
          <a:prstGeom prst="line">
            <a:avLst/>
          </a:prstGeom>
          <a:solidFill>
            <a:schemeClr val="accent1"/>
          </a:solidFill>
          <a:ln w="635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灯片编号占位符 5"/>
          <p:cNvSpPr>
            <a:spLocks noGrp="1"/>
          </p:cNvSpPr>
          <p:nvPr>
            <p:ph type="sldNum" sz="quarter" idx="10"/>
          </p:nvPr>
        </p:nvSpPr>
        <p:spPr/>
        <p:txBody>
          <a:bodyPr/>
          <a:lstStyle/>
          <a:p>
            <a:pPr>
              <a:defRPr/>
            </a:pPr>
            <a:fld id="{459EA7AB-6CCF-4392-BD0C-0EE200CA1E6B}" type="slidenum">
              <a:rPr lang="en-US" altLang="zh-CN" smtClean="0"/>
              <a:pPr>
                <a:defRPr/>
              </a:pPr>
              <a:t>16</a:t>
            </a:fld>
            <a:r>
              <a:rPr lang="en-US" altLang="zh-CN" smtClean="0"/>
              <a:t>/83</a:t>
            </a:r>
            <a:endParaRPr lang="en-US" altLang="zh-CN" dirty="0"/>
          </a:p>
        </p:txBody>
      </p:sp>
    </p:spTree>
    <p:extLst>
      <p:ext uri="{BB962C8B-B14F-4D97-AF65-F5344CB8AC3E}">
        <p14:creationId xmlns:p14="http://schemas.microsoft.com/office/powerpoint/2010/main" val="41923642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arn(inVertic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arn(inVertical)">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广度优先搜索算法（英语：</a:t>
            </a:r>
            <a:r>
              <a:rPr lang="en-US" altLang="zh-CN" dirty="0"/>
              <a:t>Breadth-First-Search</a:t>
            </a:r>
            <a:r>
              <a:rPr lang="zh-CN" altLang="en-US" dirty="0"/>
              <a:t>），又译作宽度优先搜索，或横向优先搜索，简称</a:t>
            </a:r>
            <a:r>
              <a:rPr lang="en-US" altLang="zh-CN" dirty="0"/>
              <a:t>BFS</a:t>
            </a:r>
            <a:r>
              <a:rPr lang="zh-CN" altLang="en-US" dirty="0"/>
              <a:t>，是一种图形搜索算法。简单的说，</a:t>
            </a:r>
            <a:r>
              <a:rPr lang="en-US" altLang="zh-CN" dirty="0"/>
              <a:t>BFS</a:t>
            </a:r>
            <a:r>
              <a:rPr lang="zh-CN" altLang="en-US" dirty="0"/>
              <a:t>是从根节点开始，沿着树的宽度遍历树的节点。如果所有节点均被访问，则算法中止</a:t>
            </a:r>
            <a:r>
              <a:rPr lang="zh-CN" altLang="en-US" dirty="0" smtClean="0"/>
              <a:t>。</a:t>
            </a:r>
            <a:endParaRPr lang="en-US" altLang="zh-CN" dirty="0" smtClean="0"/>
          </a:p>
          <a:p>
            <a:pPr lvl="1"/>
            <a:r>
              <a:rPr lang="en-US" altLang="zh-CN" dirty="0">
                <a:solidFill>
                  <a:srgbClr val="FF0000"/>
                </a:solidFill>
              </a:rPr>
              <a:t>BFS</a:t>
            </a:r>
            <a:r>
              <a:rPr lang="zh-CN" altLang="en-US" dirty="0">
                <a:solidFill>
                  <a:srgbClr val="FF0000"/>
                </a:solidFill>
              </a:rPr>
              <a:t>是一种盲目搜寻法</a:t>
            </a:r>
            <a:r>
              <a:rPr lang="zh-CN" altLang="en-US" dirty="0"/>
              <a:t>，目的是系统地展开并检查图中的所有节点，以找寻结果。换句话说，它并不考虑结果的</a:t>
            </a:r>
            <a:r>
              <a:rPr lang="zh-CN" altLang="en-US" dirty="0" smtClean="0"/>
              <a:t>可能</a:t>
            </a:r>
            <a:r>
              <a:rPr lang="zh-CN" altLang="en-US" dirty="0"/>
              <a:t>位置</a:t>
            </a:r>
            <a:r>
              <a:rPr lang="zh-CN" altLang="en-US" dirty="0" smtClean="0"/>
              <a:t>，</a:t>
            </a:r>
            <a:r>
              <a:rPr lang="zh-CN" altLang="en-US" dirty="0"/>
              <a:t>彻底地搜索整张图，直到找到结果为止。</a:t>
            </a:r>
            <a:r>
              <a:rPr lang="en-US" altLang="zh-CN" dirty="0"/>
              <a:t>BFS</a:t>
            </a:r>
            <a:r>
              <a:rPr lang="zh-CN" altLang="en-US" dirty="0"/>
              <a:t>并不使用经验法则算法。</a:t>
            </a:r>
          </a:p>
        </p:txBody>
      </p:sp>
      <p:sp>
        <p:nvSpPr>
          <p:cNvPr id="3" name="标题 2"/>
          <p:cNvSpPr>
            <a:spLocks noGrp="1"/>
          </p:cNvSpPr>
          <p:nvPr>
            <p:ph type="title"/>
          </p:nvPr>
        </p:nvSpPr>
        <p:spPr/>
        <p:txBody>
          <a:bodyPr/>
          <a:lstStyle/>
          <a:p>
            <a:r>
              <a:rPr lang="zh-CN" altLang="en-US" dirty="0" smtClean="0"/>
              <a:t>广度优先搜索</a:t>
            </a:r>
            <a:endParaRPr lang="zh-CN" altLang="en-US" dirty="0"/>
          </a:p>
        </p:txBody>
      </p:sp>
      <p:pic>
        <p:nvPicPr>
          <p:cNvPr id="44034" name="Picture 2" descr="http://upload.wikimedia.org/wikipedia/commons/4/46/Animated_BFS.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1988840"/>
            <a:ext cx="3398469" cy="3180386"/>
          </a:xfrm>
          <a:prstGeom prst="rect">
            <a:avLst/>
          </a:prstGeom>
          <a:noFill/>
          <a:extLst>
            <a:ext uri="{909E8E84-426E-40DD-AFC4-6F175D3DCCD1}">
              <a14:hiddenFill xmlns:a14="http://schemas.microsoft.com/office/drawing/2010/main">
                <a:solidFill>
                  <a:srgbClr val="FFFFFF"/>
                </a:solidFill>
              </a14:hiddenFill>
            </a:ext>
          </a:extLst>
        </p:spPr>
      </p:pic>
      <p:sp>
        <p:nvSpPr>
          <p:cNvPr id="5" name="灯片编号占位符 4"/>
          <p:cNvSpPr>
            <a:spLocks noGrp="1"/>
          </p:cNvSpPr>
          <p:nvPr>
            <p:ph type="sldNum" sz="quarter" idx="10"/>
          </p:nvPr>
        </p:nvSpPr>
        <p:spPr/>
        <p:txBody>
          <a:bodyPr/>
          <a:lstStyle/>
          <a:p>
            <a:pPr>
              <a:defRPr/>
            </a:pPr>
            <a:fld id="{459EA7AB-6CCF-4392-BD0C-0EE200CA1E6B}" type="slidenum">
              <a:rPr lang="en-US" altLang="zh-CN" smtClean="0"/>
              <a:pPr>
                <a:defRPr/>
              </a:pPr>
              <a:t>17</a:t>
            </a:fld>
            <a:r>
              <a:rPr lang="en-US" altLang="zh-CN" smtClean="0"/>
              <a:t>/83</a:t>
            </a:r>
            <a:endParaRPr lang="en-US" altLang="zh-CN" dirty="0"/>
          </a:p>
        </p:txBody>
      </p:sp>
    </p:spTree>
    <p:extLst>
      <p:ext uri="{BB962C8B-B14F-4D97-AF65-F5344CB8AC3E}">
        <p14:creationId xmlns:p14="http://schemas.microsoft.com/office/powerpoint/2010/main" val="9810515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44034"/>
                                        </p:tgtEl>
                                        <p:attrNameLst>
                                          <p:attrName>style.visibility</p:attrName>
                                        </p:attrNameLst>
                                      </p:cBhvr>
                                      <p:to>
                                        <p:strVal val="visible"/>
                                      </p:to>
                                    </p:set>
                                    <p:animEffect transition="in" filter="barn(inVertical)">
                                      <p:cBhvr>
                                        <p:cTn id="19" dur="500"/>
                                        <p:tgtEl>
                                          <p:spTgt spid="44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 </a:t>
            </a:r>
            <a:r>
              <a:rPr lang="zh-CN" altLang="en-US" dirty="0" smtClean="0"/>
              <a:t>问题框架</a:t>
            </a:r>
            <a:endParaRPr lang="en-US" altLang="zh-CN" dirty="0" smtClean="0"/>
          </a:p>
          <a:p>
            <a:pPr lvl="1">
              <a:lnSpc>
                <a:spcPct val="200000"/>
              </a:lnSpc>
            </a:pPr>
            <a:r>
              <a:rPr lang="zh-CN" altLang="en-US" dirty="0" smtClean="0"/>
              <a:t>设</a:t>
            </a:r>
            <a:r>
              <a:rPr lang="zh-CN" altLang="en-US" dirty="0"/>
              <a:t>问题的解是一个</a:t>
            </a:r>
            <a:r>
              <a:rPr lang="en-US" altLang="zh-CN" dirty="0"/>
              <a:t>n</a:t>
            </a:r>
            <a:r>
              <a:rPr lang="zh-CN" altLang="en-US" dirty="0"/>
              <a:t>维向量</a:t>
            </a:r>
            <a:r>
              <a:rPr lang="en-US" altLang="zh-CN" dirty="0"/>
              <a:t>(a1,a2,………,an),</a:t>
            </a:r>
            <a:r>
              <a:rPr lang="zh-CN" altLang="en-US" dirty="0"/>
              <a:t>约束条件是</a:t>
            </a:r>
            <a:r>
              <a:rPr lang="en-US" altLang="zh-CN" dirty="0" err="1"/>
              <a:t>ai</a:t>
            </a:r>
            <a:r>
              <a:rPr lang="en-US" altLang="zh-CN" dirty="0"/>
              <a:t>(</a:t>
            </a:r>
            <a:r>
              <a:rPr lang="en-US" altLang="zh-CN" dirty="0" err="1"/>
              <a:t>i</a:t>
            </a:r>
            <a:r>
              <a:rPr lang="en-US" altLang="zh-CN" dirty="0"/>
              <a:t>=1,2,3,…..,n)</a:t>
            </a:r>
            <a:r>
              <a:rPr lang="zh-CN" altLang="en-US" dirty="0"/>
              <a:t>之间满足某种条件，记为</a:t>
            </a:r>
            <a:r>
              <a:rPr lang="en-US" altLang="zh-CN" dirty="0"/>
              <a:t>f(</a:t>
            </a:r>
            <a:r>
              <a:rPr lang="en-US" altLang="zh-CN" dirty="0" err="1"/>
              <a:t>ai</a:t>
            </a:r>
            <a:r>
              <a:rPr lang="en-US" altLang="zh-CN" dirty="0"/>
              <a:t>)</a:t>
            </a:r>
            <a:r>
              <a:rPr lang="zh-CN" altLang="en-US" dirty="0"/>
              <a:t>。</a:t>
            </a:r>
          </a:p>
        </p:txBody>
      </p:sp>
      <p:sp>
        <p:nvSpPr>
          <p:cNvPr id="3" name="标题 2"/>
          <p:cNvSpPr>
            <a:spLocks noGrp="1"/>
          </p:cNvSpPr>
          <p:nvPr>
            <p:ph type="title"/>
          </p:nvPr>
        </p:nvSpPr>
        <p:spPr/>
        <p:txBody>
          <a:bodyPr/>
          <a:lstStyle/>
          <a:p>
            <a:r>
              <a:rPr lang="zh-CN" altLang="en-US" dirty="0" smtClean="0"/>
              <a:t>算法框架</a:t>
            </a:r>
            <a:r>
              <a:rPr lang="en-US" altLang="zh-CN" dirty="0" smtClean="0"/>
              <a:t>(1/4)</a:t>
            </a:r>
            <a:endParaRPr lang="zh-CN" altLang="en-US" dirty="0"/>
          </a:p>
        </p:txBody>
      </p:sp>
      <p:sp>
        <p:nvSpPr>
          <p:cNvPr id="5" name="灯片编号占位符 4"/>
          <p:cNvSpPr>
            <a:spLocks noGrp="1"/>
          </p:cNvSpPr>
          <p:nvPr>
            <p:ph type="sldNum" sz="quarter" idx="10"/>
          </p:nvPr>
        </p:nvSpPr>
        <p:spPr/>
        <p:txBody>
          <a:bodyPr/>
          <a:lstStyle/>
          <a:p>
            <a:pPr>
              <a:defRPr/>
            </a:pPr>
            <a:fld id="{459EA7AB-6CCF-4392-BD0C-0EE200CA1E6B}" type="slidenum">
              <a:rPr lang="en-US" altLang="zh-CN" smtClean="0"/>
              <a:pPr>
                <a:defRPr/>
              </a:pPr>
              <a:t>18</a:t>
            </a:fld>
            <a:r>
              <a:rPr lang="en-US" altLang="zh-CN" smtClean="0"/>
              <a:t>/83</a:t>
            </a:r>
            <a:endParaRPr lang="en-US" altLang="zh-CN" dirty="0"/>
          </a:p>
        </p:txBody>
      </p:sp>
    </p:spTree>
    <p:extLst>
      <p:ext uri="{BB962C8B-B14F-4D97-AF65-F5344CB8AC3E}">
        <p14:creationId xmlns:p14="http://schemas.microsoft.com/office/powerpoint/2010/main" val="25894140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递归回溯</a:t>
            </a:r>
            <a:endParaRPr lang="en-US" altLang="zh-CN" dirty="0" smtClean="0"/>
          </a:p>
          <a:p>
            <a:pPr lvl="1"/>
            <a:r>
              <a:rPr lang="zh-CN" altLang="en-US" dirty="0"/>
              <a:t>回溯法对解空间作深度优先搜索，因此，在一般情况下用递归方法实现回溯法。</a:t>
            </a:r>
          </a:p>
          <a:p>
            <a:endParaRPr lang="zh-CN" altLang="en-US" dirty="0"/>
          </a:p>
        </p:txBody>
      </p:sp>
      <p:sp>
        <p:nvSpPr>
          <p:cNvPr id="3" name="标题 2"/>
          <p:cNvSpPr>
            <a:spLocks noGrp="1"/>
          </p:cNvSpPr>
          <p:nvPr>
            <p:ph type="title"/>
          </p:nvPr>
        </p:nvSpPr>
        <p:spPr/>
        <p:txBody>
          <a:bodyPr/>
          <a:lstStyle/>
          <a:p>
            <a:r>
              <a:rPr lang="zh-CN" altLang="en-US" dirty="0" smtClean="0"/>
              <a:t>算法框架</a:t>
            </a:r>
            <a:r>
              <a:rPr lang="en-US" altLang="zh-CN" dirty="0" smtClean="0"/>
              <a:t>(2/4)</a:t>
            </a:r>
            <a:endParaRPr lang="zh-CN" altLang="en-US" dirty="0"/>
          </a:p>
        </p:txBody>
      </p:sp>
      <p:sp>
        <p:nvSpPr>
          <p:cNvPr id="5" name="Text Box 6"/>
          <p:cNvSpPr txBox="1">
            <a:spLocks noChangeArrowheads="1"/>
          </p:cNvSpPr>
          <p:nvPr/>
        </p:nvSpPr>
        <p:spPr bwMode="auto">
          <a:xfrm>
            <a:off x="1187624" y="2708920"/>
            <a:ext cx="7229864"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ea typeface="楷体_GB2312" pitchFamily="49" charset="-122"/>
              </a:rPr>
              <a:t>void </a:t>
            </a:r>
            <a:r>
              <a:rPr lang="en-US" altLang="zh-CN" sz="2400" b="1" dirty="0">
                <a:ea typeface="楷体_GB2312" pitchFamily="49" charset="-122"/>
              </a:rPr>
              <a:t>backtrack </a:t>
            </a:r>
            <a:r>
              <a:rPr lang="en-US" altLang="zh-CN" sz="2400" dirty="0">
                <a:ea typeface="楷体_GB2312" pitchFamily="49" charset="-122"/>
              </a:rPr>
              <a:t>(</a:t>
            </a:r>
            <a:r>
              <a:rPr lang="en-US" altLang="zh-CN" sz="2400" dirty="0" err="1">
                <a:ea typeface="楷体_GB2312" pitchFamily="49" charset="-122"/>
              </a:rPr>
              <a:t>int</a:t>
            </a:r>
            <a:r>
              <a:rPr lang="en-US" altLang="zh-CN" sz="2400" dirty="0">
                <a:ea typeface="楷体_GB2312" pitchFamily="49" charset="-122"/>
              </a:rPr>
              <a:t> t)</a:t>
            </a:r>
          </a:p>
          <a:p>
            <a:pPr eaLnBrk="1" hangingPunct="1"/>
            <a:r>
              <a:rPr lang="en-US" altLang="zh-CN" sz="2400" dirty="0">
                <a:ea typeface="楷体_GB2312" pitchFamily="49" charset="-122"/>
              </a:rPr>
              <a:t>{</a:t>
            </a:r>
          </a:p>
          <a:p>
            <a:pPr eaLnBrk="1" hangingPunct="1"/>
            <a:r>
              <a:rPr lang="en-US" altLang="zh-CN" sz="2400" b="1" dirty="0">
                <a:solidFill>
                  <a:srgbClr val="FF0000"/>
                </a:solidFill>
                <a:ea typeface="楷体_GB2312" pitchFamily="49" charset="-122"/>
              </a:rPr>
              <a:t>       if (t&gt;n) output(x</a:t>
            </a:r>
            <a:r>
              <a:rPr lang="en-US" altLang="zh-CN" sz="2400" b="1" dirty="0" smtClean="0">
                <a:solidFill>
                  <a:srgbClr val="FF0000"/>
                </a:solidFill>
                <a:ea typeface="楷体_GB2312" pitchFamily="49" charset="-122"/>
              </a:rPr>
              <a:t>);--------------</a:t>
            </a:r>
            <a:endParaRPr lang="en-US" altLang="zh-CN" sz="2400" b="1" dirty="0">
              <a:solidFill>
                <a:srgbClr val="FF0000"/>
              </a:solidFill>
              <a:ea typeface="楷体_GB2312" pitchFamily="49" charset="-122"/>
            </a:endParaRPr>
          </a:p>
          <a:p>
            <a:pPr eaLnBrk="1" hangingPunct="1"/>
            <a:r>
              <a:rPr lang="en-US" altLang="zh-CN" sz="2400" dirty="0">
                <a:ea typeface="楷体_GB2312" pitchFamily="49" charset="-122"/>
              </a:rPr>
              <a:t>       </a:t>
            </a:r>
            <a:r>
              <a:rPr lang="en-US" altLang="zh-CN" sz="2400" b="1" dirty="0">
                <a:ea typeface="楷体_GB2312" pitchFamily="49" charset="-122"/>
              </a:rPr>
              <a:t>else</a:t>
            </a:r>
          </a:p>
          <a:p>
            <a:pPr eaLnBrk="1" hangingPunct="1"/>
            <a:r>
              <a:rPr lang="en-US" altLang="zh-CN" sz="2400" b="1" dirty="0">
                <a:ea typeface="楷体_GB2312" pitchFamily="49" charset="-122"/>
              </a:rPr>
              <a:t>         for</a:t>
            </a:r>
            <a:r>
              <a:rPr lang="en-US" altLang="zh-CN" sz="2400" dirty="0">
                <a:ea typeface="楷体_GB2312" pitchFamily="49" charset="-122"/>
              </a:rPr>
              <a:t> (</a:t>
            </a:r>
            <a:r>
              <a:rPr lang="en-US" altLang="zh-CN" sz="2400" dirty="0" err="1">
                <a:ea typeface="楷体_GB2312" pitchFamily="49" charset="-122"/>
              </a:rPr>
              <a:t>int</a:t>
            </a:r>
            <a:r>
              <a:rPr lang="en-US" altLang="zh-CN" sz="2400" dirty="0">
                <a:ea typeface="楷体_GB2312" pitchFamily="49" charset="-122"/>
              </a:rPr>
              <a:t> </a:t>
            </a:r>
            <a:r>
              <a:rPr lang="en-US" altLang="zh-CN" sz="2400" dirty="0" err="1">
                <a:ea typeface="楷体_GB2312" pitchFamily="49" charset="-122"/>
              </a:rPr>
              <a:t>i</a:t>
            </a:r>
            <a:r>
              <a:rPr lang="en-US" altLang="zh-CN" sz="2400" dirty="0">
                <a:ea typeface="楷体_GB2312" pitchFamily="49" charset="-122"/>
              </a:rPr>
              <a:t>=</a:t>
            </a:r>
            <a:r>
              <a:rPr lang="en-US" altLang="zh-CN" sz="2400" b="1" dirty="0">
                <a:ea typeface="楷体_GB2312" pitchFamily="49" charset="-122"/>
              </a:rPr>
              <a:t>f</a:t>
            </a:r>
            <a:r>
              <a:rPr lang="en-US" altLang="zh-CN" sz="2400" dirty="0">
                <a:ea typeface="楷体_GB2312" pitchFamily="49" charset="-122"/>
              </a:rPr>
              <a:t>(</a:t>
            </a:r>
            <a:r>
              <a:rPr lang="en-US" altLang="zh-CN" sz="2400" dirty="0" err="1">
                <a:ea typeface="楷体_GB2312" pitchFamily="49" charset="-122"/>
              </a:rPr>
              <a:t>n,t</a:t>
            </a:r>
            <a:r>
              <a:rPr lang="en-US" altLang="zh-CN" sz="2400" dirty="0">
                <a:ea typeface="楷体_GB2312" pitchFamily="49" charset="-122"/>
              </a:rPr>
              <a:t>);</a:t>
            </a:r>
            <a:r>
              <a:rPr lang="en-US" altLang="zh-CN" sz="2400" dirty="0" err="1">
                <a:ea typeface="楷体_GB2312" pitchFamily="49" charset="-122"/>
              </a:rPr>
              <a:t>i</a:t>
            </a:r>
            <a:r>
              <a:rPr lang="en-US" altLang="zh-CN" sz="2400" dirty="0">
                <a:ea typeface="楷体_GB2312" pitchFamily="49" charset="-122"/>
              </a:rPr>
              <a:t>&lt;=</a:t>
            </a:r>
            <a:r>
              <a:rPr lang="en-US" altLang="zh-CN" sz="2400" b="1" dirty="0">
                <a:ea typeface="楷体_GB2312" pitchFamily="49" charset="-122"/>
              </a:rPr>
              <a:t>g</a:t>
            </a:r>
            <a:r>
              <a:rPr lang="en-US" altLang="zh-CN" sz="2400" dirty="0">
                <a:ea typeface="楷体_GB2312" pitchFamily="49" charset="-122"/>
              </a:rPr>
              <a:t>(</a:t>
            </a:r>
            <a:r>
              <a:rPr lang="en-US" altLang="zh-CN" sz="2400" dirty="0" err="1">
                <a:ea typeface="楷体_GB2312" pitchFamily="49" charset="-122"/>
              </a:rPr>
              <a:t>n,t</a:t>
            </a:r>
            <a:r>
              <a:rPr lang="en-US" altLang="zh-CN" sz="2400" dirty="0">
                <a:ea typeface="楷体_GB2312" pitchFamily="49" charset="-122"/>
              </a:rPr>
              <a:t>);</a:t>
            </a:r>
            <a:r>
              <a:rPr lang="en-US" altLang="zh-CN" sz="2400" dirty="0" err="1">
                <a:ea typeface="楷体_GB2312" pitchFamily="49" charset="-122"/>
              </a:rPr>
              <a:t>i</a:t>
            </a:r>
            <a:r>
              <a:rPr lang="en-US" altLang="zh-CN" sz="2400" dirty="0">
                <a:ea typeface="楷体_GB2312" pitchFamily="49" charset="-122"/>
              </a:rPr>
              <a:t>++) {</a:t>
            </a:r>
          </a:p>
          <a:p>
            <a:pPr eaLnBrk="1" hangingPunct="1"/>
            <a:r>
              <a:rPr lang="en-US" altLang="zh-CN" sz="2400" dirty="0">
                <a:ea typeface="楷体_GB2312" pitchFamily="49" charset="-122"/>
              </a:rPr>
              <a:t>           x[t]=</a:t>
            </a:r>
            <a:r>
              <a:rPr lang="en-US" altLang="zh-CN" sz="2400" b="1" dirty="0">
                <a:ea typeface="楷体_GB2312" pitchFamily="49" charset="-122"/>
              </a:rPr>
              <a:t>h</a:t>
            </a:r>
            <a:r>
              <a:rPr lang="en-US" altLang="zh-CN" sz="2400" dirty="0">
                <a:ea typeface="楷体_GB2312" pitchFamily="49" charset="-122"/>
              </a:rPr>
              <a:t>(</a:t>
            </a:r>
            <a:r>
              <a:rPr lang="en-US" altLang="zh-CN" sz="2400" dirty="0" err="1">
                <a:ea typeface="楷体_GB2312" pitchFamily="49" charset="-122"/>
              </a:rPr>
              <a:t>i</a:t>
            </a:r>
            <a:r>
              <a:rPr lang="en-US" altLang="zh-CN" sz="2400" dirty="0">
                <a:ea typeface="楷体_GB2312" pitchFamily="49" charset="-122"/>
              </a:rPr>
              <a:t>);</a:t>
            </a:r>
          </a:p>
          <a:p>
            <a:pPr eaLnBrk="1" hangingPunct="1"/>
            <a:r>
              <a:rPr lang="en-US" altLang="zh-CN" sz="2400" dirty="0">
                <a:ea typeface="楷体_GB2312" pitchFamily="49" charset="-122"/>
              </a:rPr>
              <a:t>           if </a:t>
            </a:r>
            <a:r>
              <a:rPr lang="en-US" altLang="zh-CN" sz="2400" b="1" dirty="0">
                <a:solidFill>
                  <a:srgbClr val="FF0000"/>
                </a:solidFill>
                <a:effectLst>
                  <a:outerShdw blurRad="38100" dist="38100" dir="2700000" algn="tl">
                    <a:srgbClr val="000000">
                      <a:alpha val="43137"/>
                    </a:srgbClr>
                  </a:outerShdw>
                </a:effectLst>
                <a:ea typeface="楷体_GB2312" pitchFamily="49" charset="-122"/>
              </a:rPr>
              <a:t>(constraint(t</a:t>
            </a:r>
            <a:r>
              <a:rPr lang="en-US" altLang="zh-CN" sz="2400" b="1" dirty="0" smtClean="0">
                <a:solidFill>
                  <a:srgbClr val="FF0000"/>
                </a:solidFill>
                <a:effectLst>
                  <a:outerShdw blurRad="38100" dist="38100" dir="2700000" algn="tl">
                    <a:srgbClr val="000000">
                      <a:alpha val="43137"/>
                    </a:srgbClr>
                  </a:outerShdw>
                </a:effectLst>
                <a:ea typeface="楷体_GB2312" pitchFamily="49" charset="-122"/>
              </a:rPr>
              <a:t>)&amp;&amp;bound(t)) </a:t>
            </a:r>
            <a:r>
              <a:rPr lang="en-US" altLang="zh-CN" sz="2400" b="1" dirty="0">
                <a:ea typeface="楷体_GB2312" pitchFamily="49" charset="-122"/>
              </a:rPr>
              <a:t>backtrack</a:t>
            </a:r>
            <a:r>
              <a:rPr lang="en-US" altLang="zh-CN" sz="2400" dirty="0">
                <a:ea typeface="楷体_GB2312" pitchFamily="49" charset="-122"/>
              </a:rPr>
              <a:t>(t+1);</a:t>
            </a:r>
          </a:p>
          <a:p>
            <a:pPr eaLnBrk="1" hangingPunct="1"/>
            <a:r>
              <a:rPr lang="en-US" altLang="zh-CN" sz="2400" dirty="0">
                <a:ea typeface="楷体_GB2312" pitchFamily="49" charset="-122"/>
              </a:rPr>
              <a:t>           </a:t>
            </a:r>
            <a:r>
              <a:rPr lang="en-US" altLang="zh-CN" sz="2400" dirty="0" smtClean="0">
                <a:ea typeface="楷体_GB2312" pitchFamily="49" charset="-122"/>
              </a:rPr>
              <a:t>}</a:t>
            </a:r>
            <a:endParaRPr lang="en-US" altLang="zh-CN" sz="2400" dirty="0">
              <a:ea typeface="楷体_GB2312" pitchFamily="49" charset="-122"/>
            </a:endParaRPr>
          </a:p>
          <a:p>
            <a:pPr eaLnBrk="1" hangingPunct="1"/>
            <a:r>
              <a:rPr lang="en-US" altLang="zh-CN" sz="2400" dirty="0">
                <a:ea typeface="楷体_GB2312" pitchFamily="49" charset="-122"/>
              </a:rPr>
              <a:t>}</a:t>
            </a:r>
            <a:endParaRPr lang="zh-CN" altLang="en-US" sz="2400" dirty="0">
              <a:ea typeface="楷体_GB2312" pitchFamily="49" charset="-122"/>
            </a:endParaRPr>
          </a:p>
        </p:txBody>
      </p:sp>
      <p:sp>
        <p:nvSpPr>
          <p:cNvPr id="6" name="灯片编号占位符 5"/>
          <p:cNvSpPr>
            <a:spLocks noGrp="1"/>
          </p:cNvSpPr>
          <p:nvPr>
            <p:ph type="sldNum" sz="quarter" idx="10"/>
          </p:nvPr>
        </p:nvSpPr>
        <p:spPr/>
        <p:txBody>
          <a:bodyPr/>
          <a:lstStyle/>
          <a:p>
            <a:pPr>
              <a:defRPr/>
            </a:pPr>
            <a:fld id="{459EA7AB-6CCF-4392-BD0C-0EE200CA1E6B}" type="slidenum">
              <a:rPr lang="en-US" altLang="zh-CN" smtClean="0"/>
              <a:pPr>
                <a:defRPr/>
              </a:pPr>
              <a:t>19</a:t>
            </a:fld>
            <a:r>
              <a:rPr lang="en-US" altLang="zh-CN" smtClean="0"/>
              <a:t>/83</a:t>
            </a:r>
            <a:endParaRPr lang="en-US" altLang="zh-CN" dirty="0"/>
          </a:p>
        </p:txBody>
      </p:sp>
    </p:spTree>
    <p:extLst>
      <p:ext uri="{BB962C8B-B14F-4D97-AF65-F5344CB8AC3E}">
        <p14:creationId xmlns:p14="http://schemas.microsoft.com/office/powerpoint/2010/main" val="17081404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227012" y="1988840"/>
            <a:ext cx="8809038" cy="2120900"/>
          </a:xfrm>
          <a:prstGeom prst="round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5400" b="1" dirty="0" smtClean="0">
                <a:solidFill>
                  <a:srgbClr val="FF0000"/>
                </a:solidFill>
                <a:effectLst>
                  <a:outerShdw blurRad="38100" dist="38100" dir="2700000" algn="tl">
                    <a:srgbClr val="000000">
                      <a:alpha val="43137"/>
                    </a:srgbClr>
                  </a:outerShdw>
                </a:effectLst>
                <a:ea typeface="隶书" panose="02010509060101010101" pitchFamily="49" charset="-122"/>
              </a:rPr>
              <a:t>回溯法</a:t>
            </a:r>
            <a:endParaRPr lang="zh-CN" altLang="en-US" sz="5400" b="1" dirty="0">
              <a:solidFill>
                <a:srgbClr val="FF0000"/>
              </a:solidFill>
              <a:effectLst>
                <a:outerShdw blurRad="38100" dist="38100" dir="2700000" algn="tl">
                  <a:srgbClr val="000000">
                    <a:alpha val="43137"/>
                  </a:srgbClr>
                </a:outerShdw>
              </a:effectLst>
              <a:ea typeface="隶书" panose="02010509060101010101" pitchFamily="49" charset="-122"/>
            </a:endParaRPr>
          </a:p>
        </p:txBody>
      </p:sp>
      <p:sp>
        <p:nvSpPr>
          <p:cNvPr id="2" name="灯片编号占位符 1"/>
          <p:cNvSpPr>
            <a:spLocks noGrp="1"/>
          </p:cNvSpPr>
          <p:nvPr>
            <p:ph type="sldNum" sz="quarter" idx="10"/>
          </p:nvPr>
        </p:nvSpPr>
        <p:spPr/>
        <p:txBody>
          <a:bodyPr/>
          <a:lstStyle/>
          <a:p>
            <a:pPr>
              <a:defRPr/>
            </a:pPr>
            <a:fld id="{459EA7AB-6CCF-4392-BD0C-0EE200CA1E6B}" type="slidenum">
              <a:rPr lang="en-US" altLang="zh-CN" smtClean="0"/>
              <a:pPr>
                <a:defRPr/>
              </a:pPr>
              <a:t>2</a:t>
            </a:fld>
            <a:r>
              <a:rPr lang="en-US" altLang="zh-CN" smtClean="0"/>
              <a:t>/83</a:t>
            </a:r>
            <a:endParaRPr lang="en-US" altLang="zh-CN" dirty="0"/>
          </a:p>
        </p:txBody>
      </p:sp>
    </p:spTree>
    <p:extLst>
      <p:ext uri="{BB962C8B-B14F-4D97-AF65-F5344CB8AC3E}">
        <p14:creationId xmlns:p14="http://schemas.microsoft.com/office/powerpoint/2010/main" val="40811228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迭代回溯</a:t>
            </a:r>
            <a:endParaRPr lang="en-US" altLang="zh-CN" dirty="0" smtClean="0"/>
          </a:p>
          <a:p>
            <a:pPr lvl="1"/>
            <a:r>
              <a:rPr lang="zh-CN" altLang="en-US" dirty="0"/>
              <a:t>采用树的非递归深度优先遍历算法，可将回溯法表示为一个非递归迭代过程。</a:t>
            </a:r>
          </a:p>
          <a:p>
            <a:endParaRPr lang="zh-CN" altLang="en-US" dirty="0"/>
          </a:p>
        </p:txBody>
      </p:sp>
      <p:sp>
        <p:nvSpPr>
          <p:cNvPr id="3" name="标题 2"/>
          <p:cNvSpPr>
            <a:spLocks noGrp="1"/>
          </p:cNvSpPr>
          <p:nvPr>
            <p:ph type="title"/>
          </p:nvPr>
        </p:nvSpPr>
        <p:spPr/>
        <p:txBody>
          <a:bodyPr/>
          <a:lstStyle/>
          <a:p>
            <a:r>
              <a:rPr lang="zh-CN" altLang="en-US" dirty="0"/>
              <a:t>算法框架</a:t>
            </a:r>
            <a:r>
              <a:rPr lang="en-US" altLang="zh-CN" dirty="0" smtClean="0"/>
              <a:t>(3/4)</a:t>
            </a:r>
            <a:endParaRPr lang="zh-CN" altLang="en-US" dirty="0"/>
          </a:p>
        </p:txBody>
      </p:sp>
      <p:sp>
        <p:nvSpPr>
          <p:cNvPr id="5" name="Text Box 6"/>
          <p:cNvSpPr txBox="1">
            <a:spLocks noChangeArrowheads="1"/>
          </p:cNvSpPr>
          <p:nvPr/>
        </p:nvSpPr>
        <p:spPr bwMode="auto">
          <a:xfrm>
            <a:off x="2771800" y="2706965"/>
            <a:ext cx="568863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smtClean="0">
                <a:ea typeface="楷体_GB2312" pitchFamily="49" charset="-122"/>
              </a:rPr>
              <a:t>void </a:t>
            </a:r>
            <a:r>
              <a:rPr lang="en-US" altLang="zh-CN" b="1" dirty="0" err="1" smtClean="0">
                <a:ea typeface="楷体_GB2312" pitchFamily="49" charset="-122"/>
              </a:rPr>
              <a:t>iterativeBacktrack</a:t>
            </a:r>
            <a:r>
              <a:rPr lang="en-US" altLang="zh-CN" dirty="0" smtClean="0">
                <a:ea typeface="楷体_GB2312" pitchFamily="49" charset="-122"/>
              </a:rPr>
              <a:t> ()</a:t>
            </a:r>
          </a:p>
          <a:p>
            <a:pPr eaLnBrk="1" hangingPunct="1"/>
            <a:r>
              <a:rPr lang="en-US" altLang="zh-CN" dirty="0" smtClean="0">
                <a:ea typeface="楷体_GB2312" pitchFamily="49" charset="-122"/>
              </a:rPr>
              <a:t>{</a:t>
            </a:r>
          </a:p>
          <a:p>
            <a:pPr eaLnBrk="1" hangingPunct="1"/>
            <a:r>
              <a:rPr lang="en-US" altLang="zh-CN" dirty="0" smtClean="0">
                <a:ea typeface="楷体_GB2312" pitchFamily="49" charset="-122"/>
              </a:rPr>
              <a:t>  </a:t>
            </a:r>
            <a:r>
              <a:rPr lang="en-US" altLang="zh-CN" dirty="0" err="1" smtClean="0">
                <a:ea typeface="楷体_GB2312" pitchFamily="49" charset="-122"/>
              </a:rPr>
              <a:t>int</a:t>
            </a:r>
            <a:r>
              <a:rPr lang="en-US" altLang="zh-CN" dirty="0" smtClean="0">
                <a:ea typeface="楷体_GB2312" pitchFamily="49" charset="-122"/>
              </a:rPr>
              <a:t> t=1;</a:t>
            </a:r>
          </a:p>
          <a:p>
            <a:pPr eaLnBrk="1" hangingPunct="1"/>
            <a:r>
              <a:rPr lang="en-US" altLang="zh-CN" dirty="0" smtClean="0">
                <a:ea typeface="楷体_GB2312" pitchFamily="49" charset="-122"/>
              </a:rPr>
              <a:t>  </a:t>
            </a:r>
            <a:r>
              <a:rPr lang="en-US" altLang="zh-CN" b="1" dirty="0" smtClean="0">
                <a:ea typeface="楷体_GB2312" pitchFamily="49" charset="-122"/>
              </a:rPr>
              <a:t>while</a:t>
            </a:r>
            <a:r>
              <a:rPr lang="en-US" altLang="zh-CN" dirty="0" smtClean="0">
                <a:ea typeface="楷体_GB2312" pitchFamily="49" charset="-122"/>
              </a:rPr>
              <a:t> (t&gt;0) {</a:t>
            </a:r>
          </a:p>
          <a:p>
            <a:pPr eaLnBrk="1" hangingPunct="1"/>
            <a:r>
              <a:rPr lang="en-US" altLang="zh-CN" dirty="0" smtClean="0">
                <a:ea typeface="楷体_GB2312" pitchFamily="49" charset="-122"/>
              </a:rPr>
              <a:t>    </a:t>
            </a:r>
            <a:r>
              <a:rPr lang="en-US" altLang="zh-CN" b="1" dirty="0" smtClean="0">
                <a:ea typeface="楷体_GB2312" pitchFamily="49" charset="-122"/>
              </a:rPr>
              <a:t>if</a:t>
            </a:r>
            <a:r>
              <a:rPr lang="en-US" altLang="zh-CN" dirty="0" smtClean="0">
                <a:ea typeface="楷体_GB2312" pitchFamily="49" charset="-122"/>
              </a:rPr>
              <a:t> (</a:t>
            </a:r>
            <a:r>
              <a:rPr lang="en-US" altLang="zh-CN" b="1" dirty="0" smtClean="0">
                <a:ea typeface="楷体_GB2312" pitchFamily="49" charset="-122"/>
              </a:rPr>
              <a:t>f</a:t>
            </a:r>
            <a:r>
              <a:rPr lang="en-US" altLang="zh-CN" dirty="0" smtClean="0">
                <a:ea typeface="楷体_GB2312" pitchFamily="49" charset="-122"/>
              </a:rPr>
              <a:t>(</a:t>
            </a:r>
            <a:r>
              <a:rPr lang="en-US" altLang="zh-CN" dirty="0" err="1" smtClean="0">
                <a:ea typeface="楷体_GB2312" pitchFamily="49" charset="-122"/>
              </a:rPr>
              <a:t>n,t</a:t>
            </a:r>
            <a:r>
              <a:rPr lang="en-US" altLang="zh-CN" dirty="0" smtClean="0">
                <a:ea typeface="楷体_GB2312" pitchFamily="49" charset="-122"/>
              </a:rPr>
              <a:t>)&lt;=</a:t>
            </a:r>
            <a:r>
              <a:rPr lang="en-US" altLang="zh-CN" b="1" dirty="0" smtClean="0">
                <a:ea typeface="楷体_GB2312" pitchFamily="49" charset="-122"/>
              </a:rPr>
              <a:t>g</a:t>
            </a:r>
            <a:r>
              <a:rPr lang="en-US" altLang="zh-CN" dirty="0" smtClean="0">
                <a:ea typeface="楷体_GB2312" pitchFamily="49" charset="-122"/>
              </a:rPr>
              <a:t>(</a:t>
            </a:r>
            <a:r>
              <a:rPr lang="en-US" altLang="zh-CN" dirty="0" err="1" smtClean="0">
                <a:ea typeface="楷体_GB2312" pitchFamily="49" charset="-122"/>
              </a:rPr>
              <a:t>n,t</a:t>
            </a:r>
            <a:r>
              <a:rPr lang="en-US" altLang="zh-CN" dirty="0" smtClean="0">
                <a:ea typeface="楷体_GB2312" pitchFamily="49" charset="-122"/>
              </a:rPr>
              <a:t>)) </a:t>
            </a:r>
          </a:p>
          <a:p>
            <a:pPr eaLnBrk="1" hangingPunct="1"/>
            <a:r>
              <a:rPr lang="en-US" altLang="zh-CN" dirty="0" smtClean="0">
                <a:ea typeface="楷体_GB2312" pitchFamily="49" charset="-122"/>
              </a:rPr>
              <a:t>      for (</a:t>
            </a:r>
            <a:r>
              <a:rPr lang="en-US" altLang="zh-CN" dirty="0" err="1" smtClean="0">
                <a:ea typeface="楷体_GB2312" pitchFamily="49" charset="-122"/>
              </a:rPr>
              <a:t>int</a:t>
            </a:r>
            <a:r>
              <a:rPr lang="en-US" altLang="zh-CN" dirty="0" smtClean="0">
                <a:ea typeface="楷体_GB2312" pitchFamily="49" charset="-122"/>
              </a:rPr>
              <a:t> </a:t>
            </a:r>
            <a:r>
              <a:rPr lang="en-US" altLang="zh-CN" dirty="0" err="1" smtClean="0">
                <a:ea typeface="楷体_GB2312" pitchFamily="49" charset="-122"/>
              </a:rPr>
              <a:t>i</a:t>
            </a:r>
            <a:r>
              <a:rPr lang="en-US" altLang="zh-CN" dirty="0" smtClean="0">
                <a:ea typeface="楷体_GB2312" pitchFamily="49" charset="-122"/>
              </a:rPr>
              <a:t>=</a:t>
            </a:r>
            <a:r>
              <a:rPr lang="en-US" altLang="zh-CN" b="1" dirty="0" smtClean="0">
                <a:ea typeface="楷体_GB2312" pitchFamily="49" charset="-122"/>
              </a:rPr>
              <a:t>f</a:t>
            </a:r>
            <a:r>
              <a:rPr lang="en-US" altLang="zh-CN" dirty="0" smtClean="0">
                <a:ea typeface="楷体_GB2312" pitchFamily="49" charset="-122"/>
              </a:rPr>
              <a:t>(</a:t>
            </a:r>
            <a:r>
              <a:rPr lang="en-US" altLang="zh-CN" dirty="0" err="1" smtClean="0">
                <a:ea typeface="楷体_GB2312" pitchFamily="49" charset="-122"/>
              </a:rPr>
              <a:t>n,t</a:t>
            </a:r>
            <a:r>
              <a:rPr lang="en-US" altLang="zh-CN" dirty="0" smtClean="0">
                <a:ea typeface="楷体_GB2312" pitchFamily="49" charset="-122"/>
              </a:rPr>
              <a:t>);</a:t>
            </a:r>
            <a:r>
              <a:rPr lang="en-US" altLang="zh-CN" dirty="0" err="1" smtClean="0">
                <a:ea typeface="楷体_GB2312" pitchFamily="49" charset="-122"/>
              </a:rPr>
              <a:t>i</a:t>
            </a:r>
            <a:r>
              <a:rPr lang="en-US" altLang="zh-CN" dirty="0" smtClean="0">
                <a:ea typeface="楷体_GB2312" pitchFamily="49" charset="-122"/>
              </a:rPr>
              <a:t>&lt;=</a:t>
            </a:r>
            <a:r>
              <a:rPr lang="en-US" altLang="zh-CN" b="1" dirty="0" smtClean="0">
                <a:ea typeface="楷体_GB2312" pitchFamily="49" charset="-122"/>
              </a:rPr>
              <a:t>g</a:t>
            </a:r>
            <a:r>
              <a:rPr lang="en-US" altLang="zh-CN" dirty="0" smtClean="0">
                <a:ea typeface="楷体_GB2312" pitchFamily="49" charset="-122"/>
              </a:rPr>
              <a:t>(</a:t>
            </a:r>
            <a:r>
              <a:rPr lang="en-US" altLang="zh-CN" dirty="0" err="1" smtClean="0">
                <a:ea typeface="楷体_GB2312" pitchFamily="49" charset="-122"/>
              </a:rPr>
              <a:t>n,t</a:t>
            </a:r>
            <a:r>
              <a:rPr lang="en-US" altLang="zh-CN" dirty="0" smtClean="0">
                <a:ea typeface="楷体_GB2312" pitchFamily="49" charset="-122"/>
              </a:rPr>
              <a:t>);</a:t>
            </a:r>
            <a:r>
              <a:rPr lang="en-US" altLang="zh-CN" dirty="0" err="1" smtClean="0">
                <a:ea typeface="楷体_GB2312" pitchFamily="49" charset="-122"/>
              </a:rPr>
              <a:t>i</a:t>
            </a:r>
            <a:r>
              <a:rPr lang="en-US" altLang="zh-CN" dirty="0" smtClean="0">
                <a:ea typeface="楷体_GB2312" pitchFamily="49" charset="-122"/>
              </a:rPr>
              <a:t>++) {</a:t>
            </a:r>
          </a:p>
          <a:p>
            <a:pPr eaLnBrk="1" hangingPunct="1"/>
            <a:r>
              <a:rPr lang="en-US" altLang="zh-CN" dirty="0" smtClean="0">
                <a:ea typeface="楷体_GB2312" pitchFamily="49" charset="-122"/>
              </a:rPr>
              <a:t>        x[t]=</a:t>
            </a:r>
            <a:r>
              <a:rPr lang="en-US" altLang="zh-CN" b="1" dirty="0" smtClean="0">
                <a:ea typeface="楷体_GB2312" pitchFamily="49" charset="-122"/>
              </a:rPr>
              <a:t>h</a:t>
            </a:r>
            <a:r>
              <a:rPr lang="en-US" altLang="zh-CN" dirty="0" smtClean="0">
                <a:ea typeface="楷体_GB2312" pitchFamily="49" charset="-122"/>
              </a:rPr>
              <a:t>(</a:t>
            </a:r>
            <a:r>
              <a:rPr lang="en-US" altLang="zh-CN" dirty="0" err="1" smtClean="0">
                <a:ea typeface="楷体_GB2312" pitchFamily="49" charset="-122"/>
              </a:rPr>
              <a:t>i</a:t>
            </a:r>
            <a:r>
              <a:rPr lang="en-US" altLang="zh-CN" dirty="0" smtClean="0">
                <a:ea typeface="楷体_GB2312" pitchFamily="49" charset="-122"/>
              </a:rPr>
              <a:t>);</a:t>
            </a:r>
          </a:p>
          <a:p>
            <a:pPr eaLnBrk="1" hangingPunct="1"/>
            <a:r>
              <a:rPr lang="en-US" altLang="zh-CN" dirty="0" smtClean="0">
                <a:ea typeface="楷体_GB2312" pitchFamily="49" charset="-122"/>
              </a:rPr>
              <a:t>        </a:t>
            </a:r>
            <a:r>
              <a:rPr lang="en-US" altLang="zh-CN" b="1" dirty="0" smtClean="0">
                <a:ea typeface="楷体_GB2312" pitchFamily="49" charset="-122"/>
              </a:rPr>
              <a:t>if</a:t>
            </a:r>
            <a:r>
              <a:rPr lang="en-US" altLang="zh-CN" dirty="0" smtClean="0">
                <a:ea typeface="楷体_GB2312" pitchFamily="49" charset="-122"/>
              </a:rPr>
              <a:t> (</a:t>
            </a:r>
            <a:r>
              <a:rPr lang="en-US" altLang="zh-CN" b="1" dirty="0" smtClean="0">
                <a:ea typeface="楷体_GB2312" pitchFamily="49" charset="-122"/>
              </a:rPr>
              <a:t>constraint</a:t>
            </a:r>
            <a:r>
              <a:rPr lang="en-US" altLang="zh-CN" dirty="0" smtClean="0">
                <a:ea typeface="楷体_GB2312" pitchFamily="49" charset="-122"/>
              </a:rPr>
              <a:t>(t)&amp;&amp;</a:t>
            </a:r>
            <a:r>
              <a:rPr lang="en-US" altLang="zh-CN" b="1" dirty="0" smtClean="0">
                <a:ea typeface="楷体_GB2312" pitchFamily="49" charset="-122"/>
              </a:rPr>
              <a:t>bound</a:t>
            </a:r>
            <a:r>
              <a:rPr lang="en-US" altLang="zh-CN" dirty="0" smtClean="0">
                <a:ea typeface="楷体_GB2312" pitchFamily="49" charset="-122"/>
              </a:rPr>
              <a:t>(t)) {</a:t>
            </a:r>
          </a:p>
          <a:p>
            <a:pPr eaLnBrk="1" hangingPunct="1"/>
            <a:r>
              <a:rPr lang="en-US" altLang="zh-CN" b="1" dirty="0" smtClean="0">
                <a:solidFill>
                  <a:srgbClr val="FF0000"/>
                </a:solidFill>
                <a:ea typeface="楷体_GB2312" pitchFamily="49" charset="-122"/>
              </a:rPr>
              <a:t>          if (solution(t)) output(x);-------------------</a:t>
            </a:r>
          </a:p>
          <a:p>
            <a:pPr eaLnBrk="1" hangingPunct="1"/>
            <a:r>
              <a:rPr lang="en-US" altLang="zh-CN" dirty="0" smtClean="0">
                <a:ea typeface="楷体_GB2312" pitchFamily="49" charset="-122"/>
              </a:rPr>
              <a:t>          </a:t>
            </a:r>
            <a:r>
              <a:rPr lang="en-US" altLang="zh-CN" b="1" dirty="0" smtClean="0">
                <a:ea typeface="楷体_GB2312" pitchFamily="49" charset="-122"/>
              </a:rPr>
              <a:t>else</a:t>
            </a:r>
            <a:r>
              <a:rPr lang="en-US" altLang="zh-CN" dirty="0" smtClean="0">
                <a:ea typeface="楷体_GB2312" pitchFamily="49" charset="-122"/>
              </a:rPr>
              <a:t> t++;}</a:t>
            </a:r>
          </a:p>
          <a:p>
            <a:pPr eaLnBrk="1" hangingPunct="1"/>
            <a:r>
              <a:rPr lang="en-US" altLang="zh-CN" dirty="0" smtClean="0">
                <a:ea typeface="楷体_GB2312" pitchFamily="49" charset="-122"/>
              </a:rPr>
              <a:t>        }</a:t>
            </a:r>
          </a:p>
          <a:p>
            <a:pPr eaLnBrk="1" hangingPunct="1"/>
            <a:r>
              <a:rPr lang="en-US" altLang="zh-CN" dirty="0" smtClean="0">
                <a:ea typeface="楷体_GB2312" pitchFamily="49" charset="-122"/>
              </a:rPr>
              <a:t>    </a:t>
            </a:r>
            <a:r>
              <a:rPr lang="en-US" altLang="zh-CN" b="1" dirty="0" smtClean="0">
                <a:ea typeface="楷体_GB2312" pitchFamily="49" charset="-122"/>
              </a:rPr>
              <a:t>else</a:t>
            </a:r>
            <a:r>
              <a:rPr lang="en-US" altLang="zh-CN" dirty="0" smtClean="0">
                <a:ea typeface="楷体_GB2312" pitchFamily="49" charset="-122"/>
              </a:rPr>
              <a:t> t--;</a:t>
            </a:r>
          </a:p>
          <a:p>
            <a:pPr eaLnBrk="1" hangingPunct="1"/>
            <a:r>
              <a:rPr lang="en-US" altLang="zh-CN" dirty="0" smtClean="0">
                <a:ea typeface="楷体_GB2312" pitchFamily="49" charset="-122"/>
              </a:rPr>
              <a:t>    }</a:t>
            </a:r>
          </a:p>
          <a:p>
            <a:pPr eaLnBrk="1" hangingPunct="1"/>
            <a:r>
              <a:rPr lang="en-US" altLang="zh-CN" dirty="0" smtClean="0">
                <a:ea typeface="楷体_GB2312" pitchFamily="49" charset="-122"/>
              </a:rPr>
              <a:t>}</a:t>
            </a:r>
            <a:endParaRPr lang="zh-CN" altLang="en-US" dirty="0">
              <a:ea typeface="楷体_GB2312" pitchFamily="49" charset="-122"/>
            </a:endParaRPr>
          </a:p>
        </p:txBody>
      </p:sp>
      <p:sp>
        <p:nvSpPr>
          <p:cNvPr id="6" name="右箭头 5">
            <a:hlinkClick r:id="rId2" action="ppaction://hlinksldjump"/>
          </p:cNvPr>
          <p:cNvSpPr/>
          <p:nvPr/>
        </p:nvSpPr>
        <p:spPr bwMode="auto">
          <a:xfrm>
            <a:off x="6660232" y="3068960"/>
            <a:ext cx="1296144" cy="720080"/>
          </a:xfrm>
          <a:prstGeom prst="rightArrow">
            <a:avLst/>
          </a:prstGeom>
          <a:ln>
            <a:headEnd type="none" w="med" len="med"/>
            <a:tailEnd type="none" w="med" len="med"/>
          </a:ln>
          <a:extLst/>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7" name="灯片编号占位符 6"/>
          <p:cNvSpPr>
            <a:spLocks noGrp="1"/>
          </p:cNvSpPr>
          <p:nvPr>
            <p:ph type="sldNum" sz="quarter" idx="10"/>
          </p:nvPr>
        </p:nvSpPr>
        <p:spPr/>
        <p:txBody>
          <a:bodyPr/>
          <a:lstStyle/>
          <a:p>
            <a:pPr>
              <a:defRPr/>
            </a:pPr>
            <a:fld id="{459EA7AB-6CCF-4392-BD0C-0EE200CA1E6B}" type="slidenum">
              <a:rPr lang="en-US" altLang="zh-CN" smtClean="0"/>
              <a:pPr>
                <a:defRPr/>
              </a:pPr>
              <a:t>20</a:t>
            </a:fld>
            <a:r>
              <a:rPr lang="en-US" altLang="zh-CN" smtClean="0"/>
              <a:t>/83</a:t>
            </a:r>
            <a:endParaRPr lang="en-US" altLang="zh-CN" dirty="0"/>
          </a:p>
        </p:txBody>
      </p:sp>
    </p:spTree>
    <p:extLst>
      <p:ext uri="{BB962C8B-B14F-4D97-AF65-F5344CB8AC3E}">
        <p14:creationId xmlns:p14="http://schemas.microsoft.com/office/powerpoint/2010/main" val="19102965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算法框架</a:t>
            </a:r>
            <a:r>
              <a:rPr lang="en-US" altLang="zh-CN" dirty="0" smtClean="0"/>
              <a:t>(4/4)</a:t>
            </a:r>
            <a:endParaRPr lang="zh-CN" altLang="en-US" dirty="0"/>
          </a:p>
        </p:txBody>
      </p:sp>
      <p:pic>
        <p:nvPicPr>
          <p:cNvPr id="5" name="Picture 5" descr="t51"/>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323528" y="2933009"/>
            <a:ext cx="3671888"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t53"/>
          <p:cNvPicPr>
            <a:picLocks noChangeAspect="1" noChangeArrowheads="1"/>
          </p:cNvPicPr>
          <p:nvPr/>
        </p:nvPicPr>
        <p:blipFill>
          <a:blip r:embed="rId4">
            <a:clrChange>
              <a:clrFrom>
                <a:srgbClr val="FFFFFF"/>
              </a:clrFrom>
              <a:clrTo>
                <a:srgbClr val="FFFFFF">
                  <a:alpha val="0"/>
                </a:srgbClr>
              </a:clrTo>
            </a:clrChange>
            <a:extLst>
              <a:ext uri="{BEBA8EAE-BF5A-486C-A8C5-ECC9F3942E4B}">
                <a14:imgProps xmlns:a14="http://schemas.microsoft.com/office/drawing/2010/main">
                  <a14:imgLayer r:embed="rId5">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5076056" y="2667896"/>
            <a:ext cx="3168650"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7"/>
          <p:cNvSpPr txBox="1">
            <a:spLocks noChangeArrowheads="1"/>
          </p:cNvSpPr>
          <p:nvPr/>
        </p:nvSpPr>
        <p:spPr bwMode="auto">
          <a:xfrm>
            <a:off x="290983" y="5365538"/>
            <a:ext cx="408156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dirty="0">
                <a:ea typeface="楷体_GB2312" pitchFamily="49" charset="-122"/>
              </a:rPr>
              <a:t>遍历</a:t>
            </a:r>
            <a:r>
              <a:rPr lang="zh-CN" altLang="en-US" sz="2400" b="1" dirty="0">
                <a:effectLst>
                  <a:outerShdw blurRad="38100" dist="38100" dir="2700000" algn="tl">
                    <a:srgbClr val="000000">
                      <a:alpha val="43137"/>
                    </a:srgbClr>
                  </a:outerShdw>
                </a:effectLst>
                <a:ea typeface="楷体_GB2312" pitchFamily="49" charset="-122"/>
              </a:rPr>
              <a:t>子集树</a:t>
            </a:r>
            <a:r>
              <a:rPr lang="zh-CN" altLang="en-US" sz="2400" dirty="0" smtClean="0">
                <a:ea typeface="楷体_GB2312" pitchFamily="49" charset="-122"/>
              </a:rPr>
              <a:t>需</a:t>
            </a:r>
            <a:r>
              <a:rPr lang="en-US" altLang="zh-CN" sz="2400" dirty="0">
                <a:sym typeface="Symbol" panose="05050102010706020507" pitchFamily="18" charset="2"/>
              </a:rPr>
              <a:t></a:t>
            </a:r>
            <a:r>
              <a:rPr lang="en-US" altLang="zh-CN" sz="2400" dirty="0" smtClean="0">
                <a:ea typeface="楷体_GB2312" pitchFamily="49" charset="-122"/>
              </a:rPr>
              <a:t>(</a:t>
            </a:r>
            <a:r>
              <a:rPr lang="en-US" altLang="zh-CN" sz="2400" dirty="0">
                <a:ea typeface="楷体_GB2312" pitchFamily="49" charset="-122"/>
              </a:rPr>
              <a:t>2</a:t>
            </a:r>
            <a:r>
              <a:rPr lang="en-US" altLang="zh-CN" sz="2400" baseline="30000" dirty="0">
                <a:ea typeface="楷体_GB2312" pitchFamily="49" charset="-122"/>
              </a:rPr>
              <a:t>n</a:t>
            </a:r>
            <a:r>
              <a:rPr lang="en-US" altLang="zh-CN" sz="2400" dirty="0">
                <a:ea typeface="楷体_GB2312" pitchFamily="49" charset="-122"/>
              </a:rPr>
              <a:t>)</a:t>
            </a:r>
            <a:r>
              <a:rPr lang="zh-CN" altLang="en-US" sz="2400" dirty="0">
                <a:ea typeface="楷体_GB2312" pitchFamily="49" charset="-122"/>
              </a:rPr>
              <a:t>计算时间 </a:t>
            </a:r>
          </a:p>
        </p:txBody>
      </p:sp>
      <p:sp>
        <p:nvSpPr>
          <p:cNvPr id="8" name="Text Box 8"/>
          <p:cNvSpPr txBox="1">
            <a:spLocks noChangeArrowheads="1"/>
          </p:cNvSpPr>
          <p:nvPr/>
        </p:nvSpPr>
        <p:spPr bwMode="auto">
          <a:xfrm>
            <a:off x="4622612" y="5373215"/>
            <a:ext cx="436048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dirty="0">
                <a:ea typeface="楷体_GB2312" pitchFamily="49" charset="-122"/>
              </a:rPr>
              <a:t>遍历</a:t>
            </a:r>
            <a:r>
              <a:rPr lang="zh-CN" altLang="en-US" sz="2400" b="1" dirty="0">
                <a:effectLst>
                  <a:outerShdw blurRad="38100" dist="38100" dir="2700000" algn="tl">
                    <a:srgbClr val="000000">
                      <a:alpha val="43137"/>
                    </a:srgbClr>
                  </a:outerShdw>
                </a:effectLst>
                <a:ea typeface="楷体_GB2312" pitchFamily="49" charset="-122"/>
              </a:rPr>
              <a:t>排列树</a:t>
            </a:r>
            <a:r>
              <a:rPr lang="zh-CN" altLang="en-US" sz="2400" dirty="0" smtClean="0">
                <a:ea typeface="楷体_GB2312" pitchFamily="49" charset="-122"/>
              </a:rPr>
              <a:t>需要</a:t>
            </a:r>
            <a:r>
              <a:rPr lang="en-US" altLang="zh-CN" sz="2400" dirty="0">
                <a:sym typeface="Symbol" panose="05050102010706020507" pitchFamily="18" charset="2"/>
              </a:rPr>
              <a:t></a:t>
            </a:r>
            <a:r>
              <a:rPr lang="en-US" altLang="zh-CN" sz="2400" dirty="0" smtClean="0">
                <a:ea typeface="楷体_GB2312" pitchFamily="49" charset="-122"/>
              </a:rPr>
              <a:t>(</a:t>
            </a:r>
            <a:r>
              <a:rPr lang="en-US" altLang="zh-CN" sz="2400" dirty="0">
                <a:ea typeface="楷体_GB2312" pitchFamily="49" charset="-122"/>
              </a:rPr>
              <a:t>n!)</a:t>
            </a:r>
            <a:r>
              <a:rPr lang="zh-CN" altLang="en-US" sz="2400" dirty="0">
                <a:ea typeface="楷体_GB2312" pitchFamily="49" charset="-122"/>
              </a:rPr>
              <a:t>计算时间 </a:t>
            </a:r>
          </a:p>
        </p:txBody>
      </p:sp>
      <p:sp>
        <p:nvSpPr>
          <p:cNvPr id="9" name="Text Box 9"/>
          <p:cNvSpPr txBox="1">
            <a:spLocks noChangeArrowheads="1"/>
          </p:cNvSpPr>
          <p:nvPr/>
        </p:nvSpPr>
        <p:spPr bwMode="auto">
          <a:xfrm>
            <a:off x="35496" y="1374905"/>
            <a:ext cx="482536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eaLnBrk="1" hangingPunct="1">
              <a:buFont typeface="Wingdings" panose="05000000000000000000" pitchFamily="2" charset="2"/>
              <a:buChar char="l"/>
            </a:pPr>
            <a:r>
              <a:rPr lang="zh-CN" altLang="en-US" sz="2400" b="1" dirty="0" smtClean="0">
                <a:latin typeface="楷体" panose="02010609060101010101" pitchFamily="49" charset="-122"/>
                <a:ea typeface="楷体" panose="02010609060101010101" pitchFamily="49" charset="-122"/>
              </a:rPr>
              <a:t>当所给问题是从</a:t>
            </a:r>
            <a:r>
              <a:rPr lang="en-US" altLang="zh-CN" sz="2400" b="1" dirty="0" smtClean="0">
                <a:latin typeface="楷体" panose="02010609060101010101" pitchFamily="49" charset="-122"/>
                <a:ea typeface="楷体" panose="02010609060101010101" pitchFamily="49" charset="-122"/>
              </a:rPr>
              <a:t>n</a:t>
            </a:r>
            <a:r>
              <a:rPr lang="zh-CN" altLang="en-US" sz="2400" b="1" dirty="0" smtClean="0">
                <a:latin typeface="楷体" panose="02010609060101010101" pitchFamily="49" charset="-122"/>
                <a:ea typeface="楷体" panose="02010609060101010101" pitchFamily="49" charset="-122"/>
              </a:rPr>
              <a:t>个元素的集</a:t>
            </a:r>
            <a:endParaRPr lang="en-US" altLang="zh-CN" sz="2400" b="1" dirty="0" smtClean="0">
              <a:latin typeface="楷体" panose="02010609060101010101" pitchFamily="49" charset="-122"/>
              <a:ea typeface="楷体" panose="02010609060101010101" pitchFamily="49" charset="-122"/>
            </a:endParaRPr>
          </a:p>
          <a:p>
            <a:pPr eaLnBrk="1" hangingPunct="1"/>
            <a:r>
              <a:rPr lang="zh-CN" altLang="en-US" sz="2400" b="1" dirty="0" smtClean="0">
                <a:latin typeface="楷体" panose="02010609060101010101" pitchFamily="49" charset="-122"/>
                <a:ea typeface="楷体" panose="02010609060101010101" pitchFamily="49" charset="-122"/>
              </a:rPr>
              <a:t>合</a:t>
            </a:r>
            <a:r>
              <a:rPr lang="en-US" altLang="zh-CN" sz="2400" b="1" dirty="0" smtClean="0">
                <a:latin typeface="楷体" panose="02010609060101010101" pitchFamily="49" charset="-122"/>
                <a:ea typeface="楷体" panose="02010609060101010101" pitchFamily="49" charset="-122"/>
              </a:rPr>
              <a:t>S</a:t>
            </a:r>
            <a:r>
              <a:rPr lang="zh-CN" altLang="en-US" sz="2400" b="1" dirty="0" smtClean="0">
                <a:latin typeface="楷体" panose="02010609060101010101" pitchFamily="49" charset="-122"/>
                <a:ea typeface="楷体" panose="02010609060101010101" pitchFamily="49" charset="-122"/>
              </a:rPr>
              <a:t>中找出满足某种性质的子集</a:t>
            </a:r>
            <a:endParaRPr lang="en-US" altLang="zh-CN" sz="2400" b="1" dirty="0" smtClean="0">
              <a:latin typeface="楷体" panose="02010609060101010101" pitchFamily="49" charset="-122"/>
              <a:ea typeface="楷体" panose="02010609060101010101" pitchFamily="49" charset="-122"/>
            </a:endParaRPr>
          </a:p>
          <a:p>
            <a:pPr eaLnBrk="1" hangingPunct="1"/>
            <a:r>
              <a:rPr lang="zh-CN" altLang="en-US" sz="2400" b="1" dirty="0" smtClean="0">
                <a:latin typeface="楷体" panose="02010609060101010101" pitchFamily="49" charset="-122"/>
                <a:ea typeface="楷体" panose="02010609060101010101" pitchFamily="49" charset="-122"/>
              </a:rPr>
              <a:t>时，相应的解空间树称为</a:t>
            </a:r>
            <a:r>
              <a:rPr lang="zh-CN" altLang="en-US" sz="2400" b="1" dirty="0" smtClean="0">
                <a:solidFill>
                  <a:srgbClr val="FF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子集树</a:t>
            </a:r>
            <a:r>
              <a:rPr lang="zh-CN" altLang="en-US" sz="2400" b="1" dirty="0" smtClean="0">
                <a:latin typeface="楷体" panose="02010609060101010101" pitchFamily="49" charset="-122"/>
                <a:ea typeface="楷体" panose="02010609060101010101" pitchFamily="49" charset="-122"/>
              </a:rPr>
              <a:t>。</a:t>
            </a:r>
            <a:endParaRPr lang="zh-CN" altLang="en-US" sz="2400" b="1" dirty="0">
              <a:latin typeface="楷体" panose="02010609060101010101" pitchFamily="49" charset="-122"/>
              <a:ea typeface="楷体" panose="02010609060101010101" pitchFamily="49" charset="-122"/>
            </a:endParaRPr>
          </a:p>
        </p:txBody>
      </p:sp>
      <p:sp>
        <p:nvSpPr>
          <p:cNvPr id="12" name="Text Box 9"/>
          <p:cNvSpPr txBox="1">
            <a:spLocks noChangeArrowheads="1"/>
          </p:cNvSpPr>
          <p:nvPr/>
        </p:nvSpPr>
        <p:spPr bwMode="auto">
          <a:xfrm>
            <a:off x="4649688" y="1389013"/>
            <a:ext cx="451598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eaLnBrk="1" hangingPunct="1">
              <a:buFont typeface="Wingdings" panose="05000000000000000000" pitchFamily="2" charset="2"/>
              <a:buChar char="l"/>
            </a:pPr>
            <a:r>
              <a:rPr lang="zh-CN" altLang="en-US" sz="2400" b="1" dirty="0" smtClean="0">
                <a:latin typeface="楷体" panose="02010609060101010101" pitchFamily="49" charset="-122"/>
                <a:ea typeface="楷体" panose="02010609060101010101" pitchFamily="49" charset="-122"/>
              </a:rPr>
              <a:t>当所给的问题是确定的</a:t>
            </a:r>
            <a:r>
              <a:rPr lang="en-US" altLang="zh-CN" sz="2400" b="1" dirty="0" smtClean="0">
                <a:latin typeface="楷体" panose="02010609060101010101" pitchFamily="49" charset="-122"/>
                <a:ea typeface="楷体" panose="02010609060101010101" pitchFamily="49" charset="-122"/>
              </a:rPr>
              <a:t>n</a:t>
            </a:r>
            <a:r>
              <a:rPr lang="zh-CN" altLang="en-US" sz="2400" b="1" dirty="0" smtClean="0">
                <a:latin typeface="楷体" panose="02010609060101010101" pitchFamily="49" charset="-122"/>
                <a:ea typeface="楷体" panose="02010609060101010101" pitchFamily="49" charset="-122"/>
              </a:rPr>
              <a:t>个元</a:t>
            </a:r>
            <a:endParaRPr lang="en-US" altLang="zh-CN" sz="2400" b="1" dirty="0" smtClean="0">
              <a:latin typeface="楷体" panose="02010609060101010101" pitchFamily="49" charset="-122"/>
              <a:ea typeface="楷体" panose="02010609060101010101" pitchFamily="49" charset="-122"/>
            </a:endParaRPr>
          </a:p>
          <a:p>
            <a:pPr eaLnBrk="1" hangingPunct="1"/>
            <a:r>
              <a:rPr lang="zh-CN" altLang="en-US" sz="2400" b="1" dirty="0" smtClean="0">
                <a:latin typeface="楷体" panose="02010609060101010101" pitchFamily="49" charset="-122"/>
                <a:ea typeface="楷体" panose="02010609060101010101" pitchFamily="49" charset="-122"/>
              </a:rPr>
              <a:t>素满足某种性质的排列时，相应</a:t>
            </a:r>
            <a:endParaRPr lang="en-US" altLang="zh-CN" sz="2400" b="1" dirty="0" smtClean="0">
              <a:latin typeface="楷体" panose="02010609060101010101" pitchFamily="49" charset="-122"/>
              <a:ea typeface="楷体" panose="02010609060101010101" pitchFamily="49" charset="-122"/>
            </a:endParaRPr>
          </a:p>
          <a:p>
            <a:pPr eaLnBrk="1" hangingPunct="1"/>
            <a:r>
              <a:rPr lang="zh-CN" altLang="en-US" sz="2400" b="1" dirty="0" smtClean="0">
                <a:latin typeface="楷体" panose="02010609060101010101" pitchFamily="49" charset="-122"/>
                <a:ea typeface="楷体" panose="02010609060101010101" pitchFamily="49" charset="-122"/>
              </a:rPr>
              <a:t>的解空间树称为</a:t>
            </a:r>
            <a:r>
              <a:rPr lang="zh-CN" altLang="en-US" sz="2400" b="1" dirty="0" smtClean="0">
                <a:solidFill>
                  <a:srgbClr val="FF0000"/>
                </a:solidFill>
                <a:latin typeface="楷体" panose="02010609060101010101" pitchFamily="49" charset="-122"/>
                <a:ea typeface="楷体" panose="02010609060101010101" pitchFamily="49" charset="-122"/>
              </a:rPr>
              <a:t>排列树</a:t>
            </a:r>
            <a:r>
              <a:rPr lang="zh-CN" altLang="en-US" sz="2400" b="1" dirty="0" smtClean="0">
                <a:latin typeface="楷体" panose="02010609060101010101" pitchFamily="49" charset="-122"/>
                <a:ea typeface="楷体" panose="02010609060101010101" pitchFamily="49" charset="-122"/>
              </a:rPr>
              <a:t>。</a:t>
            </a:r>
            <a:endParaRPr lang="zh-CN" altLang="en-US" sz="2400" b="1" dirty="0">
              <a:latin typeface="楷体" panose="02010609060101010101" pitchFamily="49" charset="-122"/>
              <a:ea typeface="楷体" panose="02010609060101010101" pitchFamily="49" charset="-122"/>
            </a:endParaRPr>
          </a:p>
        </p:txBody>
      </p:sp>
      <p:sp>
        <p:nvSpPr>
          <p:cNvPr id="2" name="灯片编号占位符 1"/>
          <p:cNvSpPr>
            <a:spLocks noGrp="1"/>
          </p:cNvSpPr>
          <p:nvPr>
            <p:ph type="sldNum" sz="quarter" idx="10"/>
          </p:nvPr>
        </p:nvSpPr>
        <p:spPr/>
        <p:txBody>
          <a:bodyPr/>
          <a:lstStyle/>
          <a:p>
            <a:pPr>
              <a:defRPr/>
            </a:pPr>
            <a:fld id="{459EA7AB-6CCF-4392-BD0C-0EE200CA1E6B}" type="slidenum">
              <a:rPr lang="en-US" altLang="zh-CN" smtClean="0"/>
              <a:pPr>
                <a:defRPr/>
              </a:pPr>
              <a:t>21</a:t>
            </a:fld>
            <a:r>
              <a:rPr lang="en-US" altLang="zh-CN" smtClean="0"/>
              <a:t>/83</a:t>
            </a:r>
            <a:endParaRPr lang="en-US" altLang="zh-CN" dirty="0"/>
          </a:p>
        </p:txBody>
      </p:sp>
    </p:spTree>
    <p:extLst>
      <p:ext uri="{BB962C8B-B14F-4D97-AF65-F5344CB8AC3E}">
        <p14:creationId xmlns:p14="http://schemas.microsoft.com/office/powerpoint/2010/main" val="7492368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par>
                                <p:cTn id="8" presetID="2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(1)</a:t>
            </a:r>
            <a:r>
              <a:rPr lang="zh-CN" altLang="en-US" dirty="0"/>
              <a:t>针对所给问题，定义问题的解空间；</a:t>
            </a:r>
          </a:p>
          <a:p>
            <a:r>
              <a:rPr lang="en-US" altLang="zh-CN" dirty="0"/>
              <a:t>(2)</a:t>
            </a:r>
            <a:r>
              <a:rPr lang="zh-CN" altLang="en-US" dirty="0"/>
              <a:t>确定易于搜索的解空间结构；</a:t>
            </a:r>
          </a:p>
          <a:p>
            <a:r>
              <a:rPr lang="en-US" altLang="zh-CN" dirty="0"/>
              <a:t>(3)</a:t>
            </a:r>
            <a:r>
              <a:rPr lang="zh-CN" altLang="en-US" dirty="0"/>
              <a:t>以深度优先方式搜索解空间，并在搜索过程中用</a:t>
            </a:r>
            <a:r>
              <a:rPr lang="zh-CN" altLang="en-US" dirty="0" smtClean="0">
                <a:solidFill>
                  <a:srgbClr val="FF0000"/>
                </a:solidFill>
              </a:rPr>
              <a:t>剪枝</a:t>
            </a:r>
            <a:r>
              <a:rPr lang="en-US" altLang="zh-CN" dirty="0" smtClean="0">
                <a:solidFill>
                  <a:srgbClr val="FF0000"/>
                </a:solidFill>
              </a:rPr>
              <a:t>pruning</a:t>
            </a:r>
            <a:r>
              <a:rPr lang="zh-CN" altLang="en-US" dirty="0" smtClean="0">
                <a:solidFill>
                  <a:srgbClr val="FF0000"/>
                </a:solidFill>
              </a:rPr>
              <a:t>函数</a:t>
            </a:r>
            <a:r>
              <a:rPr lang="zh-CN" altLang="en-US" dirty="0"/>
              <a:t>避免无效搜索。</a:t>
            </a:r>
          </a:p>
          <a:p>
            <a:endParaRPr lang="zh-CN" altLang="en-US" dirty="0"/>
          </a:p>
        </p:txBody>
      </p:sp>
      <p:sp>
        <p:nvSpPr>
          <p:cNvPr id="3" name="标题 2"/>
          <p:cNvSpPr>
            <a:spLocks noGrp="1"/>
          </p:cNvSpPr>
          <p:nvPr>
            <p:ph type="title"/>
          </p:nvPr>
        </p:nvSpPr>
        <p:spPr/>
        <p:txBody>
          <a:bodyPr/>
          <a:lstStyle/>
          <a:p>
            <a:r>
              <a:rPr lang="zh-CN" altLang="en-US" dirty="0" smtClean="0"/>
              <a:t>回溯法基本步骤</a:t>
            </a:r>
            <a:endParaRPr lang="zh-CN" altLang="en-US" dirty="0"/>
          </a:p>
        </p:txBody>
      </p:sp>
      <p:sp>
        <p:nvSpPr>
          <p:cNvPr id="5" name="Text Box 50"/>
          <p:cNvSpPr txBox="1">
            <a:spLocks noChangeArrowheads="1"/>
          </p:cNvSpPr>
          <p:nvPr/>
        </p:nvSpPr>
        <p:spPr bwMode="auto">
          <a:xfrm>
            <a:off x="323528" y="3429000"/>
            <a:ext cx="8228012" cy="1373187"/>
          </a:xfrm>
          <a:prstGeom prst="rect">
            <a:avLst/>
          </a:prstGeom>
          <a:ln/>
          <a:extLst/>
        </p:spPr>
        <p:style>
          <a:lnRef idx="0">
            <a:schemeClr val="accent2"/>
          </a:lnRef>
          <a:fillRef idx="3">
            <a:schemeClr val="accent2"/>
          </a:fillRef>
          <a:effectRef idx="3">
            <a:schemeClr val="accent2"/>
          </a:effectRef>
          <a:fontRef idx="minor">
            <a:schemeClr val="lt1"/>
          </a:fontRef>
        </p:style>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dirty="0">
                <a:solidFill>
                  <a:schemeClr val="bg1"/>
                </a:solidFill>
                <a:latin typeface="微软雅黑" panose="020B0503020204020204" pitchFamily="34" charset="-122"/>
                <a:ea typeface="微软雅黑" panose="020B0503020204020204" pitchFamily="34" charset="-122"/>
              </a:rPr>
              <a:t>常用剪枝函数：</a:t>
            </a:r>
          </a:p>
          <a:p>
            <a:pPr eaLnBrk="1" hangingPunct="1"/>
            <a:r>
              <a:rPr lang="zh-CN" altLang="en-US" sz="2800" dirty="0">
                <a:solidFill>
                  <a:schemeClr val="bg1"/>
                </a:solidFill>
                <a:latin typeface="微软雅黑" panose="020B0503020204020204" pitchFamily="34" charset="-122"/>
                <a:ea typeface="微软雅黑" panose="020B0503020204020204" pitchFamily="34" charset="-122"/>
              </a:rPr>
              <a:t>用</a:t>
            </a:r>
            <a:r>
              <a:rPr lang="zh-CN" altLang="en-US" sz="2800" b="1" dirty="0">
                <a:solidFill>
                  <a:schemeClr val="bg1"/>
                </a:solidFill>
                <a:latin typeface="微软雅黑" panose="020B0503020204020204" pitchFamily="34" charset="-122"/>
                <a:ea typeface="微软雅黑" panose="020B0503020204020204" pitchFamily="34" charset="-122"/>
              </a:rPr>
              <a:t>约束函数</a:t>
            </a:r>
            <a:r>
              <a:rPr lang="zh-CN" altLang="en-US" sz="2800" dirty="0">
                <a:solidFill>
                  <a:schemeClr val="bg1"/>
                </a:solidFill>
                <a:latin typeface="微软雅黑" panose="020B0503020204020204" pitchFamily="34" charset="-122"/>
                <a:ea typeface="微软雅黑" panose="020B0503020204020204" pitchFamily="34" charset="-122"/>
              </a:rPr>
              <a:t>在扩展结点处剪去不满足约束的子树；</a:t>
            </a:r>
          </a:p>
          <a:p>
            <a:pPr eaLnBrk="1" hangingPunct="1"/>
            <a:r>
              <a:rPr lang="zh-CN" altLang="en-US" sz="2800" dirty="0">
                <a:solidFill>
                  <a:schemeClr val="bg1"/>
                </a:solidFill>
                <a:latin typeface="微软雅黑" panose="020B0503020204020204" pitchFamily="34" charset="-122"/>
                <a:ea typeface="微软雅黑" panose="020B0503020204020204" pitchFamily="34" charset="-122"/>
              </a:rPr>
              <a:t>用</a:t>
            </a:r>
            <a:r>
              <a:rPr lang="zh-CN" altLang="en-US" sz="2800" b="1" dirty="0">
                <a:solidFill>
                  <a:schemeClr val="bg1"/>
                </a:solidFill>
                <a:latin typeface="微软雅黑" panose="020B0503020204020204" pitchFamily="34" charset="-122"/>
                <a:ea typeface="微软雅黑" panose="020B0503020204020204" pitchFamily="34" charset="-122"/>
              </a:rPr>
              <a:t>限界函数剪去</a:t>
            </a:r>
            <a:r>
              <a:rPr lang="zh-CN" altLang="en-US" sz="2800" dirty="0">
                <a:solidFill>
                  <a:schemeClr val="bg1"/>
                </a:solidFill>
                <a:latin typeface="微软雅黑" panose="020B0503020204020204" pitchFamily="34" charset="-122"/>
                <a:ea typeface="微软雅黑" panose="020B0503020204020204" pitchFamily="34" charset="-122"/>
              </a:rPr>
              <a:t>得不到最优解的子树。</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6" name="Text Box 51"/>
          <p:cNvSpPr txBox="1">
            <a:spLocks noChangeArrowheads="1"/>
          </p:cNvSpPr>
          <p:nvPr/>
        </p:nvSpPr>
        <p:spPr bwMode="auto">
          <a:xfrm>
            <a:off x="323528" y="4764340"/>
            <a:ext cx="8588375" cy="1938992"/>
          </a:xfrm>
          <a:prstGeom prst="rect">
            <a:avLst/>
          </a:prstGeom>
          <a:solidFill>
            <a:srgbClr val="0070C0"/>
          </a:solidFill>
          <a:ln>
            <a:noFill/>
          </a:ln>
          <a:effectLs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chemeClr val="bg1"/>
                </a:solidFill>
                <a:effectLst>
                  <a:outerShdw blurRad="38100" dist="38100" dir="2700000" algn="tl">
                    <a:srgbClr val="000000">
                      <a:alpha val="43137"/>
                    </a:srgbClr>
                  </a:outerShdw>
                </a:effectLst>
                <a:ea typeface="楷体_GB2312" pitchFamily="49" charset="-122"/>
              </a:rPr>
              <a:t>用回溯法解题的一个显著特征是在搜索过程中动态产生问题的解空间。在任何时刻，算法只保存从根结点到当前扩展结点的路径。如果解空间树中从根结点到叶结点的最长路径的长度为</a:t>
            </a:r>
            <a:r>
              <a:rPr lang="en-US" altLang="zh-CN" sz="2400" b="1" dirty="0">
                <a:solidFill>
                  <a:schemeClr val="bg1"/>
                </a:solidFill>
                <a:effectLst>
                  <a:outerShdw blurRad="38100" dist="38100" dir="2700000" algn="tl">
                    <a:srgbClr val="000000">
                      <a:alpha val="43137"/>
                    </a:srgbClr>
                  </a:outerShdw>
                </a:effectLst>
                <a:ea typeface="楷体_GB2312" pitchFamily="49" charset="-122"/>
              </a:rPr>
              <a:t>h(n)</a:t>
            </a:r>
            <a:r>
              <a:rPr lang="zh-CN" altLang="en-US" sz="2400" b="1" dirty="0">
                <a:solidFill>
                  <a:schemeClr val="bg1"/>
                </a:solidFill>
                <a:effectLst>
                  <a:outerShdw blurRad="38100" dist="38100" dir="2700000" algn="tl">
                    <a:srgbClr val="000000">
                      <a:alpha val="43137"/>
                    </a:srgbClr>
                  </a:outerShdw>
                </a:effectLst>
                <a:ea typeface="楷体_GB2312" pitchFamily="49" charset="-122"/>
              </a:rPr>
              <a:t>，则回溯法所需的计算空间通常为</a:t>
            </a:r>
            <a:r>
              <a:rPr lang="en-US" altLang="zh-CN" sz="2400" b="1" dirty="0">
                <a:solidFill>
                  <a:schemeClr val="bg1"/>
                </a:solidFill>
                <a:effectLst>
                  <a:outerShdw blurRad="38100" dist="38100" dir="2700000" algn="tl">
                    <a:srgbClr val="000000">
                      <a:alpha val="43137"/>
                    </a:srgbClr>
                  </a:outerShdw>
                </a:effectLst>
                <a:ea typeface="楷体_GB2312" pitchFamily="49" charset="-122"/>
              </a:rPr>
              <a:t>O(h(n))</a:t>
            </a:r>
            <a:r>
              <a:rPr lang="zh-CN" altLang="en-US" sz="2400" b="1" dirty="0">
                <a:solidFill>
                  <a:schemeClr val="bg1"/>
                </a:solidFill>
                <a:effectLst>
                  <a:outerShdw blurRad="38100" dist="38100" dir="2700000" algn="tl">
                    <a:srgbClr val="000000">
                      <a:alpha val="43137"/>
                    </a:srgbClr>
                  </a:outerShdw>
                </a:effectLst>
                <a:ea typeface="楷体_GB2312" pitchFamily="49" charset="-122"/>
              </a:rPr>
              <a:t>。而显式地存储整个解空间则需要</a:t>
            </a:r>
            <a:r>
              <a:rPr lang="en-US" altLang="zh-CN" sz="2400" b="1" dirty="0">
                <a:solidFill>
                  <a:schemeClr val="bg1"/>
                </a:solidFill>
                <a:effectLst>
                  <a:outerShdw blurRad="38100" dist="38100" dir="2700000" algn="tl">
                    <a:srgbClr val="000000">
                      <a:alpha val="43137"/>
                    </a:srgbClr>
                  </a:outerShdw>
                </a:effectLst>
                <a:ea typeface="楷体_GB2312" pitchFamily="49" charset="-122"/>
              </a:rPr>
              <a:t>O(2</a:t>
            </a:r>
            <a:r>
              <a:rPr lang="en-US" altLang="zh-CN" sz="2400" b="1" baseline="30000" dirty="0">
                <a:solidFill>
                  <a:schemeClr val="bg1"/>
                </a:solidFill>
                <a:effectLst>
                  <a:outerShdw blurRad="38100" dist="38100" dir="2700000" algn="tl">
                    <a:srgbClr val="000000">
                      <a:alpha val="43137"/>
                    </a:srgbClr>
                  </a:outerShdw>
                </a:effectLst>
                <a:ea typeface="楷体_GB2312" pitchFamily="49" charset="-122"/>
              </a:rPr>
              <a:t>h(n)</a:t>
            </a:r>
            <a:r>
              <a:rPr lang="en-US" altLang="zh-CN" sz="2400" b="1" dirty="0">
                <a:solidFill>
                  <a:schemeClr val="bg1"/>
                </a:solidFill>
                <a:effectLst>
                  <a:outerShdw blurRad="38100" dist="38100" dir="2700000" algn="tl">
                    <a:srgbClr val="000000">
                      <a:alpha val="43137"/>
                    </a:srgbClr>
                  </a:outerShdw>
                </a:effectLst>
                <a:ea typeface="楷体_GB2312" pitchFamily="49" charset="-122"/>
              </a:rPr>
              <a:t>)</a:t>
            </a:r>
            <a:r>
              <a:rPr lang="zh-CN" altLang="en-US" sz="2400" b="1" dirty="0">
                <a:solidFill>
                  <a:schemeClr val="bg1"/>
                </a:solidFill>
                <a:effectLst>
                  <a:outerShdw blurRad="38100" dist="38100" dir="2700000" algn="tl">
                    <a:srgbClr val="000000">
                      <a:alpha val="43137"/>
                    </a:srgbClr>
                  </a:outerShdw>
                </a:effectLst>
                <a:ea typeface="楷体_GB2312" pitchFamily="49" charset="-122"/>
              </a:rPr>
              <a:t>或</a:t>
            </a:r>
            <a:r>
              <a:rPr lang="en-US" altLang="zh-CN" sz="2400" b="1" dirty="0">
                <a:solidFill>
                  <a:schemeClr val="bg1"/>
                </a:solidFill>
                <a:effectLst>
                  <a:outerShdw blurRad="38100" dist="38100" dir="2700000" algn="tl">
                    <a:srgbClr val="000000">
                      <a:alpha val="43137"/>
                    </a:srgbClr>
                  </a:outerShdw>
                </a:effectLst>
                <a:ea typeface="楷体_GB2312" pitchFamily="49" charset="-122"/>
              </a:rPr>
              <a:t>O(h(n)!)</a:t>
            </a:r>
            <a:r>
              <a:rPr lang="zh-CN" altLang="en-US" sz="2400" b="1" dirty="0">
                <a:solidFill>
                  <a:schemeClr val="bg1"/>
                </a:solidFill>
                <a:effectLst>
                  <a:outerShdw blurRad="38100" dist="38100" dir="2700000" algn="tl">
                    <a:srgbClr val="000000">
                      <a:alpha val="43137"/>
                    </a:srgbClr>
                  </a:outerShdw>
                </a:effectLst>
                <a:ea typeface="楷体_GB2312" pitchFamily="49" charset="-122"/>
              </a:rPr>
              <a:t>内存空间。</a:t>
            </a:r>
          </a:p>
        </p:txBody>
      </p:sp>
      <p:sp>
        <p:nvSpPr>
          <p:cNvPr id="7" name="灯片编号占位符 6"/>
          <p:cNvSpPr>
            <a:spLocks noGrp="1"/>
          </p:cNvSpPr>
          <p:nvPr>
            <p:ph type="sldNum" sz="quarter" idx="10"/>
          </p:nvPr>
        </p:nvSpPr>
        <p:spPr/>
        <p:txBody>
          <a:bodyPr/>
          <a:lstStyle/>
          <a:p>
            <a:pPr>
              <a:defRPr/>
            </a:pPr>
            <a:fld id="{459EA7AB-6CCF-4392-BD0C-0EE200CA1E6B}" type="slidenum">
              <a:rPr lang="en-US" altLang="zh-CN" smtClean="0"/>
              <a:pPr>
                <a:defRPr/>
              </a:pPr>
              <a:t>22</a:t>
            </a:fld>
            <a:r>
              <a:rPr lang="en-US" altLang="zh-CN" smtClean="0"/>
              <a:t>/83</a:t>
            </a:r>
            <a:endParaRPr lang="en-US" altLang="zh-CN" dirty="0"/>
          </a:p>
        </p:txBody>
      </p:sp>
    </p:spTree>
    <p:extLst>
      <p:ext uri="{BB962C8B-B14F-4D97-AF65-F5344CB8AC3E}">
        <p14:creationId xmlns:p14="http://schemas.microsoft.com/office/powerpoint/2010/main" val="39701337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扩展结点</a:t>
            </a:r>
            <a:r>
              <a:rPr lang="en-US" altLang="zh-CN" dirty="0"/>
              <a:t>:</a:t>
            </a:r>
            <a:r>
              <a:rPr lang="zh-CN" altLang="en-US" dirty="0"/>
              <a:t>一个正在</a:t>
            </a:r>
            <a:r>
              <a:rPr lang="zh-CN" altLang="en-US" dirty="0" smtClean="0"/>
              <a:t>产生子结点的</a:t>
            </a:r>
            <a:r>
              <a:rPr lang="zh-CN" altLang="en-US" dirty="0"/>
              <a:t>结点称为扩展结点</a:t>
            </a:r>
          </a:p>
          <a:p>
            <a:r>
              <a:rPr lang="zh-CN" altLang="en-US" dirty="0"/>
              <a:t>活结点</a:t>
            </a:r>
            <a:r>
              <a:rPr lang="en-US" altLang="zh-CN" dirty="0"/>
              <a:t>:</a:t>
            </a:r>
            <a:r>
              <a:rPr lang="zh-CN" altLang="en-US" dirty="0"/>
              <a:t>一个自身已生成但</a:t>
            </a:r>
            <a:r>
              <a:rPr lang="zh-CN" altLang="en-US" dirty="0" smtClean="0"/>
              <a:t>其子结点还</a:t>
            </a:r>
            <a:r>
              <a:rPr lang="zh-CN" altLang="en-US" dirty="0"/>
              <a:t>没有全部生成的节点称做活结点</a:t>
            </a:r>
          </a:p>
          <a:p>
            <a:r>
              <a:rPr lang="zh-CN" altLang="en-US" dirty="0"/>
              <a:t>死结点</a:t>
            </a:r>
            <a:r>
              <a:rPr lang="en-US" altLang="zh-CN" dirty="0"/>
              <a:t>:</a:t>
            </a:r>
            <a:r>
              <a:rPr lang="zh-CN" altLang="en-US" dirty="0"/>
              <a:t>一个</a:t>
            </a:r>
            <a:r>
              <a:rPr lang="zh-CN" altLang="en-US" dirty="0" smtClean="0"/>
              <a:t>所有子结点已经</a:t>
            </a:r>
            <a:r>
              <a:rPr lang="zh-CN" altLang="en-US" dirty="0"/>
              <a:t>产生的结点称做死结点</a:t>
            </a:r>
          </a:p>
        </p:txBody>
      </p:sp>
      <p:pic>
        <p:nvPicPr>
          <p:cNvPr id="8" name="Picture 7" descr="t5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975" y="3789040"/>
            <a:ext cx="4752305" cy="25514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标题 2"/>
          <p:cNvSpPr>
            <a:spLocks noGrp="1"/>
          </p:cNvSpPr>
          <p:nvPr>
            <p:ph type="title"/>
          </p:nvPr>
        </p:nvSpPr>
        <p:spPr/>
        <p:txBody>
          <a:bodyPr/>
          <a:lstStyle/>
          <a:p>
            <a:r>
              <a:rPr lang="zh-CN" altLang="en-US" dirty="0" smtClean="0"/>
              <a:t>几个基本概念</a:t>
            </a:r>
            <a:endParaRPr lang="zh-CN" altLang="en-US" dirty="0"/>
          </a:p>
        </p:txBody>
      </p:sp>
      <p:sp>
        <p:nvSpPr>
          <p:cNvPr id="6" name="矩形 5"/>
          <p:cNvSpPr/>
          <p:nvPr/>
        </p:nvSpPr>
        <p:spPr bwMode="auto">
          <a:xfrm>
            <a:off x="1187624" y="4581128"/>
            <a:ext cx="7560840" cy="648072"/>
          </a:xfrm>
          <a:prstGeom prst="rect">
            <a:avLst/>
          </a:prstGeom>
          <a:ln>
            <a:no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7" name="文本框 6"/>
          <p:cNvSpPr txBox="1"/>
          <p:nvPr/>
        </p:nvSpPr>
        <p:spPr>
          <a:xfrm>
            <a:off x="5508104" y="3913972"/>
            <a:ext cx="2031325" cy="369332"/>
          </a:xfrm>
          <a:prstGeom prst="rect">
            <a:avLst/>
          </a:prstGeom>
          <a:noFill/>
        </p:spPr>
        <p:txBody>
          <a:bodyPr wrap="none" rtlCol="0">
            <a:spAutoFit/>
          </a:bodyPr>
          <a:lstStyle/>
          <a:p>
            <a:r>
              <a:rPr lang="zh-CN" altLang="en-US"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活结点、扩展结点</a:t>
            </a:r>
            <a:endPar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0" name="矩形 9"/>
          <p:cNvSpPr/>
          <p:nvPr/>
        </p:nvSpPr>
        <p:spPr bwMode="auto">
          <a:xfrm>
            <a:off x="1295636" y="5133856"/>
            <a:ext cx="7560840" cy="1206618"/>
          </a:xfrm>
          <a:prstGeom prst="rect">
            <a:avLst/>
          </a:prstGeom>
          <a:ln>
            <a:no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1" name="文本框 10"/>
          <p:cNvSpPr txBox="1"/>
          <p:nvPr/>
        </p:nvSpPr>
        <p:spPr>
          <a:xfrm>
            <a:off x="6933163" y="4618521"/>
            <a:ext cx="2031325" cy="369332"/>
          </a:xfrm>
          <a:prstGeom prst="rect">
            <a:avLst/>
          </a:prstGeom>
          <a:noFill/>
        </p:spPr>
        <p:txBody>
          <a:bodyPr wrap="none" rtlCol="0">
            <a:spAutoFit/>
          </a:bodyPr>
          <a:lstStyle/>
          <a:p>
            <a:r>
              <a:rPr lang="zh-CN" altLang="en-US"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活结点、扩展结点</a:t>
            </a:r>
            <a:endPar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2" name="文本框 11"/>
          <p:cNvSpPr txBox="1"/>
          <p:nvPr/>
        </p:nvSpPr>
        <p:spPr>
          <a:xfrm>
            <a:off x="3582213" y="6079752"/>
            <a:ext cx="2922595" cy="369332"/>
          </a:xfrm>
          <a:prstGeom prst="rect">
            <a:avLst/>
          </a:prstGeom>
          <a:noFill/>
        </p:spPr>
        <p:txBody>
          <a:bodyPr wrap="none" rtlCol="0">
            <a:spAutoFit/>
          </a:bodyPr>
          <a:lstStyle/>
          <a:p>
            <a:r>
              <a:rPr lang="en-US" altLang="zh-CN"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K </a:t>
            </a:r>
            <a:r>
              <a:rPr lang="zh-CN" altLang="en-US"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死结点回到</a:t>
            </a:r>
            <a:r>
              <a:rPr lang="en-US" altLang="zh-CN"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E</a:t>
            </a:r>
            <a:r>
              <a:rPr lang="zh-CN" altLang="en-US"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处 变死结点</a:t>
            </a:r>
            <a:endPar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10"/>
          </p:nvPr>
        </p:nvSpPr>
        <p:spPr/>
        <p:txBody>
          <a:bodyPr/>
          <a:lstStyle/>
          <a:p>
            <a:pPr>
              <a:defRPr/>
            </a:pPr>
            <a:fld id="{459EA7AB-6CCF-4392-BD0C-0EE200CA1E6B}" type="slidenum">
              <a:rPr lang="en-US" altLang="zh-CN" smtClean="0"/>
              <a:pPr>
                <a:defRPr/>
              </a:pPr>
              <a:t>23</a:t>
            </a:fld>
            <a:r>
              <a:rPr lang="en-US" altLang="zh-CN" smtClean="0"/>
              <a:t>/83</a:t>
            </a:r>
            <a:endParaRPr lang="en-US" altLang="zh-CN" dirty="0"/>
          </a:p>
        </p:txBody>
      </p:sp>
    </p:spTree>
    <p:extLst>
      <p:ext uri="{BB962C8B-B14F-4D97-AF65-F5344CB8AC3E}">
        <p14:creationId xmlns:p14="http://schemas.microsoft.com/office/powerpoint/2010/main" val="10909811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grpId="0" nodeType="clickEffect">
                                  <p:stCondLst>
                                    <p:cond delay="0"/>
                                  </p:stCondLst>
                                  <p:childTnLst>
                                    <p:animEffect transition="out" filter="blinds(horizontal)">
                                      <p:cBhvr>
                                        <p:cTn id="16" dur="500"/>
                                        <p:tgtEl>
                                          <p:spTgt spid="10"/>
                                        </p:tgtEl>
                                      </p:cBhvr>
                                    </p:animEffect>
                                    <p:set>
                                      <p:cBhvr>
                                        <p:cTn id="17" dur="1" fill="hold">
                                          <p:stCondLst>
                                            <p:cond delay="499"/>
                                          </p:stCondLst>
                                        </p:cTn>
                                        <p:tgtEl>
                                          <p:spTgt spid="10"/>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arn(inVertical)">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1" grpId="0"/>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0-1</a:t>
            </a:r>
            <a:r>
              <a:rPr lang="zh-CN" altLang="en-US" dirty="0" smtClean="0"/>
              <a:t>背包问题</a:t>
            </a:r>
            <a:endParaRPr lang="en-US" altLang="zh-CN" dirty="0" smtClean="0"/>
          </a:p>
          <a:p>
            <a:pPr lvl="1"/>
            <a:r>
              <a:rPr lang="zh-CN" altLang="en-US" dirty="0" smtClean="0"/>
              <a:t>有</a:t>
            </a:r>
            <a:r>
              <a:rPr lang="en-US" altLang="zh-CN" dirty="0" smtClean="0"/>
              <a:t>n</a:t>
            </a:r>
            <a:r>
              <a:rPr lang="zh-CN" altLang="en-US" dirty="0" smtClean="0"/>
              <a:t>种可选择的物品，其解空间的长度为</a:t>
            </a:r>
            <a:r>
              <a:rPr lang="en-US" altLang="zh-CN" dirty="0" smtClean="0"/>
              <a:t>n</a:t>
            </a:r>
            <a:r>
              <a:rPr lang="zh-CN" altLang="en-US" dirty="0" smtClean="0"/>
              <a:t>的</a:t>
            </a:r>
            <a:r>
              <a:rPr lang="en-US" altLang="zh-CN" dirty="0" smtClean="0"/>
              <a:t>0-1</a:t>
            </a:r>
            <a:r>
              <a:rPr lang="zh-CN" altLang="en-US" dirty="0" smtClean="0"/>
              <a:t>向量组成，该解空间包含对变量的所有可能的</a:t>
            </a:r>
            <a:r>
              <a:rPr lang="en-US" altLang="zh-CN" dirty="0" smtClean="0"/>
              <a:t>0-1</a:t>
            </a:r>
            <a:r>
              <a:rPr lang="zh-CN" altLang="en-US" dirty="0" smtClean="0"/>
              <a:t>赋值。</a:t>
            </a:r>
            <a:endParaRPr lang="en-US" altLang="zh-CN" dirty="0" smtClean="0"/>
          </a:p>
          <a:p>
            <a:pPr lvl="1"/>
            <a:r>
              <a:rPr lang="zh-CN" altLang="en-US" dirty="0" smtClean="0"/>
              <a:t>当</a:t>
            </a:r>
            <a:r>
              <a:rPr lang="en-US" altLang="zh-CN" dirty="0" smtClean="0"/>
              <a:t>n=3</a:t>
            </a:r>
            <a:r>
              <a:rPr lang="zh-CN" altLang="en-US" dirty="0" smtClean="0"/>
              <a:t>时，解空间为</a:t>
            </a:r>
            <a:r>
              <a:rPr lang="en-US" altLang="zh-CN" dirty="0" smtClean="0"/>
              <a:t>:</a:t>
            </a:r>
          </a:p>
          <a:p>
            <a:pPr lvl="2"/>
            <a:r>
              <a:rPr lang="en-US" altLang="zh-CN" dirty="0" smtClean="0"/>
              <a:t>{(000),(010),{001},{100},{011},{101},{110},{111}}</a:t>
            </a:r>
          </a:p>
          <a:p>
            <a:pPr lvl="1"/>
            <a:r>
              <a:rPr lang="zh-CN" altLang="en-US" dirty="0" smtClean="0"/>
              <a:t>定义了解空间后，还应该将其很好的组织起来，为了方便回溯法搜索。</a:t>
            </a:r>
            <a:endParaRPr lang="zh-CN" altLang="en-US" dirty="0"/>
          </a:p>
        </p:txBody>
      </p:sp>
      <p:sp>
        <p:nvSpPr>
          <p:cNvPr id="3" name="标题 2"/>
          <p:cNvSpPr>
            <a:spLocks noGrp="1"/>
          </p:cNvSpPr>
          <p:nvPr>
            <p:ph type="title"/>
          </p:nvPr>
        </p:nvSpPr>
        <p:spPr/>
        <p:txBody>
          <a:bodyPr/>
          <a:lstStyle/>
          <a:p>
            <a:r>
              <a:rPr lang="zh-CN" altLang="en-US" dirty="0" smtClean="0"/>
              <a:t>举例说明一</a:t>
            </a:r>
            <a:endParaRPr lang="zh-CN" altLang="en-US" dirty="0"/>
          </a:p>
        </p:txBody>
      </p:sp>
      <p:pic>
        <p:nvPicPr>
          <p:cNvPr id="5" name="Picture 7" descr="t51"/>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4211960" y="4595019"/>
            <a:ext cx="4048125" cy="204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矩形 5"/>
          <p:cNvSpPr/>
          <p:nvPr/>
        </p:nvSpPr>
        <p:spPr bwMode="auto">
          <a:xfrm>
            <a:off x="5436096" y="4797152"/>
            <a:ext cx="411360" cy="432048"/>
          </a:xfrm>
          <a:prstGeom prst="rect">
            <a:avLst/>
          </a:prstGeom>
          <a:noFill/>
          <a:ln w="63500" cap="flat" cmpd="sng" algn="ctr">
            <a:solidFill>
              <a:srgbClr val="FF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7" name="文本框 6"/>
          <p:cNvSpPr txBox="1"/>
          <p:nvPr/>
        </p:nvSpPr>
        <p:spPr>
          <a:xfrm>
            <a:off x="4298048" y="4828510"/>
            <a:ext cx="1107996" cy="369332"/>
          </a:xfrm>
          <a:prstGeom prst="rect">
            <a:avLst/>
          </a:prstGeom>
          <a:noFill/>
        </p:spPr>
        <p:txBody>
          <a:bodyPr wrap="none" rtlCol="0">
            <a:spAutoFit/>
          </a:bodyPr>
          <a:lstStyle/>
          <a:p>
            <a:r>
              <a:rPr lang="zh-CN" altLang="en-US" b="1" dirty="0" smtClean="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变量的值</a:t>
            </a:r>
            <a:endParaRPr lang="zh-CN" altLang="en-US"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8" name="文本框 7"/>
          <p:cNvSpPr txBox="1"/>
          <p:nvPr/>
        </p:nvSpPr>
        <p:spPr>
          <a:xfrm>
            <a:off x="1547664" y="5326568"/>
            <a:ext cx="2236510" cy="584775"/>
          </a:xfrm>
          <a:prstGeom prst="rect">
            <a:avLst/>
          </a:prstGeom>
          <a:noFill/>
        </p:spPr>
        <p:txBody>
          <a:bodyPr wrap="none" rtlCol="0">
            <a:spAutoFit/>
          </a:bodyPr>
          <a:lstStyle/>
          <a:p>
            <a:r>
              <a:rPr lang="zh-CN" altLang="en-US" sz="32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完全二叉树</a:t>
            </a:r>
            <a:endParaRPr lang="zh-CN" altLang="en-US" sz="32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9" name="灯片编号占位符 8"/>
          <p:cNvSpPr>
            <a:spLocks noGrp="1"/>
          </p:cNvSpPr>
          <p:nvPr>
            <p:ph type="sldNum" sz="quarter" idx="10"/>
          </p:nvPr>
        </p:nvSpPr>
        <p:spPr/>
        <p:txBody>
          <a:bodyPr/>
          <a:lstStyle/>
          <a:p>
            <a:pPr>
              <a:defRPr/>
            </a:pPr>
            <a:fld id="{459EA7AB-6CCF-4392-BD0C-0EE200CA1E6B}" type="slidenum">
              <a:rPr lang="en-US" altLang="zh-CN" smtClean="0"/>
              <a:pPr>
                <a:defRPr/>
              </a:pPr>
              <a:t>24</a:t>
            </a:fld>
            <a:r>
              <a:rPr lang="en-US" altLang="zh-CN" smtClean="0"/>
              <a:t>/83</a:t>
            </a:r>
            <a:endParaRPr lang="en-US" altLang="zh-CN" dirty="0"/>
          </a:p>
        </p:txBody>
      </p:sp>
    </p:spTree>
    <p:extLst>
      <p:ext uri="{BB962C8B-B14F-4D97-AF65-F5344CB8AC3E}">
        <p14:creationId xmlns:p14="http://schemas.microsoft.com/office/powerpoint/2010/main" val="23470130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barn(inVertical)">
                                      <p:cBhvr>
                                        <p:cTn id="7" dur="500"/>
                                        <p:tgtEl>
                                          <p:spTgt spid="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barn(inVertical)">
                                      <p:cBhvr>
                                        <p:cTn id="12" dur="500"/>
                                        <p:tgtEl>
                                          <p:spTgt spid="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arn(inVertical)">
                                      <p:cBhvr>
                                        <p:cTn id="20" dur="500"/>
                                        <p:tgtEl>
                                          <p:spTgt spid="7"/>
                                        </p:tgtEl>
                                      </p:cBhvr>
                                    </p:animEffect>
                                  </p:childTnLst>
                                </p:cTn>
                              </p:par>
                              <p:par>
                                <p:cTn id="21" presetID="16" presetClass="entr" presetSubtype="21"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arn(inVertical)">
                                      <p:cBhvr>
                                        <p:cTn id="23" dur="500"/>
                                        <p:tgtEl>
                                          <p:spTgt spid="5"/>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barn(inVertical)">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约束函数和</a:t>
            </a:r>
            <a:r>
              <a:rPr lang="zh-CN" altLang="en-US" dirty="0"/>
              <a:t>限界</a:t>
            </a:r>
            <a:r>
              <a:rPr lang="zh-CN" altLang="en-US" dirty="0" smtClean="0"/>
              <a:t>函数</a:t>
            </a:r>
            <a:endParaRPr lang="en-US" altLang="zh-CN" dirty="0" smtClean="0"/>
          </a:p>
          <a:p>
            <a:r>
              <a:rPr lang="en-US" altLang="zh-CN" dirty="0" smtClean="0"/>
              <a:t>w=[16 15 15] p=[45 25 25] c=30</a:t>
            </a:r>
            <a:endParaRPr lang="zh-CN" altLang="en-US" dirty="0"/>
          </a:p>
        </p:txBody>
      </p:sp>
      <p:sp>
        <p:nvSpPr>
          <p:cNvPr id="3" name="标题 2"/>
          <p:cNvSpPr>
            <a:spLocks noGrp="1"/>
          </p:cNvSpPr>
          <p:nvPr>
            <p:ph type="title"/>
          </p:nvPr>
        </p:nvSpPr>
        <p:spPr/>
        <p:txBody>
          <a:bodyPr/>
          <a:lstStyle/>
          <a:p>
            <a:r>
              <a:rPr lang="en-US" altLang="zh-CN" dirty="0" smtClean="0"/>
              <a:t>0-1</a:t>
            </a:r>
            <a:r>
              <a:rPr lang="zh-CN" altLang="en-US" dirty="0" smtClean="0"/>
              <a:t>背包：说明回溯步骤</a:t>
            </a:r>
            <a:endParaRPr lang="zh-CN" altLang="en-US" dirty="0"/>
          </a:p>
        </p:txBody>
      </p:sp>
      <p:pic>
        <p:nvPicPr>
          <p:cNvPr id="5" name="Picture 7" descr="t51"/>
          <p:cNvPicPr>
            <a:picLocks noChangeAspect="1" noChangeArrowheads="1"/>
          </p:cNvPicPr>
          <p:nvPr/>
        </p:nvPicPr>
        <p:blipFill>
          <a:blip r:embed="rId2">
            <a:clrChange>
              <a:clrFrom>
                <a:srgbClr val="FFFDDB"/>
              </a:clrFrom>
              <a:clrTo>
                <a:srgbClr val="FFFDDB">
                  <a:alpha val="0"/>
                </a:srgbClr>
              </a:clrTo>
            </a:clrChange>
            <a:extLst>
              <a:ext uri="{BEBA8EAE-BF5A-486C-A8C5-ECC9F3942E4B}">
                <a14:imgProps xmlns:a14="http://schemas.microsoft.com/office/drawing/2010/main">
                  <a14:imgLayer r:embed="rId3">
                    <a14:imgEffect>
                      <a14:colorTemperature colorTemp="8800"/>
                    </a14:imgEffect>
                  </a14:imgLayer>
                </a14:imgProps>
              </a:ext>
              <a:ext uri="{28A0092B-C50C-407E-A947-70E740481C1C}">
                <a14:useLocalDpi xmlns:a14="http://schemas.microsoft.com/office/drawing/2010/main" val="0"/>
              </a:ext>
            </a:extLst>
          </a:blip>
          <a:srcRect/>
          <a:stretch>
            <a:fillRect/>
          </a:stretch>
        </p:blipFill>
        <p:spPr bwMode="auto">
          <a:xfrm>
            <a:off x="1012366" y="2510340"/>
            <a:ext cx="7242596" cy="3888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矩形 5"/>
          <p:cNvSpPr/>
          <p:nvPr/>
        </p:nvSpPr>
        <p:spPr bwMode="auto">
          <a:xfrm>
            <a:off x="755576" y="4725144"/>
            <a:ext cx="2085917" cy="1512167"/>
          </a:xfrm>
          <a:prstGeom prst="rect">
            <a:avLst/>
          </a:prstGeom>
          <a:ln>
            <a:no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7" name="矩形 6"/>
          <p:cNvSpPr/>
          <p:nvPr/>
        </p:nvSpPr>
        <p:spPr bwMode="auto">
          <a:xfrm>
            <a:off x="2350845" y="5169668"/>
            <a:ext cx="1066712" cy="1067643"/>
          </a:xfrm>
          <a:prstGeom prst="rect">
            <a:avLst/>
          </a:prstGeom>
          <a:ln>
            <a:no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8" name="矩形 7"/>
          <p:cNvSpPr/>
          <p:nvPr/>
        </p:nvSpPr>
        <p:spPr bwMode="auto">
          <a:xfrm>
            <a:off x="5724128" y="5183185"/>
            <a:ext cx="720081" cy="1095025"/>
          </a:xfrm>
          <a:prstGeom prst="rect">
            <a:avLst/>
          </a:prstGeom>
          <a:ln>
            <a:no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9" name="矩形 8"/>
          <p:cNvSpPr/>
          <p:nvPr/>
        </p:nvSpPr>
        <p:spPr bwMode="auto">
          <a:xfrm>
            <a:off x="6444209" y="4365105"/>
            <a:ext cx="2050424" cy="1872206"/>
          </a:xfrm>
          <a:prstGeom prst="rect">
            <a:avLst/>
          </a:prstGeom>
          <a:ln>
            <a:no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cxnSp>
        <p:nvCxnSpPr>
          <p:cNvPr id="11" name="直接箭头连接符 10"/>
          <p:cNvCxnSpPr/>
          <p:nvPr/>
        </p:nvCxnSpPr>
        <p:spPr bwMode="auto">
          <a:xfrm flipH="1">
            <a:off x="2818119" y="2577784"/>
            <a:ext cx="1514483" cy="1039958"/>
          </a:xfrm>
          <a:prstGeom prst="straightConnector1">
            <a:avLst/>
          </a:prstGeom>
          <a:solidFill>
            <a:schemeClr val="accent1"/>
          </a:solidFill>
          <a:ln w="63500" cap="flat" cmpd="sng" algn="ctr">
            <a:solidFill>
              <a:srgbClr val="F7240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2"/>
          <p:cNvCxnSpPr/>
          <p:nvPr/>
        </p:nvCxnSpPr>
        <p:spPr bwMode="auto">
          <a:xfrm flipH="1">
            <a:off x="1475656" y="3630770"/>
            <a:ext cx="1102794" cy="823786"/>
          </a:xfrm>
          <a:prstGeom prst="straightConnector1">
            <a:avLst/>
          </a:prstGeom>
          <a:solidFill>
            <a:schemeClr val="accent1"/>
          </a:solidFill>
          <a:ln w="63500" cap="flat" cmpd="sng" algn="ctr">
            <a:solidFill>
              <a:srgbClr val="F7240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p:cNvCxnSpPr/>
          <p:nvPr/>
        </p:nvCxnSpPr>
        <p:spPr bwMode="auto">
          <a:xfrm flipV="1">
            <a:off x="2275609" y="4599760"/>
            <a:ext cx="597716" cy="598640"/>
          </a:xfrm>
          <a:prstGeom prst="straightConnector1">
            <a:avLst/>
          </a:prstGeom>
          <a:solidFill>
            <a:schemeClr val="accent1"/>
          </a:solidFill>
          <a:ln w="63500" cap="flat" cmpd="sng" algn="ctr">
            <a:solidFill>
              <a:srgbClr val="F7240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p:cNvCxnSpPr/>
          <p:nvPr/>
        </p:nvCxnSpPr>
        <p:spPr bwMode="auto">
          <a:xfrm>
            <a:off x="3211402" y="4093782"/>
            <a:ext cx="494777" cy="540009"/>
          </a:xfrm>
          <a:prstGeom prst="straightConnector1">
            <a:avLst/>
          </a:prstGeom>
          <a:solidFill>
            <a:schemeClr val="accent1"/>
          </a:solidFill>
          <a:ln w="63500" cap="flat" cmpd="sng" algn="ctr">
            <a:solidFill>
              <a:srgbClr val="F7240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箭头连接符 22"/>
          <p:cNvCxnSpPr/>
          <p:nvPr/>
        </p:nvCxnSpPr>
        <p:spPr bwMode="auto">
          <a:xfrm flipH="1">
            <a:off x="2781896" y="5087868"/>
            <a:ext cx="520936" cy="453045"/>
          </a:xfrm>
          <a:prstGeom prst="straightConnector1">
            <a:avLst/>
          </a:prstGeom>
          <a:solidFill>
            <a:schemeClr val="accent1"/>
          </a:solidFill>
          <a:ln w="63500" cap="flat" cmpd="sng" algn="ctr">
            <a:solidFill>
              <a:srgbClr val="F7240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接箭头连接符 24"/>
          <p:cNvCxnSpPr/>
          <p:nvPr/>
        </p:nvCxnSpPr>
        <p:spPr bwMode="auto">
          <a:xfrm>
            <a:off x="4962149" y="2756962"/>
            <a:ext cx="1523957" cy="927735"/>
          </a:xfrm>
          <a:prstGeom prst="straightConnector1">
            <a:avLst/>
          </a:prstGeom>
          <a:solidFill>
            <a:schemeClr val="accent1"/>
          </a:solidFill>
          <a:ln w="63500" cap="flat" cmpd="sng" algn="ctr">
            <a:solidFill>
              <a:srgbClr val="F7240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箭头连接符 27"/>
          <p:cNvCxnSpPr/>
          <p:nvPr/>
        </p:nvCxnSpPr>
        <p:spPr bwMode="auto">
          <a:xfrm flipH="1">
            <a:off x="5040529" y="3899918"/>
            <a:ext cx="773249" cy="733873"/>
          </a:xfrm>
          <a:prstGeom prst="straightConnector1">
            <a:avLst/>
          </a:prstGeom>
          <a:solidFill>
            <a:schemeClr val="accent1"/>
          </a:solidFill>
          <a:ln w="63500" cap="flat" cmpd="sng" algn="ctr">
            <a:solidFill>
              <a:srgbClr val="F7240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接箭头连接符 30"/>
          <p:cNvCxnSpPr/>
          <p:nvPr/>
        </p:nvCxnSpPr>
        <p:spPr bwMode="auto">
          <a:xfrm flipH="1">
            <a:off x="4486896" y="4747354"/>
            <a:ext cx="637091" cy="733873"/>
          </a:xfrm>
          <a:prstGeom prst="straightConnector1">
            <a:avLst/>
          </a:prstGeom>
          <a:solidFill>
            <a:schemeClr val="accent1"/>
          </a:solidFill>
          <a:ln w="63500" cap="flat" cmpd="sng" algn="ctr">
            <a:solidFill>
              <a:srgbClr val="F7240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椭圆 32"/>
          <p:cNvSpPr/>
          <p:nvPr/>
        </p:nvSpPr>
        <p:spPr bwMode="auto">
          <a:xfrm>
            <a:off x="6000958" y="3694860"/>
            <a:ext cx="792087" cy="860780"/>
          </a:xfrm>
          <a:prstGeom prst="ellipse">
            <a:avLst/>
          </a:prstGeom>
          <a:noFill/>
          <a:ln w="63500" cap="flat" cmpd="sng" algn="ctr">
            <a:solidFill>
              <a:srgbClr val="FF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0" name="灯片编号占位符 9"/>
          <p:cNvSpPr>
            <a:spLocks noGrp="1"/>
          </p:cNvSpPr>
          <p:nvPr>
            <p:ph type="sldNum" sz="quarter" idx="10"/>
          </p:nvPr>
        </p:nvSpPr>
        <p:spPr/>
        <p:txBody>
          <a:bodyPr/>
          <a:lstStyle/>
          <a:p>
            <a:pPr>
              <a:defRPr/>
            </a:pPr>
            <a:fld id="{459EA7AB-6CCF-4392-BD0C-0EE200CA1E6B}" type="slidenum">
              <a:rPr lang="en-US" altLang="zh-CN" smtClean="0"/>
              <a:pPr>
                <a:defRPr/>
              </a:pPr>
              <a:t>25</a:t>
            </a:fld>
            <a:r>
              <a:rPr lang="en-US" altLang="zh-CN" smtClean="0"/>
              <a:t>/83</a:t>
            </a:r>
            <a:endParaRPr lang="en-US" altLang="zh-CN" dirty="0"/>
          </a:p>
        </p:txBody>
      </p:sp>
    </p:spTree>
    <p:extLst>
      <p:ext uri="{BB962C8B-B14F-4D97-AF65-F5344CB8AC3E}">
        <p14:creationId xmlns:p14="http://schemas.microsoft.com/office/powerpoint/2010/main" val="19366506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up)">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up)">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arn(inVertical)">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wipe(up)">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wipe(up)">
                                      <p:cBhvr>
                                        <p:cTn id="47" dur="500"/>
                                        <p:tgtEl>
                                          <p:spTgt spid="2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wipe(up)">
                                      <p:cBhvr>
                                        <p:cTn id="52" dur="500"/>
                                        <p:tgtEl>
                                          <p:spTgt spid="31"/>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barn(inVertical)">
                                      <p:cBhvr>
                                        <p:cTn id="57" dur="500"/>
                                        <p:tgtEl>
                                          <p:spTgt spid="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33"/>
                                        </p:tgtEl>
                                        <p:attrNameLst>
                                          <p:attrName>style.visibility</p:attrName>
                                        </p:attrNameLst>
                                      </p:cBhvr>
                                      <p:to>
                                        <p:strVal val="visible"/>
                                      </p:to>
                                    </p:set>
                                    <p:animEffect transition="in" filter="wipe(down)">
                                      <p:cBhvr>
                                        <p:cTn id="62" dur="500"/>
                                        <p:tgtEl>
                                          <p:spTgt spid="33"/>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barn(inVertical)">
                                      <p:cBhvr>
                                        <p:cTn id="6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3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旅行售货员问题</a:t>
            </a:r>
            <a:endParaRPr lang="en-US" altLang="zh-CN" dirty="0" smtClean="0"/>
          </a:p>
          <a:p>
            <a:pPr lvl="1"/>
            <a:r>
              <a:rPr lang="zh-CN" altLang="en-US" dirty="0" smtClean="0"/>
              <a:t>设</a:t>
            </a:r>
            <a:r>
              <a:rPr lang="en-US" altLang="zh-CN" dirty="0" smtClean="0"/>
              <a:t>G=(V,E)</a:t>
            </a:r>
            <a:r>
              <a:rPr lang="zh-CN" altLang="en-US" dirty="0" smtClean="0"/>
              <a:t>是一个带权图，图中的各边费用</a:t>
            </a:r>
            <a:r>
              <a:rPr lang="en-US" altLang="zh-CN" dirty="0" smtClean="0"/>
              <a:t>(</a:t>
            </a:r>
            <a:r>
              <a:rPr lang="zh-CN" altLang="en-US" dirty="0"/>
              <a:t>权</a:t>
            </a:r>
            <a:r>
              <a:rPr lang="en-US" altLang="zh-CN" dirty="0" smtClean="0"/>
              <a:t>)</a:t>
            </a:r>
            <a:r>
              <a:rPr lang="zh-CN" altLang="en-US" dirty="0" smtClean="0"/>
              <a:t>为正数，周游路线的费用是这条路线上所有边的费用之和。目标是找出费用最小的周游路线。</a:t>
            </a:r>
            <a:endParaRPr lang="en-US" altLang="zh-CN" dirty="0" smtClean="0"/>
          </a:p>
          <a:p>
            <a:pPr lvl="1"/>
            <a:r>
              <a:rPr lang="zh-CN" altLang="en-US" dirty="0" smtClean="0"/>
              <a:t>解空间？</a:t>
            </a:r>
            <a:endParaRPr lang="en-US" altLang="zh-CN" dirty="0" smtClean="0"/>
          </a:p>
          <a:p>
            <a:pPr lvl="1"/>
            <a:r>
              <a:rPr lang="zh-CN" altLang="en-US" dirty="0" smtClean="0"/>
              <a:t>如何组织？排列树</a:t>
            </a:r>
            <a:endParaRPr lang="zh-CN" altLang="en-US" dirty="0"/>
          </a:p>
        </p:txBody>
      </p:sp>
      <p:sp>
        <p:nvSpPr>
          <p:cNvPr id="3" name="标题 2"/>
          <p:cNvSpPr>
            <a:spLocks noGrp="1"/>
          </p:cNvSpPr>
          <p:nvPr>
            <p:ph type="title"/>
          </p:nvPr>
        </p:nvSpPr>
        <p:spPr/>
        <p:txBody>
          <a:bodyPr/>
          <a:lstStyle/>
          <a:p>
            <a:r>
              <a:rPr lang="zh-CN" altLang="en-US" dirty="0" smtClean="0"/>
              <a:t>举例说明二</a:t>
            </a:r>
            <a:endParaRPr lang="zh-CN" altLang="en-US" dirty="0"/>
          </a:p>
        </p:txBody>
      </p:sp>
      <p:pic>
        <p:nvPicPr>
          <p:cNvPr id="5" name="Picture 2" descr="http://img0.tuicool.com/FveYni.jpg"/>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2254250" y="4125038"/>
            <a:ext cx="5715000" cy="2257426"/>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bwMode="auto">
          <a:xfrm>
            <a:off x="4932040" y="4125038"/>
            <a:ext cx="3168352" cy="2251888"/>
          </a:xfrm>
          <a:prstGeom prst="rect">
            <a:avLst/>
          </a:prstGeom>
          <a:solidFill>
            <a:schemeClr val="bg1"/>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26</a:t>
            </a:fld>
            <a:r>
              <a:rPr lang="en-US" altLang="zh-CN" smtClean="0"/>
              <a:t>/83</a:t>
            </a:r>
            <a:endParaRPr lang="en-US" altLang="zh-CN" dirty="0"/>
          </a:p>
        </p:txBody>
      </p:sp>
    </p:spTree>
    <p:extLst>
      <p:ext uri="{BB962C8B-B14F-4D97-AF65-F5344CB8AC3E}">
        <p14:creationId xmlns:p14="http://schemas.microsoft.com/office/powerpoint/2010/main" val="416101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barn(inVertical)">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barn(inVertical)">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xit" presetSubtype="4" fill="hold" grpId="0" nodeType="clickEffect">
                                  <p:stCondLst>
                                    <p:cond delay="0"/>
                                  </p:stCondLst>
                                  <p:childTnLst>
                                    <p:animEffect transition="out" filter="wipe(down)">
                                      <p:cBhvr>
                                        <p:cTn id="16" dur="500"/>
                                        <p:tgtEl>
                                          <p:spTgt spid="6"/>
                                        </p:tgtEl>
                                      </p:cBhvr>
                                    </p:animEffect>
                                    <p:set>
                                      <p:cBhvr>
                                        <p:cTn id="1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约束函数与限界函数</a:t>
            </a:r>
            <a:endParaRPr lang="en-US" altLang="zh-CN" dirty="0" smtClean="0"/>
          </a:p>
          <a:p>
            <a:pPr lvl="1"/>
            <a:r>
              <a:rPr lang="en-US" altLang="zh-CN" b="1" dirty="0" smtClean="0">
                <a:solidFill>
                  <a:srgbClr val="FF0000"/>
                </a:solidFill>
              </a:rPr>
              <a:t>1-3-2-4-1</a:t>
            </a:r>
          </a:p>
          <a:p>
            <a:pPr lvl="1"/>
            <a:r>
              <a:rPr lang="zh-CN" altLang="en-US" b="1" dirty="0">
                <a:solidFill>
                  <a:srgbClr val="FF0000"/>
                </a:solidFill>
              </a:rPr>
              <a:t>权</a:t>
            </a:r>
            <a:r>
              <a:rPr lang="zh-CN" altLang="en-US" b="1" dirty="0" smtClean="0">
                <a:solidFill>
                  <a:srgbClr val="FF0000"/>
                </a:solidFill>
              </a:rPr>
              <a:t>值和</a:t>
            </a:r>
            <a:r>
              <a:rPr lang="en-US" altLang="zh-CN" b="1" dirty="0" smtClean="0">
                <a:solidFill>
                  <a:srgbClr val="FF0000"/>
                </a:solidFill>
              </a:rPr>
              <a:t>25</a:t>
            </a:r>
            <a:endParaRPr lang="zh-CN" altLang="en-US" b="1" dirty="0">
              <a:solidFill>
                <a:srgbClr val="FF0000"/>
              </a:solidFill>
            </a:endParaRPr>
          </a:p>
        </p:txBody>
      </p:sp>
      <p:sp>
        <p:nvSpPr>
          <p:cNvPr id="3" name="标题 2"/>
          <p:cNvSpPr>
            <a:spLocks noGrp="1"/>
          </p:cNvSpPr>
          <p:nvPr>
            <p:ph type="title"/>
          </p:nvPr>
        </p:nvSpPr>
        <p:spPr/>
        <p:txBody>
          <a:bodyPr/>
          <a:lstStyle/>
          <a:p>
            <a:r>
              <a:rPr lang="zh-CN" altLang="en-US" dirty="0" smtClean="0"/>
              <a:t>说 明 回 溯 过 程</a:t>
            </a:r>
            <a:endParaRPr lang="zh-CN" altLang="en-US" dirty="0"/>
          </a:p>
        </p:txBody>
      </p:sp>
      <p:pic>
        <p:nvPicPr>
          <p:cNvPr id="6" name="Picture 2" descr="http://img0.tuicool.com/FveYni.jpg"/>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146330" y="2942591"/>
            <a:ext cx="6902496" cy="322271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7" descr="t53"/>
          <p:cNvPicPr>
            <a:picLocks noChangeAspect="1" noChangeArrowheads="1"/>
          </p:cNvPicPr>
          <p:nvPr/>
        </p:nvPicPr>
        <p:blipFill>
          <a:blip r:embed="rId4">
            <a:extLst>
              <a:ext uri="{BEBA8EAE-BF5A-486C-A8C5-ECC9F3942E4B}">
                <a14:imgProps xmlns:a14="http://schemas.microsoft.com/office/drawing/2010/main">
                  <a14:imgLayer r:embed="rId5">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3203848" y="1776757"/>
            <a:ext cx="5940152" cy="4388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直接箭头连接符 7"/>
          <p:cNvCxnSpPr/>
          <p:nvPr/>
        </p:nvCxnSpPr>
        <p:spPr bwMode="auto">
          <a:xfrm>
            <a:off x="5940152" y="2132856"/>
            <a:ext cx="0" cy="864096"/>
          </a:xfrm>
          <a:prstGeom prst="straightConnector1">
            <a:avLst/>
          </a:prstGeom>
          <a:solidFill>
            <a:schemeClr val="accent1"/>
          </a:solidFill>
          <a:ln w="635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接箭头连接符 8"/>
          <p:cNvCxnSpPr/>
          <p:nvPr/>
        </p:nvCxnSpPr>
        <p:spPr bwMode="auto">
          <a:xfrm flipH="1">
            <a:off x="4572000" y="2996952"/>
            <a:ext cx="1152128" cy="648072"/>
          </a:xfrm>
          <a:prstGeom prst="straightConnector1">
            <a:avLst/>
          </a:prstGeom>
          <a:solidFill>
            <a:schemeClr val="accent1"/>
          </a:solidFill>
          <a:ln w="635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箭头连接符 10"/>
          <p:cNvCxnSpPr/>
          <p:nvPr/>
        </p:nvCxnSpPr>
        <p:spPr bwMode="auto">
          <a:xfrm flipH="1">
            <a:off x="3491880" y="3971030"/>
            <a:ext cx="398621" cy="606116"/>
          </a:xfrm>
          <a:prstGeom prst="straightConnector1">
            <a:avLst/>
          </a:prstGeom>
          <a:solidFill>
            <a:schemeClr val="accent1"/>
          </a:solidFill>
          <a:ln w="635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2"/>
          <p:cNvCxnSpPr/>
          <p:nvPr/>
        </p:nvCxnSpPr>
        <p:spPr bwMode="auto">
          <a:xfrm flipH="1">
            <a:off x="3393350" y="5013176"/>
            <a:ext cx="4971" cy="606116"/>
          </a:xfrm>
          <a:prstGeom prst="straightConnector1">
            <a:avLst/>
          </a:prstGeom>
          <a:solidFill>
            <a:schemeClr val="accent1"/>
          </a:solidFill>
          <a:ln w="635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p:cNvCxnSpPr/>
          <p:nvPr/>
        </p:nvCxnSpPr>
        <p:spPr bwMode="auto">
          <a:xfrm>
            <a:off x="4882507" y="4092331"/>
            <a:ext cx="226985" cy="484815"/>
          </a:xfrm>
          <a:prstGeom prst="straightConnector1">
            <a:avLst/>
          </a:prstGeom>
          <a:solidFill>
            <a:schemeClr val="accent1"/>
          </a:solidFill>
          <a:ln w="635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20"/>
          <p:cNvCxnSpPr/>
          <p:nvPr/>
        </p:nvCxnSpPr>
        <p:spPr bwMode="auto">
          <a:xfrm>
            <a:off x="5281119" y="4888942"/>
            <a:ext cx="10961" cy="628290"/>
          </a:xfrm>
          <a:prstGeom prst="straightConnector1">
            <a:avLst/>
          </a:prstGeom>
          <a:solidFill>
            <a:schemeClr val="accent1"/>
          </a:solidFill>
          <a:ln w="635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矩形 22"/>
          <p:cNvSpPr/>
          <p:nvPr/>
        </p:nvSpPr>
        <p:spPr bwMode="auto">
          <a:xfrm>
            <a:off x="6261249" y="4309945"/>
            <a:ext cx="913629" cy="1786283"/>
          </a:xfrm>
          <a:prstGeom prst="rect">
            <a:avLst/>
          </a:prstGeom>
          <a:solidFill>
            <a:schemeClr val="bg1"/>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6" name="矩形 25"/>
          <p:cNvSpPr/>
          <p:nvPr/>
        </p:nvSpPr>
        <p:spPr bwMode="auto">
          <a:xfrm>
            <a:off x="8250351" y="5126107"/>
            <a:ext cx="903639" cy="986370"/>
          </a:xfrm>
          <a:prstGeom prst="rect">
            <a:avLst/>
          </a:prstGeom>
          <a:solidFill>
            <a:schemeClr val="bg1"/>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27</a:t>
            </a:fld>
            <a:r>
              <a:rPr lang="en-US" altLang="zh-CN" smtClean="0"/>
              <a:t>/83</a:t>
            </a:r>
            <a:endParaRPr lang="en-US" altLang="zh-CN" dirty="0"/>
          </a:p>
        </p:txBody>
      </p:sp>
    </p:spTree>
    <p:extLst>
      <p:ext uri="{BB962C8B-B14F-4D97-AF65-F5344CB8AC3E}">
        <p14:creationId xmlns:p14="http://schemas.microsoft.com/office/powerpoint/2010/main" val="1892356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16" presetClass="entr" presetSubtype="21"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arn(inVertical)">
                                      <p:cBhvr>
                                        <p:cTn id="13" dur="500"/>
                                        <p:tgtEl>
                                          <p:spTgt spid="11"/>
                                        </p:tgtEl>
                                      </p:cBhvr>
                                    </p:animEffect>
                                  </p:childTnLst>
                                </p:cTn>
                              </p:par>
                              <p:par>
                                <p:cTn id="14" presetID="16" presetClass="entr" presetSubtype="21"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barn(inVertical)">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barn(inVertical)">
                                      <p:cBhvr>
                                        <p:cTn id="21" dur="500"/>
                                        <p:tgtEl>
                                          <p:spTgt spid="15"/>
                                        </p:tgtEl>
                                      </p:cBhvr>
                                    </p:animEffect>
                                  </p:childTnLst>
                                </p:cTn>
                              </p:par>
                              <p:par>
                                <p:cTn id="22" presetID="16" presetClass="entr" presetSubtype="21" fill="hold"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barn(inVertical)">
                                      <p:cBhvr>
                                        <p:cTn id="24" dur="5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barn(inVertical)">
                                      <p:cBhvr>
                                        <p:cTn id="29" dur="500"/>
                                        <p:tgtEl>
                                          <p:spTgt spid="2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wipe(down)">
                                      <p:cBhvr>
                                        <p:cTn id="34" dur="500"/>
                                        <p:tgtEl>
                                          <p:spTgt spid="26"/>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2">
                                            <p:txEl>
                                              <p:pRg st="1" end="1"/>
                                            </p:txEl>
                                          </p:spTgt>
                                        </p:tgtEl>
                                        <p:attrNameLst>
                                          <p:attrName>style.visibility</p:attrName>
                                        </p:attrNameLst>
                                      </p:cBhvr>
                                      <p:to>
                                        <p:strVal val="visible"/>
                                      </p:to>
                                    </p:set>
                                    <p:animEffect transition="in" filter="barn(inVertical)">
                                      <p:cBhvr>
                                        <p:cTn id="39" dur="500"/>
                                        <p:tgtEl>
                                          <p:spTgt spid="2">
                                            <p:txEl>
                                              <p:pRg st="1" end="1"/>
                                            </p:txEl>
                                          </p:spTgt>
                                        </p:tgtEl>
                                      </p:cBhvr>
                                    </p:animEffect>
                                  </p:childTnLst>
                                </p:cTn>
                              </p:par>
                              <p:par>
                                <p:cTn id="40" presetID="16" presetClass="entr" presetSubtype="21" fill="hold" nodeType="withEffect">
                                  <p:stCondLst>
                                    <p:cond delay="0"/>
                                  </p:stCondLst>
                                  <p:childTnLst>
                                    <p:set>
                                      <p:cBhvr>
                                        <p:cTn id="41" dur="1" fill="hold">
                                          <p:stCondLst>
                                            <p:cond delay="0"/>
                                          </p:stCondLst>
                                        </p:cTn>
                                        <p:tgtEl>
                                          <p:spTgt spid="2">
                                            <p:txEl>
                                              <p:pRg st="2" end="2"/>
                                            </p:txEl>
                                          </p:spTgt>
                                        </p:tgtEl>
                                        <p:attrNameLst>
                                          <p:attrName>style.visibility</p:attrName>
                                        </p:attrNameLst>
                                      </p:cBhvr>
                                      <p:to>
                                        <p:strVal val="visible"/>
                                      </p:to>
                                    </p:set>
                                    <p:animEffect transition="in" filter="barn(inVertical)">
                                      <p:cBhvr>
                                        <p:cTn id="4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227012" y="1988840"/>
            <a:ext cx="8809038" cy="2120900"/>
          </a:xfrm>
          <a:prstGeom prst="round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6000" b="1" dirty="0" smtClean="0">
                <a:solidFill>
                  <a:srgbClr val="FF0000"/>
                </a:solidFill>
                <a:effectLst>
                  <a:outerShdw blurRad="38100" dist="38100" dir="2700000" algn="tl">
                    <a:srgbClr val="000000">
                      <a:alpha val="43137"/>
                    </a:srgbClr>
                  </a:outerShdw>
                </a:effectLst>
                <a:ea typeface="隶书" panose="02010509060101010101" pitchFamily="49" charset="-122"/>
              </a:rPr>
              <a:t>应用范例</a:t>
            </a:r>
            <a:endParaRPr lang="zh-CN" altLang="en-US" sz="5400" b="1" dirty="0">
              <a:solidFill>
                <a:schemeClr val="tx1"/>
              </a:solidFill>
              <a:effectLst>
                <a:outerShdw blurRad="38100" dist="38100" dir="2700000" algn="tl">
                  <a:srgbClr val="000000">
                    <a:alpha val="43137"/>
                  </a:srgbClr>
                </a:outerShdw>
              </a:effectLst>
              <a:ea typeface="隶书" panose="02010509060101010101" pitchFamily="49" charset="-122"/>
            </a:endParaRPr>
          </a:p>
        </p:txBody>
      </p:sp>
      <p:sp>
        <p:nvSpPr>
          <p:cNvPr id="2" name="灯片编号占位符 1"/>
          <p:cNvSpPr>
            <a:spLocks noGrp="1"/>
          </p:cNvSpPr>
          <p:nvPr>
            <p:ph type="sldNum" sz="quarter" idx="10"/>
          </p:nvPr>
        </p:nvSpPr>
        <p:spPr/>
        <p:txBody>
          <a:bodyPr/>
          <a:lstStyle/>
          <a:p>
            <a:pPr>
              <a:defRPr/>
            </a:pPr>
            <a:fld id="{459EA7AB-6CCF-4392-BD0C-0EE200CA1E6B}" type="slidenum">
              <a:rPr lang="en-US" altLang="zh-CN" smtClean="0"/>
              <a:pPr>
                <a:defRPr/>
              </a:pPr>
              <a:t>28</a:t>
            </a:fld>
            <a:r>
              <a:rPr lang="en-US" altLang="zh-CN" smtClean="0"/>
              <a:t>/83</a:t>
            </a:r>
            <a:endParaRPr lang="en-US" altLang="zh-CN" dirty="0"/>
          </a:p>
        </p:txBody>
      </p:sp>
    </p:spTree>
    <p:extLst>
      <p:ext uri="{BB962C8B-B14F-4D97-AF65-F5344CB8AC3E}">
        <p14:creationId xmlns:p14="http://schemas.microsoft.com/office/powerpoint/2010/main" val="3240147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有一批共</a:t>
            </a:r>
            <a:r>
              <a:rPr lang="en-US" altLang="zh-CN" dirty="0"/>
              <a:t>n</a:t>
            </a:r>
            <a:r>
              <a:rPr lang="zh-CN" altLang="en-US" dirty="0"/>
              <a:t>个集装箱要装上</a:t>
            </a:r>
            <a:r>
              <a:rPr lang="en-US" altLang="zh-CN" dirty="0"/>
              <a:t>2</a:t>
            </a:r>
            <a:r>
              <a:rPr lang="zh-CN" altLang="en-US" dirty="0"/>
              <a:t>艘载重量分别为</a:t>
            </a:r>
            <a:r>
              <a:rPr lang="en-US" altLang="zh-CN" dirty="0"/>
              <a:t>c1</a:t>
            </a:r>
            <a:r>
              <a:rPr lang="zh-CN" altLang="en-US" dirty="0"/>
              <a:t>和</a:t>
            </a:r>
            <a:r>
              <a:rPr lang="en-US" altLang="zh-CN" dirty="0"/>
              <a:t>c2</a:t>
            </a:r>
            <a:r>
              <a:rPr lang="zh-CN" altLang="en-US" dirty="0"/>
              <a:t>的轮船，其中集装箱</a:t>
            </a:r>
            <a:r>
              <a:rPr lang="en-US" altLang="zh-CN" dirty="0" err="1"/>
              <a:t>i</a:t>
            </a:r>
            <a:r>
              <a:rPr lang="zh-CN" altLang="en-US" dirty="0"/>
              <a:t>的重量为</a:t>
            </a:r>
            <a:r>
              <a:rPr lang="en-US" altLang="zh-CN" dirty="0" err="1"/>
              <a:t>wi</a:t>
            </a:r>
            <a:r>
              <a:rPr lang="zh-CN" altLang="en-US" dirty="0"/>
              <a:t>，</a:t>
            </a:r>
            <a:r>
              <a:rPr lang="zh-CN" altLang="en-US" dirty="0" smtClean="0"/>
              <a:t>且</a:t>
            </a:r>
            <a:endParaRPr lang="zh-CN" altLang="en-US" dirty="0"/>
          </a:p>
        </p:txBody>
      </p:sp>
      <p:sp>
        <p:nvSpPr>
          <p:cNvPr id="3" name="标题 2"/>
          <p:cNvSpPr>
            <a:spLocks noGrp="1"/>
          </p:cNvSpPr>
          <p:nvPr>
            <p:ph type="title"/>
          </p:nvPr>
        </p:nvSpPr>
        <p:spPr/>
        <p:txBody>
          <a:bodyPr/>
          <a:lstStyle/>
          <a:p>
            <a:r>
              <a:rPr lang="zh-CN" altLang="en-US" dirty="0" smtClean="0"/>
              <a:t>装载问题</a:t>
            </a:r>
            <a:endParaRPr lang="zh-CN" altLang="en-US" dirty="0"/>
          </a:p>
        </p:txBody>
      </p:sp>
      <p:graphicFrame>
        <p:nvGraphicFramePr>
          <p:cNvPr id="6" name="Object 6"/>
          <p:cNvGraphicFramePr>
            <a:graphicFrameLocks noChangeAspect="1"/>
          </p:cNvGraphicFramePr>
          <p:nvPr>
            <p:extLst>
              <p:ext uri="{D42A27DB-BD31-4B8C-83A1-F6EECF244321}">
                <p14:modId xmlns:p14="http://schemas.microsoft.com/office/powerpoint/2010/main" val="787491189"/>
              </p:ext>
            </p:extLst>
          </p:nvPr>
        </p:nvGraphicFramePr>
        <p:xfrm>
          <a:off x="7213600" y="2168987"/>
          <a:ext cx="1511300" cy="698500"/>
        </p:xfrm>
        <a:graphic>
          <a:graphicData uri="http://schemas.openxmlformats.org/presentationml/2006/ole">
            <mc:AlternateContent xmlns:mc="http://schemas.openxmlformats.org/markup-compatibility/2006">
              <mc:Choice xmlns:v="urn:schemas-microsoft-com:vml" Requires="v">
                <p:oleObj spid="_x0000_s30847" name="公式" r:id="rId3" imgW="927100" imgH="431800" progId="Equation.3">
                  <p:embed/>
                </p:oleObj>
              </mc:Choice>
              <mc:Fallback>
                <p:oleObj name="公式" r:id="rId3" imgW="927100" imgH="431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3600" y="2168987"/>
                        <a:ext cx="15113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 Box 8"/>
          <p:cNvSpPr txBox="1">
            <a:spLocks noChangeArrowheads="1"/>
          </p:cNvSpPr>
          <p:nvPr/>
        </p:nvSpPr>
        <p:spPr bwMode="auto">
          <a:xfrm>
            <a:off x="277018" y="2867487"/>
            <a:ext cx="8589963"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latin typeface="黑体" panose="02010609060101010101" pitchFamily="49" charset="-122"/>
                <a:ea typeface="黑体" panose="02010609060101010101" pitchFamily="49" charset="-122"/>
              </a:rPr>
              <a:t>装载问题要求确定是否有一个合理的装载方案可将</a:t>
            </a:r>
            <a:r>
              <a:rPr lang="zh-CN" altLang="en-US" sz="2400" dirty="0" smtClean="0">
                <a:latin typeface="黑体" panose="02010609060101010101" pitchFamily="49" charset="-122"/>
                <a:ea typeface="黑体" panose="02010609060101010101" pitchFamily="49" charset="-122"/>
              </a:rPr>
              <a:t>这</a:t>
            </a:r>
            <a:r>
              <a:rPr lang="zh-CN" altLang="en-US" sz="2400" dirty="0">
                <a:latin typeface="黑体" panose="02010609060101010101" pitchFamily="49" charset="-122"/>
                <a:ea typeface="黑体" panose="02010609060101010101" pitchFamily="49" charset="-122"/>
              </a:rPr>
              <a:t>批</a:t>
            </a:r>
            <a:r>
              <a:rPr lang="zh-CN" altLang="en-US" sz="2400" dirty="0" smtClean="0">
                <a:latin typeface="黑体" panose="02010609060101010101" pitchFamily="49" charset="-122"/>
                <a:ea typeface="黑体" panose="02010609060101010101" pitchFamily="49" charset="-122"/>
              </a:rPr>
              <a:t>集装箱</a:t>
            </a:r>
            <a:r>
              <a:rPr lang="zh-CN" altLang="en-US" sz="2400" dirty="0">
                <a:latin typeface="黑体" panose="02010609060101010101" pitchFamily="49" charset="-122"/>
                <a:ea typeface="黑体" panose="02010609060101010101" pitchFamily="49" charset="-122"/>
              </a:rPr>
              <a:t>装上这</a:t>
            </a: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艘轮船。如果有，找出一种装载方案。</a:t>
            </a:r>
          </a:p>
          <a:p>
            <a:pPr eaLnBrk="1" hangingPunct="1"/>
            <a:r>
              <a:rPr lang="zh-CN" altLang="en-US" sz="2400" dirty="0">
                <a:ea typeface="楷体_GB2312" pitchFamily="49" charset="-122"/>
              </a:rPr>
              <a:t>容易证明，如果一个给定装载问题有解，则采用下面的策略可得到最优装载方案。</a:t>
            </a:r>
          </a:p>
          <a:p>
            <a:pPr eaLnBrk="1" hangingPunct="1"/>
            <a:r>
              <a:rPr lang="en-US" altLang="zh-CN" sz="2400" dirty="0">
                <a:ea typeface="楷体_GB2312" pitchFamily="49" charset="-122"/>
              </a:rPr>
              <a:t>(1)</a:t>
            </a:r>
            <a:r>
              <a:rPr lang="zh-CN" altLang="en-US" sz="2400" dirty="0">
                <a:ea typeface="楷体_GB2312" pitchFamily="49" charset="-122"/>
              </a:rPr>
              <a:t>首先将第一艘轮船尽可能装满；</a:t>
            </a:r>
          </a:p>
          <a:p>
            <a:pPr eaLnBrk="1" hangingPunct="1"/>
            <a:r>
              <a:rPr lang="en-US" altLang="zh-CN" sz="2400" dirty="0">
                <a:ea typeface="楷体_GB2312" pitchFamily="49" charset="-122"/>
              </a:rPr>
              <a:t>(2)</a:t>
            </a:r>
            <a:r>
              <a:rPr lang="zh-CN" altLang="en-US" sz="2400" dirty="0">
                <a:ea typeface="楷体_GB2312" pitchFamily="49" charset="-122"/>
              </a:rPr>
              <a:t>将剩余的集装箱装上第二艘轮船。</a:t>
            </a:r>
          </a:p>
          <a:p>
            <a:pPr eaLnBrk="1" hangingPunct="1"/>
            <a:r>
              <a:rPr lang="zh-CN" altLang="en-US" sz="2400" dirty="0">
                <a:ea typeface="楷体_GB2312" pitchFamily="49" charset="-122"/>
              </a:rPr>
              <a:t>将第一艘轮船尽可能装满等价于选取全体集装箱的一个子集，使该子集中集装箱重量之和最接近。由此可知，装载问题等价于以下特殊的</a:t>
            </a:r>
            <a:r>
              <a:rPr lang="en-US" altLang="zh-CN" sz="2400" dirty="0">
                <a:ea typeface="楷体_GB2312" pitchFamily="49" charset="-122"/>
              </a:rPr>
              <a:t>0-1</a:t>
            </a:r>
            <a:r>
              <a:rPr lang="zh-CN" altLang="en-US" sz="2400" dirty="0">
                <a:ea typeface="楷体_GB2312" pitchFamily="49" charset="-122"/>
              </a:rPr>
              <a:t>背包问题。</a:t>
            </a:r>
          </a:p>
        </p:txBody>
      </p:sp>
      <p:sp>
        <p:nvSpPr>
          <p:cNvPr id="8" name="Text Box 12"/>
          <p:cNvSpPr txBox="1">
            <a:spLocks noChangeArrowheads="1"/>
          </p:cNvSpPr>
          <p:nvPr/>
        </p:nvSpPr>
        <p:spPr bwMode="auto">
          <a:xfrm>
            <a:off x="1763688" y="3757194"/>
            <a:ext cx="4968875" cy="1238250"/>
          </a:xfrm>
          <a:prstGeom prst="rect">
            <a:avLst/>
          </a:prstGeom>
          <a:solidFill>
            <a:srgbClr val="2605A1"/>
          </a:solidFill>
          <a:ln w="50800">
            <a:noFill/>
            <a:miter lim="800000"/>
            <a:headEnd/>
            <a:tailEnd/>
          </a:ln>
          <a:effectLs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chemeClr val="bg1"/>
                </a:solidFill>
                <a:effectLst>
                  <a:outerShdw blurRad="38100" dist="38100" dir="2700000" algn="tl">
                    <a:srgbClr val="000000">
                      <a:alpha val="43137"/>
                    </a:srgbClr>
                  </a:outerShdw>
                </a:effectLst>
                <a:ea typeface="楷体_GB2312" pitchFamily="49" charset="-122"/>
              </a:rPr>
              <a:t>用回溯法设计解装载问题的</a:t>
            </a:r>
            <a:r>
              <a:rPr lang="en-US" altLang="zh-CN" sz="2400" b="1" dirty="0">
                <a:solidFill>
                  <a:schemeClr val="bg1"/>
                </a:solidFill>
                <a:effectLst>
                  <a:outerShdw blurRad="38100" dist="38100" dir="2700000" algn="tl">
                    <a:srgbClr val="000000">
                      <a:alpha val="43137"/>
                    </a:srgbClr>
                  </a:outerShdw>
                </a:effectLst>
                <a:ea typeface="楷体_GB2312" pitchFamily="49" charset="-122"/>
              </a:rPr>
              <a:t>O(2</a:t>
            </a:r>
            <a:r>
              <a:rPr lang="en-US" altLang="zh-CN" sz="2400" b="1" baseline="30000" dirty="0">
                <a:solidFill>
                  <a:schemeClr val="bg1"/>
                </a:solidFill>
                <a:effectLst>
                  <a:outerShdw blurRad="38100" dist="38100" dir="2700000" algn="tl">
                    <a:srgbClr val="000000">
                      <a:alpha val="43137"/>
                    </a:srgbClr>
                  </a:outerShdw>
                </a:effectLst>
                <a:ea typeface="楷体_GB2312" pitchFamily="49" charset="-122"/>
              </a:rPr>
              <a:t>n</a:t>
            </a:r>
            <a:r>
              <a:rPr lang="en-US" altLang="zh-CN" sz="2400" b="1" dirty="0">
                <a:solidFill>
                  <a:schemeClr val="bg1"/>
                </a:solidFill>
                <a:effectLst>
                  <a:outerShdw blurRad="38100" dist="38100" dir="2700000" algn="tl">
                    <a:srgbClr val="000000">
                      <a:alpha val="43137"/>
                    </a:srgbClr>
                  </a:outerShdw>
                </a:effectLst>
                <a:ea typeface="楷体_GB2312" pitchFamily="49" charset="-122"/>
              </a:rPr>
              <a:t>)</a:t>
            </a:r>
            <a:r>
              <a:rPr lang="zh-CN" altLang="en-US" sz="2400" b="1" dirty="0">
                <a:solidFill>
                  <a:schemeClr val="bg1"/>
                </a:solidFill>
                <a:effectLst>
                  <a:outerShdw blurRad="38100" dist="38100" dir="2700000" algn="tl">
                    <a:srgbClr val="000000">
                      <a:alpha val="43137"/>
                    </a:srgbClr>
                  </a:outerShdw>
                </a:effectLst>
                <a:ea typeface="楷体_GB2312" pitchFamily="49" charset="-122"/>
              </a:rPr>
              <a:t>计算时间算法。在某些情况下该算法优于动态规划算法。</a:t>
            </a:r>
          </a:p>
        </p:txBody>
      </p:sp>
      <p:sp>
        <p:nvSpPr>
          <p:cNvPr id="5" name="灯片编号占位符 4"/>
          <p:cNvSpPr>
            <a:spLocks noGrp="1"/>
          </p:cNvSpPr>
          <p:nvPr>
            <p:ph type="sldNum" sz="quarter" idx="10"/>
          </p:nvPr>
        </p:nvSpPr>
        <p:spPr/>
        <p:txBody>
          <a:bodyPr/>
          <a:lstStyle/>
          <a:p>
            <a:pPr>
              <a:defRPr/>
            </a:pPr>
            <a:fld id="{459EA7AB-6CCF-4392-BD0C-0EE200CA1E6B}" type="slidenum">
              <a:rPr lang="en-US" altLang="zh-CN" smtClean="0"/>
              <a:pPr>
                <a:defRPr/>
              </a:pPr>
              <a:t>29</a:t>
            </a:fld>
            <a:r>
              <a:rPr lang="en-US" altLang="zh-CN" smtClean="0"/>
              <a:t>/83</a:t>
            </a:r>
            <a:endParaRPr lang="en-US" altLang="zh-CN" dirty="0"/>
          </a:p>
        </p:txBody>
      </p:sp>
    </p:spTree>
    <p:extLst>
      <p:ext uri="{BB962C8B-B14F-4D97-AF65-F5344CB8AC3E}">
        <p14:creationId xmlns:p14="http://schemas.microsoft.com/office/powerpoint/2010/main" val="38296983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Vertic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arn(inVertical)">
                                      <p:cBhvr>
                                        <p:cTn id="12" dur="500"/>
                                        <p:tgtEl>
                                          <p:spTgt spid="7">
                                            <p:txEl>
                                              <p:pRg st="1" end="1"/>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barn(inVertical)">
                                      <p:cBhvr>
                                        <p:cTn id="15" dur="500"/>
                                        <p:tgtEl>
                                          <p:spTgt spid="7">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7">
                                            <p:txEl>
                                              <p:pRg st="3" end="3"/>
                                            </p:txEl>
                                          </p:spTgt>
                                        </p:tgtEl>
                                        <p:attrNameLst>
                                          <p:attrName>style.visibility</p:attrName>
                                        </p:attrNameLst>
                                      </p:cBhvr>
                                      <p:to>
                                        <p:strVal val="visible"/>
                                      </p:to>
                                    </p:set>
                                    <p:animEffect transition="in" filter="barn(inVertical)">
                                      <p:cBhvr>
                                        <p:cTn id="18" dur="500"/>
                                        <p:tgtEl>
                                          <p:spTgt spid="7">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barn(inVertical)">
                                      <p:cBhvr>
                                        <p:cTn id="23" dur="500"/>
                                        <p:tgtEl>
                                          <p:spTgt spid="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blinds(horizontal)">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理解回溯法的深度优先搜索策略。</a:t>
            </a:r>
          </a:p>
          <a:p>
            <a:r>
              <a:rPr lang="zh-CN" altLang="en-US" dirty="0"/>
              <a:t>掌握用回溯法解题的算法框架</a:t>
            </a:r>
          </a:p>
          <a:p>
            <a:pPr lvl="1"/>
            <a:r>
              <a:rPr lang="zh-CN" altLang="en-US" dirty="0"/>
              <a:t>（</a:t>
            </a:r>
            <a:r>
              <a:rPr lang="en-US" altLang="zh-CN" dirty="0"/>
              <a:t>1</a:t>
            </a:r>
            <a:r>
              <a:rPr lang="zh-CN" altLang="en-US" dirty="0"/>
              <a:t>）递归回溯</a:t>
            </a:r>
          </a:p>
          <a:p>
            <a:pPr lvl="1"/>
            <a:r>
              <a:rPr lang="zh-CN" altLang="en-US" dirty="0"/>
              <a:t>（</a:t>
            </a:r>
            <a:r>
              <a:rPr lang="en-US" altLang="zh-CN" dirty="0"/>
              <a:t>2</a:t>
            </a:r>
            <a:r>
              <a:rPr lang="zh-CN" altLang="en-US" dirty="0"/>
              <a:t>）迭代回溯</a:t>
            </a:r>
          </a:p>
          <a:p>
            <a:pPr lvl="1"/>
            <a:r>
              <a:rPr lang="zh-CN" altLang="en-US" dirty="0"/>
              <a:t>（</a:t>
            </a:r>
            <a:r>
              <a:rPr lang="en-US" altLang="zh-CN" dirty="0"/>
              <a:t>3</a:t>
            </a:r>
            <a:r>
              <a:rPr lang="zh-CN" altLang="en-US" dirty="0"/>
              <a:t>）子集树算法框架</a:t>
            </a:r>
          </a:p>
          <a:p>
            <a:pPr lvl="1"/>
            <a:r>
              <a:rPr lang="zh-CN" altLang="en-US" dirty="0"/>
              <a:t>（</a:t>
            </a:r>
            <a:r>
              <a:rPr lang="en-US" altLang="zh-CN" dirty="0"/>
              <a:t>4</a:t>
            </a:r>
            <a:r>
              <a:rPr lang="zh-CN" altLang="en-US" dirty="0"/>
              <a:t>）排列树算法</a:t>
            </a:r>
            <a:r>
              <a:rPr lang="zh-CN" altLang="en-US" dirty="0" smtClean="0"/>
              <a:t>框架</a:t>
            </a:r>
            <a:endParaRPr lang="en-US" altLang="zh-CN" dirty="0" smtClean="0"/>
          </a:p>
          <a:p>
            <a:r>
              <a:rPr lang="zh-CN" altLang="en-US" dirty="0" smtClean="0"/>
              <a:t>通过应用范例掌握学习回溯的设计策略</a:t>
            </a:r>
            <a:endParaRPr lang="en-US" altLang="zh-CN" dirty="0" smtClean="0"/>
          </a:p>
          <a:p>
            <a:pPr lvl="1"/>
            <a:r>
              <a:rPr lang="en-US" altLang="zh-CN" sz="2400" dirty="0"/>
              <a:t>N</a:t>
            </a:r>
            <a:r>
              <a:rPr lang="zh-CN" altLang="en-US" sz="2400" dirty="0"/>
              <a:t>皇后问题、</a:t>
            </a:r>
            <a:r>
              <a:rPr lang="en-US" altLang="zh-CN" sz="2400" dirty="0"/>
              <a:t>0-1</a:t>
            </a:r>
            <a:r>
              <a:rPr lang="zh-CN" altLang="en-US" sz="2400" dirty="0"/>
              <a:t>背包问题</a:t>
            </a:r>
            <a:r>
              <a:rPr lang="zh-CN" altLang="en-US" sz="2400" dirty="0" smtClean="0"/>
              <a:t>、圆排列问题、连续邮资问题</a:t>
            </a:r>
            <a:endParaRPr lang="zh-CN" altLang="en-US" sz="2400" dirty="0"/>
          </a:p>
          <a:p>
            <a:pPr lvl="1"/>
            <a:r>
              <a:rPr lang="zh-CN" altLang="en-US" sz="2400" dirty="0" smtClean="0"/>
              <a:t>装载问题、符号三角形问题、图的</a:t>
            </a:r>
            <a:r>
              <a:rPr lang="en-US" altLang="zh-CN" sz="2400" dirty="0" smtClean="0"/>
              <a:t>m</a:t>
            </a:r>
            <a:r>
              <a:rPr lang="zh-CN" altLang="en-US" sz="2400" dirty="0" smtClean="0"/>
              <a:t>着色问题</a:t>
            </a:r>
            <a:endParaRPr lang="en-US" altLang="zh-CN" sz="2400" dirty="0" smtClean="0"/>
          </a:p>
          <a:p>
            <a:pPr lvl="1"/>
            <a:r>
              <a:rPr lang="zh-CN" altLang="en-US" sz="2400" dirty="0" smtClean="0"/>
              <a:t>批处理作业调度、旅行售货员问题</a:t>
            </a:r>
            <a:endParaRPr lang="en-US" altLang="zh-CN" sz="2400" dirty="0" smtClean="0"/>
          </a:p>
          <a:p>
            <a:endParaRPr lang="zh-CN" altLang="en-US" dirty="0"/>
          </a:p>
        </p:txBody>
      </p:sp>
      <p:sp>
        <p:nvSpPr>
          <p:cNvPr id="3" name="标题 2"/>
          <p:cNvSpPr>
            <a:spLocks noGrp="1"/>
          </p:cNvSpPr>
          <p:nvPr>
            <p:ph type="title"/>
          </p:nvPr>
        </p:nvSpPr>
        <p:spPr/>
        <p:txBody>
          <a:bodyPr/>
          <a:lstStyle/>
          <a:p>
            <a:r>
              <a:rPr lang="zh-CN" altLang="en-US" dirty="0" smtClean="0"/>
              <a:t>回溯法</a:t>
            </a:r>
            <a:r>
              <a:rPr lang="en-US" altLang="zh-CN" dirty="0" smtClean="0"/>
              <a:t>——</a:t>
            </a:r>
            <a:r>
              <a:rPr lang="zh-CN" altLang="en-US" dirty="0" smtClean="0"/>
              <a:t>学习要点</a:t>
            </a:r>
            <a:endParaRPr lang="zh-CN" altLang="en-US" dirty="0"/>
          </a:p>
        </p:txBody>
      </p:sp>
      <p:sp>
        <p:nvSpPr>
          <p:cNvPr id="5" name="灯片编号占位符 4"/>
          <p:cNvSpPr>
            <a:spLocks noGrp="1"/>
          </p:cNvSpPr>
          <p:nvPr>
            <p:ph type="sldNum" sz="quarter" idx="10"/>
          </p:nvPr>
        </p:nvSpPr>
        <p:spPr/>
        <p:txBody>
          <a:bodyPr/>
          <a:lstStyle/>
          <a:p>
            <a:pPr>
              <a:defRPr/>
            </a:pPr>
            <a:fld id="{459EA7AB-6CCF-4392-BD0C-0EE200CA1E6B}" type="slidenum">
              <a:rPr lang="en-US" altLang="zh-CN" smtClean="0"/>
              <a:pPr>
                <a:defRPr/>
              </a:pPr>
              <a:t>3</a:t>
            </a:fld>
            <a:r>
              <a:rPr lang="en-US" altLang="zh-CN" smtClean="0"/>
              <a:t>/83</a:t>
            </a:r>
            <a:endParaRPr lang="en-US" altLang="zh-CN" dirty="0"/>
          </a:p>
        </p:txBody>
      </p:sp>
    </p:spTree>
    <p:extLst>
      <p:ext uri="{BB962C8B-B14F-4D97-AF65-F5344CB8AC3E}">
        <p14:creationId xmlns:p14="http://schemas.microsoft.com/office/powerpoint/2010/main" val="13863269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49"/>
          <p:cNvCxnSpPr>
            <a:endCxn id="35" idx="0"/>
          </p:cNvCxnSpPr>
          <p:nvPr/>
        </p:nvCxnSpPr>
        <p:spPr bwMode="auto">
          <a:xfrm flipH="1">
            <a:off x="7377912" y="5111324"/>
            <a:ext cx="417579" cy="674068"/>
          </a:xfrm>
          <a:prstGeom prst="line">
            <a:avLst/>
          </a:prstGeom>
          <a:solidFill>
            <a:schemeClr val="accent1"/>
          </a:solidFill>
          <a:ln w="635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直接连接符 47"/>
          <p:cNvCxnSpPr>
            <a:endCxn id="34" idx="0"/>
          </p:cNvCxnSpPr>
          <p:nvPr/>
        </p:nvCxnSpPr>
        <p:spPr bwMode="auto">
          <a:xfrm flipH="1">
            <a:off x="4934441" y="5085184"/>
            <a:ext cx="420787" cy="772216"/>
          </a:xfrm>
          <a:prstGeom prst="line">
            <a:avLst/>
          </a:prstGeom>
          <a:solidFill>
            <a:schemeClr val="accent1"/>
          </a:solidFill>
          <a:ln w="635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接连接符 44"/>
          <p:cNvCxnSpPr/>
          <p:nvPr/>
        </p:nvCxnSpPr>
        <p:spPr bwMode="auto">
          <a:xfrm flipH="1">
            <a:off x="2991744" y="5147303"/>
            <a:ext cx="639212" cy="758201"/>
          </a:xfrm>
          <a:prstGeom prst="line">
            <a:avLst/>
          </a:prstGeom>
          <a:solidFill>
            <a:schemeClr val="accent1"/>
          </a:solidFill>
          <a:ln w="635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直接连接符 41"/>
          <p:cNvCxnSpPr/>
          <p:nvPr/>
        </p:nvCxnSpPr>
        <p:spPr bwMode="auto">
          <a:xfrm>
            <a:off x="3698163" y="5006186"/>
            <a:ext cx="553752" cy="968187"/>
          </a:xfrm>
          <a:prstGeom prst="line">
            <a:avLst/>
          </a:prstGeom>
          <a:solidFill>
            <a:schemeClr val="accent1"/>
          </a:solidFill>
          <a:ln w="635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接连接符 42"/>
          <p:cNvCxnSpPr/>
          <p:nvPr/>
        </p:nvCxnSpPr>
        <p:spPr bwMode="auto">
          <a:xfrm>
            <a:off x="5510103" y="5042649"/>
            <a:ext cx="553752" cy="968187"/>
          </a:xfrm>
          <a:prstGeom prst="line">
            <a:avLst/>
          </a:prstGeom>
          <a:solidFill>
            <a:schemeClr val="accent1"/>
          </a:solidFill>
          <a:ln w="635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直接连接符 43"/>
          <p:cNvCxnSpPr/>
          <p:nvPr/>
        </p:nvCxnSpPr>
        <p:spPr bwMode="auto">
          <a:xfrm>
            <a:off x="7895524" y="5042649"/>
            <a:ext cx="553752" cy="968187"/>
          </a:xfrm>
          <a:prstGeom prst="line">
            <a:avLst/>
          </a:prstGeom>
          <a:solidFill>
            <a:schemeClr val="accent1"/>
          </a:solidFill>
          <a:ln w="635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直接连接符 39"/>
          <p:cNvCxnSpPr/>
          <p:nvPr/>
        </p:nvCxnSpPr>
        <p:spPr bwMode="auto">
          <a:xfrm>
            <a:off x="1446746" y="5042649"/>
            <a:ext cx="553752" cy="968187"/>
          </a:xfrm>
          <a:prstGeom prst="line">
            <a:avLst/>
          </a:prstGeom>
          <a:solidFill>
            <a:schemeClr val="accent1"/>
          </a:solidFill>
          <a:ln w="635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直接连接符 37"/>
          <p:cNvCxnSpPr/>
          <p:nvPr/>
        </p:nvCxnSpPr>
        <p:spPr bwMode="auto">
          <a:xfrm flipH="1">
            <a:off x="785814" y="5042649"/>
            <a:ext cx="541025" cy="1023788"/>
          </a:xfrm>
          <a:prstGeom prst="line">
            <a:avLst/>
          </a:prstGeom>
          <a:solidFill>
            <a:schemeClr val="accent1"/>
          </a:solidFill>
          <a:ln w="635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内容占位符 1"/>
          <p:cNvSpPr>
            <a:spLocks noGrp="1"/>
          </p:cNvSpPr>
          <p:nvPr>
            <p:ph idx="1"/>
          </p:nvPr>
        </p:nvSpPr>
        <p:spPr/>
        <p:txBody>
          <a:bodyPr/>
          <a:lstStyle/>
          <a:p>
            <a:r>
              <a:rPr lang="zh-CN" altLang="en-US" dirty="0"/>
              <a:t>例如，当</a:t>
            </a:r>
            <a:r>
              <a:rPr lang="en-US" altLang="zh-CN" dirty="0"/>
              <a:t>n=3,c1=c2=50,</a:t>
            </a:r>
            <a:r>
              <a:rPr lang="zh-CN" altLang="en-US" dirty="0"/>
              <a:t>且</a:t>
            </a:r>
            <a:r>
              <a:rPr lang="en-US" altLang="zh-CN" dirty="0"/>
              <a:t>w=[10,40,40</a:t>
            </a:r>
            <a:r>
              <a:rPr lang="en-US" altLang="zh-CN" dirty="0" smtClean="0"/>
              <a:t>]</a:t>
            </a:r>
          </a:p>
          <a:p>
            <a:pPr lvl="1"/>
            <a:r>
              <a:rPr lang="zh-CN" altLang="en-US" dirty="0" smtClean="0"/>
              <a:t>可</a:t>
            </a:r>
            <a:r>
              <a:rPr lang="zh-CN" altLang="en-US" dirty="0"/>
              <a:t>将集装箱</a:t>
            </a:r>
            <a:r>
              <a:rPr lang="en-US" altLang="zh-CN" dirty="0"/>
              <a:t>1</a:t>
            </a:r>
            <a:r>
              <a:rPr lang="zh-CN" altLang="en-US" dirty="0"/>
              <a:t>和集装箱</a:t>
            </a:r>
            <a:r>
              <a:rPr lang="en-US" altLang="zh-CN" dirty="0"/>
              <a:t>2</a:t>
            </a:r>
            <a:r>
              <a:rPr lang="zh-CN" altLang="en-US" dirty="0"/>
              <a:t>装上一艘</a:t>
            </a:r>
            <a:r>
              <a:rPr lang="zh-CN" altLang="en-US" dirty="0" smtClean="0"/>
              <a:t>轮船</a:t>
            </a:r>
            <a:r>
              <a:rPr lang="en-US" altLang="zh-CN" dirty="0" smtClean="0"/>
              <a:t>;</a:t>
            </a:r>
          </a:p>
          <a:p>
            <a:pPr lvl="1"/>
            <a:r>
              <a:rPr lang="zh-CN" altLang="en-US" dirty="0" smtClean="0"/>
              <a:t>而</a:t>
            </a:r>
            <a:r>
              <a:rPr lang="zh-CN" altLang="en-US" dirty="0"/>
              <a:t>将集装箱</a:t>
            </a:r>
            <a:r>
              <a:rPr lang="en-US" altLang="zh-CN" dirty="0"/>
              <a:t>3</a:t>
            </a:r>
            <a:r>
              <a:rPr lang="zh-CN" altLang="en-US" dirty="0"/>
              <a:t>装在第二艘轮船</a:t>
            </a:r>
            <a:r>
              <a:rPr lang="zh-CN" altLang="en-US" dirty="0" smtClean="0"/>
              <a:t>；</a:t>
            </a:r>
            <a:endParaRPr lang="en-US" altLang="zh-CN" dirty="0" smtClean="0"/>
          </a:p>
        </p:txBody>
      </p:sp>
      <p:sp>
        <p:nvSpPr>
          <p:cNvPr id="3" name="标题 2"/>
          <p:cNvSpPr>
            <a:spLocks noGrp="1"/>
          </p:cNvSpPr>
          <p:nvPr>
            <p:ph type="title"/>
          </p:nvPr>
        </p:nvSpPr>
        <p:spPr/>
        <p:txBody>
          <a:bodyPr/>
          <a:lstStyle/>
          <a:p>
            <a:r>
              <a:rPr lang="zh-CN" altLang="en-US" dirty="0"/>
              <a:t>例子</a:t>
            </a:r>
          </a:p>
        </p:txBody>
      </p:sp>
      <p:grpSp>
        <p:nvGrpSpPr>
          <p:cNvPr id="7" name="组合 6"/>
          <p:cNvGrpSpPr/>
          <p:nvPr/>
        </p:nvGrpSpPr>
        <p:grpSpPr>
          <a:xfrm>
            <a:off x="1043608" y="2847892"/>
            <a:ext cx="7128792" cy="2376264"/>
            <a:chOff x="971600" y="3212976"/>
            <a:chExt cx="7789738" cy="3158412"/>
          </a:xfrm>
        </p:grpSpPr>
        <p:cxnSp>
          <p:nvCxnSpPr>
            <p:cNvPr id="8" name="直接连接符 7"/>
            <p:cNvCxnSpPr/>
            <p:nvPr/>
          </p:nvCxnSpPr>
          <p:spPr bwMode="auto">
            <a:xfrm flipH="1">
              <a:off x="2771801" y="3710401"/>
              <a:ext cx="1656183" cy="772678"/>
            </a:xfrm>
            <a:prstGeom prst="line">
              <a:avLst/>
            </a:prstGeom>
            <a:solidFill>
              <a:schemeClr val="accent1"/>
            </a:solidFill>
            <a:ln w="635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接连接符 8"/>
            <p:cNvCxnSpPr/>
            <p:nvPr/>
          </p:nvCxnSpPr>
          <p:spPr bwMode="auto">
            <a:xfrm flipH="1">
              <a:off x="1367645" y="4533684"/>
              <a:ext cx="1147223" cy="1324178"/>
            </a:xfrm>
            <a:prstGeom prst="line">
              <a:avLst/>
            </a:prstGeom>
            <a:solidFill>
              <a:schemeClr val="accent1"/>
            </a:solidFill>
            <a:ln w="635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接连接符 9"/>
            <p:cNvCxnSpPr/>
            <p:nvPr/>
          </p:nvCxnSpPr>
          <p:spPr bwMode="auto">
            <a:xfrm flipH="1" flipV="1">
              <a:off x="2583814" y="4553679"/>
              <a:ext cx="1357403" cy="1389235"/>
            </a:xfrm>
            <a:prstGeom prst="line">
              <a:avLst/>
            </a:prstGeom>
            <a:solidFill>
              <a:schemeClr val="accent1"/>
            </a:solidFill>
            <a:ln w="635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连接符 10"/>
            <p:cNvCxnSpPr/>
            <p:nvPr/>
          </p:nvCxnSpPr>
          <p:spPr bwMode="auto">
            <a:xfrm flipH="1" flipV="1">
              <a:off x="7002326" y="4689140"/>
              <a:ext cx="1357403" cy="1389235"/>
            </a:xfrm>
            <a:prstGeom prst="line">
              <a:avLst/>
            </a:prstGeom>
            <a:solidFill>
              <a:schemeClr val="accent1"/>
            </a:solidFill>
            <a:ln w="635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连接符 11"/>
            <p:cNvCxnSpPr/>
            <p:nvPr/>
          </p:nvCxnSpPr>
          <p:spPr bwMode="auto">
            <a:xfrm flipH="1" flipV="1">
              <a:off x="4935521" y="3710402"/>
              <a:ext cx="1974197" cy="978738"/>
            </a:xfrm>
            <a:prstGeom prst="line">
              <a:avLst/>
            </a:prstGeom>
            <a:solidFill>
              <a:schemeClr val="accent1"/>
            </a:solidFill>
            <a:ln w="635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连接符 12"/>
            <p:cNvCxnSpPr/>
            <p:nvPr/>
          </p:nvCxnSpPr>
          <p:spPr bwMode="auto">
            <a:xfrm flipV="1">
              <a:off x="5781402" y="4689140"/>
              <a:ext cx="1121048" cy="1260134"/>
            </a:xfrm>
            <a:prstGeom prst="line">
              <a:avLst/>
            </a:prstGeom>
            <a:solidFill>
              <a:schemeClr val="accent1"/>
            </a:solidFill>
            <a:ln w="635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椭圆 13"/>
            <p:cNvSpPr/>
            <p:nvPr/>
          </p:nvSpPr>
          <p:spPr bwMode="auto">
            <a:xfrm>
              <a:off x="4268316" y="3212976"/>
              <a:ext cx="792088" cy="792088"/>
            </a:xfrm>
            <a:prstGeom prst="ellipse">
              <a:avLst/>
            </a:prstGeom>
            <a:ln>
              <a:headEnd type="none" w="med" len="med"/>
              <a:tailEnd type="none" w="med" len="med"/>
            </a:ln>
            <a:extLst/>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3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endParaRPr kumimoji="0" lang="zh-CN" altLang="en-US" sz="3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15" name="椭圆 14"/>
            <p:cNvSpPr/>
            <p:nvPr/>
          </p:nvSpPr>
          <p:spPr bwMode="auto">
            <a:xfrm>
              <a:off x="6506406" y="4293096"/>
              <a:ext cx="792088" cy="792088"/>
            </a:xfrm>
            <a:prstGeom prst="ellipse">
              <a:avLst/>
            </a:prstGeom>
            <a:ln>
              <a:headEnd type="none" w="med" len="med"/>
              <a:tailEnd type="none" w="med" len="med"/>
            </a:ln>
            <a:extLst/>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3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3</a:t>
              </a:r>
              <a:endParaRPr kumimoji="0" lang="zh-CN" altLang="en-US" sz="3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16" name="椭圆 15"/>
            <p:cNvSpPr/>
            <p:nvPr/>
          </p:nvSpPr>
          <p:spPr bwMode="auto">
            <a:xfrm>
              <a:off x="2154827" y="4087035"/>
              <a:ext cx="792088" cy="792088"/>
            </a:xfrm>
            <a:prstGeom prst="ellipse">
              <a:avLst/>
            </a:prstGeom>
            <a:ln>
              <a:headEnd type="none" w="med" len="med"/>
              <a:tailEnd type="none" w="med" len="med"/>
            </a:ln>
            <a:extLst/>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3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2</a:t>
              </a:r>
              <a:endParaRPr kumimoji="0" lang="zh-CN" altLang="en-US" sz="3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17" name="椭圆 16"/>
            <p:cNvSpPr/>
            <p:nvPr/>
          </p:nvSpPr>
          <p:spPr bwMode="auto">
            <a:xfrm>
              <a:off x="5350631" y="5579300"/>
              <a:ext cx="792088" cy="792088"/>
            </a:xfrm>
            <a:prstGeom prst="ellipse">
              <a:avLst/>
            </a:prstGeom>
            <a:ln>
              <a:headEnd type="none" w="med" len="med"/>
              <a:tailEnd type="none" w="med" len="med"/>
            </a:ln>
            <a:extLst/>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3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6</a:t>
              </a:r>
              <a:endParaRPr kumimoji="0" lang="zh-CN" altLang="en-US" sz="3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18" name="椭圆 17"/>
            <p:cNvSpPr/>
            <p:nvPr/>
          </p:nvSpPr>
          <p:spPr bwMode="auto">
            <a:xfrm>
              <a:off x="971600" y="5579300"/>
              <a:ext cx="792088" cy="792088"/>
            </a:xfrm>
            <a:prstGeom prst="ellipse">
              <a:avLst/>
            </a:prstGeom>
            <a:ln>
              <a:headEnd type="none" w="med" len="med"/>
              <a:tailEnd type="none" w="med" len="med"/>
            </a:ln>
            <a:extLst/>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3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4</a:t>
              </a:r>
              <a:endParaRPr kumimoji="0" lang="zh-CN" altLang="en-US" sz="3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19" name="椭圆 18"/>
            <p:cNvSpPr/>
            <p:nvPr/>
          </p:nvSpPr>
          <p:spPr bwMode="auto">
            <a:xfrm>
              <a:off x="7969250" y="5579300"/>
              <a:ext cx="792088" cy="792088"/>
            </a:xfrm>
            <a:prstGeom prst="ellipse">
              <a:avLst/>
            </a:prstGeom>
            <a:ln>
              <a:headEnd type="none" w="med" len="med"/>
              <a:tailEnd type="none" w="med" len="med"/>
            </a:ln>
            <a:extLst/>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3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7</a:t>
              </a:r>
              <a:endParaRPr kumimoji="0" lang="zh-CN" altLang="en-US" sz="3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20" name="椭圆 19"/>
            <p:cNvSpPr/>
            <p:nvPr/>
          </p:nvSpPr>
          <p:spPr bwMode="auto">
            <a:xfrm>
              <a:off x="3476228" y="5579300"/>
              <a:ext cx="792088" cy="792088"/>
            </a:xfrm>
            <a:prstGeom prst="ellipse">
              <a:avLst/>
            </a:prstGeom>
            <a:ln>
              <a:headEnd type="none" w="med" len="med"/>
              <a:tailEnd type="none" w="med" len="med"/>
            </a:ln>
            <a:extLst/>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3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5</a:t>
              </a:r>
              <a:endParaRPr kumimoji="0" lang="zh-CN" altLang="en-US" sz="3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grpSp>
      <p:sp>
        <p:nvSpPr>
          <p:cNvPr id="30" name="椭圆 29"/>
          <p:cNvSpPr/>
          <p:nvPr/>
        </p:nvSpPr>
        <p:spPr bwMode="auto">
          <a:xfrm>
            <a:off x="390735" y="5857400"/>
            <a:ext cx="724881" cy="595936"/>
          </a:xfrm>
          <a:prstGeom prst="ellipse">
            <a:avLst/>
          </a:prstGeom>
          <a:ln>
            <a:headEnd type="none" w="med" len="med"/>
            <a:tailEnd type="none" w="med" len="med"/>
          </a:ln>
          <a:extLst/>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3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8</a:t>
            </a:r>
            <a:endParaRPr kumimoji="0" lang="zh-CN" altLang="en-US" sz="3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31" name="椭圆 30"/>
          <p:cNvSpPr/>
          <p:nvPr/>
        </p:nvSpPr>
        <p:spPr bwMode="auto">
          <a:xfrm>
            <a:off x="1547664" y="5857400"/>
            <a:ext cx="724881" cy="595936"/>
          </a:xfrm>
          <a:prstGeom prst="ellipse">
            <a:avLst/>
          </a:prstGeom>
          <a:ln>
            <a:headEnd type="none" w="med" len="med"/>
            <a:tailEnd type="none" w="med" len="med"/>
          </a:ln>
          <a:extLst/>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3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9</a:t>
            </a:r>
            <a:endParaRPr kumimoji="0" lang="zh-CN" altLang="en-US" sz="3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32" name="椭圆 31"/>
          <p:cNvSpPr/>
          <p:nvPr/>
        </p:nvSpPr>
        <p:spPr bwMode="auto">
          <a:xfrm>
            <a:off x="2627784" y="5857400"/>
            <a:ext cx="724881" cy="595936"/>
          </a:xfrm>
          <a:prstGeom prst="ellipse">
            <a:avLst/>
          </a:prstGeom>
          <a:ln>
            <a:headEnd type="none" w="med" len="med"/>
            <a:tailEnd type="none" w="med" len="med"/>
          </a:ln>
          <a:extLst/>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3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10</a:t>
            </a:r>
            <a:endParaRPr kumimoji="0" lang="zh-CN" altLang="en-US" sz="3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33" name="椭圆 32"/>
          <p:cNvSpPr/>
          <p:nvPr/>
        </p:nvSpPr>
        <p:spPr bwMode="auto">
          <a:xfrm>
            <a:off x="3779912" y="5857400"/>
            <a:ext cx="724881" cy="595936"/>
          </a:xfrm>
          <a:prstGeom prst="ellipse">
            <a:avLst/>
          </a:prstGeom>
          <a:ln>
            <a:headEnd type="none" w="med" len="med"/>
            <a:tailEnd type="none" w="med" len="med"/>
          </a:ln>
          <a:extLst/>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3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11</a:t>
            </a:r>
            <a:endParaRPr kumimoji="0" lang="zh-CN" altLang="en-US" sz="3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34" name="椭圆 33"/>
          <p:cNvSpPr/>
          <p:nvPr/>
        </p:nvSpPr>
        <p:spPr bwMode="auto">
          <a:xfrm>
            <a:off x="4572000" y="5857400"/>
            <a:ext cx="724881" cy="595936"/>
          </a:xfrm>
          <a:prstGeom prst="ellipse">
            <a:avLst/>
          </a:prstGeom>
          <a:ln>
            <a:headEnd type="none" w="med" len="med"/>
            <a:tailEnd type="none" w="med" len="med"/>
          </a:ln>
          <a:extLst/>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3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12</a:t>
            </a:r>
            <a:endParaRPr kumimoji="0" lang="zh-CN" altLang="en-US" sz="3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35" name="椭圆 34"/>
          <p:cNvSpPr/>
          <p:nvPr/>
        </p:nvSpPr>
        <p:spPr bwMode="auto">
          <a:xfrm>
            <a:off x="7015471" y="5785392"/>
            <a:ext cx="724881" cy="595936"/>
          </a:xfrm>
          <a:prstGeom prst="ellipse">
            <a:avLst/>
          </a:prstGeom>
          <a:ln>
            <a:headEnd type="none" w="med" len="med"/>
            <a:tailEnd type="none" w="med" len="med"/>
          </a:ln>
          <a:extLst/>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3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14</a:t>
            </a:r>
            <a:endParaRPr kumimoji="0" lang="zh-CN" altLang="en-US" sz="3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36" name="椭圆 35"/>
          <p:cNvSpPr/>
          <p:nvPr/>
        </p:nvSpPr>
        <p:spPr bwMode="auto">
          <a:xfrm>
            <a:off x="5652120" y="5837528"/>
            <a:ext cx="724881" cy="595936"/>
          </a:xfrm>
          <a:prstGeom prst="ellipse">
            <a:avLst/>
          </a:prstGeom>
          <a:ln>
            <a:headEnd type="none" w="med" len="med"/>
            <a:tailEnd type="none" w="med" len="med"/>
          </a:ln>
          <a:extLst/>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3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13</a:t>
            </a:r>
            <a:endParaRPr kumimoji="0" lang="zh-CN" altLang="en-US" sz="3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37" name="椭圆 36"/>
          <p:cNvSpPr/>
          <p:nvPr/>
        </p:nvSpPr>
        <p:spPr bwMode="auto">
          <a:xfrm>
            <a:off x="8095591" y="5785392"/>
            <a:ext cx="724881" cy="595936"/>
          </a:xfrm>
          <a:prstGeom prst="ellipse">
            <a:avLst/>
          </a:prstGeom>
          <a:ln>
            <a:headEnd type="none" w="med" len="med"/>
            <a:tailEnd type="none" w="med" len="med"/>
          </a:ln>
          <a:extLst/>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3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15</a:t>
            </a:r>
            <a:endParaRPr kumimoji="0" lang="zh-CN" altLang="en-US" sz="3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52" name="文本框 51"/>
          <p:cNvSpPr txBox="1"/>
          <p:nvPr/>
        </p:nvSpPr>
        <p:spPr>
          <a:xfrm>
            <a:off x="3140143" y="3120234"/>
            <a:ext cx="356188" cy="461665"/>
          </a:xfrm>
          <a:prstGeom prst="rect">
            <a:avLst/>
          </a:prstGeom>
          <a:noFill/>
        </p:spPr>
        <p:txBody>
          <a:bodyPr wrap="none" rtlCol="0">
            <a:spAutoFit/>
          </a:bodyPr>
          <a:lstStyle/>
          <a:p>
            <a:r>
              <a:rPr lang="en-US" altLang="zh-CN" sz="2400" dirty="0" smtClean="0">
                <a:effectLst>
                  <a:outerShdw blurRad="38100" dist="38100" dir="2700000" algn="tl">
                    <a:srgbClr val="000000">
                      <a:alpha val="43137"/>
                    </a:srgbClr>
                  </a:outerShdw>
                </a:effectLst>
              </a:rPr>
              <a:t>0</a:t>
            </a:r>
            <a:endParaRPr lang="zh-CN" altLang="en-US" sz="2400" dirty="0">
              <a:effectLst>
                <a:outerShdw blurRad="38100" dist="38100" dir="2700000" algn="tl">
                  <a:srgbClr val="000000">
                    <a:alpha val="43137"/>
                  </a:srgbClr>
                </a:outerShdw>
              </a:effectLst>
            </a:endParaRPr>
          </a:p>
        </p:txBody>
      </p:sp>
      <p:sp>
        <p:nvSpPr>
          <p:cNvPr id="53" name="文本框 52"/>
          <p:cNvSpPr txBox="1"/>
          <p:nvPr/>
        </p:nvSpPr>
        <p:spPr>
          <a:xfrm>
            <a:off x="5483230" y="3140968"/>
            <a:ext cx="356188" cy="461665"/>
          </a:xfrm>
          <a:prstGeom prst="rect">
            <a:avLst/>
          </a:prstGeom>
          <a:noFill/>
        </p:spPr>
        <p:txBody>
          <a:bodyPr wrap="none" rtlCol="0">
            <a:spAutoFit/>
          </a:bodyPr>
          <a:lstStyle/>
          <a:p>
            <a:r>
              <a:rPr lang="en-US" altLang="zh-CN" sz="2400" dirty="0" smtClean="0">
                <a:effectLst>
                  <a:outerShdw blurRad="38100" dist="38100" dir="2700000" algn="tl">
                    <a:srgbClr val="000000">
                      <a:alpha val="43137"/>
                    </a:srgbClr>
                  </a:outerShdw>
                </a:effectLst>
              </a:rPr>
              <a:t>1</a:t>
            </a:r>
            <a:endParaRPr lang="zh-CN" altLang="en-US" sz="2400" dirty="0">
              <a:effectLst>
                <a:outerShdw blurRad="38100" dist="38100" dir="2700000" algn="tl">
                  <a:srgbClr val="000000">
                    <a:alpha val="43137"/>
                  </a:srgbClr>
                </a:outerShdw>
              </a:effectLst>
            </a:endParaRPr>
          </a:p>
        </p:txBody>
      </p:sp>
      <p:sp>
        <p:nvSpPr>
          <p:cNvPr id="54" name="文本框 53"/>
          <p:cNvSpPr txBox="1"/>
          <p:nvPr/>
        </p:nvSpPr>
        <p:spPr>
          <a:xfrm>
            <a:off x="1551516" y="3954713"/>
            <a:ext cx="356188" cy="461665"/>
          </a:xfrm>
          <a:prstGeom prst="rect">
            <a:avLst/>
          </a:prstGeom>
          <a:noFill/>
        </p:spPr>
        <p:txBody>
          <a:bodyPr wrap="none" rtlCol="0">
            <a:spAutoFit/>
          </a:bodyPr>
          <a:lstStyle/>
          <a:p>
            <a:r>
              <a:rPr lang="en-US" altLang="zh-CN" sz="2400" dirty="0" smtClean="0">
                <a:effectLst>
                  <a:outerShdw blurRad="38100" dist="38100" dir="2700000" algn="tl">
                    <a:srgbClr val="000000">
                      <a:alpha val="43137"/>
                    </a:srgbClr>
                  </a:outerShdw>
                </a:effectLst>
              </a:rPr>
              <a:t>0</a:t>
            </a:r>
            <a:endParaRPr lang="zh-CN" altLang="en-US" sz="2400" dirty="0">
              <a:effectLst>
                <a:outerShdw blurRad="38100" dist="38100" dir="2700000" algn="tl">
                  <a:srgbClr val="000000">
                    <a:alpha val="43137"/>
                  </a:srgbClr>
                </a:outerShdw>
              </a:effectLst>
            </a:endParaRPr>
          </a:p>
        </p:txBody>
      </p:sp>
      <p:sp>
        <p:nvSpPr>
          <p:cNvPr id="55" name="文本框 54"/>
          <p:cNvSpPr txBox="1"/>
          <p:nvPr/>
        </p:nvSpPr>
        <p:spPr>
          <a:xfrm>
            <a:off x="1785856" y="5205146"/>
            <a:ext cx="356188" cy="461665"/>
          </a:xfrm>
          <a:prstGeom prst="rect">
            <a:avLst/>
          </a:prstGeom>
          <a:noFill/>
        </p:spPr>
        <p:txBody>
          <a:bodyPr wrap="none" rtlCol="0">
            <a:spAutoFit/>
          </a:bodyPr>
          <a:lstStyle/>
          <a:p>
            <a:r>
              <a:rPr lang="en-US" altLang="zh-CN" sz="2400" dirty="0" smtClean="0">
                <a:effectLst>
                  <a:outerShdw blurRad="38100" dist="38100" dir="2700000" algn="tl">
                    <a:srgbClr val="000000">
                      <a:alpha val="43137"/>
                    </a:srgbClr>
                  </a:outerShdw>
                </a:effectLst>
              </a:rPr>
              <a:t>1</a:t>
            </a:r>
            <a:endParaRPr lang="zh-CN" altLang="en-US" sz="2400" dirty="0">
              <a:effectLst>
                <a:outerShdw blurRad="38100" dist="38100" dir="2700000" algn="tl">
                  <a:srgbClr val="000000">
                    <a:alpha val="43137"/>
                  </a:srgbClr>
                </a:outerShdw>
              </a:effectLst>
            </a:endParaRPr>
          </a:p>
        </p:txBody>
      </p:sp>
      <p:sp>
        <p:nvSpPr>
          <p:cNvPr id="56" name="文本框 55"/>
          <p:cNvSpPr txBox="1"/>
          <p:nvPr/>
        </p:nvSpPr>
        <p:spPr>
          <a:xfrm>
            <a:off x="683568" y="5199583"/>
            <a:ext cx="356188" cy="461665"/>
          </a:xfrm>
          <a:prstGeom prst="rect">
            <a:avLst/>
          </a:prstGeom>
          <a:noFill/>
        </p:spPr>
        <p:txBody>
          <a:bodyPr wrap="none" rtlCol="0">
            <a:spAutoFit/>
          </a:bodyPr>
          <a:lstStyle/>
          <a:p>
            <a:r>
              <a:rPr lang="en-US" altLang="zh-CN" sz="2400" dirty="0" smtClean="0">
                <a:effectLst>
                  <a:outerShdw blurRad="38100" dist="38100" dir="2700000" algn="tl">
                    <a:srgbClr val="000000">
                      <a:alpha val="43137"/>
                    </a:srgbClr>
                  </a:outerShdw>
                </a:effectLst>
              </a:rPr>
              <a:t>0</a:t>
            </a:r>
            <a:endParaRPr lang="zh-CN" altLang="en-US" sz="2400" dirty="0">
              <a:effectLst>
                <a:outerShdw blurRad="38100" dist="38100" dir="2700000" algn="tl">
                  <a:srgbClr val="000000">
                    <a:alpha val="43137"/>
                  </a:srgbClr>
                </a:outerShdw>
              </a:effectLst>
            </a:endParaRPr>
          </a:p>
        </p:txBody>
      </p:sp>
      <p:sp>
        <p:nvSpPr>
          <p:cNvPr id="57" name="文本框 56"/>
          <p:cNvSpPr txBox="1"/>
          <p:nvPr/>
        </p:nvSpPr>
        <p:spPr>
          <a:xfrm>
            <a:off x="3356248" y="4127847"/>
            <a:ext cx="356188" cy="461665"/>
          </a:xfrm>
          <a:prstGeom prst="rect">
            <a:avLst/>
          </a:prstGeom>
          <a:noFill/>
        </p:spPr>
        <p:txBody>
          <a:bodyPr wrap="none" rtlCol="0">
            <a:spAutoFit/>
          </a:bodyPr>
          <a:lstStyle/>
          <a:p>
            <a:r>
              <a:rPr lang="en-US" altLang="zh-CN" sz="2400" dirty="0" smtClean="0">
                <a:effectLst>
                  <a:outerShdw blurRad="38100" dist="38100" dir="2700000" algn="tl">
                    <a:srgbClr val="000000">
                      <a:alpha val="43137"/>
                    </a:srgbClr>
                  </a:outerShdw>
                </a:effectLst>
              </a:rPr>
              <a:t>1</a:t>
            </a:r>
            <a:endParaRPr lang="zh-CN" altLang="en-US" sz="2400" dirty="0">
              <a:effectLst>
                <a:outerShdw blurRad="38100" dist="38100" dir="2700000" algn="tl">
                  <a:srgbClr val="000000">
                    <a:alpha val="43137"/>
                  </a:srgbClr>
                </a:outerShdw>
              </a:effectLst>
            </a:endParaRPr>
          </a:p>
        </p:txBody>
      </p:sp>
      <p:sp>
        <p:nvSpPr>
          <p:cNvPr id="58" name="文本框 57"/>
          <p:cNvSpPr txBox="1"/>
          <p:nvPr/>
        </p:nvSpPr>
        <p:spPr>
          <a:xfrm>
            <a:off x="3999788" y="5234763"/>
            <a:ext cx="356188" cy="461665"/>
          </a:xfrm>
          <a:prstGeom prst="rect">
            <a:avLst/>
          </a:prstGeom>
          <a:noFill/>
        </p:spPr>
        <p:txBody>
          <a:bodyPr wrap="none" rtlCol="0">
            <a:spAutoFit/>
          </a:bodyPr>
          <a:lstStyle/>
          <a:p>
            <a:r>
              <a:rPr lang="en-US" altLang="zh-CN" sz="2400" dirty="0" smtClean="0">
                <a:effectLst>
                  <a:outerShdw blurRad="38100" dist="38100" dir="2700000" algn="tl">
                    <a:srgbClr val="000000">
                      <a:alpha val="43137"/>
                    </a:srgbClr>
                  </a:outerShdw>
                </a:effectLst>
              </a:rPr>
              <a:t>1</a:t>
            </a:r>
            <a:endParaRPr lang="zh-CN" altLang="en-US" sz="2400" dirty="0">
              <a:effectLst>
                <a:outerShdw blurRad="38100" dist="38100" dir="2700000" algn="tl">
                  <a:srgbClr val="000000">
                    <a:alpha val="43137"/>
                  </a:srgbClr>
                </a:outerShdw>
              </a:effectLst>
            </a:endParaRPr>
          </a:p>
        </p:txBody>
      </p:sp>
      <p:sp>
        <p:nvSpPr>
          <p:cNvPr id="59" name="文本框 58"/>
          <p:cNvSpPr txBox="1"/>
          <p:nvPr/>
        </p:nvSpPr>
        <p:spPr>
          <a:xfrm>
            <a:off x="2897500" y="5229200"/>
            <a:ext cx="356188" cy="461665"/>
          </a:xfrm>
          <a:prstGeom prst="rect">
            <a:avLst/>
          </a:prstGeom>
          <a:noFill/>
        </p:spPr>
        <p:txBody>
          <a:bodyPr wrap="none" rtlCol="0">
            <a:spAutoFit/>
          </a:bodyPr>
          <a:lstStyle/>
          <a:p>
            <a:r>
              <a:rPr lang="en-US" altLang="zh-CN" sz="2400" dirty="0" smtClean="0">
                <a:effectLst>
                  <a:outerShdw blurRad="38100" dist="38100" dir="2700000" algn="tl">
                    <a:srgbClr val="000000">
                      <a:alpha val="43137"/>
                    </a:srgbClr>
                  </a:outerShdw>
                </a:effectLst>
              </a:rPr>
              <a:t>0</a:t>
            </a:r>
            <a:endParaRPr lang="zh-CN" altLang="en-US" sz="2400" dirty="0">
              <a:effectLst>
                <a:outerShdw blurRad="38100" dist="38100" dir="2700000" algn="tl">
                  <a:srgbClr val="000000">
                    <a:alpha val="43137"/>
                  </a:srgbClr>
                </a:outerShdw>
              </a:effectLst>
            </a:endParaRPr>
          </a:p>
        </p:txBody>
      </p:sp>
      <p:sp>
        <p:nvSpPr>
          <p:cNvPr id="60" name="文本框 59"/>
          <p:cNvSpPr txBox="1"/>
          <p:nvPr/>
        </p:nvSpPr>
        <p:spPr>
          <a:xfrm>
            <a:off x="5799988" y="5234763"/>
            <a:ext cx="356188" cy="461665"/>
          </a:xfrm>
          <a:prstGeom prst="rect">
            <a:avLst/>
          </a:prstGeom>
          <a:noFill/>
        </p:spPr>
        <p:txBody>
          <a:bodyPr wrap="none" rtlCol="0">
            <a:spAutoFit/>
          </a:bodyPr>
          <a:lstStyle/>
          <a:p>
            <a:r>
              <a:rPr lang="en-US" altLang="zh-CN" sz="2400" dirty="0" smtClean="0">
                <a:effectLst>
                  <a:outerShdw blurRad="38100" dist="38100" dir="2700000" algn="tl">
                    <a:srgbClr val="000000">
                      <a:alpha val="43137"/>
                    </a:srgbClr>
                  </a:outerShdw>
                </a:effectLst>
              </a:rPr>
              <a:t>1</a:t>
            </a:r>
            <a:endParaRPr lang="zh-CN" altLang="en-US" sz="2400" dirty="0">
              <a:effectLst>
                <a:outerShdw blurRad="38100" dist="38100" dir="2700000" algn="tl">
                  <a:srgbClr val="000000">
                    <a:alpha val="43137"/>
                  </a:srgbClr>
                </a:outerShdw>
              </a:effectLst>
            </a:endParaRPr>
          </a:p>
        </p:txBody>
      </p:sp>
      <p:sp>
        <p:nvSpPr>
          <p:cNvPr id="61" name="文本框 60"/>
          <p:cNvSpPr txBox="1"/>
          <p:nvPr/>
        </p:nvSpPr>
        <p:spPr>
          <a:xfrm>
            <a:off x="4697700" y="5229200"/>
            <a:ext cx="356188" cy="461665"/>
          </a:xfrm>
          <a:prstGeom prst="rect">
            <a:avLst/>
          </a:prstGeom>
          <a:noFill/>
        </p:spPr>
        <p:txBody>
          <a:bodyPr wrap="none" rtlCol="0">
            <a:spAutoFit/>
          </a:bodyPr>
          <a:lstStyle/>
          <a:p>
            <a:r>
              <a:rPr lang="en-US" altLang="zh-CN" sz="2400" dirty="0" smtClean="0">
                <a:effectLst>
                  <a:outerShdw blurRad="38100" dist="38100" dir="2700000" algn="tl">
                    <a:srgbClr val="000000">
                      <a:alpha val="43137"/>
                    </a:srgbClr>
                  </a:outerShdw>
                </a:effectLst>
              </a:rPr>
              <a:t>0</a:t>
            </a:r>
            <a:endParaRPr lang="zh-CN" altLang="en-US" sz="2400" dirty="0">
              <a:effectLst>
                <a:outerShdw blurRad="38100" dist="38100" dir="2700000" algn="tl">
                  <a:srgbClr val="000000">
                    <a:alpha val="43137"/>
                  </a:srgbClr>
                </a:outerShdw>
              </a:effectLst>
            </a:endParaRPr>
          </a:p>
        </p:txBody>
      </p:sp>
      <p:sp>
        <p:nvSpPr>
          <p:cNvPr id="62" name="文本框 61"/>
          <p:cNvSpPr txBox="1"/>
          <p:nvPr/>
        </p:nvSpPr>
        <p:spPr>
          <a:xfrm>
            <a:off x="8266576" y="5234763"/>
            <a:ext cx="356188" cy="461665"/>
          </a:xfrm>
          <a:prstGeom prst="rect">
            <a:avLst/>
          </a:prstGeom>
          <a:noFill/>
        </p:spPr>
        <p:txBody>
          <a:bodyPr wrap="none" rtlCol="0">
            <a:spAutoFit/>
          </a:bodyPr>
          <a:lstStyle/>
          <a:p>
            <a:r>
              <a:rPr lang="en-US" altLang="zh-CN" sz="2400" dirty="0" smtClean="0">
                <a:effectLst>
                  <a:outerShdw blurRad="38100" dist="38100" dir="2700000" algn="tl">
                    <a:srgbClr val="000000">
                      <a:alpha val="43137"/>
                    </a:srgbClr>
                  </a:outerShdw>
                </a:effectLst>
              </a:rPr>
              <a:t>1</a:t>
            </a:r>
            <a:endParaRPr lang="zh-CN" altLang="en-US" sz="2400" dirty="0">
              <a:effectLst>
                <a:outerShdw blurRad="38100" dist="38100" dir="2700000" algn="tl">
                  <a:srgbClr val="000000">
                    <a:alpha val="43137"/>
                  </a:srgbClr>
                </a:outerShdw>
              </a:effectLst>
            </a:endParaRPr>
          </a:p>
        </p:txBody>
      </p:sp>
      <p:sp>
        <p:nvSpPr>
          <p:cNvPr id="63" name="文本框 62"/>
          <p:cNvSpPr txBox="1"/>
          <p:nvPr/>
        </p:nvSpPr>
        <p:spPr>
          <a:xfrm>
            <a:off x="7164288" y="5229200"/>
            <a:ext cx="356188" cy="461665"/>
          </a:xfrm>
          <a:prstGeom prst="rect">
            <a:avLst/>
          </a:prstGeom>
          <a:noFill/>
        </p:spPr>
        <p:txBody>
          <a:bodyPr wrap="none" rtlCol="0">
            <a:spAutoFit/>
          </a:bodyPr>
          <a:lstStyle/>
          <a:p>
            <a:r>
              <a:rPr lang="en-US" altLang="zh-CN" sz="2400" dirty="0" smtClean="0">
                <a:effectLst>
                  <a:outerShdw blurRad="38100" dist="38100" dir="2700000" algn="tl">
                    <a:srgbClr val="000000">
                      <a:alpha val="43137"/>
                    </a:srgbClr>
                  </a:outerShdw>
                </a:effectLst>
              </a:rPr>
              <a:t>0</a:t>
            </a:r>
            <a:endParaRPr lang="zh-CN" altLang="en-US" sz="2400" dirty="0">
              <a:effectLst>
                <a:outerShdw blurRad="38100" dist="38100" dir="2700000" algn="tl">
                  <a:srgbClr val="000000">
                    <a:alpha val="43137"/>
                  </a:srgbClr>
                </a:outerShdw>
              </a:effectLst>
            </a:endParaRPr>
          </a:p>
        </p:txBody>
      </p:sp>
      <p:sp>
        <p:nvSpPr>
          <p:cNvPr id="64" name="文本框 63"/>
          <p:cNvSpPr txBox="1"/>
          <p:nvPr/>
        </p:nvSpPr>
        <p:spPr>
          <a:xfrm>
            <a:off x="7168140" y="4082635"/>
            <a:ext cx="356188" cy="461665"/>
          </a:xfrm>
          <a:prstGeom prst="rect">
            <a:avLst/>
          </a:prstGeom>
          <a:noFill/>
        </p:spPr>
        <p:txBody>
          <a:bodyPr wrap="none" rtlCol="0">
            <a:spAutoFit/>
          </a:bodyPr>
          <a:lstStyle/>
          <a:p>
            <a:r>
              <a:rPr lang="en-US" altLang="zh-CN" sz="2400" dirty="0" smtClean="0">
                <a:effectLst>
                  <a:outerShdw blurRad="38100" dist="38100" dir="2700000" algn="tl">
                    <a:srgbClr val="000000">
                      <a:alpha val="43137"/>
                    </a:srgbClr>
                  </a:outerShdw>
                </a:effectLst>
              </a:rPr>
              <a:t>1</a:t>
            </a:r>
            <a:endParaRPr lang="zh-CN" altLang="en-US" sz="2400" dirty="0">
              <a:effectLst>
                <a:outerShdw blurRad="38100" dist="38100" dir="2700000" algn="tl">
                  <a:srgbClr val="000000">
                    <a:alpha val="43137"/>
                  </a:srgbClr>
                </a:outerShdw>
              </a:effectLst>
            </a:endParaRPr>
          </a:p>
        </p:txBody>
      </p:sp>
      <p:sp>
        <p:nvSpPr>
          <p:cNvPr id="65" name="文本框 64"/>
          <p:cNvSpPr txBox="1"/>
          <p:nvPr/>
        </p:nvSpPr>
        <p:spPr>
          <a:xfrm>
            <a:off x="5633804" y="4077072"/>
            <a:ext cx="356188" cy="461665"/>
          </a:xfrm>
          <a:prstGeom prst="rect">
            <a:avLst/>
          </a:prstGeom>
          <a:noFill/>
        </p:spPr>
        <p:txBody>
          <a:bodyPr wrap="none" rtlCol="0">
            <a:spAutoFit/>
          </a:bodyPr>
          <a:lstStyle/>
          <a:p>
            <a:r>
              <a:rPr lang="en-US" altLang="zh-CN" sz="2400" dirty="0" smtClean="0">
                <a:effectLst>
                  <a:outerShdw blurRad="38100" dist="38100" dir="2700000" algn="tl">
                    <a:srgbClr val="000000">
                      <a:alpha val="43137"/>
                    </a:srgbClr>
                  </a:outerShdw>
                </a:effectLst>
              </a:rPr>
              <a:t>0</a:t>
            </a:r>
            <a:endParaRPr lang="zh-CN" altLang="en-US" sz="2400" dirty="0">
              <a:effectLst>
                <a:outerShdw blurRad="38100" dist="38100" dir="2700000" algn="tl">
                  <a:srgbClr val="000000">
                    <a:alpha val="43137"/>
                  </a:srgbClr>
                </a:outerShdw>
              </a:effectLst>
            </a:endParaRPr>
          </a:p>
        </p:txBody>
      </p:sp>
      <p:sp>
        <p:nvSpPr>
          <p:cNvPr id="5" name="灯片编号占位符 4"/>
          <p:cNvSpPr>
            <a:spLocks noGrp="1"/>
          </p:cNvSpPr>
          <p:nvPr>
            <p:ph type="sldNum" sz="quarter" idx="10"/>
          </p:nvPr>
        </p:nvSpPr>
        <p:spPr/>
        <p:txBody>
          <a:bodyPr/>
          <a:lstStyle/>
          <a:p>
            <a:pPr>
              <a:defRPr/>
            </a:pPr>
            <a:fld id="{459EA7AB-6CCF-4392-BD0C-0EE200CA1E6B}" type="slidenum">
              <a:rPr lang="en-US" altLang="zh-CN" smtClean="0"/>
              <a:pPr>
                <a:defRPr/>
              </a:pPr>
              <a:t>30</a:t>
            </a:fld>
            <a:r>
              <a:rPr lang="en-US" altLang="zh-CN" smtClean="0"/>
              <a:t>/83</a:t>
            </a:r>
            <a:endParaRPr lang="en-US" altLang="zh-CN" dirty="0"/>
          </a:p>
        </p:txBody>
      </p:sp>
    </p:spTree>
    <p:extLst>
      <p:ext uri="{BB962C8B-B14F-4D97-AF65-F5344CB8AC3E}">
        <p14:creationId xmlns:p14="http://schemas.microsoft.com/office/powerpoint/2010/main" val="1664010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barn(inVertical)">
                                      <p:cBhvr>
                                        <p:cTn id="7" dur="500"/>
                                        <p:tgtEl>
                                          <p:spTgt spid="50"/>
                                        </p:tgtEl>
                                      </p:cBhvr>
                                    </p:animEffect>
                                  </p:childTnLst>
                                </p:cTn>
                              </p:par>
                              <p:par>
                                <p:cTn id="8" presetID="16" presetClass="entr" presetSubtype="21" fill="hold"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barn(inVertical)">
                                      <p:cBhvr>
                                        <p:cTn id="10" dur="500"/>
                                        <p:tgtEl>
                                          <p:spTgt spid="48"/>
                                        </p:tgtEl>
                                      </p:cBhvr>
                                    </p:animEffect>
                                  </p:childTnLst>
                                </p:cTn>
                              </p:par>
                              <p:par>
                                <p:cTn id="11" presetID="16" presetClass="entr" presetSubtype="21"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barn(inVertical)">
                                      <p:cBhvr>
                                        <p:cTn id="13" dur="500"/>
                                        <p:tgtEl>
                                          <p:spTgt spid="45"/>
                                        </p:tgtEl>
                                      </p:cBhvr>
                                    </p:animEffect>
                                  </p:childTnLst>
                                </p:cTn>
                              </p:par>
                              <p:par>
                                <p:cTn id="14" presetID="16" presetClass="entr" presetSubtype="21" fill="hold"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barn(inVertical)">
                                      <p:cBhvr>
                                        <p:cTn id="16" dur="500"/>
                                        <p:tgtEl>
                                          <p:spTgt spid="42"/>
                                        </p:tgtEl>
                                      </p:cBhvr>
                                    </p:animEffect>
                                  </p:childTnLst>
                                </p:cTn>
                              </p:par>
                              <p:par>
                                <p:cTn id="17" presetID="16" presetClass="entr" presetSubtype="21" fill="hold" nodeType="with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barn(inVertical)">
                                      <p:cBhvr>
                                        <p:cTn id="19" dur="500"/>
                                        <p:tgtEl>
                                          <p:spTgt spid="43"/>
                                        </p:tgtEl>
                                      </p:cBhvr>
                                    </p:animEffect>
                                  </p:childTnLst>
                                </p:cTn>
                              </p:par>
                              <p:par>
                                <p:cTn id="20" presetID="16" presetClass="entr" presetSubtype="21" fill="hold" nodeType="with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barn(inVertical)">
                                      <p:cBhvr>
                                        <p:cTn id="22" dur="500"/>
                                        <p:tgtEl>
                                          <p:spTgt spid="44"/>
                                        </p:tgtEl>
                                      </p:cBhvr>
                                    </p:animEffect>
                                  </p:childTnLst>
                                </p:cTn>
                              </p:par>
                              <p:par>
                                <p:cTn id="23" presetID="16" presetClass="entr" presetSubtype="21" fill="hold" nodeType="with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barn(inVertical)">
                                      <p:cBhvr>
                                        <p:cTn id="25" dur="500"/>
                                        <p:tgtEl>
                                          <p:spTgt spid="40"/>
                                        </p:tgtEl>
                                      </p:cBhvr>
                                    </p:animEffect>
                                  </p:childTnLst>
                                </p:cTn>
                              </p:par>
                              <p:par>
                                <p:cTn id="26" presetID="16" presetClass="entr" presetSubtype="21" fill="hold" nodeType="with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barn(inVertical)">
                                      <p:cBhvr>
                                        <p:cTn id="28" dur="500"/>
                                        <p:tgtEl>
                                          <p:spTgt spid="38"/>
                                        </p:tgtEl>
                                      </p:cBhvr>
                                    </p:animEffect>
                                  </p:childTnLst>
                                </p:cTn>
                              </p:par>
                              <p:par>
                                <p:cTn id="29" presetID="16" presetClass="entr" presetSubtype="21"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barn(inVertical)">
                                      <p:cBhvr>
                                        <p:cTn id="31" dur="500"/>
                                        <p:tgtEl>
                                          <p:spTgt spid="7"/>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barn(inVertical)">
                                      <p:cBhvr>
                                        <p:cTn id="34" dur="500"/>
                                        <p:tgtEl>
                                          <p:spTgt spid="30"/>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barn(inVertical)">
                                      <p:cBhvr>
                                        <p:cTn id="37" dur="500"/>
                                        <p:tgtEl>
                                          <p:spTgt spid="31"/>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barn(inVertical)">
                                      <p:cBhvr>
                                        <p:cTn id="40" dur="500"/>
                                        <p:tgtEl>
                                          <p:spTgt spid="32"/>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barn(inVertical)">
                                      <p:cBhvr>
                                        <p:cTn id="43" dur="500"/>
                                        <p:tgtEl>
                                          <p:spTgt spid="33"/>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barn(inVertical)">
                                      <p:cBhvr>
                                        <p:cTn id="46" dur="500"/>
                                        <p:tgtEl>
                                          <p:spTgt spid="34"/>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barn(inVertical)">
                                      <p:cBhvr>
                                        <p:cTn id="49" dur="500"/>
                                        <p:tgtEl>
                                          <p:spTgt spid="35"/>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barn(inVertical)">
                                      <p:cBhvr>
                                        <p:cTn id="52" dur="500"/>
                                        <p:tgtEl>
                                          <p:spTgt spid="36"/>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barn(inVertical)">
                                      <p:cBhvr>
                                        <p:cTn id="55" dur="500"/>
                                        <p:tgtEl>
                                          <p:spTgt spid="37"/>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52"/>
                                        </p:tgtEl>
                                        <p:attrNameLst>
                                          <p:attrName>style.visibility</p:attrName>
                                        </p:attrNameLst>
                                      </p:cBhvr>
                                      <p:to>
                                        <p:strVal val="visible"/>
                                      </p:to>
                                    </p:set>
                                    <p:animEffect transition="in" filter="barn(inVertical)">
                                      <p:cBhvr>
                                        <p:cTn id="58" dur="500"/>
                                        <p:tgtEl>
                                          <p:spTgt spid="52"/>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53"/>
                                        </p:tgtEl>
                                        <p:attrNameLst>
                                          <p:attrName>style.visibility</p:attrName>
                                        </p:attrNameLst>
                                      </p:cBhvr>
                                      <p:to>
                                        <p:strVal val="visible"/>
                                      </p:to>
                                    </p:set>
                                    <p:animEffect transition="in" filter="barn(inVertical)">
                                      <p:cBhvr>
                                        <p:cTn id="61" dur="500"/>
                                        <p:tgtEl>
                                          <p:spTgt spid="53"/>
                                        </p:tgtEl>
                                      </p:cBhvr>
                                    </p:animEffect>
                                  </p:childTnLst>
                                </p:cTn>
                              </p:par>
                              <p:par>
                                <p:cTn id="62" presetID="16" presetClass="entr" presetSubtype="21" fill="hold" grpId="0" nodeType="withEffect">
                                  <p:stCondLst>
                                    <p:cond delay="0"/>
                                  </p:stCondLst>
                                  <p:childTnLst>
                                    <p:set>
                                      <p:cBhvr>
                                        <p:cTn id="63" dur="1" fill="hold">
                                          <p:stCondLst>
                                            <p:cond delay="0"/>
                                          </p:stCondLst>
                                        </p:cTn>
                                        <p:tgtEl>
                                          <p:spTgt spid="54"/>
                                        </p:tgtEl>
                                        <p:attrNameLst>
                                          <p:attrName>style.visibility</p:attrName>
                                        </p:attrNameLst>
                                      </p:cBhvr>
                                      <p:to>
                                        <p:strVal val="visible"/>
                                      </p:to>
                                    </p:set>
                                    <p:animEffect transition="in" filter="barn(inVertical)">
                                      <p:cBhvr>
                                        <p:cTn id="64" dur="500"/>
                                        <p:tgtEl>
                                          <p:spTgt spid="54"/>
                                        </p:tgtEl>
                                      </p:cBhvr>
                                    </p:animEffect>
                                  </p:childTnLst>
                                </p:cTn>
                              </p:par>
                              <p:par>
                                <p:cTn id="65" presetID="16" presetClass="entr" presetSubtype="21" fill="hold" grpId="0" nodeType="withEffect">
                                  <p:stCondLst>
                                    <p:cond delay="0"/>
                                  </p:stCondLst>
                                  <p:childTnLst>
                                    <p:set>
                                      <p:cBhvr>
                                        <p:cTn id="66" dur="1" fill="hold">
                                          <p:stCondLst>
                                            <p:cond delay="0"/>
                                          </p:stCondLst>
                                        </p:cTn>
                                        <p:tgtEl>
                                          <p:spTgt spid="55"/>
                                        </p:tgtEl>
                                        <p:attrNameLst>
                                          <p:attrName>style.visibility</p:attrName>
                                        </p:attrNameLst>
                                      </p:cBhvr>
                                      <p:to>
                                        <p:strVal val="visible"/>
                                      </p:to>
                                    </p:set>
                                    <p:animEffect transition="in" filter="barn(inVertical)">
                                      <p:cBhvr>
                                        <p:cTn id="67" dur="500"/>
                                        <p:tgtEl>
                                          <p:spTgt spid="55"/>
                                        </p:tgtEl>
                                      </p:cBhvr>
                                    </p:animEffect>
                                  </p:childTnLst>
                                </p:cTn>
                              </p:par>
                              <p:par>
                                <p:cTn id="68" presetID="16" presetClass="entr" presetSubtype="21" fill="hold" grpId="0" nodeType="withEffect">
                                  <p:stCondLst>
                                    <p:cond delay="0"/>
                                  </p:stCondLst>
                                  <p:childTnLst>
                                    <p:set>
                                      <p:cBhvr>
                                        <p:cTn id="69" dur="1" fill="hold">
                                          <p:stCondLst>
                                            <p:cond delay="0"/>
                                          </p:stCondLst>
                                        </p:cTn>
                                        <p:tgtEl>
                                          <p:spTgt spid="56"/>
                                        </p:tgtEl>
                                        <p:attrNameLst>
                                          <p:attrName>style.visibility</p:attrName>
                                        </p:attrNameLst>
                                      </p:cBhvr>
                                      <p:to>
                                        <p:strVal val="visible"/>
                                      </p:to>
                                    </p:set>
                                    <p:animEffect transition="in" filter="barn(inVertical)">
                                      <p:cBhvr>
                                        <p:cTn id="70" dur="500"/>
                                        <p:tgtEl>
                                          <p:spTgt spid="56"/>
                                        </p:tgtEl>
                                      </p:cBhvr>
                                    </p:animEffect>
                                  </p:childTnLst>
                                </p:cTn>
                              </p:par>
                              <p:par>
                                <p:cTn id="71" presetID="16" presetClass="entr" presetSubtype="21" fill="hold" grpId="0" nodeType="withEffect">
                                  <p:stCondLst>
                                    <p:cond delay="0"/>
                                  </p:stCondLst>
                                  <p:childTnLst>
                                    <p:set>
                                      <p:cBhvr>
                                        <p:cTn id="72" dur="1" fill="hold">
                                          <p:stCondLst>
                                            <p:cond delay="0"/>
                                          </p:stCondLst>
                                        </p:cTn>
                                        <p:tgtEl>
                                          <p:spTgt spid="57"/>
                                        </p:tgtEl>
                                        <p:attrNameLst>
                                          <p:attrName>style.visibility</p:attrName>
                                        </p:attrNameLst>
                                      </p:cBhvr>
                                      <p:to>
                                        <p:strVal val="visible"/>
                                      </p:to>
                                    </p:set>
                                    <p:animEffect transition="in" filter="barn(inVertical)">
                                      <p:cBhvr>
                                        <p:cTn id="73" dur="500"/>
                                        <p:tgtEl>
                                          <p:spTgt spid="57"/>
                                        </p:tgtEl>
                                      </p:cBhvr>
                                    </p:animEffect>
                                  </p:childTnLst>
                                </p:cTn>
                              </p:par>
                              <p:par>
                                <p:cTn id="74" presetID="16" presetClass="entr" presetSubtype="21" fill="hold" grpId="0" nodeType="withEffect">
                                  <p:stCondLst>
                                    <p:cond delay="0"/>
                                  </p:stCondLst>
                                  <p:childTnLst>
                                    <p:set>
                                      <p:cBhvr>
                                        <p:cTn id="75" dur="1" fill="hold">
                                          <p:stCondLst>
                                            <p:cond delay="0"/>
                                          </p:stCondLst>
                                        </p:cTn>
                                        <p:tgtEl>
                                          <p:spTgt spid="58"/>
                                        </p:tgtEl>
                                        <p:attrNameLst>
                                          <p:attrName>style.visibility</p:attrName>
                                        </p:attrNameLst>
                                      </p:cBhvr>
                                      <p:to>
                                        <p:strVal val="visible"/>
                                      </p:to>
                                    </p:set>
                                    <p:animEffect transition="in" filter="barn(inVertical)">
                                      <p:cBhvr>
                                        <p:cTn id="76" dur="500"/>
                                        <p:tgtEl>
                                          <p:spTgt spid="58"/>
                                        </p:tgtEl>
                                      </p:cBhvr>
                                    </p:animEffect>
                                  </p:childTnLst>
                                </p:cTn>
                              </p:par>
                              <p:par>
                                <p:cTn id="77" presetID="16" presetClass="entr" presetSubtype="21" fill="hold" grpId="0" nodeType="withEffect">
                                  <p:stCondLst>
                                    <p:cond delay="0"/>
                                  </p:stCondLst>
                                  <p:childTnLst>
                                    <p:set>
                                      <p:cBhvr>
                                        <p:cTn id="78" dur="1" fill="hold">
                                          <p:stCondLst>
                                            <p:cond delay="0"/>
                                          </p:stCondLst>
                                        </p:cTn>
                                        <p:tgtEl>
                                          <p:spTgt spid="59"/>
                                        </p:tgtEl>
                                        <p:attrNameLst>
                                          <p:attrName>style.visibility</p:attrName>
                                        </p:attrNameLst>
                                      </p:cBhvr>
                                      <p:to>
                                        <p:strVal val="visible"/>
                                      </p:to>
                                    </p:set>
                                    <p:animEffect transition="in" filter="barn(inVertical)">
                                      <p:cBhvr>
                                        <p:cTn id="79" dur="500"/>
                                        <p:tgtEl>
                                          <p:spTgt spid="59"/>
                                        </p:tgtEl>
                                      </p:cBhvr>
                                    </p:animEffect>
                                  </p:childTnLst>
                                </p:cTn>
                              </p:par>
                              <p:par>
                                <p:cTn id="80" presetID="16" presetClass="entr" presetSubtype="21" fill="hold" grpId="0" nodeType="withEffect">
                                  <p:stCondLst>
                                    <p:cond delay="0"/>
                                  </p:stCondLst>
                                  <p:childTnLst>
                                    <p:set>
                                      <p:cBhvr>
                                        <p:cTn id="81" dur="1" fill="hold">
                                          <p:stCondLst>
                                            <p:cond delay="0"/>
                                          </p:stCondLst>
                                        </p:cTn>
                                        <p:tgtEl>
                                          <p:spTgt spid="60"/>
                                        </p:tgtEl>
                                        <p:attrNameLst>
                                          <p:attrName>style.visibility</p:attrName>
                                        </p:attrNameLst>
                                      </p:cBhvr>
                                      <p:to>
                                        <p:strVal val="visible"/>
                                      </p:to>
                                    </p:set>
                                    <p:animEffect transition="in" filter="barn(inVertical)">
                                      <p:cBhvr>
                                        <p:cTn id="82" dur="500"/>
                                        <p:tgtEl>
                                          <p:spTgt spid="60"/>
                                        </p:tgtEl>
                                      </p:cBhvr>
                                    </p:animEffect>
                                  </p:childTnLst>
                                </p:cTn>
                              </p:par>
                              <p:par>
                                <p:cTn id="83" presetID="16" presetClass="entr" presetSubtype="21" fill="hold" grpId="0" nodeType="withEffect">
                                  <p:stCondLst>
                                    <p:cond delay="0"/>
                                  </p:stCondLst>
                                  <p:childTnLst>
                                    <p:set>
                                      <p:cBhvr>
                                        <p:cTn id="84" dur="1" fill="hold">
                                          <p:stCondLst>
                                            <p:cond delay="0"/>
                                          </p:stCondLst>
                                        </p:cTn>
                                        <p:tgtEl>
                                          <p:spTgt spid="61"/>
                                        </p:tgtEl>
                                        <p:attrNameLst>
                                          <p:attrName>style.visibility</p:attrName>
                                        </p:attrNameLst>
                                      </p:cBhvr>
                                      <p:to>
                                        <p:strVal val="visible"/>
                                      </p:to>
                                    </p:set>
                                    <p:animEffect transition="in" filter="barn(inVertical)">
                                      <p:cBhvr>
                                        <p:cTn id="85" dur="500"/>
                                        <p:tgtEl>
                                          <p:spTgt spid="61"/>
                                        </p:tgtEl>
                                      </p:cBhvr>
                                    </p:animEffect>
                                  </p:childTnLst>
                                </p:cTn>
                              </p:par>
                              <p:par>
                                <p:cTn id="86" presetID="16" presetClass="entr" presetSubtype="21" fill="hold" grpId="0" nodeType="withEffect">
                                  <p:stCondLst>
                                    <p:cond delay="0"/>
                                  </p:stCondLst>
                                  <p:childTnLst>
                                    <p:set>
                                      <p:cBhvr>
                                        <p:cTn id="87" dur="1" fill="hold">
                                          <p:stCondLst>
                                            <p:cond delay="0"/>
                                          </p:stCondLst>
                                        </p:cTn>
                                        <p:tgtEl>
                                          <p:spTgt spid="62"/>
                                        </p:tgtEl>
                                        <p:attrNameLst>
                                          <p:attrName>style.visibility</p:attrName>
                                        </p:attrNameLst>
                                      </p:cBhvr>
                                      <p:to>
                                        <p:strVal val="visible"/>
                                      </p:to>
                                    </p:set>
                                    <p:animEffect transition="in" filter="barn(inVertical)">
                                      <p:cBhvr>
                                        <p:cTn id="88" dur="500"/>
                                        <p:tgtEl>
                                          <p:spTgt spid="62"/>
                                        </p:tgtEl>
                                      </p:cBhvr>
                                    </p:animEffect>
                                  </p:childTnLst>
                                </p:cTn>
                              </p:par>
                              <p:par>
                                <p:cTn id="89" presetID="16" presetClass="entr" presetSubtype="21" fill="hold" grpId="0" nodeType="withEffect">
                                  <p:stCondLst>
                                    <p:cond delay="0"/>
                                  </p:stCondLst>
                                  <p:childTnLst>
                                    <p:set>
                                      <p:cBhvr>
                                        <p:cTn id="90" dur="1" fill="hold">
                                          <p:stCondLst>
                                            <p:cond delay="0"/>
                                          </p:stCondLst>
                                        </p:cTn>
                                        <p:tgtEl>
                                          <p:spTgt spid="63"/>
                                        </p:tgtEl>
                                        <p:attrNameLst>
                                          <p:attrName>style.visibility</p:attrName>
                                        </p:attrNameLst>
                                      </p:cBhvr>
                                      <p:to>
                                        <p:strVal val="visible"/>
                                      </p:to>
                                    </p:set>
                                    <p:animEffect transition="in" filter="barn(inVertical)">
                                      <p:cBhvr>
                                        <p:cTn id="91" dur="500"/>
                                        <p:tgtEl>
                                          <p:spTgt spid="63"/>
                                        </p:tgtEl>
                                      </p:cBhvr>
                                    </p:animEffect>
                                  </p:childTnLst>
                                </p:cTn>
                              </p:par>
                              <p:par>
                                <p:cTn id="92" presetID="16" presetClass="entr" presetSubtype="21" fill="hold" grpId="0" nodeType="withEffect">
                                  <p:stCondLst>
                                    <p:cond delay="0"/>
                                  </p:stCondLst>
                                  <p:childTnLst>
                                    <p:set>
                                      <p:cBhvr>
                                        <p:cTn id="93" dur="1" fill="hold">
                                          <p:stCondLst>
                                            <p:cond delay="0"/>
                                          </p:stCondLst>
                                        </p:cTn>
                                        <p:tgtEl>
                                          <p:spTgt spid="64"/>
                                        </p:tgtEl>
                                        <p:attrNameLst>
                                          <p:attrName>style.visibility</p:attrName>
                                        </p:attrNameLst>
                                      </p:cBhvr>
                                      <p:to>
                                        <p:strVal val="visible"/>
                                      </p:to>
                                    </p:set>
                                    <p:animEffect transition="in" filter="barn(inVertical)">
                                      <p:cBhvr>
                                        <p:cTn id="94" dur="500"/>
                                        <p:tgtEl>
                                          <p:spTgt spid="64"/>
                                        </p:tgtEl>
                                      </p:cBhvr>
                                    </p:animEffect>
                                  </p:childTnLst>
                                </p:cTn>
                              </p:par>
                              <p:par>
                                <p:cTn id="95" presetID="16" presetClass="entr" presetSubtype="21" fill="hold" grpId="0" nodeType="withEffect">
                                  <p:stCondLst>
                                    <p:cond delay="0"/>
                                  </p:stCondLst>
                                  <p:childTnLst>
                                    <p:set>
                                      <p:cBhvr>
                                        <p:cTn id="96" dur="1" fill="hold">
                                          <p:stCondLst>
                                            <p:cond delay="0"/>
                                          </p:stCondLst>
                                        </p:cTn>
                                        <p:tgtEl>
                                          <p:spTgt spid="65"/>
                                        </p:tgtEl>
                                        <p:attrNameLst>
                                          <p:attrName>style.visibility</p:attrName>
                                        </p:attrNameLst>
                                      </p:cBhvr>
                                      <p:to>
                                        <p:strVal val="visible"/>
                                      </p:to>
                                    </p:set>
                                    <p:animEffect transition="in" filter="barn(inVertical)">
                                      <p:cBhvr>
                                        <p:cTn id="97" dur="500"/>
                                        <p:tgtEl>
                                          <p:spTgt spid="65"/>
                                        </p:tgtEl>
                                      </p:cBhvr>
                                    </p:animEffect>
                                  </p:childTnLst>
                                </p:cTn>
                              </p:par>
                            </p:childTnLst>
                          </p:cTn>
                        </p:par>
                      </p:childTnLst>
                    </p:cTn>
                  </p:par>
                  <p:par>
                    <p:cTn id="98" fill="hold">
                      <p:stCondLst>
                        <p:cond delay="indefinite"/>
                      </p:stCondLst>
                      <p:childTnLst>
                        <p:par>
                          <p:cTn id="99" fill="hold">
                            <p:stCondLst>
                              <p:cond delay="0"/>
                            </p:stCondLst>
                            <p:childTnLst>
                              <p:par>
                                <p:cTn id="100" presetID="16" presetClass="entr" presetSubtype="21" fill="hold" nodeType="clickEffect">
                                  <p:stCondLst>
                                    <p:cond delay="0"/>
                                  </p:stCondLst>
                                  <p:childTnLst>
                                    <p:set>
                                      <p:cBhvr>
                                        <p:cTn id="101" dur="1" fill="hold">
                                          <p:stCondLst>
                                            <p:cond delay="0"/>
                                          </p:stCondLst>
                                        </p:cTn>
                                        <p:tgtEl>
                                          <p:spTgt spid="2">
                                            <p:txEl>
                                              <p:pRg st="1" end="1"/>
                                            </p:txEl>
                                          </p:spTgt>
                                        </p:tgtEl>
                                        <p:attrNameLst>
                                          <p:attrName>style.visibility</p:attrName>
                                        </p:attrNameLst>
                                      </p:cBhvr>
                                      <p:to>
                                        <p:strVal val="visible"/>
                                      </p:to>
                                    </p:set>
                                    <p:animEffect transition="in" filter="barn(inVertical)">
                                      <p:cBhvr>
                                        <p:cTn id="102" dur="500"/>
                                        <p:tgtEl>
                                          <p:spTgt spid="2">
                                            <p:txEl>
                                              <p:pRg st="1" end="1"/>
                                            </p:txEl>
                                          </p:spTgt>
                                        </p:tgtEl>
                                      </p:cBhvr>
                                    </p:animEffect>
                                  </p:childTnLst>
                                </p:cTn>
                              </p:par>
                              <p:par>
                                <p:cTn id="103" presetID="16" presetClass="entr" presetSubtype="21" fill="hold" nodeType="withEffect">
                                  <p:stCondLst>
                                    <p:cond delay="0"/>
                                  </p:stCondLst>
                                  <p:childTnLst>
                                    <p:set>
                                      <p:cBhvr>
                                        <p:cTn id="104" dur="1" fill="hold">
                                          <p:stCondLst>
                                            <p:cond delay="0"/>
                                          </p:stCondLst>
                                        </p:cTn>
                                        <p:tgtEl>
                                          <p:spTgt spid="2">
                                            <p:txEl>
                                              <p:pRg st="2" end="2"/>
                                            </p:txEl>
                                          </p:spTgt>
                                        </p:tgtEl>
                                        <p:attrNameLst>
                                          <p:attrName>style.visibility</p:attrName>
                                        </p:attrNameLst>
                                      </p:cBhvr>
                                      <p:to>
                                        <p:strVal val="visible"/>
                                      </p:to>
                                    </p:set>
                                    <p:animEffect transition="in" filter="barn(inVertical)">
                                      <p:cBhvr>
                                        <p:cTn id="105"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5" grpId="0" animBg="1"/>
      <p:bldP spid="36" grpId="0" animBg="1"/>
      <p:bldP spid="37" grpId="0" animBg="1"/>
      <p:bldP spid="52" grpId="0"/>
      <p:bldP spid="53" grpId="0"/>
      <p:bldP spid="54" grpId="0"/>
      <p:bldP spid="55" grpId="0"/>
      <p:bldP spid="56" grpId="0"/>
      <p:bldP spid="57" grpId="0"/>
      <p:bldP spid="58" grpId="0"/>
      <p:bldP spid="59" grpId="0"/>
      <p:bldP spid="60" grpId="0"/>
      <p:bldP spid="61" grpId="0"/>
      <p:bldP spid="62" grpId="0"/>
      <p:bldP spid="63" grpId="0"/>
      <p:bldP spid="64" grpId="0"/>
      <p:bldP spid="6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算法设计</a:t>
            </a:r>
            <a:endParaRPr lang="zh-CN" altLang="en-US" dirty="0"/>
          </a:p>
        </p:txBody>
      </p:sp>
      <p:sp>
        <p:nvSpPr>
          <p:cNvPr id="5" name="Text Box 6"/>
          <p:cNvSpPr txBox="1">
            <a:spLocks noChangeArrowheads="1"/>
          </p:cNvSpPr>
          <p:nvPr/>
        </p:nvSpPr>
        <p:spPr bwMode="auto">
          <a:xfrm>
            <a:off x="518864" y="1115616"/>
            <a:ext cx="835342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FontTx/>
              <a:buChar char="•"/>
            </a:pPr>
            <a:r>
              <a:rPr lang="zh-CN" altLang="en-US" sz="2400" b="1" dirty="0">
                <a:effectLst>
                  <a:outerShdw blurRad="38100" dist="38100" dir="2700000" algn="tl">
                    <a:srgbClr val="000000">
                      <a:alpha val="43137"/>
                    </a:srgbClr>
                  </a:outerShdw>
                </a:effectLst>
                <a:ea typeface="楷体_GB2312" pitchFamily="49" charset="-122"/>
              </a:rPr>
              <a:t>解空间：子集树</a:t>
            </a:r>
          </a:p>
          <a:p>
            <a:pPr eaLnBrk="1" hangingPunct="1">
              <a:buClr>
                <a:schemeClr val="accent2"/>
              </a:buClr>
              <a:buFontTx/>
              <a:buChar char="•"/>
            </a:pPr>
            <a:r>
              <a:rPr lang="zh-CN" altLang="en-US" sz="2400" b="1" dirty="0">
                <a:effectLst>
                  <a:outerShdw blurRad="38100" dist="38100" dir="2700000" algn="tl">
                    <a:srgbClr val="000000">
                      <a:alpha val="43137"/>
                    </a:srgbClr>
                  </a:outerShdw>
                </a:effectLst>
                <a:ea typeface="楷体_GB2312" pitchFamily="49" charset="-122"/>
              </a:rPr>
              <a:t>可行性约束函数</a:t>
            </a:r>
            <a:r>
              <a:rPr lang="en-US" altLang="zh-CN" sz="2400" b="1" dirty="0">
                <a:effectLst>
                  <a:outerShdw blurRad="38100" dist="38100" dir="2700000" algn="tl">
                    <a:srgbClr val="000000">
                      <a:alpha val="43137"/>
                    </a:srgbClr>
                  </a:outerShdw>
                </a:effectLst>
                <a:ea typeface="楷体_GB2312" pitchFamily="49" charset="-122"/>
              </a:rPr>
              <a:t>(</a:t>
            </a:r>
            <a:r>
              <a:rPr lang="zh-CN" altLang="en-US" sz="2400" b="1" dirty="0">
                <a:effectLst>
                  <a:outerShdw blurRad="38100" dist="38100" dir="2700000" algn="tl">
                    <a:srgbClr val="000000">
                      <a:alpha val="43137"/>
                    </a:srgbClr>
                  </a:outerShdw>
                </a:effectLst>
                <a:ea typeface="楷体_GB2312" pitchFamily="49" charset="-122"/>
              </a:rPr>
              <a:t>选择当前元素</a:t>
            </a:r>
            <a:r>
              <a:rPr lang="en-US" altLang="zh-CN" sz="2400" b="1" dirty="0">
                <a:effectLst>
                  <a:outerShdw blurRad="38100" dist="38100" dir="2700000" algn="tl">
                    <a:srgbClr val="000000">
                      <a:alpha val="43137"/>
                    </a:srgbClr>
                  </a:outerShdw>
                </a:effectLst>
                <a:ea typeface="楷体_GB2312" pitchFamily="49" charset="-122"/>
              </a:rPr>
              <a:t>)</a:t>
            </a:r>
            <a:r>
              <a:rPr lang="zh-CN" altLang="en-US" sz="2400" b="1" dirty="0">
                <a:effectLst>
                  <a:outerShdw blurRad="38100" dist="38100" dir="2700000" algn="tl">
                    <a:srgbClr val="000000">
                      <a:alpha val="43137"/>
                    </a:srgbClr>
                  </a:outerShdw>
                </a:effectLst>
                <a:ea typeface="楷体_GB2312" pitchFamily="49" charset="-122"/>
              </a:rPr>
              <a:t>：</a:t>
            </a:r>
          </a:p>
          <a:p>
            <a:pPr eaLnBrk="1" hangingPunct="1">
              <a:buClr>
                <a:schemeClr val="accent2"/>
              </a:buClr>
              <a:buFontTx/>
              <a:buChar char="•"/>
            </a:pPr>
            <a:r>
              <a:rPr lang="zh-CN" altLang="en-US" sz="2400" b="1" dirty="0">
                <a:effectLst>
                  <a:outerShdw blurRad="38100" dist="38100" dir="2700000" algn="tl">
                    <a:srgbClr val="000000">
                      <a:alpha val="43137"/>
                    </a:srgbClr>
                  </a:outerShdw>
                </a:effectLst>
                <a:ea typeface="楷体_GB2312" pitchFamily="49" charset="-122"/>
              </a:rPr>
              <a:t>上界函数</a:t>
            </a:r>
            <a:r>
              <a:rPr lang="en-US" altLang="zh-CN" sz="2400" b="1" dirty="0">
                <a:effectLst>
                  <a:outerShdw blurRad="38100" dist="38100" dir="2700000" algn="tl">
                    <a:srgbClr val="000000">
                      <a:alpha val="43137"/>
                    </a:srgbClr>
                  </a:outerShdw>
                </a:effectLst>
                <a:ea typeface="楷体_GB2312" pitchFamily="49" charset="-122"/>
              </a:rPr>
              <a:t>(</a:t>
            </a:r>
            <a:r>
              <a:rPr lang="zh-CN" altLang="en-US" sz="2400" b="1" dirty="0">
                <a:effectLst>
                  <a:outerShdw blurRad="38100" dist="38100" dir="2700000" algn="tl">
                    <a:srgbClr val="000000">
                      <a:alpha val="43137"/>
                    </a:srgbClr>
                  </a:outerShdw>
                </a:effectLst>
                <a:ea typeface="楷体_GB2312" pitchFamily="49" charset="-122"/>
              </a:rPr>
              <a:t>不选择当前元素</a:t>
            </a:r>
            <a:r>
              <a:rPr lang="en-US" altLang="zh-CN" sz="2400" b="1" dirty="0">
                <a:effectLst>
                  <a:outerShdw blurRad="38100" dist="38100" dir="2700000" algn="tl">
                    <a:srgbClr val="000000">
                      <a:alpha val="43137"/>
                    </a:srgbClr>
                  </a:outerShdw>
                </a:effectLst>
                <a:ea typeface="楷体_GB2312" pitchFamily="49" charset="-122"/>
              </a:rPr>
              <a:t>)</a:t>
            </a:r>
            <a:r>
              <a:rPr lang="zh-CN" altLang="en-US" sz="2400" b="1" dirty="0">
                <a:effectLst>
                  <a:outerShdw blurRad="38100" dist="38100" dir="2700000" algn="tl">
                    <a:srgbClr val="000000">
                      <a:alpha val="43137"/>
                    </a:srgbClr>
                  </a:outerShdw>
                </a:effectLst>
                <a:ea typeface="楷体_GB2312" pitchFamily="49" charset="-122"/>
              </a:rPr>
              <a:t>：</a:t>
            </a:r>
          </a:p>
          <a:p>
            <a:pPr eaLnBrk="1" hangingPunct="1">
              <a:buClr>
                <a:schemeClr val="accent2"/>
              </a:buClr>
            </a:pPr>
            <a:r>
              <a:rPr lang="zh-CN" altLang="en-US" sz="2400" b="1" dirty="0">
                <a:solidFill>
                  <a:srgbClr val="FF0000"/>
                </a:solidFill>
                <a:effectLst>
                  <a:outerShdw blurRad="38100" dist="38100" dir="2700000" algn="tl">
                    <a:srgbClr val="000000">
                      <a:alpha val="43137"/>
                    </a:srgbClr>
                  </a:outerShdw>
                </a:effectLst>
                <a:ea typeface="楷体_GB2312" pitchFamily="49" charset="-122"/>
              </a:rPr>
              <a:t>当前载重量</a:t>
            </a:r>
            <a:r>
              <a:rPr lang="en-US" altLang="zh-CN" sz="2400" b="1" dirty="0" err="1">
                <a:solidFill>
                  <a:srgbClr val="FF0000"/>
                </a:solidFill>
                <a:effectLst>
                  <a:outerShdw blurRad="38100" dist="38100" dir="2700000" algn="tl">
                    <a:srgbClr val="000000">
                      <a:alpha val="43137"/>
                    </a:srgbClr>
                  </a:outerShdw>
                </a:effectLst>
                <a:ea typeface="楷体_GB2312" pitchFamily="49" charset="-122"/>
              </a:rPr>
              <a:t>cw</a:t>
            </a:r>
            <a:r>
              <a:rPr lang="en-US" altLang="zh-CN" sz="2400" b="1" dirty="0">
                <a:solidFill>
                  <a:srgbClr val="FF0000"/>
                </a:solidFill>
                <a:effectLst>
                  <a:outerShdw blurRad="38100" dist="38100" dir="2700000" algn="tl">
                    <a:srgbClr val="000000">
                      <a:alpha val="43137"/>
                    </a:srgbClr>
                  </a:outerShdw>
                </a:effectLst>
                <a:ea typeface="楷体_GB2312" pitchFamily="49" charset="-122"/>
              </a:rPr>
              <a:t>+</a:t>
            </a:r>
            <a:r>
              <a:rPr lang="zh-CN" altLang="en-US" sz="2400" b="1" dirty="0">
                <a:solidFill>
                  <a:srgbClr val="FF0000"/>
                </a:solidFill>
                <a:effectLst>
                  <a:outerShdw blurRad="38100" dist="38100" dir="2700000" algn="tl">
                    <a:srgbClr val="000000">
                      <a:alpha val="43137"/>
                    </a:srgbClr>
                  </a:outerShdw>
                </a:effectLst>
                <a:ea typeface="楷体_GB2312" pitchFamily="49" charset="-122"/>
              </a:rPr>
              <a:t>剩余集装箱的重量</a:t>
            </a:r>
            <a:r>
              <a:rPr lang="en-US" altLang="zh-CN" sz="2400" b="1" dirty="0">
                <a:solidFill>
                  <a:srgbClr val="FF0000"/>
                </a:solidFill>
                <a:effectLst>
                  <a:outerShdw blurRad="38100" dist="38100" dir="2700000" algn="tl">
                    <a:srgbClr val="000000">
                      <a:alpha val="43137"/>
                    </a:srgbClr>
                  </a:outerShdw>
                </a:effectLst>
                <a:ea typeface="楷体_GB2312" pitchFamily="49" charset="-122"/>
              </a:rPr>
              <a:t>r</a:t>
            </a:r>
            <a:r>
              <a:rPr lang="en-US" altLang="zh-CN" sz="2400" b="1" dirty="0">
                <a:solidFill>
                  <a:srgbClr val="FF0000"/>
                </a:solidFill>
                <a:effectLst>
                  <a:outerShdw blurRad="38100" dist="38100" dir="2700000" algn="tl">
                    <a:srgbClr val="000000">
                      <a:alpha val="43137"/>
                    </a:srgbClr>
                  </a:outerShdw>
                </a:effectLst>
                <a:ea typeface="楷体_GB2312" pitchFamily="49" charset="-122"/>
                <a:sym typeface="Symbol" panose="05050102010706020507" pitchFamily="18" charset="2"/>
              </a:rPr>
              <a:t></a:t>
            </a:r>
            <a:r>
              <a:rPr lang="zh-CN" altLang="en-US" sz="2400" b="1" dirty="0">
                <a:solidFill>
                  <a:srgbClr val="FF0000"/>
                </a:solidFill>
                <a:effectLst>
                  <a:outerShdw blurRad="38100" dist="38100" dir="2700000" algn="tl">
                    <a:srgbClr val="000000">
                      <a:alpha val="43137"/>
                    </a:srgbClr>
                  </a:outerShdw>
                </a:effectLst>
                <a:ea typeface="楷体_GB2312" pitchFamily="49" charset="-122"/>
              </a:rPr>
              <a:t>当前最优载重量</a:t>
            </a:r>
            <a:r>
              <a:rPr lang="en-US" altLang="zh-CN" sz="2400" b="1" dirty="0" err="1">
                <a:solidFill>
                  <a:srgbClr val="FF0000"/>
                </a:solidFill>
                <a:effectLst>
                  <a:outerShdw blurRad="38100" dist="38100" dir="2700000" algn="tl">
                    <a:srgbClr val="000000">
                      <a:alpha val="43137"/>
                    </a:srgbClr>
                  </a:outerShdw>
                </a:effectLst>
                <a:ea typeface="楷体_GB2312" pitchFamily="49" charset="-122"/>
              </a:rPr>
              <a:t>bestw</a:t>
            </a:r>
            <a:endParaRPr lang="en-US" altLang="zh-CN" sz="2400" b="1" dirty="0">
              <a:solidFill>
                <a:srgbClr val="FF0000"/>
              </a:solidFill>
              <a:effectLst>
                <a:outerShdw blurRad="38100" dist="38100" dir="2700000" algn="tl">
                  <a:srgbClr val="000000">
                    <a:alpha val="43137"/>
                  </a:srgbClr>
                </a:outerShdw>
              </a:effectLst>
              <a:ea typeface="楷体_GB2312" pitchFamily="49" charset="-122"/>
            </a:endParaRPr>
          </a:p>
        </p:txBody>
      </p:sp>
      <p:sp>
        <p:nvSpPr>
          <p:cNvPr id="6" name="Rectangle 13"/>
          <p:cNvSpPr>
            <a:spLocks noChangeArrowheads="1"/>
          </p:cNvSpPr>
          <p:nvPr/>
        </p:nvSpPr>
        <p:spPr bwMode="auto">
          <a:xfrm>
            <a:off x="547428" y="2575203"/>
            <a:ext cx="3700052" cy="38779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lvl1pPr indent="2667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00" dirty="0">
                <a:ea typeface="楷体_GB2312" pitchFamily="49" charset="-122"/>
              </a:rPr>
              <a:t>void </a:t>
            </a:r>
            <a:r>
              <a:rPr kumimoji="1" lang="en-US" altLang="zh-CN" sz="1600" b="1" dirty="0">
                <a:ea typeface="楷体_GB2312" pitchFamily="49" charset="-122"/>
              </a:rPr>
              <a:t>backtrack</a:t>
            </a:r>
            <a:r>
              <a:rPr kumimoji="1" lang="en-US" altLang="zh-CN" sz="1600" dirty="0">
                <a:ea typeface="楷体_GB2312" pitchFamily="49" charset="-122"/>
              </a:rPr>
              <a:t> (</a:t>
            </a:r>
            <a:r>
              <a:rPr kumimoji="1" lang="en-US" altLang="zh-CN" sz="1600" dirty="0" err="1">
                <a:ea typeface="楷体_GB2312" pitchFamily="49" charset="-122"/>
              </a:rPr>
              <a:t>int</a:t>
            </a:r>
            <a:r>
              <a:rPr kumimoji="1" lang="en-US" altLang="zh-CN" sz="1600" dirty="0">
                <a:ea typeface="楷体_GB2312" pitchFamily="49" charset="-122"/>
              </a:rPr>
              <a:t> </a:t>
            </a:r>
            <a:r>
              <a:rPr kumimoji="1" lang="en-US" altLang="zh-CN" sz="1600" dirty="0" err="1">
                <a:ea typeface="楷体_GB2312" pitchFamily="49" charset="-122"/>
              </a:rPr>
              <a:t>i</a:t>
            </a:r>
            <a:r>
              <a:rPr kumimoji="1" lang="en-US" altLang="zh-CN" sz="1600" dirty="0">
                <a:ea typeface="楷体_GB2312" pitchFamily="49" charset="-122"/>
              </a:rPr>
              <a:t>)</a:t>
            </a:r>
          </a:p>
          <a:p>
            <a:pPr eaLnBrk="1" hangingPunct="1"/>
            <a:r>
              <a:rPr kumimoji="1" lang="en-US" altLang="zh-CN" sz="1600" dirty="0">
                <a:ea typeface="楷体_GB2312" pitchFamily="49" charset="-122"/>
              </a:rPr>
              <a:t>   {// </a:t>
            </a:r>
            <a:r>
              <a:rPr kumimoji="1" lang="zh-CN" altLang="en-US" sz="1600" dirty="0">
                <a:ea typeface="楷体_GB2312" pitchFamily="49" charset="-122"/>
              </a:rPr>
              <a:t>搜索第</a:t>
            </a:r>
            <a:r>
              <a:rPr kumimoji="1" lang="en-US" altLang="zh-CN" sz="1600" dirty="0" err="1">
                <a:ea typeface="楷体_GB2312" pitchFamily="49" charset="-122"/>
              </a:rPr>
              <a:t>i</a:t>
            </a:r>
            <a:r>
              <a:rPr kumimoji="1" lang="zh-CN" altLang="en-US" sz="1600" dirty="0">
                <a:ea typeface="楷体_GB2312" pitchFamily="49" charset="-122"/>
              </a:rPr>
              <a:t>层结点</a:t>
            </a:r>
          </a:p>
          <a:p>
            <a:pPr eaLnBrk="1" hangingPunct="1"/>
            <a:r>
              <a:rPr kumimoji="1" lang="zh-CN" altLang="en-US" sz="1600" dirty="0">
                <a:ea typeface="楷体_GB2312" pitchFamily="49" charset="-122"/>
              </a:rPr>
              <a:t>      </a:t>
            </a:r>
            <a:r>
              <a:rPr kumimoji="1" lang="en-US" altLang="zh-CN" sz="1600" b="1" dirty="0">
                <a:ea typeface="楷体_GB2312" pitchFamily="49" charset="-122"/>
              </a:rPr>
              <a:t>if</a:t>
            </a:r>
            <a:r>
              <a:rPr kumimoji="1" lang="en-US" altLang="zh-CN" sz="1600" dirty="0">
                <a:ea typeface="楷体_GB2312" pitchFamily="49" charset="-122"/>
              </a:rPr>
              <a:t> (</a:t>
            </a:r>
            <a:r>
              <a:rPr kumimoji="1" lang="en-US" altLang="zh-CN" sz="1600" dirty="0" err="1">
                <a:ea typeface="楷体_GB2312" pitchFamily="49" charset="-122"/>
              </a:rPr>
              <a:t>i</a:t>
            </a:r>
            <a:r>
              <a:rPr kumimoji="1" lang="en-US" altLang="zh-CN" sz="1600" dirty="0">
                <a:ea typeface="楷体_GB2312" pitchFamily="49" charset="-122"/>
              </a:rPr>
              <a:t> &gt; n)  // </a:t>
            </a:r>
            <a:r>
              <a:rPr kumimoji="1" lang="zh-CN" altLang="en-US" sz="1600" dirty="0">
                <a:ea typeface="楷体_GB2312" pitchFamily="49" charset="-122"/>
              </a:rPr>
              <a:t>到达叶结点</a:t>
            </a:r>
          </a:p>
          <a:p>
            <a:pPr eaLnBrk="1" hangingPunct="1"/>
            <a:r>
              <a:rPr kumimoji="1" lang="zh-CN" altLang="en-US" sz="1600" dirty="0">
                <a:ea typeface="楷体_GB2312" pitchFamily="49" charset="-122"/>
              </a:rPr>
              <a:t>      更新最优解</a:t>
            </a:r>
            <a:r>
              <a:rPr kumimoji="1" lang="en-US" altLang="zh-CN" sz="1600" dirty="0" err="1">
                <a:ea typeface="楷体_GB2312" pitchFamily="49" charset="-122"/>
              </a:rPr>
              <a:t>bestx,bestw;return</a:t>
            </a:r>
            <a:r>
              <a:rPr kumimoji="1" lang="en-US" altLang="zh-CN" sz="1600" dirty="0">
                <a:ea typeface="楷体_GB2312" pitchFamily="49" charset="-122"/>
              </a:rPr>
              <a:t>;</a:t>
            </a:r>
          </a:p>
          <a:p>
            <a:pPr eaLnBrk="1" hangingPunct="1"/>
            <a:r>
              <a:rPr kumimoji="1" lang="en-US" altLang="zh-CN" sz="1600" dirty="0">
                <a:ea typeface="楷体_GB2312" pitchFamily="49" charset="-122"/>
              </a:rPr>
              <a:t>      r -= w[</a:t>
            </a:r>
            <a:r>
              <a:rPr kumimoji="1" lang="en-US" altLang="zh-CN" sz="1600" dirty="0" err="1">
                <a:ea typeface="楷体_GB2312" pitchFamily="49" charset="-122"/>
              </a:rPr>
              <a:t>i</a:t>
            </a:r>
            <a:r>
              <a:rPr kumimoji="1" lang="en-US" altLang="zh-CN" sz="1600" dirty="0">
                <a:ea typeface="楷体_GB2312" pitchFamily="49" charset="-122"/>
              </a:rPr>
              <a:t>];</a:t>
            </a:r>
          </a:p>
          <a:p>
            <a:pPr eaLnBrk="1" hangingPunct="1"/>
            <a:r>
              <a:rPr kumimoji="1" lang="en-US" altLang="zh-CN" sz="1600" dirty="0">
                <a:ea typeface="楷体_GB2312" pitchFamily="49" charset="-122"/>
              </a:rPr>
              <a:t>      </a:t>
            </a:r>
            <a:r>
              <a:rPr kumimoji="1" lang="en-US" altLang="zh-CN" sz="1600" b="1" dirty="0">
                <a:ea typeface="楷体_GB2312" pitchFamily="49" charset="-122"/>
              </a:rPr>
              <a:t>if </a:t>
            </a:r>
            <a:r>
              <a:rPr kumimoji="1" lang="en-US" altLang="zh-CN" sz="1600" dirty="0">
                <a:ea typeface="楷体_GB2312" pitchFamily="49" charset="-122"/>
              </a:rPr>
              <a:t>(</a:t>
            </a:r>
            <a:r>
              <a:rPr kumimoji="1" lang="en-US" altLang="zh-CN" sz="1600" dirty="0" err="1">
                <a:ea typeface="楷体_GB2312" pitchFamily="49" charset="-122"/>
              </a:rPr>
              <a:t>cw</a:t>
            </a:r>
            <a:r>
              <a:rPr kumimoji="1" lang="en-US" altLang="zh-CN" sz="1600" dirty="0">
                <a:ea typeface="楷体_GB2312" pitchFamily="49" charset="-122"/>
              </a:rPr>
              <a:t> + w[</a:t>
            </a:r>
            <a:r>
              <a:rPr kumimoji="1" lang="en-US" altLang="zh-CN" sz="1600" dirty="0" err="1">
                <a:ea typeface="楷体_GB2312" pitchFamily="49" charset="-122"/>
              </a:rPr>
              <a:t>i</a:t>
            </a:r>
            <a:r>
              <a:rPr kumimoji="1" lang="en-US" altLang="zh-CN" sz="1600" dirty="0">
                <a:ea typeface="楷体_GB2312" pitchFamily="49" charset="-122"/>
              </a:rPr>
              <a:t>] &lt;= c) {// </a:t>
            </a:r>
            <a:r>
              <a:rPr kumimoji="1" lang="zh-CN" altLang="en-US" sz="1600" dirty="0">
                <a:ea typeface="楷体_GB2312" pitchFamily="49" charset="-122"/>
              </a:rPr>
              <a:t>搜索左子树</a:t>
            </a:r>
          </a:p>
          <a:p>
            <a:pPr eaLnBrk="1" hangingPunct="1"/>
            <a:r>
              <a:rPr kumimoji="1" lang="zh-CN" altLang="en-US" sz="1600" dirty="0">
                <a:ea typeface="楷体_GB2312" pitchFamily="49" charset="-122"/>
              </a:rPr>
              <a:t>         </a:t>
            </a:r>
            <a:r>
              <a:rPr kumimoji="1" lang="en-US" altLang="zh-CN" sz="1600" dirty="0">
                <a:ea typeface="楷体_GB2312" pitchFamily="49" charset="-122"/>
              </a:rPr>
              <a:t>x[</a:t>
            </a:r>
            <a:r>
              <a:rPr kumimoji="1" lang="en-US" altLang="zh-CN" sz="1600" dirty="0" err="1">
                <a:ea typeface="楷体_GB2312" pitchFamily="49" charset="-122"/>
              </a:rPr>
              <a:t>i</a:t>
            </a:r>
            <a:r>
              <a:rPr kumimoji="1" lang="en-US" altLang="zh-CN" sz="1600" dirty="0">
                <a:ea typeface="楷体_GB2312" pitchFamily="49" charset="-122"/>
              </a:rPr>
              <a:t>] = 1;</a:t>
            </a:r>
          </a:p>
          <a:p>
            <a:pPr eaLnBrk="1" hangingPunct="1"/>
            <a:r>
              <a:rPr kumimoji="1" lang="en-US" altLang="zh-CN" sz="1600" dirty="0">
                <a:ea typeface="楷体_GB2312" pitchFamily="49" charset="-122"/>
              </a:rPr>
              <a:t>         </a:t>
            </a:r>
            <a:r>
              <a:rPr kumimoji="1" lang="en-US" altLang="zh-CN" sz="1600" dirty="0" err="1">
                <a:ea typeface="楷体_GB2312" pitchFamily="49" charset="-122"/>
              </a:rPr>
              <a:t>cw</a:t>
            </a:r>
            <a:r>
              <a:rPr kumimoji="1" lang="en-US" altLang="zh-CN" sz="1600" dirty="0">
                <a:ea typeface="楷体_GB2312" pitchFamily="49" charset="-122"/>
              </a:rPr>
              <a:t> += w[</a:t>
            </a:r>
            <a:r>
              <a:rPr kumimoji="1" lang="en-US" altLang="zh-CN" sz="1600" dirty="0" err="1">
                <a:ea typeface="楷体_GB2312" pitchFamily="49" charset="-122"/>
              </a:rPr>
              <a:t>i</a:t>
            </a:r>
            <a:r>
              <a:rPr kumimoji="1" lang="en-US" altLang="zh-CN" sz="1600" dirty="0">
                <a:ea typeface="楷体_GB2312" pitchFamily="49" charset="-122"/>
              </a:rPr>
              <a:t>];</a:t>
            </a:r>
          </a:p>
          <a:p>
            <a:pPr eaLnBrk="1" hangingPunct="1"/>
            <a:r>
              <a:rPr kumimoji="1" lang="en-US" altLang="zh-CN" sz="1600" dirty="0">
                <a:ea typeface="楷体_GB2312" pitchFamily="49" charset="-122"/>
              </a:rPr>
              <a:t>         </a:t>
            </a:r>
            <a:r>
              <a:rPr kumimoji="1" lang="en-US" altLang="zh-CN" sz="1600" b="1" dirty="0">
                <a:ea typeface="楷体_GB2312" pitchFamily="49" charset="-122"/>
              </a:rPr>
              <a:t>backtrack</a:t>
            </a:r>
            <a:r>
              <a:rPr kumimoji="1" lang="en-US" altLang="zh-CN" sz="1600" dirty="0">
                <a:ea typeface="楷体_GB2312" pitchFamily="49" charset="-122"/>
              </a:rPr>
              <a:t>(</a:t>
            </a:r>
            <a:r>
              <a:rPr kumimoji="1" lang="en-US" altLang="zh-CN" sz="1600" dirty="0" err="1">
                <a:ea typeface="楷体_GB2312" pitchFamily="49" charset="-122"/>
              </a:rPr>
              <a:t>i</a:t>
            </a:r>
            <a:r>
              <a:rPr kumimoji="1" lang="en-US" altLang="zh-CN" sz="1600" dirty="0">
                <a:ea typeface="楷体_GB2312" pitchFamily="49" charset="-122"/>
              </a:rPr>
              <a:t> + 1);</a:t>
            </a:r>
          </a:p>
          <a:p>
            <a:pPr eaLnBrk="1" hangingPunct="1"/>
            <a:r>
              <a:rPr kumimoji="1" lang="en-US" altLang="zh-CN" sz="1600" dirty="0">
                <a:ea typeface="楷体_GB2312" pitchFamily="49" charset="-122"/>
              </a:rPr>
              <a:t>         </a:t>
            </a:r>
            <a:r>
              <a:rPr kumimoji="1" lang="en-US" altLang="zh-CN" sz="1600" dirty="0" err="1">
                <a:ea typeface="楷体_GB2312" pitchFamily="49" charset="-122"/>
              </a:rPr>
              <a:t>cw</a:t>
            </a:r>
            <a:r>
              <a:rPr kumimoji="1" lang="en-US" altLang="zh-CN" sz="1600" dirty="0">
                <a:ea typeface="楷体_GB2312" pitchFamily="49" charset="-122"/>
              </a:rPr>
              <a:t> -= w[</a:t>
            </a:r>
            <a:r>
              <a:rPr kumimoji="1" lang="en-US" altLang="zh-CN" sz="1600" dirty="0" err="1">
                <a:ea typeface="楷体_GB2312" pitchFamily="49" charset="-122"/>
              </a:rPr>
              <a:t>i</a:t>
            </a:r>
            <a:r>
              <a:rPr kumimoji="1" lang="en-US" altLang="zh-CN" sz="1600" dirty="0">
                <a:ea typeface="楷体_GB2312" pitchFamily="49" charset="-122"/>
              </a:rPr>
              <a:t>];      }</a:t>
            </a:r>
          </a:p>
          <a:p>
            <a:pPr eaLnBrk="1" hangingPunct="1"/>
            <a:r>
              <a:rPr kumimoji="1" lang="en-US" altLang="zh-CN" sz="1600" dirty="0">
                <a:ea typeface="楷体_GB2312" pitchFamily="49" charset="-122"/>
              </a:rPr>
              <a:t>      </a:t>
            </a:r>
            <a:r>
              <a:rPr kumimoji="1" lang="en-US" altLang="zh-CN" sz="1600" b="1" dirty="0">
                <a:ea typeface="楷体_GB2312" pitchFamily="49" charset="-122"/>
              </a:rPr>
              <a:t>if </a:t>
            </a:r>
            <a:r>
              <a:rPr kumimoji="1" lang="en-US" altLang="zh-CN" sz="1600" dirty="0">
                <a:ea typeface="楷体_GB2312" pitchFamily="49" charset="-122"/>
              </a:rPr>
              <a:t>(</a:t>
            </a:r>
            <a:r>
              <a:rPr kumimoji="1" lang="en-US" altLang="zh-CN" sz="1600" dirty="0" err="1">
                <a:ea typeface="楷体_GB2312" pitchFamily="49" charset="-122"/>
              </a:rPr>
              <a:t>cw</a:t>
            </a:r>
            <a:r>
              <a:rPr kumimoji="1" lang="en-US" altLang="zh-CN" sz="1600" dirty="0">
                <a:ea typeface="楷体_GB2312" pitchFamily="49" charset="-122"/>
              </a:rPr>
              <a:t> + r &gt; </a:t>
            </a:r>
            <a:r>
              <a:rPr kumimoji="1" lang="en-US" altLang="zh-CN" sz="1600" dirty="0" err="1">
                <a:ea typeface="楷体_GB2312" pitchFamily="49" charset="-122"/>
              </a:rPr>
              <a:t>bestw</a:t>
            </a:r>
            <a:r>
              <a:rPr kumimoji="1" lang="en-US" altLang="zh-CN" sz="1600" dirty="0">
                <a:ea typeface="楷体_GB2312" pitchFamily="49" charset="-122"/>
              </a:rPr>
              <a:t>)  {</a:t>
            </a:r>
          </a:p>
          <a:p>
            <a:pPr eaLnBrk="1" hangingPunct="1"/>
            <a:r>
              <a:rPr kumimoji="1" lang="en-US" altLang="zh-CN" sz="1600" dirty="0">
                <a:ea typeface="楷体_GB2312" pitchFamily="49" charset="-122"/>
              </a:rPr>
              <a:t>         x[</a:t>
            </a:r>
            <a:r>
              <a:rPr kumimoji="1" lang="en-US" altLang="zh-CN" sz="1600" dirty="0" err="1">
                <a:ea typeface="楷体_GB2312" pitchFamily="49" charset="-122"/>
              </a:rPr>
              <a:t>i</a:t>
            </a:r>
            <a:r>
              <a:rPr kumimoji="1" lang="en-US" altLang="zh-CN" sz="1600" dirty="0">
                <a:ea typeface="楷体_GB2312" pitchFamily="49" charset="-122"/>
              </a:rPr>
              <a:t>] = 0;  // </a:t>
            </a:r>
            <a:r>
              <a:rPr kumimoji="1" lang="zh-CN" altLang="en-US" sz="1600" dirty="0">
                <a:ea typeface="楷体_GB2312" pitchFamily="49" charset="-122"/>
              </a:rPr>
              <a:t>搜索右子树</a:t>
            </a:r>
          </a:p>
          <a:p>
            <a:pPr eaLnBrk="1" hangingPunct="1"/>
            <a:r>
              <a:rPr kumimoji="1" lang="zh-CN" altLang="en-US" sz="1600" dirty="0">
                <a:ea typeface="楷体_GB2312" pitchFamily="49" charset="-122"/>
              </a:rPr>
              <a:t>         </a:t>
            </a:r>
            <a:r>
              <a:rPr kumimoji="1" lang="en-US" altLang="zh-CN" sz="1600" b="1" dirty="0">
                <a:ea typeface="楷体_GB2312" pitchFamily="49" charset="-122"/>
              </a:rPr>
              <a:t>backtrack</a:t>
            </a:r>
            <a:r>
              <a:rPr kumimoji="1" lang="en-US" altLang="zh-CN" sz="1600" dirty="0">
                <a:ea typeface="楷体_GB2312" pitchFamily="49" charset="-122"/>
              </a:rPr>
              <a:t>(</a:t>
            </a:r>
            <a:r>
              <a:rPr kumimoji="1" lang="en-US" altLang="zh-CN" sz="1600" dirty="0" err="1">
                <a:ea typeface="楷体_GB2312" pitchFamily="49" charset="-122"/>
              </a:rPr>
              <a:t>i</a:t>
            </a:r>
            <a:r>
              <a:rPr kumimoji="1" lang="en-US" altLang="zh-CN" sz="1600" dirty="0">
                <a:ea typeface="楷体_GB2312" pitchFamily="49" charset="-122"/>
              </a:rPr>
              <a:t> + 1);      }</a:t>
            </a:r>
          </a:p>
          <a:p>
            <a:pPr eaLnBrk="1" hangingPunct="1"/>
            <a:r>
              <a:rPr kumimoji="1" lang="en-US" altLang="zh-CN" sz="1600" dirty="0">
                <a:ea typeface="楷体_GB2312" pitchFamily="49" charset="-122"/>
              </a:rPr>
              <a:t>      r += w[</a:t>
            </a:r>
            <a:r>
              <a:rPr kumimoji="1" lang="en-US" altLang="zh-CN" sz="1600" dirty="0" err="1">
                <a:ea typeface="楷体_GB2312" pitchFamily="49" charset="-122"/>
              </a:rPr>
              <a:t>i</a:t>
            </a:r>
            <a:r>
              <a:rPr kumimoji="1" lang="en-US" altLang="zh-CN" sz="1600" dirty="0">
                <a:ea typeface="楷体_GB2312" pitchFamily="49" charset="-122"/>
              </a:rPr>
              <a:t>];</a:t>
            </a:r>
          </a:p>
          <a:p>
            <a:pPr eaLnBrk="1" hangingPunct="1"/>
            <a:r>
              <a:rPr kumimoji="1" lang="en-US" altLang="zh-CN" sz="1600" dirty="0">
                <a:ea typeface="楷体_GB2312" pitchFamily="49" charset="-122"/>
              </a:rPr>
              <a:t>   }</a:t>
            </a:r>
          </a:p>
        </p:txBody>
      </p:sp>
      <p:pic>
        <p:nvPicPr>
          <p:cNvPr id="7" name="Picture 9" descr="t5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1581" y="3284984"/>
            <a:ext cx="4550708" cy="2301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Object 7"/>
          <p:cNvGraphicFramePr>
            <a:graphicFrameLocks noChangeAspect="1"/>
          </p:cNvGraphicFramePr>
          <p:nvPr>
            <p:extLst>
              <p:ext uri="{D42A27DB-BD31-4B8C-83A1-F6EECF244321}">
                <p14:modId xmlns:p14="http://schemas.microsoft.com/office/powerpoint/2010/main" val="2320957913"/>
              </p:ext>
            </p:extLst>
          </p:nvPr>
        </p:nvGraphicFramePr>
        <p:xfrm>
          <a:off x="5076056" y="1331149"/>
          <a:ext cx="1368425" cy="768350"/>
        </p:xfrm>
        <a:graphic>
          <a:graphicData uri="http://schemas.openxmlformats.org/presentationml/2006/ole">
            <mc:AlternateContent xmlns:mc="http://schemas.openxmlformats.org/markup-compatibility/2006">
              <mc:Choice xmlns:v="urn:schemas-microsoft-com:vml" Requires="v">
                <p:oleObj spid="_x0000_s31868" name="公式" r:id="rId4" imgW="761669" imgH="431613" progId="Equation.3">
                  <p:embed/>
                </p:oleObj>
              </mc:Choice>
              <mc:Fallback>
                <p:oleObj name="公式" r:id="rId4" imgW="761669" imgH="431613"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6056" y="1331149"/>
                        <a:ext cx="136842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灯片编号占位符 1"/>
          <p:cNvSpPr>
            <a:spLocks noGrp="1"/>
          </p:cNvSpPr>
          <p:nvPr>
            <p:ph type="sldNum" sz="quarter" idx="10"/>
          </p:nvPr>
        </p:nvSpPr>
        <p:spPr/>
        <p:txBody>
          <a:bodyPr/>
          <a:lstStyle/>
          <a:p>
            <a:pPr>
              <a:defRPr/>
            </a:pPr>
            <a:fld id="{459EA7AB-6CCF-4392-BD0C-0EE200CA1E6B}" type="slidenum">
              <a:rPr lang="en-US" altLang="zh-CN" smtClean="0"/>
              <a:pPr>
                <a:defRPr/>
              </a:pPr>
              <a:t>31</a:t>
            </a:fld>
            <a:r>
              <a:rPr lang="en-US" altLang="zh-CN" smtClean="0"/>
              <a:t>/83</a:t>
            </a:r>
            <a:endParaRPr lang="en-US" altLang="zh-CN" dirty="0"/>
          </a:p>
        </p:txBody>
      </p:sp>
    </p:spTree>
    <p:extLst>
      <p:ext uri="{BB962C8B-B14F-4D97-AF65-F5344CB8AC3E}">
        <p14:creationId xmlns:p14="http://schemas.microsoft.com/office/powerpoint/2010/main" val="33805313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z="3600" dirty="0" smtClean="0"/>
              <a:t>批处理作业调度 </a:t>
            </a:r>
            <a:r>
              <a:rPr lang="en-US" altLang="zh-CN" sz="3600" dirty="0" smtClean="0"/>
              <a:t/>
            </a:r>
            <a:br>
              <a:rPr lang="en-US" altLang="zh-CN" sz="3600" dirty="0" smtClean="0"/>
            </a:br>
            <a:r>
              <a:rPr lang="en-US" altLang="zh-CN" sz="3600" dirty="0" smtClean="0"/>
              <a:t>batch job scheduling</a:t>
            </a:r>
            <a:endParaRPr lang="zh-CN" altLang="en-US" sz="3600" dirty="0"/>
          </a:p>
        </p:txBody>
      </p:sp>
      <p:sp>
        <p:nvSpPr>
          <p:cNvPr id="6" name="Text Box 5"/>
          <p:cNvSpPr txBox="1">
            <a:spLocks noChangeArrowheads="1"/>
          </p:cNvSpPr>
          <p:nvPr/>
        </p:nvSpPr>
        <p:spPr bwMode="auto">
          <a:xfrm>
            <a:off x="233113" y="1504891"/>
            <a:ext cx="88011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latin typeface="黑体" panose="02010609060101010101" pitchFamily="49" charset="-122"/>
                <a:ea typeface="黑体" panose="02010609060101010101" pitchFamily="49" charset="-122"/>
              </a:rPr>
              <a:t>n</a:t>
            </a:r>
            <a:r>
              <a:rPr lang="zh-CN" altLang="en-US" sz="2400" dirty="0">
                <a:latin typeface="黑体" panose="02010609060101010101" pitchFamily="49" charset="-122"/>
                <a:ea typeface="黑体" panose="02010609060101010101" pitchFamily="49" charset="-122"/>
              </a:rPr>
              <a:t>个作业</a:t>
            </a:r>
            <a:r>
              <a:rPr lang="en-US" altLang="zh-CN" sz="2400" dirty="0">
                <a:latin typeface="黑体" panose="02010609060101010101" pitchFamily="49" charset="-122"/>
                <a:ea typeface="黑体" panose="02010609060101010101" pitchFamily="49" charset="-122"/>
              </a:rPr>
              <a:t>{1, 2, …, n}</a:t>
            </a:r>
            <a:r>
              <a:rPr lang="zh-CN" altLang="en-US" sz="2400" dirty="0">
                <a:latin typeface="黑体" panose="02010609060101010101" pitchFamily="49" charset="-122"/>
                <a:ea typeface="黑体" panose="02010609060101010101" pitchFamily="49" charset="-122"/>
              </a:rPr>
              <a:t>要在两台机器上处理，每个作业</a:t>
            </a:r>
            <a:r>
              <a:rPr lang="zh-CN" altLang="en-US" sz="24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必须</a:t>
            </a:r>
            <a:r>
              <a:rPr lang="zh-CN" altLang="en-US" sz="2400" dirty="0">
                <a:latin typeface="黑体" panose="02010609060101010101" pitchFamily="49" charset="-122"/>
                <a:ea typeface="黑体" panose="02010609060101010101" pitchFamily="49" charset="-122"/>
              </a:rPr>
              <a:t>先由机器</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处理，然后</a:t>
            </a:r>
            <a:r>
              <a:rPr lang="zh-CN" altLang="en-US" sz="24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再由机器</a:t>
            </a: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处理，机器</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处理作业</a:t>
            </a:r>
            <a:r>
              <a:rPr lang="en-US" altLang="zh-CN" sz="2400" dirty="0" err="1">
                <a:latin typeface="黑体" panose="02010609060101010101" pitchFamily="49" charset="-122"/>
                <a:ea typeface="黑体" panose="02010609060101010101" pitchFamily="49" charset="-122"/>
              </a:rPr>
              <a:t>i</a:t>
            </a:r>
            <a:r>
              <a:rPr lang="zh-CN" altLang="en-US" sz="2400" dirty="0">
                <a:latin typeface="黑体" panose="02010609060101010101" pitchFamily="49" charset="-122"/>
                <a:ea typeface="黑体" panose="02010609060101010101" pitchFamily="49" charset="-122"/>
              </a:rPr>
              <a:t>所需时间为</a:t>
            </a:r>
            <a:r>
              <a:rPr lang="en-US" altLang="zh-CN" sz="2400" dirty="0" err="1">
                <a:latin typeface="黑体" panose="02010609060101010101" pitchFamily="49" charset="-122"/>
                <a:ea typeface="黑体" panose="02010609060101010101" pitchFamily="49" charset="-122"/>
              </a:rPr>
              <a:t>ai</a:t>
            </a:r>
            <a:r>
              <a:rPr lang="zh-CN" altLang="en-US" sz="2400" dirty="0">
                <a:latin typeface="黑体" panose="02010609060101010101" pitchFamily="49" charset="-122"/>
                <a:ea typeface="黑体" panose="02010609060101010101" pitchFamily="49" charset="-122"/>
              </a:rPr>
              <a:t>，机器</a:t>
            </a: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处理作业</a:t>
            </a:r>
            <a:r>
              <a:rPr lang="en-US" altLang="zh-CN" sz="2400" dirty="0" err="1">
                <a:latin typeface="黑体" panose="02010609060101010101" pitchFamily="49" charset="-122"/>
                <a:ea typeface="黑体" panose="02010609060101010101" pitchFamily="49" charset="-122"/>
              </a:rPr>
              <a:t>i</a:t>
            </a:r>
            <a:r>
              <a:rPr lang="zh-CN" altLang="en-US" sz="2400" dirty="0">
                <a:latin typeface="黑体" panose="02010609060101010101" pitchFamily="49" charset="-122"/>
                <a:ea typeface="黑体" panose="02010609060101010101" pitchFamily="49" charset="-122"/>
              </a:rPr>
              <a:t>所需时间为</a:t>
            </a:r>
            <a:r>
              <a:rPr lang="en-US" altLang="zh-CN" sz="2400" dirty="0">
                <a:latin typeface="黑体" panose="02010609060101010101" pitchFamily="49" charset="-122"/>
                <a:ea typeface="黑体" panose="02010609060101010101" pitchFamily="49" charset="-122"/>
              </a:rPr>
              <a:t>bi</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1≤i≤n</a:t>
            </a:r>
            <a:r>
              <a:rPr lang="zh-CN" altLang="en-US" sz="2400" dirty="0">
                <a:latin typeface="黑体" panose="02010609060101010101" pitchFamily="49" charset="-122"/>
                <a:ea typeface="黑体" panose="02010609060101010101" pitchFamily="49" charset="-122"/>
              </a:rPr>
              <a:t>），批处理作业调度问题（</a:t>
            </a:r>
            <a:r>
              <a:rPr lang="en-US" altLang="zh-CN" sz="2400" dirty="0">
                <a:latin typeface="黑体" panose="02010609060101010101" pitchFamily="49" charset="-122"/>
                <a:ea typeface="黑体" panose="02010609060101010101" pitchFamily="49" charset="-122"/>
              </a:rPr>
              <a:t>batch-job scheduling problem</a:t>
            </a:r>
            <a:r>
              <a:rPr lang="zh-CN" altLang="en-US" sz="2400" dirty="0">
                <a:latin typeface="黑体" panose="02010609060101010101" pitchFamily="49" charset="-122"/>
                <a:ea typeface="黑体" panose="02010609060101010101" pitchFamily="49" charset="-122"/>
              </a:rPr>
              <a:t>）</a:t>
            </a:r>
            <a:r>
              <a:rPr lang="zh-CN" altLang="en-US" sz="2400" b="1" dirty="0">
                <a:solidFill>
                  <a:srgbClr val="FF0000"/>
                </a:solidFill>
                <a:latin typeface="黑体" panose="02010609060101010101" pitchFamily="49" charset="-122"/>
                <a:ea typeface="黑体" panose="02010609060101010101" pitchFamily="49" charset="-122"/>
              </a:rPr>
              <a:t>要求确定这</a:t>
            </a:r>
            <a:r>
              <a:rPr lang="en-US" altLang="zh-CN" sz="2400" b="1" dirty="0">
                <a:solidFill>
                  <a:srgbClr val="FF0000"/>
                </a:solidFill>
                <a:latin typeface="黑体" panose="02010609060101010101" pitchFamily="49" charset="-122"/>
                <a:ea typeface="黑体" panose="02010609060101010101" pitchFamily="49" charset="-122"/>
              </a:rPr>
              <a:t>n</a:t>
            </a:r>
            <a:r>
              <a:rPr lang="zh-CN" altLang="en-US" sz="2400" b="1" dirty="0">
                <a:solidFill>
                  <a:srgbClr val="FF0000"/>
                </a:solidFill>
                <a:latin typeface="黑体" panose="02010609060101010101" pitchFamily="49" charset="-122"/>
                <a:ea typeface="黑体" panose="02010609060101010101" pitchFamily="49" charset="-122"/>
              </a:rPr>
              <a:t>个作业的最优处理顺序，使得从第</a:t>
            </a:r>
            <a:r>
              <a:rPr lang="en-US" altLang="zh-CN" sz="2400" b="1" dirty="0">
                <a:solidFill>
                  <a:srgbClr val="FF0000"/>
                </a:solidFill>
                <a:latin typeface="黑体" panose="02010609060101010101" pitchFamily="49" charset="-122"/>
                <a:ea typeface="黑体" panose="02010609060101010101" pitchFamily="49" charset="-122"/>
              </a:rPr>
              <a:t>1</a:t>
            </a:r>
            <a:r>
              <a:rPr lang="zh-CN" altLang="en-US" sz="2400" b="1" dirty="0">
                <a:solidFill>
                  <a:srgbClr val="FF0000"/>
                </a:solidFill>
                <a:latin typeface="黑体" panose="02010609060101010101" pitchFamily="49" charset="-122"/>
                <a:ea typeface="黑体" panose="02010609060101010101" pitchFamily="49" charset="-122"/>
              </a:rPr>
              <a:t>个作业在机器</a:t>
            </a:r>
            <a:r>
              <a:rPr lang="en-US" altLang="zh-CN" sz="2400" b="1" dirty="0">
                <a:solidFill>
                  <a:srgbClr val="FF0000"/>
                </a:solidFill>
                <a:latin typeface="黑体" panose="02010609060101010101" pitchFamily="49" charset="-122"/>
                <a:ea typeface="黑体" panose="02010609060101010101" pitchFamily="49" charset="-122"/>
              </a:rPr>
              <a:t>1</a:t>
            </a:r>
            <a:r>
              <a:rPr lang="zh-CN" altLang="en-US" sz="2400" b="1" dirty="0">
                <a:solidFill>
                  <a:srgbClr val="FF0000"/>
                </a:solidFill>
                <a:latin typeface="黑体" panose="02010609060101010101" pitchFamily="49" charset="-122"/>
                <a:ea typeface="黑体" panose="02010609060101010101" pitchFamily="49" charset="-122"/>
              </a:rPr>
              <a:t>上处理开始，到最后一个作业在机器</a:t>
            </a:r>
            <a:r>
              <a:rPr lang="en-US" altLang="zh-CN" sz="2400" b="1" dirty="0">
                <a:solidFill>
                  <a:srgbClr val="FF0000"/>
                </a:solidFill>
                <a:latin typeface="黑体" panose="02010609060101010101" pitchFamily="49" charset="-122"/>
                <a:ea typeface="黑体" panose="02010609060101010101" pitchFamily="49" charset="-122"/>
              </a:rPr>
              <a:t>2</a:t>
            </a:r>
            <a:r>
              <a:rPr lang="zh-CN" altLang="en-US" sz="2400" b="1" dirty="0">
                <a:solidFill>
                  <a:srgbClr val="FF0000"/>
                </a:solidFill>
                <a:latin typeface="黑体" panose="02010609060101010101" pitchFamily="49" charset="-122"/>
                <a:ea typeface="黑体" panose="02010609060101010101" pitchFamily="49" charset="-122"/>
              </a:rPr>
              <a:t>上处理结束所需时间最少</a:t>
            </a:r>
            <a:r>
              <a:rPr lang="zh-CN" altLang="en-US" sz="2400" b="1" dirty="0" smtClean="0">
                <a:solidFill>
                  <a:srgbClr val="FF0000"/>
                </a:solidFill>
                <a:latin typeface="黑体" panose="02010609060101010101" pitchFamily="49" charset="-122"/>
                <a:ea typeface="黑体" panose="02010609060101010101" pitchFamily="49" charset="-122"/>
              </a:rPr>
              <a:t>。</a:t>
            </a:r>
            <a:endParaRPr lang="zh-CN" altLang="en-US" sz="2400" b="1" dirty="0">
              <a:solidFill>
                <a:srgbClr val="FF0000"/>
              </a:solidFill>
              <a:latin typeface="黑体" panose="02010609060101010101" pitchFamily="49" charset="-122"/>
              <a:ea typeface="黑体" panose="02010609060101010101" pitchFamily="49" charset="-122"/>
            </a:endParaRPr>
          </a:p>
        </p:txBody>
      </p:sp>
      <p:sp>
        <p:nvSpPr>
          <p:cNvPr id="8" name="Text Box 64"/>
          <p:cNvSpPr txBox="1">
            <a:spLocks noChangeArrowheads="1"/>
          </p:cNvSpPr>
          <p:nvPr/>
        </p:nvSpPr>
        <p:spPr bwMode="auto">
          <a:xfrm>
            <a:off x="339476" y="4293096"/>
            <a:ext cx="8588375" cy="1200329"/>
          </a:xfrm>
          <a:prstGeom prst="rect">
            <a:avLst/>
          </a:prstGeom>
          <a:ln/>
          <a:extLst/>
        </p:spPr>
        <p:style>
          <a:lnRef idx="0">
            <a:schemeClr val="accent2"/>
          </a:lnRef>
          <a:fillRef idx="3">
            <a:schemeClr val="accent2"/>
          </a:fillRef>
          <a:effectRef idx="3">
            <a:schemeClr val="accent2"/>
          </a:effectRef>
          <a:fontRef idx="minor">
            <a:schemeClr val="lt1"/>
          </a:fontRef>
        </p:style>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chemeClr val="bg1"/>
                </a:solidFill>
                <a:effectLst>
                  <a:outerShdw blurRad="38100" dist="38100" dir="2700000" algn="tl">
                    <a:srgbClr val="000000">
                      <a:alpha val="43137"/>
                    </a:srgbClr>
                  </a:outerShdw>
                </a:effectLst>
                <a:ea typeface="楷体_GB2312" pitchFamily="49" charset="-122"/>
              </a:rPr>
              <a:t>显然，批处理作业的一个最优调度应使机器</a:t>
            </a:r>
            <a:r>
              <a:rPr lang="en-US" altLang="zh-CN" sz="2400" b="1" dirty="0">
                <a:solidFill>
                  <a:schemeClr val="bg1"/>
                </a:solidFill>
                <a:effectLst>
                  <a:outerShdw blurRad="38100" dist="38100" dir="2700000" algn="tl">
                    <a:srgbClr val="000000">
                      <a:alpha val="43137"/>
                    </a:srgbClr>
                  </a:outerShdw>
                </a:effectLst>
                <a:ea typeface="楷体_GB2312" pitchFamily="49" charset="-122"/>
              </a:rPr>
              <a:t>1</a:t>
            </a:r>
            <a:r>
              <a:rPr lang="zh-CN" altLang="en-US" sz="2400" b="1" dirty="0">
                <a:solidFill>
                  <a:schemeClr val="bg1"/>
                </a:solidFill>
                <a:effectLst>
                  <a:outerShdw blurRad="38100" dist="38100" dir="2700000" algn="tl">
                    <a:srgbClr val="000000">
                      <a:alpha val="43137"/>
                    </a:srgbClr>
                  </a:outerShdw>
                </a:effectLst>
                <a:ea typeface="楷体_GB2312" pitchFamily="49" charset="-122"/>
              </a:rPr>
              <a:t>没有空闲时间，且机器</a:t>
            </a:r>
            <a:r>
              <a:rPr lang="en-US" altLang="zh-CN" sz="2400" b="1" dirty="0">
                <a:solidFill>
                  <a:schemeClr val="bg1"/>
                </a:solidFill>
                <a:effectLst>
                  <a:outerShdw blurRad="38100" dist="38100" dir="2700000" algn="tl">
                    <a:srgbClr val="000000">
                      <a:alpha val="43137"/>
                    </a:srgbClr>
                  </a:outerShdw>
                </a:effectLst>
                <a:ea typeface="楷体_GB2312" pitchFamily="49" charset="-122"/>
              </a:rPr>
              <a:t>2</a:t>
            </a:r>
            <a:r>
              <a:rPr lang="zh-CN" altLang="en-US" sz="2400" b="1" dirty="0">
                <a:solidFill>
                  <a:schemeClr val="bg1"/>
                </a:solidFill>
                <a:effectLst>
                  <a:outerShdw blurRad="38100" dist="38100" dir="2700000" algn="tl">
                    <a:srgbClr val="000000">
                      <a:alpha val="43137"/>
                    </a:srgbClr>
                  </a:outerShdw>
                </a:effectLst>
                <a:ea typeface="楷体_GB2312" pitchFamily="49" charset="-122"/>
              </a:rPr>
              <a:t>的空闲时间最小。可以证明，存在一个最优作业调度使得在机器</a:t>
            </a:r>
            <a:r>
              <a:rPr lang="en-US" altLang="zh-CN" sz="2400" b="1" dirty="0">
                <a:solidFill>
                  <a:schemeClr val="bg1"/>
                </a:solidFill>
                <a:effectLst>
                  <a:outerShdw blurRad="38100" dist="38100" dir="2700000" algn="tl">
                    <a:srgbClr val="000000">
                      <a:alpha val="43137"/>
                    </a:srgbClr>
                  </a:outerShdw>
                </a:effectLst>
                <a:ea typeface="楷体_GB2312" pitchFamily="49" charset="-122"/>
              </a:rPr>
              <a:t>1</a:t>
            </a:r>
            <a:r>
              <a:rPr lang="zh-CN" altLang="en-US" sz="2400" b="1" dirty="0">
                <a:solidFill>
                  <a:schemeClr val="bg1"/>
                </a:solidFill>
                <a:effectLst>
                  <a:outerShdw blurRad="38100" dist="38100" dir="2700000" algn="tl">
                    <a:srgbClr val="000000">
                      <a:alpha val="43137"/>
                    </a:srgbClr>
                  </a:outerShdw>
                </a:effectLst>
                <a:ea typeface="楷体_GB2312" pitchFamily="49" charset="-122"/>
              </a:rPr>
              <a:t>和机器</a:t>
            </a:r>
            <a:r>
              <a:rPr lang="en-US" altLang="zh-CN" sz="2400" b="1" dirty="0">
                <a:solidFill>
                  <a:schemeClr val="bg1"/>
                </a:solidFill>
                <a:effectLst>
                  <a:outerShdw blurRad="38100" dist="38100" dir="2700000" algn="tl">
                    <a:srgbClr val="000000">
                      <a:alpha val="43137"/>
                    </a:srgbClr>
                  </a:outerShdw>
                </a:effectLst>
                <a:ea typeface="楷体_GB2312" pitchFamily="49" charset="-122"/>
              </a:rPr>
              <a:t>2</a:t>
            </a:r>
            <a:r>
              <a:rPr lang="zh-CN" altLang="en-US" sz="2400" b="1" dirty="0">
                <a:solidFill>
                  <a:schemeClr val="bg1"/>
                </a:solidFill>
                <a:effectLst>
                  <a:outerShdw blurRad="38100" dist="38100" dir="2700000" algn="tl">
                    <a:srgbClr val="000000">
                      <a:alpha val="43137"/>
                    </a:srgbClr>
                  </a:outerShdw>
                </a:effectLst>
                <a:ea typeface="楷体_GB2312" pitchFamily="49" charset="-122"/>
              </a:rPr>
              <a:t>上作业以相同次序完成。</a:t>
            </a:r>
          </a:p>
        </p:txBody>
      </p:sp>
      <p:sp>
        <p:nvSpPr>
          <p:cNvPr id="2" name="灯片编号占位符 1"/>
          <p:cNvSpPr>
            <a:spLocks noGrp="1"/>
          </p:cNvSpPr>
          <p:nvPr>
            <p:ph type="sldNum" sz="quarter" idx="10"/>
          </p:nvPr>
        </p:nvSpPr>
        <p:spPr/>
        <p:txBody>
          <a:bodyPr/>
          <a:lstStyle/>
          <a:p>
            <a:pPr>
              <a:defRPr/>
            </a:pPr>
            <a:fld id="{459EA7AB-6CCF-4392-BD0C-0EE200CA1E6B}" type="slidenum">
              <a:rPr lang="en-US" altLang="zh-CN" smtClean="0"/>
              <a:pPr>
                <a:defRPr/>
              </a:pPr>
              <a:t>32</a:t>
            </a:fld>
            <a:r>
              <a:rPr lang="en-US" altLang="zh-CN" smtClean="0"/>
              <a:t>/83</a:t>
            </a:r>
            <a:endParaRPr lang="en-US" altLang="zh-CN" dirty="0"/>
          </a:p>
        </p:txBody>
      </p:sp>
    </p:spTree>
    <p:extLst>
      <p:ext uri="{BB962C8B-B14F-4D97-AF65-F5344CB8AC3E}">
        <p14:creationId xmlns:p14="http://schemas.microsoft.com/office/powerpoint/2010/main" val="35210449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有三个作业</a:t>
            </a:r>
            <a:r>
              <a:rPr lang="en-US" altLang="zh-CN" dirty="0"/>
              <a:t>{1, 2, 3}</a:t>
            </a:r>
            <a:r>
              <a:rPr lang="zh-CN" altLang="en-US" dirty="0"/>
              <a:t>，这三个作业在机器</a:t>
            </a:r>
            <a:r>
              <a:rPr lang="en-US" altLang="zh-CN" dirty="0"/>
              <a:t>1</a:t>
            </a:r>
            <a:r>
              <a:rPr lang="zh-CN" altLang="en-US" dirty="0"/>
              <a:t>上所需的处理时间为</a:t>
            </a:r>
            <a:r>
              <a:rPr lang="en-US" altLang="zh-CN" dirty="0"/>
              <a:t>(2, 5, 4)</a:t>
            </a:r>
            <a:r>
              <a:rPr lang="zh-CN" altLang="en-US" dirty="0"/>
              <a:t>，在机器</a:t>
            </a:r>
            <a:r>
              <a:rPr lang="en-US" altLang="zh-CN" dirty="0"/>
              <a:t>2</a:t>
            </a:r>
            <a:r>
              <a:rPr lang="zh-CN" altLang="en-US" dirty="0"/>
              <a:t>上所需的处理时间为</a:t>
            </a:r>
            <a:r>
              <a:rPr lang="en-US" altLang="zh-CN" dirty="0"/>
              <a:t>(3, 2, 1</a:t>
            </a:r>
            <a:r>
              <a:rPr lang="en-US" altLang="zh-CN" dirty="0" smtClean="0"/>
              <a:t>)</a:t>
            </a:r>
          </a:p>
          <a:p>
            <a:pPr lvl="1"/>
            <a:r>
              <a:rPr lang="zh-CN" altLang="en-US" dirty="0" smtClean="0"/>
              <a:t>这</a:t>
            </a:r>
            <a:r>
              <a:rPr lang="zh-CN" altLang="en-US" dirty="0"/>
              <a:t>三个作业存在</a:t>
            </a:r>
            <a:r>
              <a:rPr lang="en-US" altLang="zh-CN" dirty="0"/>
              <a:t>6</a:t>
            </a:r>
            <a:r>
              <a:rPr lang="zh-CN" altLang="en-US" dirty="0"/>
              <a:t>种可能的调度方案：</a:t>
            </a:r>
            <a:r>
              <a:rPr lang="en-US" altLang="zh-CN" dirty="0"/>
              <a:t>{(1, 2, 3), (1, 3, 2), (2, 1, 3), (2, 3, 1), (3, 1, 2), (3, 2, 1</a:t>
            </a:r>
            <a:r>
              <a:rPr lang="en-US" altLang="zh-CN" dirty="0" smtClean="0"/>
              <a:t>)}</a:t>
            </a:r>
            <a:endParaRPr lang="zh-CN" altLang="en-US" dirty="0"/>
          </a:p>
        </p:txBody>
      </p:sp>
      <p:sp>
        <p:nvSpPr>
          <p:cNvPr id="3" name="标题 2"/>
          <p:cNvSpPr>
            <a:spLocks noGrp="1"/>
          </p:cNvSpPr>
          <p:nvPr>
            <p:ph type="title"/>
          </p:nvPr>
        </p:nvSpPr>
        <p:spPr/>
        <p:txBody>
          <a:bodyPr/>
          <a:lstStyle/>
          <a:p>
            <a:r>
              <a:rPr lang="zh-CN" altLang="en-US" dirty="0" smtClean="0"/>
              <a:t>举例说明</a:t>
            </a:r>
            <a:endParaRPr lang="zh-CN" altLang="en-US" dirty="0"/>
          </a:p>
        </p:txBody>
      </p:sp>
      <p:graphicFrame>
        <p:nvGraphicFramePr>
          <p:cNvPr id="5" name="Group 85"/>
          <p:cNvGraphicFramePr>
            <a:graphicFrameLocks noGrp="1"/>
          </p:cNvGraphicFramePr>
          <p:nvPr>
            <p:extLst>
              <p:ext uri="{D42A27DB-BD31-4B8C-83A1-F6EECF244321}">
                <p14:modId xmlns:p14="http://schemas.microsoft.com/office/powerpoint/2010/main" val="655973289"/>
              </p:ext>
            </p:extLst>
          </p:nvPr>
        </p:nvGraphicFramePr>
        <p:xfrm>
          <a:off x="2627784" y="4005064"/>
          <a:ext cx="3745409" cy="1980305"/>
        </p:xfrm>
        <a:graphic>
          <a:graphicData uri="http://schemas.openxmlformats.org/drawingml/2006/table">
            <a:tbl>
              <a:tblPr>
                <a:tableStyleId>{284E427A-3D55-4303-BF80-6455036E1DE7}</a:tableStyleId>
              </a:tblPr>
              <a:tblGrid>
                <a:gridCol w="1064810"/>
                <a:gridCol w="1341331"/>
                <a:gridCol w="1339268"/>
              </a:tblGrid>
              <a:tr h="58900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2000" b="0" i="0" u="none" strike="noStrike" cap="none" normalizeH="0" baseline="-25000" dirty="0" smtClean="0">
                        <a:ln>
                          <a:noFill/>
                        </a:ln>
                        <a:solidFill>
                          <a:schemeClr val="tx1"/>
                        </a:solidFill>
                        <a:effectLst/>
                        <a:latin typeface="Arial" charset="0"/>
                        <a:ea typeface="楷体_GB2312" pitchFamily="49" charset="-122"/>
                      </a:endParaRPr>
                    </a:p>
                  </a:txBody>
                  <a:tcPr marT="45729" marB="45729" anchor="ctr" horzOverflow="overflow"/>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2000" u="none" strike="noStrike" cap="none" normalizeH="0" baseline="0" dirty="0" smtClean="0">
                          <a:ln>
                            <a:noFill/>
                          </a:ln>
                          <a:effectLst/>
                        </a:rPr>
                        <a:t>机器</a:t>
                      </a:r>
                      <a:r>
                        <a:rPr kumimoji="0" lang="en-US" altLang="zh-CN" sz="2000" u="none" strike="noStrike" cap="none" normalizeH="0" baseline="0" dirty="0" smtClean="0">
                          <a:ln>
                            <a:noFill/>
                          </a:ln>
                          <a:effectLst/>
                        </a:rPr>
                        <a:t>1</a:t>
                      </a:r>
                      <a:endParaRPr kumimoji="0" lang="en-US" altLang="zh-CN" sz="2000" b="0"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endParaRPr>
                    </a:p>
                  </a:txBody>
                  <a:tcPr marT="45729" marB="45729" anchor="ctr" horzOverflow="overflow"/>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2000" u="none" strike="noStrike" cap="none" normalizeH="0" baseline="0" dirty="0" smtClean="0">
                          <a:ln>
                            <a:noFill/>
                          </a:ln>
                          <a:effectLst/>
                        </a:rPr>
                        <a:t>机器</a:t>
                      </a:r>
                      <a:r>
                        <a:rPr kumimoji="0" lang="en-US" altLang="zh-CN" sz="2000" u="none" strike="noStrike" cap="none" normalizeH="0" baseline="0" dirty="0" smtClean="0">
                          <a:ln>
                            <a:noFill/>
                          </a:ln>
                          <a:effectLst/>
                        </a:rPr>
                        <a:t>2</a:t>
                      </a:r>
                      <a:endParaRPr kumimoji="0" lang="en-US" altLang="zh-CN" sz="2000" b="0"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endParaRPr>
                    </a:p>
                  </a:txBody>
                  <a:tcPr marT="45729" marB="45729" anchor="ctr" horzOverflow="overflow"/>
                </a:tc>
              </a:tr>
              <a:tr h="463768">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2000" u="none" strike="noStrike" cap="none" normalizeH="0" baseline="0" smtClean="0">
                          <a:ln>
                            <a:noFill/>
                          </a:ln>
                          <a:effectLst/>
                        </a:rPr>
                        <a:t>作业</a:t>
                      </a:r>
                      <a:r>
                        <a:rPr kumimoji="0" lang="en-US" altLang="zh-CN" sz="2000" u="none" strike="noStrike" cap="none" normalizeH="0" baseline="0" smtClean="0">
                          <a:ln>
                            <a:noFill/>
                          </a:ln>
                          <a:effectLst/>
                        </a:rPr>
                        <a:t>1</a:t>
                      </a:r>
                      <a:endParaRPr kumimoji="0" lang="en-US" altLang="zh-CN" sz="2000" b="0"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endParaRPr>
                    </a:p>
                  </a:txBody>
                  <a:tcPr marT="45729" marB="45729" horzOverflow="overflow"/>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2000" u="none" strike="noStrike" cap="none" normalizeH="0" baseline="0" smtClean="0">
                          <a:ln>
                            <a:noFill/>
                          </a:ln>
                          <a:effectLst/>
                        </a:rPr>
                        <a:t>2</a:t>
                      </a:r>
                      <a:endParaRPr kumimoji="0" lang="en-US" altLang="zh-CN" sz="2000" b="0"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endParaRPr>
                    </a:p>
                  </a:txBody>
                  <a:tcPr marT="45729" marB="45729" horzOverflow="overflow"/>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2000" u="none" strike="noStrike" cap="none" normalizeH="0" baseline="0" dirty="0" smtClean="0">
                          <a:ln>
                            <a:noFill/>
                          </a:ln>
                          <a:effectLst/>
                        </a:rPr>
                        <a:t>3</a:t>
                      </a:r>
                      <a:endParaRPr kumimoji="0" lang="en-US" altLang="zh-CN" sz="2000" b="0"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endParaRPr>
                    </a:p>
                  </a:txBody>
                  <a:tcPr marT="45729" marB="45729" horzOverflow="overflow"/>
                </a:tc>
              </a:tr>
              <a:tr h="463768">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2000" u="none" strike="noStrike" cap="none" normalizeH="0" baseline="0" dirty="0" smtClean="0">
                          <a:ln>
                            <a:noFill/>
                          </a:ln>
                          <a:effectLst/>
                        </a:rPr>
                        <a:t>作业</a:t>
                      </a:r>
                      <a:r>
                        <a:rPr kumimoji="0" lang="en-US" altLang="zh-CN" sz="2000" u="none" strike="noStrike" cap="none" normalizeH="0" baseline="0" dirty="0" smtClean="0">
                          <a:ln>
                            <a:noFill/>
                          </a:ln>
                          <a:effectLst/>
                        </a:rPr>
                        <a:t>2</a:t>
                      </a:r>
                      <a:endParaRPr kumimoji="0" lang="en-US" altLang="zh-CN" sz="2000" b="0"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endParaRPr>
                    </a:p>
                  </a:txBody>
                  <a:tcPr marT="45729" marB="45729" horzOverflow="overflow"/>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2000" u="none" strike="noStrike" cap="none" normalizeH="0" baseline="0" dirty="0" smtClean="0">
                          <a:ln>
                            <a:noFill/>
                          </a:ln>
                          <a:effectLst/>
                        </a:rPr>
                        <a:t>5</a:t>
                      </a:r>
                      <a:endParaRPr kumimoji="0" lang="en-US" altLang="zh-CN" sz="2000" b="0"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endParaRPr>
                    </a:p>
                  </a:txBody>
                  <a:tcPr marT="45729" marB="45729" horzOverflow="overflow"/>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2000" u="none" strike="noStrike" cap="none" normalizeH="0" baseline="0" dirty="0" smtClean="0">
                          <a:ln>
                            <a:noFill/>
                          </a:ln>
                          <a:effectLst/>
                        </a:rPr>
                        <a:t>2</a:t>
                      </a:r>
                      <a:endParaRPr kumimoji="0" lang="en-US" altLang="zh-CN" sz="2000" b="0"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endParaRPr>
                    </a:p>
                  </a:txBody>
                  <a:tcPr marT="45729" marB="45729" horzOverflow="overflow"/>
                </a:tc>
              </a:tr>
              <a:tr h="463768">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2000" u="none" strike="noStrike" cap="none" normalizeH="0" baseline="0" smtClean="0">
                          <a:ln>
                            <a:noFill/>
                          </a:ln>
                          <a:effectLst/>
                        </a:rPr>
                        <a:t>作业</a:t>
                      </a:r>
                      <a:r>
                        <a:rPr kumimoji="0" lang="en-US" altLang="zh-CN" sz="2000" u="none" strike="noStrike" cap="none" normalizeH="0" baseline="0" smtClean="0">
                          <a:ln>
                            <a:noFill/>
                          </a:ln>
                          <a:effectLst/>
                        </a:rPr>
                        <a:t>3</a:t>
                      </a:r>
                      <a:endParaRPr kumimoji="0" lang="en-US" altLang="zh-CN" sz="2000" b="0"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endParaRPr>
                    </a:p>
                  </a:txBody>
                  <a:tcPr marT="45729" marB="45729" horzOverflow="overflow"/>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2000" u="none" strike="noStrike" cap="none" normalizeH="0" baseline="0" dirty="0" smtClean="0">
                          <a:ln>
                            <a:noFill/>
                          </a:ln>
                          <a:effectLst/>
                        </a:rPr>
                        <a:t>4</a:t>
                      </a:r>
                      <a:endParaRPr kumimoji="0" lang="en-US" altLang="zh-CN" sz="2000" b="0"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endParaRPr>
                    </a:p>
                  </a:txBody>
                  <a:tcPr marT="45729" marB="45729" horzOverflow="overflow"/>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2000" u="none" strike="noStrike" cap="none" normalizeH="0" baseline="0" dirty="0" smtClean="0">
                          <a:ln>
                            <a:noFill/>
                          </a:ln>
                          <a:effectLst/>
                        </a:rPr>
                        <a:t>1</a:t>
                      </a:r>
                      <a:endParaRPr kumimoji="0" lang="en-US" altLang="zh-CN" sz="2000" b="0"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endParaRPr>
                    </a:p>
                  </a:txBody>
                  <a:tcPr marT="45729" marB="45729" horzOverflow="overflow"/>
                </a:tc>
              </a:tr>
            </a:tbl>
          </a:graphicData>
        </a:graphic>
      </p:graphicFrame>
      <p:sp>
        <p:nvSpPr>
          <p:cNvPr id="6" name="灯片编号占位符 5"/>
          <p:cNvSpPr>
            <a:spLocks noGrp="1"/>
          </p:cNvSpPr>
          <p:nvPr>
            <p:ph type="sldNum" sz="quarter" idx="10"/>
          </p:nvPr>
        </p:nvSpPr>
        <p:spPr/>
        <p:txBody>
          <a:bodyPr/>
          <a:lstStyle/>
          <a:p>
            <a:pPr>
              <a:defRPr/>
            </a:pPr>
            <a:fld id="{459EA7AB-6CCF-4392-BD0C-0EE200CA1E6B}" type="slidenum">
              <a:rPr lang="en-US" altLang="zh-CN" smtClean="0"/>
              <a:pPr>
                <a:defRPr/>
              </a:pPr>
              <a:t>33</a:t>
            </a:fld>
            <a:r>
              <a:rPr lang="en-US" altLang="zh-CN" smtClean="0"/>
              <a:t>/83</a:t>
            </a:r>
            <a:endParaRPr lang="en-US" altLang="zh-CN" dirty="0"/>
          </a:p>
        </p:txBody>
      </p:sp>
    </p:spTree>
    <p:extLst>
      <p:ext uri="{BB962C8B-B14F-4D97-AF65-F5344CB8AC3E}">
        <p14:creationId xmlns:p14="http://schemas.microsoft.com/office/powerpoint/2010/main" val="26396614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arn(inVertical)">
                                      <p:cBhvr>
                                        <p:cTn id="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endParaRPr lang="zh-CN" altLang="en-US" dirty="0"/>
          </a:p>
        </p:txBody>
      </p:sp>
      <p:pic>
        <p:nvPicPr>
          <p:cNvPr id="32770" name="Picture 2" descr="http://c.hiphotos.baidu.com/baike/c0%3Dbaike80%2C5%2C5%2C80%2C26/sign=a12ce95c0eb30f242197e451a9fcba26/d62a6059252dd42af2914396023b5bb5c9eab87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572" y="-27384"/>
            <a:ext cx="8601075" cy="2486026"/>
          </a:xfrm>
          <a:prstGeom prst="rect">
            <a:avLst/>
          </a:prstGeom>
          <a:noFill/>
          <a:extLst>
            <a:ext uri="{909E8E84-426E-40DD-AFC4-6F175D3DCCD1}">
              <a14:hiddenFill xmlns:a14="http://schemas.microsoft.com/office/drawing/2010/main">
                <a:solidFill>
                  <a:srgbClr val="FFFFFF"/>
                </a:solidFill>
              </a14:hiddenFill>
            </a:ext>
          </a:extLst>
        </p:spPr>
      </p:pic>
      <p:pic>
        <p:nvPicPr>
          <p:cNvPr id="32772" name="Picture 4" descr="http://c.hiphotos.baidu.com/baike/c0%3Dbaike92%2C5%2C5%2C92%2C30/sign=b2657bf930adcbef15397654cdc645b8/dcc451da81cb39dbd43a256bd1160924ab18301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572" y="2473545"/>
            <a:ext cx="8610965" cy="4267823"/>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bwMode="auto">
          <a:xfrm>
            <a:off x="1547664" y="0"/>
            <a:ext cx="936104" cy="317753"/>
          </a:xfrm>
          <a:prstGeom prst="rect">
            <a:avLst/>
          </a:prstGeom>
          <a:noFill/>
          <a:ln w="63500" cap="flat" cmpd="sng" algn="ctr">
            <a:solidFill>
              <a:srgbClr val="FF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8" name="矩形 7"/>
          <p:cNvSpPr/>
          <p:nvPr/>
        </p:nvSpPr>
        <p:spPr bwMode="auto">
          <a:xfrm>
            <a:off x="3347864" y="14903"/>
            <a:ext cx="936104" cy="317753"/>
          </a:xfrm>
          <a:prstGeom prst="rect">
            <a:avLst/>
          </a:prstGeom>
          <a:noFill/>
          <a:ln w="63500" cap="flat" cmpd="sng" algn="ctr">
            <a:solidFill>
              <a:srgbClr val="FF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9" name="矩形 8"/>
          <p:cNvSpPr/>
          <p:nvPr/>
        </p:nvSpPr>
        <p:spPr bwMode="auto">
          <a:xfrm>
            <a:off x="5652120" y="44624"/>
            <a:ext cx="936104" cy="317753"/>
          </a:xfrm>
          <a:prstGeom prst="rect">
            <a:avLst/>
          </a:prstGeom>
          <a:noFill/>
          <a:ln w="63500" cap="flat" cmpd="sng" algn="ctr">
            <a:solidFill>
              <a:srgbClr val="FF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0" name="矩形 9"/>
          <p:cNvSpPr/>
          <p:nvPr/>
        </p:nvSpPr>
        <p:spPr bwMode="auto">
          <a:xfrm>
            <a:off x="6876256" y="446951"/>
            <a:ext cx="936104" cy="317753"/>
          </a:xfrm>
          <a:prstGeom prst="rect">
            <a:avLst/>
          </a:prstGeom>
          <a:noFill/>
          <a:ln w="63500" cap="flat" cmpd="sng" algn="ctr">
            <a:solidFill>
              <a:srgbClr val="FF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1" name="矩形 10"/>
          <p:cNvSpPr/>
          <p:nvPr/>
        </p:nvSpPr>
        <p:spPr bwMode="auto">
          <a:xfrm>
            <a:off x="5004048" y="869871"/>
            <a:ext cx="936104" cy="317753"/>
          </a:xfrm>
          <a:prstGeom prst="rect">
            <a:avLst/>
          </a:prstGeom>
          <a:noFill/>
          <a:ln w="63500" cap="flat" cmpd="sng" algn="ctr">
            <a:solidFill>
              <a:srgbClr val="FF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2" name="矩形 11"/>
          <p:cNvSpPr/>
          <p:nvPr/>
        </p:nvSpPr>
        <p:spPr bwMode="auto">
          <a:xfrm>
            <a:off x="4860032" y="2073992"/>
            <a:ext cx="936104" cy="317753"/>
          </a:xfrm>
          <a:prstGeom prst="rect">
            <a:avLst/>
          </a:prstGeom>
          <a:noFill/>
          <a:ln w="63500" cap="flat" cmpd="sng" algn="ctr">
            <a:solidFill>
              <a:srgbClr val="FF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5" name="矩形 14"/>
          <p:cNvSpPr/>
          <p:nvPr/>
        </p:nvSpPr>
        <p:spPr bwMode="auto">
          <a:xfrm>
            <a:off x="4849906" y="3163860"/>
            <a:ext cx="936104" cy="317753"/>
          </a:xfrm>
          <a:prstGeom prst="rect">
            <a:avLst/>
          </a:prstGeom>
          <a:noFill/>
          <a:ln w="63500" cap="flat" cmpd="sng" algn="ctr">
            <a:solidFill>
              <a:srgbClr val="FF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6" name="矩形 15"/>
          <p:cNvSpPr/>
          <p:nvPr/>
        </p:nvSpPr>
        <p:spPr bwMode="auto">
          <a:xfrm>
            <a:off x="4860032" y="4165688"/>
            <a:ext cx="936104" cy="317753"/>
          </a:xfrm>
          <a:prstGeom prst="rect">
            <a:avLst/>
          </a:prstGeom>
          <a:noFill/>
          <a:ln w="63500" cap="flat" cmpd="sng" algn="ctr">
            <a:solidFill>
              <a:srgbClr val="FF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7" name="矩形 16"/>
          <p:cNvSpPr/>
          <p:nvPr/>
        </p:nvSpPr>
        <p:spPr bwMode="auto">
          <a:xfrm>
            <a:off x="4885075" y="5183002"/>
            <a:ext cx="936104" cy="317753"/>
          </a:xfrm>
          <a:prstGeom prst="rect">
            <a:avLst/>
          </a:prstGeom>
          <a:noFill/>
          <a:ln w="63500" cap="flat" cmpd="sng" algn="ctr">
            <a:solidFill>
              <a:srgbClr val="FF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8" name="矩形 17"/>
          <p:cNvSpPr/>
          <p:nvPr/>
        </p:nvSpPr>
        <p:spPr bwMode="auto">
          <a:xfrm>
            <a:off x="4868162" y="6134442"/>
            <a:ext cx="936104" cy="317753"/>
          </a:xfrm>
          <a:prstGeom prst="rect">
            <a:avLst/>
          </a:prstGeom>
          <a:noFill/>
          <a:ln w="63500" cap="flat" cmpd="sng" algn="ctr">
            <a:solidFill>
              <a:srgbClr val="FF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6" name="灯片编号占位符 5"/>
          <p:cNvSpPr>
            <a:spLocks noGrp="1"/>
          </p:cNvSpPr>
          <p:nvPr>
            <p:ph type="sldNum" sz="quarter" idx="10"/>
          </p:nvPr>
        </p:nvSpPr>
        <p:spPr/>
        <p:txBody>
          <a:bodyPr/>
          <a:lstStyle/>
          <a:p>
            <a:pPr>
              <a:defRPr/>
            </a:pPr>
            <a:fld id="{459EA7AB-6CCF-4392-BD0C-0EE200CA1E6B}" type="slidenum">
              <a:rPr lang="en-US" altLang="zh-CN" smtClean="0"/>
              <a:pPr>
                <a:defRPr/>
              </a:pPr>
              <a:t>34</a:t>
            </a:fld>
            <a:r>
              <a:rPr lang="en-US" altLang="zh-CN" smtClean="0"/>
              <a:t>/83</a:t>
            </a:r>
            <a:endParaRPr lang="en-US" altLang="zh-CN" dirty="0"/>
          </a:p>
        </p:txBody>
      </p:sp>
    </p:spTree>
    <p:extLst>
      <p:ext uri="{BB962C8B-B14F-4D97-AF65-F5344CB8AC3E}">
        <p14:creationId xmlns:p14="http://schemas.microsoft.com/office/powerpoint/2010/main" val="19657484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arn(inVertical)">
                                      <p:cBhvr>
                                        <p:cTn id="13" dur="500"/>
                                        <p:tgtEl>
                                          <p:spTgt spid="9"/>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arn(inVertical)">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arn(inVertical)">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arn(inVertical)">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32772"/>
                                        </p:tgtEl>
                                        <p:attrNameLst>
                                          <p:attrName>style.visibility</p:attrName>
                                        </p:attrNameLst>
                                      </p:cBhvr>
                                      <p:to>
                                        <p:strVal val="visible"/>
                                      </p:to>
                                    </p:set>
                                    <p:animEffect transition="in" filter="barn(inVertical)">
                                      <p:cBhvr>
                                        <p:cTn id="31" dur="500"/>
                                        <p:tgtEl>
                                          <p:spTgt spid="32772"/>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barn(inVertical)">
                                      <p:cBhvr>
                                        <p:cTn id="36" dur="5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barn(inVertical)">
                                      <p:cBhvr>
                                        <p:cTn id="41" dur="500"/>
                                        <p:tgtEl>
                                          <p:spTgt spid="16"/>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grpId="0" nodeType="click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barn(inVertical)">
                                      <p:cBhvr>
                                        <p:cTn id="46" dur="500"/>
                                        <p:tgtEl>
                                          <p:spTgt spid="17"/>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barn(inVertical)">
                                      <p:cBhvr>
                                        <p:cTn id="5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P spid="11" grpId="0" animBg="1"/>
      <p:bldP spid="12" grpId="0" animBg="1"/>
      <p:bldP spid="15" grpId="0" animBg="1"/>
      <p:bldP spid="16" grpId="0" animBg="1"/>
      <p:bldP spid="17" grpId="0" animBg="1"/>
      <p:bldP spid="1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相应的完成时间为</a:t>
            </a:r>
            <a:r>
              <a:rPr lang="en-US" altLang="zh-CN" dirty="0"/>
              <a:t>{12, 13, 12, 14, 13, 16</a:t>
            </a:r>
            <a:r>
              <a:rPr lang="en-US" altLang="zh-CN" dirty="0" smtClean="0"/>
              <a:t>}</a:t>
            </a:r>
            <a:r>
              <a:rPr lang="zh-CN" altLang="en-US" dirty="0" smtClean="0"/>
              <a:t>。</a:t>
            </a:r>
            <a:r>
              <a:rPr lang="zh-CN" altLang="en-US" dirty="0"/>
              <a:t>显然，最佳调度方案是</a:t>
            </a:r>
            <a:r>
              <a:rPr lang="en-US" altLang="zh-CN" dirty="0"/>
              <a:t>(1, 2, 3)</a:t>
            </a:r>
            <a:r>
              <a:rPr lang="zh-CN" altLang="en-US" dirty="0"/>
              <a:t>和</a:t>
            </a:r>
            <a:r>
              <a:rPr lang="en-US" altLang="zh-CN" dirty="0"/>
              <a:t>(2, 1, 3)</a:t>
            </a:r>
            <a:r>
              <a:rPr lang="zh-CN" altLang="en-US" dirty="0"/>
              <a:t>，最短完成时间为</a:t>
            </a:r>
            <a:r>
              <a:rPr lang="en-US" altLang="zh-CN" dirty="0"/>
              <a:t>12</a:t>
            </a:r>
            <a:r>
              <a:rPr lang="zh-CN" altLang="en-US" dirty="0"/>
              <a:t>。</a:t>
            </a:r>
          </a:p>
          <a:p>
            <a:r>
              <a:rPr lang="zh-CN" altLang="en-US" dirty="0" smtClean="0"/>
              <a:t>算法分析</a:t>
            </a:r>
            <a:endParaRPr lang="en-US" altLang="zh-CN" dirty="0" smtClean="0"/>
          </a:p>
          <a:p>
            <a:pPr lvl="1"/>
            <a:r>
              <a:rPr lang="zh-CN" altLang="en-US" dirty="0" smtClean="0"/>
              <a:t>对于批处理作业调度问题，由于要从</a:t>
            </a:r>
            <a:r>
              <a:rPr lang="en-US" altLang="zh-CN" dirty="0" smtClean="0"/>
              <a:t>n</a:t>
            </a:r>
            <a:r>
              <a:rPr lang="zh-CN" altLang="en-US" dirty="0" smtClean="0"/>
              <a:t>个作业的所有排列中找出具有最早完成时间的作业调度，所以，批处理作业调度问题的</a:t>
            </a:r>
            <a:r>
              <a:rPr lang="zh-CN" altLang="en-US" b="1" dirty="0" smtClean="0">
                <a:solidFill>
                  <a:srgbClr val="FF0000"/>
                </a:solidFill>
              </a:rPr>
              <a:t>解空间是一棵排列树</a:t>
            </a:r>
            <a:r>
              <a:rPr lang="zh-CN" altLang="en-US" dirty="0" smtClean="0"/>
              <a:t>，并且要搜索整个解空间树才能确定最优解；</a:t>
            </a:r>
            <a:endParaRPr lang="en-US" altLang="zh-CN" dirty="0" smtClean="0"/>
          </a:p>
          <a:p>
            <a:pPr lvl="1"/>
            <a:r>
              <a:rPr lang="zh-CN" altLang="en-US" dirty="0" smtClean="0"/>
              <a:t>其</a:t>
            </a:r>
            <a:r>
              <a:rPr lang="zh-CN" altLang="en-US" dirty="0"/>
              <a:t>时间性能是</a:t>
            </a:r>
            <a:r>
              <a:rPr lang="en-US" altLang="zh-CN" dirty="0"/>
              <a:t>O(n!)</a:t>
            </a:r>
            <a:r>
              <a:rPr lang="zh-CN" altLang="en-US" dirty="0"/>
              <a:t>。相对于蛮力法求解批处理调度问题，</a:t>
            </a:r>
            <a:r>
              <a:rPr lang="zh-CN" altLang="en-US" b="1" dirty="0">
                <a:solidFill>
                  <a:srgbClr val="FF0000"/>
                </a:solidFill>
              </a:rPr>
              <a:t>由于在搜索过程中利用了已得到的最短完成时间进行剪枝，</a:t>
            </a:r>
            <a:r>
              <a:rPr lang="zh-CN" altLang="en-US" dirty="0"/>
              <a:t>所以，能够提高搜索速度。</a:t>
            </a:r>
          </a:p>
        </p:txBody>
      </p:sp>
      <p:sp>
        <p:nvSpPr>
          <p:cNvPr id="3" name="标题 2"/>
          <p:cNvSpPr>
            <a:spLocks noGrp="1"/>
          </p:cNvSpPr>
          <p:nvPr>
            <p:ph type="title"/>
          </p:nvPr>
        </p:nvSpPr>
        <p:spPr/>
        <p:txBody>
          <a:bodyPr/>
          <a:lstStyle/>
          <a:p>
            <a:r>
              <a:rPr lang="zh-CN" altLang="en-US" dirty="0" smtClean="0"/>
              <a:t>结果分析</a:t>
            </a:r>
            <a:endParaRPr lang="zh-CN" altLang="en-US" dirty="0"/>
          </a:p>
        </p:txBody>
      </p:sp>
      <p:sp>
        <p:nvSpPr>
          <p:cNvPr id="5" name="灯片编号占位符 4"/>
          <p:cNvSpPr>
            <a:spLocks noGrp="1"/>
          </p:cNvSpPr>
          <p:nvPr>
            <p:ph type="sldNum" sz="quarter" idx="10"/>
          </p:nvPr>
        </p:nvSpPr>
        <p:spPr/>
        <p:txBody>
          <a:bodyPr/>
          <a:lstStyle/>
          <a:p>
            <a:pPr>
              <a:defRPr/>
            </a:pPr>
            <a:fld id="{459EA7AB-6CCF-4392-BD0C-0EE200CA1E6B}" type="slidenum">
              <a:rPr lang="en-US" altLang="zh-CN" smtClean="0"/>
              <a:pPr>
                <a:defRPr/>
              </a:pPr>
              <a:t>35</a:t>
            </a:fld>
            <a:r>
              <a:rPr lang="en-US" altLang="zh-CN" smtClean="0"/>
              <a:t>/83</a:t>
            </a:r>
            <a:endParaRPr lang="en-US" altLang="zh-CN" dirty="0"/>
          </a:p>
        </p:txBody>
      </p:sp>
    </p:spTree>
    <p:extLst>
      <p:ext uri="{BB962C8B-B14F-4D97-AF65-F5344CB8AC3E}">
        <p14:creationId xmlns:p14="http://schemas.microsoft.com/office/powerpoint/2010/main" val="27492207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arn(inVertical)">
                                      <p:cBhvr>
                                        <p:cTn id="7" dur="500"/>
                                        <p:tgtEl>
                                          <p:spTgt spid="2">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barn(inVertical)">
                                      <p:cBhvr>
                                        <p:cTn id="10" dur="500"/>
                                        <p:tgtEl>
                                          <p:spTgt spid="2">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barn(inVertical)">
                                      <p:cBhvr>
                                        <p:cTn id="15"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solidFill>
                  <a:srgbClr val="FF0000"/>
                </a:solidFill>
              </a:rPr>
              <a:t>数组</a:t>
            </a:r>
            <a:r>
              <a:rPr lang="en-US" altLang="zh-CN" dirty="0">
                <a:solidFill>
                  <a:srgbClr val="FF0000"/>
                </a:solidFill>
              </a:rPr>
              <a:t>a[n]</a:t>
            </a:r>
            <a:r>
              <a:rPr lang="zh-CN" altLang="en-US" dirty="0"/>
              <a:t>存储</a:t>
            </a:r>
            <a:r>
              <a:rPr lang="en-US" altLang="zh-CN" dirty="0"/>
              <a:t>n</a:t>
            </a:r>
            <a:r>
              <a:rPr lang="zh-CN" altLang="en-US" dirty="0"/>
              <a:t>个作业在机器</a:t>
            </a:r>
            <a:r>
              <a:rPr lang="en-US" altLang="zh-CN" dirty="0"/>
              <a:t>1</a:t>
            </a:r>
            <a:r>
              <a:rPr lang="zh-CN" altLang="en-US" dirty="0"/>
              <a:t>上的处理</a:t>
            </a:r>
            <a:r>
              <a:rPr lang="zh-CN" altLang="en-US" dirty="0" smtClean="0"/>
              <a:t>时间</a:t>
            </a:r>
            <a:endParaRPr lang="en-US" altLang="zh-CN" dirty="0" smtClean="0"/>
          </a:p>
          <a:p>
            <a:r>
              <a:rPr lang="zh-CN" altLang="en-US" dirty="0" smtClean="0">
                <a:solidFill>
                  <a:srgbClr val="FF0000"/>
                </a:solidFill>
              </a:rPr>
              <a:t>数组</a:t>
            </a:r>
            <a:r>
              <a:rPr lang="en-US" altLang="zh-CN" dirty="0">
                <a:solidFill>
                  <a:srgbClr val="FF0000"/>
                </a:solidFill>
              </a:rPr>
              <a:t>b[n]</a:t>
            </a:r>
            <a:r>
              <a:rPr lang="zh-CN" altLang="en-US" dirty="0"/>
              <a:t>存储</a:t>
            </a:r>
            <a:r>
              <a:rPr lang="en-US" altLang="zh-CN" dirty="0"/>
              <a:t>n</a:t>
            </a:r>
            <a:r>
              <a:rPr lang="zh-CN" altLang="en-US" dirty="0"/>
              <a:t>个作业在机器</a:t>
            </a:r>
            <a:r>
              <a:rPr lang="en-US" altLang="zh-CN" dirty="0"/>
              <a:t>2</a:t>
            </a:r>
            <a:r>
              <a:rPr lang="zh-CN" altLang="en-US" dirty="0"/>
              <a:t>上的处理</a:t>
            </a:r>
            <a:r>
              <a:rPr lang="zh-CN" altLang="en-US" dirty="0" smtClean="0"/>
              <a:t>时间</a:t>
            </a:r>
            <a:endParaRPr lang="en-US" altLang="zh-CN" dirty="0" smtClean="0"/>
          </a:p>
          <a:p>
            <a:r>
              <a:rPr lang="zh-CN" altLang="en-US" dirty="0" smtClean="0">
                <a:solidFill>
                  <a:srgbClr val="FF0000"/>
                </a:solidFill>
              </a:rPr>
              <a:t>数组</a:t>
            </a:r>
            <a:r>
              <a:rPr lang="en-US" altLang="zh-CN" dirty="0">
                <a:solidFill>
                  <a:srgbClr val="FF0000"/>
                </a:solidFill>
              </a:rPr>
              <a:t>x[n]</a:t>
            </a:r>
            <a:r>
              <a:rPr lang="zh-CN" altLang="en-US" dirty="0"/>
              <a:t>存储具体的</a:t>
            </a:r>
            <a:r>
              <a:rPr lang="zh-CN" altLang="en-US" dirty="0" smtClean="0"/>
              <a:t>作业调度</a:t>
            </a:r>
            <a:endParaRPr lang="en-US" altLang="zh-CN" dirty="0" smtClean="0"/>
          </a:p>
          <a:p>
            <a:pPr lvl="1"/>
            <a:r>
              <a:rPr lang="zh-CN" altLang="en-US" dirty="0" smtClean="0"/>
              <a:t>初始</a:t>
            </a:r>
            <a:r>
              <a:rPr lang="zh-CN" altLang="en-US" dirty="0"/>
              <a:t>迭代时</a:t>
            </a:r>
            <a:r>
              <a:rPr lang="en-US" altLang="zh-CN" dirty="0"/>
              <a:t>x[0]</a:t>
            </a:r>
            <a:r>
              <a:rPr lang="zh-CN" altLang="en-US" dirty="0"/>
              <a:t>表示未安排</a:t>
            </a:r>
            <a:r>
              <a:rPr lang="zh-CN" altLang="en-US" dirty="0" smtClean="0"/>
              <a:t>作业；</a:t>
            </a:r>
            <a:endParaRPr lang="en-US" altLang="zh-CN" dirty="0" smtClean="0"/>
          </a:p>
          <a:p>
            <a:pPr lvl="1"/>
            <a:r>
              <a:rPr lang="en-US" altLang="zh-CN" dirty="0" smtClean="0"/>
              <a:t>x[k]</a:t>
            </a:r>
            <a:r>
              <a:rPr lang="zh-CN" altLang="en-US" dirty="0" smtClean="0"/>
              <a:t>表示第</a:t>
            </a:r>
            <a:r>
              <a:rPr lang="en-US" altLang="zh-CN" dirty="0" smtClean="0"/>
              <a:t>k</a:t>
            </a:r>
            <a:r>
              <a:rPr lang="zh-CN" altLang="en-US" dirty="0" smtClean="0"/>
              <a:t>个作业的编号；数组</a:t>
            </a:r>
            <a:r>
              <a:rPr lang="en-US" altLang="zh-CN" dirty="0" smtClean="0"/>
              <a:t>sum1[n]</a:t>
            </a:r>
            <a:r>
              <a:rPr lang="zh-CN" altLang="en-US" dirty="0" smtClean="0"/>
              <a:t>存储机器</a:t>
            </a:r>
            <a:r>
              <a:rPr lang="en-US" altLang="zh-CN" dirty="0" smtClean="0"/>
              <a:t>1</a:t>
            </a:r>
            <a:r>
              <a:rPr lang="zh-CN" altLang="en-US" dirty="0" smtClean="0"/>
              <a:t>的完成时间，</a:t>
            </a:r>
            <a:r>
              <a:rPr lang="en-US" altLang="zh-CN" dirty="0" smtClean="0"/>
              <a:t>sum2[n]</a:t>
            </a:r>
            <a:r>
              <a:rPr lang="zh-CN" altLang="en-US" dirty="0" smtClean="0"/>
              <a:t>存储机器</a:t>
            </a:r>
            <a:r>
              <a:rPr lang="en-US" altLang="zh-CN" dirty="0" smtClean="0"/>
              <a:t>2</a:t>
            </a:r>
            <a:r>
              <a:rPr lang="zh-CN" altLang="en-US" dirty="0" smtClean="0"/>
              <a:t>的完成时间；</a:t>
            </a:r>
            <a:endParaRPr lang="en-US" altLang="zh-CN" dirty="0" smtClean="0"/>
          </a:p>
          <a:p>
            <a:pPr lvl="1"/>
            <a:r>
              <a:rPr lang="zh-CN" altLang="en-US" dirty="0" smtClean="0"/>
              <a:t>初始迭代时</a:t>
            </a:r>
            <a:r>
              <a:rPr lang="en-US" altLang="zh-CN" dirty="0" smtClean="0"/>
              <a:t>sum1[0]</a:t>
            </a:r>
            <a:r>
              <a:rPr lang="zh-CN" altLang="en-US" dirty="0" smtClean="0"/>
              <a:t>和</a:t>
            </a:r>
            <a:r>
              <a:rPr lang="en-US" altLang="zh-CN" dirty="0" smtClean="0"/>
              <a:t>sum2[0]</a:t>
            </a:r>
            <a:r>
              <a:rPr lang="zh-CN" altLang="en-US" dirty="0" smtClean="0"/>
              <a:t>均为</a:t>
            </a:r>
            <a:r>
              <a:rPr lang="en-US" altLang="zh-CN" dirty="0" smtClean="0"/>
              <a:t>0</a:t>
            </a:r>
            <a:r>
              <a:rPr lang="zh-CN" altLang="en-US" dirty="0" smtClean="0"/>
              <a:t>，表示完成时间均为</a:t>
            </a:r>
            <a:r>
              <a:rPr lang="en-US" altLang="zh-CN" dirty="0" smtClean="0"/>
              <a:t>0</a:t>
            </a:r>
            <a:r>
              <a:rPr lang="zh-CN" altLang="en-US" dirty="0" smtClean="0"/>
              <a:t>，</a:t>
            </a:r>
            <a:endParaRPr lang="en-US" altLang="zh-CN" dirty="0" smtClean="0"/>
          </a:p>
          <a:p>
            <a:pPr lvl="1"/>
            <a:r>
              <a:rPr lang="en-US" altLang="zh-CN" dirty="0" smtClean="0"/>
              <a:t>sum1[k]</a:t>
            </a:r>
            <a:r>
              <a:rPr lang="zh-CN" altLang="en-US" dirty="0" smtClean="0"/>
              <a:t>表示在安排第</a:t>
            </a:r>
            <a:r>
              <a:rPr lang="en-US" altLang="zh-CN" dirty="0" smtClean="0"/>
              <a:t>k</a:t>
            </a:r>
            <a:r>
              <a:rPr lang="zh-CN" altLang="en-US" dirty="0" smtClean="0"/>
              <a:t>个作业后机器</a:t>
            </a:r>
            <a:r>
              <a:rPr lang="en-US" altLang="zh-CN" dirty="0" smtClean="0"/>
              <a:t>1</a:t>
            </a:r>
            <a:r>
              <a:rPr lang="zh-CN" altLang="en-US" dirty="0" smtClean="0"/>
              <a:t>的当前完成时间，</a:t>
            </a:r>
            <a:r>
              <a:rPr lang="en-US" altLang="zh-CN" dirty="0" smtClean="0"/>
              <a:t>sum2[k]</a:t>
            </a:r>
            <a:r>
              <a:rPr lang="zh-CN" altLang="en-US" dirty="0" smtClean="0"/>
              <a:t>表示在安排第</a:t>
            </a:r>
            <a:r>
              <a:rPr lang="en-US" altLang="zh-CN" dirty="0" smtClean="0"/>
              <a:t>k</a:t>
            </a:r>
            <a:r>
              <a:rPr lang="zh-CN" altLang="en-US" dirty="0" smtClean="0"/>
              <a:t>个作业后机器</a:t>
            </a:r>
            <a:r>
              <a:rPr lang="en-US" altLang="zh-CN" dirty="0" smtClean="0"/>
              <a:t>2</a:t>
            </a:r>
            <a:r>
              <a:rPr lang="zh-CN" altLang="en-US" dirty="0" smtClean="0"/>
              <a:t>的当前完成时间。</a:t>
            </a:r>
            <a:endParaRPr lang="zh-CN" altLang="en-US" dirty="0"/>
          </a:p>
        </p:txBody>
      </p:sp>
      <p:sp>
        <p:nvSpPr>
          <p:cNvPr id="3" name="标题 2"/>
          <p:cNvSpPr>
            <a:spLocks noGrp="1"/>
          </p:cNvSpPr>
          <p:nvPr>
            <p:ph type="title"/>
          </p:nvPr>
        </p:nvSpPr>
        <p:spPr/>
        <p:txBody>
          <a:bodyPr/>
          <a:lstStyle/>
          <a:p>
            <a:r>
              <a:rPr lang="zh-CN" altLang="en-US" dirty="0" smtClean="0"/>
              <a:t>算法实现与说明</a:t>
            </a:r>
            <a:endParaRPr lang="zh-CN" altLang="en-US" dirty="0"/>
          </a:p>
        </p:txBody>
      </p:sp>
      <p:sp>
        <p:nvSpPr>
          <p:cNvPr id="5" name="灯片编号占位符 4"/>
          <p:cNvSpPr>
            <a:spLocks noGrp="1"/>
          </p:cNvSpPr>
          <p:nvPr>
            <p:ph type="sldNum" sz="quarter" idx="10"/>
          </p:nvPr>
        </p:nvSpPr>
        <p:spPr/>
        <p:txBody>
          <a:bodyPr/>
          <a:lstStyle/>
          <a:p>
            <a:pPr>
              <a:defRPr/>
            </a:pPr>
            <a:fld id="{459EA7AB-6CCF-4392-BD0C-0EE200CA1E6B}" type="slidenum">
              <a:rPr lang="en-US" altLang="zh-CN" smtClean="0"/>
              <a:pPr>
                <a:defRPr/>
              </a:pPr>
              <a:t>36</a:t>
            </a:fld>
            <a:r>
              <a:rPr lang="en-US" altLang="zh-CN" smtClean="0"/>
              <a:t>/83</a:t>
            </a:r>
            <a:endParaRPr lang="en-US" altLang="zh-CN" dirty="0"/>
          </a:p>
        </p:txBody>
      </p:sp>
    </p:spTree>
    <p:extLst>
      <p:ext uri="{BB962C8B-B14F-4D97-AF65-F5344CB8AC3E}">
        <p14:creationId xmlns:p14="http://schemas.microsoft.com/office/powerpoint/2010/main" val="15772511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arn(inVertic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arn(inVertic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arn(inVertic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arn(inVertical)">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arn(inVertical)">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barn(inVertical)">
                                      <p:cBhvr>
                                        <p:cTn id="3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dirty="0"/>
          </a:p>
        </p:txBody>
      </p:sp>
      <p:sp>
        <p:nvSpPr>
          <p:cNvPr id="3" name="标题 2"/>
          <p:cNvSpPr>
            <a:spLocks noGrp="1"/>
          </p:cNvSpPr>
          <p:nvPr>
            <p:ph type="title"/>
          </p:nvPr>
        </p:nvSpPr>
        <p:spPr/>
        <p:txBody>
          <a:bodyPr/>
          <a:lstStyle/>
          <a:p>
            <a:r>
              <a:rPr lang="zh-CN" altLang="en-US" dirty="0"/>
              <a:t>回溯法求解批处理</a:t>
            </a:r>
            <a:r>
              <a:rPr lang="zh-CN" altLang="en-US" dirty="0" smtClean="0"/>
              <a:t>调度</a:t>
            </a:r>
            <a:r>
              <a:rPr lang="zh-CN" altLang="en-US" dirty="0"/>
              <a:t>伪代码</a:t>
            </a:r>
          </a:p>
        </p:txBody>
      </p:sp>
      <p:pic>
        <p:nvPicPr>
          <p:cNvPr id="33794" name="Picture 2" descr="http://c.hiphotos.baidu.com/baike/c0%3Dbaike116%2C5%2C5%2C116%2C38/sign=d2be6ed5bd3eb13550cabfe9c777c3b6/4610b912c8fcc3ce91498b0e9345d688d43f200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106415"/>
            <a:ext cx="8538369" cy="5310188"/>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bwMode="auto">
          <a:xfrm>
            <a:off x="518864" y="2132856"/>
            <a:ext cx="8085584" cy="936104"/>
          </a:xfrm>
          <a:prstGeom prst="rect">
            <a:avLst/>
          </a:prstGeom>
          <a:solidFill>
            <a:schemeClr val="bg1"/>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7" name="矩形 6"/>
          <p:cNvSpPr/>
          <p:nvPr/>
        </p:nvSpPr>
        <p:spPr bwMode="auto">
          <a:xfrm>
            <a:off x="405904" y="3122712"/>
            <a:ext cx="8198544" cy="936104"/>
          </a:xfrm>
          <a:prstGeom prst="rect">
            <a:avLst/>
          </a:prstGeom>
          <a:solidFill>
            <a:schemeClr val="bg1"/>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8" name="矩形 7"/>
          <p:cNvSpPr/>
          <p:nvPr/>
        </p:nvSpPr>
        <p:spPr bwMode="auto">
          <a:xfrm>
            <a:off x="518864" y="4112568"/>
            <a:ext cx="8085584" cy="1260648"/>
          </a:xfrm>
          <a:prstGeom prst="rect">
            <a:avLst/>
          </a:prstGeom>
          <a:solidFill>
            <a:schemeClr val="bg1"/>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9" name="矩形 8"/>
          <p:cNvSpPr/>
          <p:nvPr/>
        </p:nvSpPr>
        <p:spPr bwMode="auto">
          <a:xfrm>
            <a:off x="755601" y="5429985"/>
            <a:ext cx="8085584" cy="936104"/>
          </a:xfrm>
          <a:prstGeom prst="rect">
            <a:avLst/>
          </a:prstGeom>
          <a:solidFill>
            <a:schemeClr val="bg1"/>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6" name="灯片编号占位符 5"/>
          <p:cNvSpPr>
            <a:spLocks noGrp="1"/>
          </p:cNvSpPr>
          <p:nvPr>
            <p:ph type="sldNum" sz="quarter" idx="10"/>
          </p:nvPr>
        </p:nvSpPr>
        <p:spPr/>
        <p:txBody>
          <a:bodyPr/>
          <a:lstStyle/>
          <a:p>
            <a:pPr>
              <a:defRPr/>
            </a:pPr>
            <a:fld id="{459EA7AB-6CCF-4392-BD0C-0EE200CA1E6B}" type="slidenum">
              <a:rPr lang="en-US" altLang="zh-CN" smtClean="0"/>
              <a:pPr>
                <a:defRPr/>
              </a:pPr>
              <a:t>37</a:t>
            </a:fld>
            <a:r>
              <a:rPr lang="en-US" altLang="zh-CN" smtClean="0"/>
              <a:t>/83</a:t>
            </a:r>
            <a:endParaRPr lang="en-US" altLang="zh-CN" dirty="0"/>
          </a:p>
        </p:txBody>
      </p:sp>
    </p:spTree>
    <p:extLst>
      <p:ext uri="{BB962C8B-B14F-4D97-AF65-F5344CB8AC3E}">
        <p14:creationId xmlns:p14="http://schemas.microsoft.com/office/powerpoint/2010/main" val="1486747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下图是由</a:t>
            </a:r>
            <a:r>
              <a:rPr lang="en-US" altLang="zh-CN" dirty="0"/>
              <a:t>14</a:t>
            </a:r>
            <a:r>
              <a:rPr lang="zh-CN" altLang="en-US" dirty="0"/>
              <a:t>个“</a:t>
            </a:r>
            <a:r>
              <a:rPr lang="en-US" altLang="zh-CN" dirty="0"/>
              <a:t>+”</a:t>
            </a:r>
            <a:r>
              <a:rPr lang="zh-CN" altLang="en-US" dirty="0"/>
              <a:t>和</a:t>
            </a:r>
            <a:r>
              <a:rPr lang="en-US" altLang="zh-CN" dirty="0"/>
              <a:t>14</a:t>
            </a:r>
            <a:r>
              <a:rPr lang="zh-CN" altLang="en-US" dirty="0"/>
              <a:t>个“</a:t>
            </a:r>
            <a:r>
              <a:rPr lang="en-US" altLang="zh-CN" dirty="0"/>
              <a:t>-”</a:t>
            </a:r>
            <a:r>
              <a:rPr lang="zh-CN" altLang="en-US" dirty="0"/>
              <a:t>组成的符号三角形。</a:t>
            </a:r>
            <a:r>
              <a:rPr lang="en-US" altLang="zh-CN" dirty="0"/>
              <a:t>2</a:t>
            </a:r>
            <a:r>
              <a:rPr lang="zh-CN" altLang="en-US" dirty="0"/>
              <a:t>个同号下面都是“</a:t>
            </a:r>
            <a:r>
              <a:rPr lang="en-US" altLang="zh-CN" dirty="0"/>
              <a:t>+”</a:t>
            </a:r>
            <a:r>
              <a:rPr lang="zh-CN" altLang="en-US" dirty="0"/>
              <a:t>，</a:t>
            </a:r>
            <a:r>
              <a:rPr lang="en-US" altLang="zh-CN" dirty="0"/>
              <a:t>2</a:t>
            </a:r>
            <a:r>
              <a:rPr lang="zh-CN" altLang="en-US" dirty="0"/>
              <a:t>个异号下面都是“</a:t>
            </a:r>
            <a:r>
              <a:rPr lang="en-US" altLang="zh-CN" dirty="0"/>
              <a:t>-”</a:t>
            </a:r>
            <a:r>
              <a:rPr lang="zh-CN" altLang="en-US" dirty="0" smtClean="0"/>
              <a:t>。</a:t>
            </a:r>
            <a:endParaRPr lang="en-US" altLang="zh-CN" dirty="0" smtClean="0"/>
          </a:p>
          <a:p>
            <a:pPr lvl="1"/>
            <a:endParaRPr lang="en-US" altLang="zh-CN" dirty="0" smtClean="0"/>
          </a:p>
          <a:p>
            <a:pPr lvl="1"/>
            <a:endParaRPr lang="en-US" altLang="zh-CN" dirty="0"/>
          </a:p>
          <a:p>
            <a:pPr lvl="1"/>
            <a:endParaRPr lang="en-US" altLang="zh-CN" dirty="0" smtClean="0"/>
          </a:p>
          <a:p>
            <a:pPr lvl="1"/>
            <a:endParaRPr lang="en-US" altLang="zh-CN" dirty="0"/>
          </a:p>
          <a:p>
            <a:pPr lvl="1"/>
            <a:r>
              <a:rPr lang="zh-CN" altLang="en-US" dirty="0" smtClean="0"/>
              <a:t>在</a:t>
            </a:r>
            <a:r>
              <a:rPr lang="zh-CN" altLang="en-US" dirty="0"/>
              <a:t>一般情况下，符号三角形的第一行有</a:t>
            </a:r>
            <a:r>
              <a:rPr lang="en-US" altLang="zh-CN" dirty="0"/>
              <a:t>n</a:t>
            </a:r>
            <a:r>
              <a:rPr lang="zh-CN" altLang="en-US" dirty="0"/>
              <a:t>个符号。符号三角形问题要求对于给定的</a:t>
            </a:r>
            <a:r>
              <a:rPr lang="en-US" altLang="zh-CN" dirty="0"/>
              <a:t>n</a:t>
            </a:r>
            <a:r>
              <a:rPr lang="zh-CN" altLang="en-US" dirty="0"/>
              <a:t>，计算有多少个不同的符号三角形，使其所含的“</a:t>
            </a:r>
            <a:r>
              <a:rPr lang="en-US" altLang="zh-CN" dirty="0"/>
              <a:t>+”</a:t>
            </a:r>
            <a:r>
              <a:rPr lang="zh-CN" altLang="en-US" dirty="0"/>
              <a:t>和“</a:t>
            </a:r>
            <a:r>
              <a:rPr lang="en-US" altLang="zh-CN" dirty="0"/>
              <a:t>-”</a:t>
            </a:r>
            <a:r>
              <a:rPr lang="zh-CN" altLang="en-US" dirty="0"/>
              <a:t>的个数相同。</a:t>
            </a:r>
          </a:p>
          <a:p>
            <a:endParaRPr lang="zh-CN" altLang="en-US" dirty="0"/>
          </a:p>
          <a:p>
            <a:endParaRPr lang="zh-CN" altLang="en-US" dirty="0"/>
          </a:p>
        </p:txBody>
      </p:sp>
      <p:sp>
        <p:nvSpPr>
          <p:cNvPr id="3" name="标题 2"/>
          <p:cNvSpPr>
            <a:spLocks noGrp="1"/>
          </p:cNvSpPr>
          <p:nvPr>
            <p:ph type="title"/>
          </p:nvPr>
        </p:nvSpPr>
        <p:spPr/>
        <p:txBody>
          <a:bodyPr/>
          <a:lstStyle/>
          <a:p>
            <a:r>
              <a:rPr lang="zh-CN" altLang="en-US" dirty="0" smtClean="0"/>
              <a:t>符号三角形问题</a:t>
            </a:r>
            <a:endParaRPr lang="zh-CN" altLang="en-US" dirty="0"/>
          </a:p>
        </p:txBody>
      </p:sp>
      <p:sp>
        <p:nvSpPr>
          <p:cNvPr id="5" name="Text Box 5"/>
          <p:cNvSpPr txBox="1">
            <a:spLocks noChangeArrowheads="1"/>
          </p:cNvSpPr>
          <p:nvPr/>
        </p:nvSpPr>
        <p:spPr bwMode="auto">
          <a:xfrm>
            <a:off x="2699792" y="2276872"/>
            <a:ext cx="3057525"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dirty="0">
                <a:solidFill>
                  <a:srgbClr val="000000"/>
                </a:solidFill>
                <a:cs typeface="Times New Roman" panose="02020603050405020304" pitchFamily="18" charset="0"/>
              </a:rPr>
              <a:t>+   +   -   +   -   +   +</a:t>
            </a:r>
          </a:p>
          <a:p>
            <a:pPr algn="ctr" eaLnBrk="1" hangingPunct="1"/>
            <a:r>
              <a:rPr lang="en-US" altLang="zh-CN" sz="2400" b="1" dirty="0">
                <a:solidFill>
                  <a:srgbClr val="000000"/>
                </a:solidFill>
                <a:cs typeface="Times New Roman" panose="02020603050405020304" pitchFamily="18" charset="0"/>
              </a:rPr>
              <a:t>+   -   -   -   -   +</a:t>
            </a:r>
          </a:p>
          <a:p>
            <a:pPr algn="ctr" eaLnBrk="1" hangingPunct="1"/>
            <a:r>
              <a:rPr lang="en-US" altLang="zh-CN" sz="2400" b="1" dirty="0">
                <a:solidFill>
                  <a:srgbClr val="000000"/>
                </a:solidFill>
                <a:cs typeface="Times New Roman" panose="02020603050405020304" pitchFamily="18" charset="0"/>
              </a:rPr>
              <a:t>-   +   +   +   -</a:t>
            </a:r>
          </a:p>
          <a:p>
            <a:pPr algn="ctr" eaLnBrk="1" hangingPunct="1"/>
            <a:r>
              <a:rPr lang="en-US" altLang="zh-CN" sz="2400" b="1" dirty="0">
                <a:solidFill>
                  <a:srgbClr val="000000"/>
                </a:solidFill>
                <a:cs typeface="Times New Roman" panose="02020603050405020304" pitchFamily="18" charset="0"/>
              </a:rPr>
              <a:t>   -   +   +   -</a:t>
            </a:r>
          </a:p>
          <a:p>
            <a:pPr algn="ctr" eaLnBrk="1" hangingPunct="1"/>
            <a:r>
              <a:rPr lang="en-US" altLang="zh-CN" sz="2400" b="1" dirty="0">
                <a:solidFill>
                  <a:srgbClr val="000000"/>
                </a:solidFill>
                <a:cs typeface="Times New Roman" panose="02020603050405020304" pitchFamily="18" charset="0"/>
              </a:rPr>
              <a:t>   -   +   -</a:t>
            </a:r>
          </a:p>
          <a:p>
            <a:pPr algn="ctr" eaLnBrk="1" hangingPunct="1"/>
            <a:r>
              <a:rPr lang="en-US" altLang="zh-CN" sz="2400" b="1" dirty="0">
                <a:solidFill>
                  <a:srgbClr val="000000"/>
                </a:solidFill>
                <a:cs typeface="Times New Roman" panose="02020603050405020304" pitchFamily="18" charset="0"/>
              </a:rPr>
              <a:t>   -   -</a:t>
            </a:r>
          </a:p>
          <a:p>
            <a:pPr algn="ctr" eaLnBrk="1" hangingPunct="1"/>
            <a:r>
              <a:rPr lang="en-US" altLang="zh-CN" sz="2400" b="1" dirty="0">
                <a:solidFill>
                  <a:srgbClr val="000000"/>
                </a:solidFill>
                <a:cs typeface="Times New Roman" panose="02020603050405020304" pitchFamily="18" charset="0"/>
              </a:rPr>
              <a:t>   +</a:t>
            </a:r>
            <a:endParaRPr lang="zh-CN" altLang="en-US" sz="2400" b="1" dirty="0">
              <a:solidFill>
                <a:srgbClr val="000000"/>
              </a:solidFill>
              <a:cs typeface="Times New Roman" panose="02020603050405020304" pitchFamily="18" charset="0"/>
            </a:endParaRPr>
          </a:p>
        </p:txBody>
      </p:sp>
      <p:sp>
        <p:nvSpPr>
          <p:cNvPr id="6" name="灯片编号占位符 5"/>
          <p:cNvSpPr>
            <a:spLocks noGrp="1"/>
          </p:cNvSpPr>
          <p:nvPr>
            <p:ph type="sldNum" sz="quarter" idx="10"/>
          </p:nvPr>
        </p:nvSpPr>
        <p:spPr/>
        <p:txBody>
          <a:bodyPr/>
          <a:lstStyle/>
          <a:p>
            <a:pPr>
              <a:defRPr/>
            </a:pPr>
            <a:fld id="{459EA7AB-6CCF-4392-BD0C-0EE200CA1E6B}" type="slidenum">
              <a:rPr lang="en-US" altLang="zh-CN" smtClean="0"/>
              <a:pPr>
                <a:defRPr/>
              </a:pPr>
              <a:t>38</a:t>
            </a:fld>
            <a:r>
              <a:rPr lang="en-US" altLang="zh-CN" smtClean="0"/>
              <a:t>/83</a:t>
            </a:r>
            <a:endParaRPr lang="en-US" altLang="zh-CN" dirty="0"/>
          </a:p>
        </p:txBody>
      </p:sp>
    </p:spTree>
    <p:extLst>
      <p:ext uri="{BB962C8B-B14F-4D97-AF65-F5344CB8AC3E}">
        <p14:creationId xmlns:p14="http://schemas.microsoft.com/office/powerpoint/2010/main" val="1846788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解题思路： </a:t>
            </a:r>
          </a:p>
          <a:p>
            <a:pPr lvl="1"/>
            <a:r>
              <a:rPr lang="zh-CN" altLang="en-US" dirty="0" smtClean="0"/>
              <a:t>不断</a:t>
            </a:r>
            <a:r>
              <a:rPr lang="zh-CN" altLang="en-US" dirty="0"/>
              <a:t>改变第一行每个符号，搜索符合条件的解，可以使用递归</a:t>
            </a:r>
            <a:r>
              <a:rPr lang="zh-CN" altLang="en-US" dirty="0" smtClean="0"/>
              <a:t>回溯。为了</a:t>
            </a:r>
            <a:r>
              <a:rPr lang="zh-CN" altLang="en-US" dirty="0"/>
              <a:t>便于运算，设</a:t>
            </a:r>
            <a:r>
              <a:rPr lang="en-US" altLang="zh-CN" dirty="0"/>
              <a:t>+ </a:t>
            </a:r>
            <a:r>
              <a:rPr lang="zh-CN" altLang="en-US" dirty="0"/>
              <a:t>为</a:t>
            </a:r>
            <a:r>
              <a:rPr lang="en-US" altLang="zh-CN" dirty="0"/>
              <a:t>0</a:t>
            </a:r>
            <a:r>
              <a:rPr lang="zh-CN" altLang="en-US" dirty="0"/>
              <a:t>，</a:t>
            </a:r>
            <a:r>
              <a:rPr lang="en-US" altLang="zh-CN" dirty="0"/>
              <a:t>- </a:t>
            </a:r>
            <a:r>
              <a:rPr lang="zh-CN" altLang="en-US" dirty="0"/>
              <a:t>为</a:t>
            </a:r>
            <a:r>
              <a:rPr lang="en-US" altLang="zh-CN" dirty="0"/>
              <a:t>1</a:t>
            </a:r>
            <a:r>
              <a:rPr lang="zh-CN" altLang="en-US" dirty="0"/>
              <a:t>，这样可以使用异或运算符表示符号三角形的</a:t>
            </a:r>
            <a:r>
              <a:rPr lang="zh-CN" altLang="en-US" dirty="0" smtClean="0"/>
              <a:t>关系</a:t>
            </a:r>
            <a:r>
              <a:rPr lang="en-US" altLang="zh-CN" dirty="0" smtClean="0"/>
              <a:t>++</a:t>
            </a:r>
            <a:r>
              <a:rPr lang="zh-CN" altLang="en-US" dirty="0"/>
              <a:t>为</a:t>
            </a:r>
            <a:r>
              <a:rPr lang="en-US" altLang="zh-CN" dirty="0"/>
              <a:t>+</a:t>
            </a:r>
            <a:r>
              <a:rPr lang="zh-CN" altLang="en-US" dirty="0"/>
              <a:t>即</a:t>
            </a:r>
            <a:r>
              <a:rPr lang="en-US" altLang="zh-CN" dirty="0"/>
              <a:t>0^0=0, --</a:t>
            </a:r>
            <a:r>
              <a:rPr lang="zh-CN" altLang="en-US" dirty="0"/>
              <a:t>为</a:t>
            </a:r>
            <a:r>
              <a:rPr lang="en-US" altLang="zh-CN" dirty="0"/>
              <a:t>+</a:t>
            </a:r>
            <a:r>
              <a:rPr lang="zh-CN" altLang="en-US" dirty="0"/>
              <a:t>即</a:t>
            </a:r>
            <a:r>
              <a:rPr lang="en-US" altLang="zh-CN" dirty="0"/>
              <a:t>1^1=0, +-</a:t>
            </a:r>
            <a:r>
              <a:rPr lang="zh-CN" altLang="en-US" dirty="0"/>
              <a:t>为</a:t>
            </a:r>
            <a:r>
              <a:rPr lang="en-US" altLang="zh-CN" dirty="0"/>
              <a:t>-</a:t>
            </a:r>
            <a:r>
              <a:rPr lang="zh-CN" altLang="en-US" dirty="0"/>
              <a:t>即</a:t>
            </a:r>
            <a:r>
              <a:rPr lang="en-US" altLang="zh-CN" dirty="0"/>
              <a:t>0^1=1, -+</a:t>
            </a:r>
            <a:r>
              <a:rPr lang="zh-CN" altLang="en-US" dirty="0"/>
              <a:t>为</a:t>
            </a:r>
            <a:r>
              <a:rPr lang="en-US" altLang="zh-CN" dirty="0"/>
              <a:t>-</a:t>
            </a:r>
            <a:r>
              <a:rPr lang="zh-CN" altLang="en-US" dirty="0"/>
              <a:t>即</a:t>
            </a:r>
            <a:r>
              <a:rPr lang="en-US" altLang="zh-CN" dirty="0"/>
              <a:t>1^0=1;   </a:t>
            </a:r>
          </a:p>
          <a:p>
            <a:pPr lvl="1"/>
            <a:r>
              <a:rPr lang="zh-CN" altLang="en-US" dirty="0" smtClean="0"/>
              <a:t>因为</a:t>
            </a:r>
            <a:r>
              <a:rPr lang="zh-CN" altLang="en-US" dirty="0"/>
              <a:t>两种符号个数相同，可以对题解树剪枝</a:t>
            </a:r>
            <a:r>
              <a:rPr lang="zh-CN" altLang="en-US" dirty="0" smtClean="0"/>
              <a:t>，当</a:t>
            </a:r>
            <a:r>
              <a:rPr lang="zh-CN" altLang="en-US" dirty="0"/>
              <a:t>所有符号总数为奇数时无解，当某种符号超过总数一半时无</a:t>
            </a:r>
            <a:r>
              <a:rPr lang="zh-CN" altLang="en-US" dirty="0" smtClean="0"/>
              <a:t>解</a:t>
            </a:r>
            <a:r>
              <a:rPr lang="zh-CN" altLang="en-US" dirty="0"/>
              <a:t>。</a:t>
            </a:r>
          </a:p>
        </p:txBody>
      </p:sp>
      <p:sp>
        <p:nvSpPr>
          <p:cNvPr id="3" name="标题 2"/>
          <p:cNvSpPr>
            <a:spLocks noGrp="1"/>
          </p:cNvSpPr>
          <p:nvPr>
            <p:ph type="title"/>
          </p:nvPr>
        </p:nvSpPr>
        <p:spPr/>
        <p:txBody>
          <a:bodyPr/>
          <a:lstStyle/>
          <a:p>
            <a:r>
              <a:rPr lang="zh-CN" altLang="en-US" dirty="0" smtClean="0"/>
              <a:t>设计思路</a:t>
            </a:r>
            <a:r>
              <a:rPr lang="en-US" altLang="zh-CN" dirty="0" smtClean="0"/>
              <a:t>(1/2)</a:t>
            </a:r>
            <a:endParaRPr lang="zh-CN" altLang="en-US" dirty="0"/>
          </a:p>
        </p:txBody>
      </p:sp>
      <p:sp>
        <p:nvSpPr>
          <p:cNvPr id="5" name="灯片编号占位符 4"/>
          <p:cNvSpPr>
            <a:spLocks noGrp="1"/>
          </p:cNvSpPr>
          <p:nvPr>
            <p:ph type="sldNum" sz="quarter" idx="10"/>
          </p:nvPr>
        </p:nvSpPr>
        <p:spPr/>
        <p:txBody>
          <a:bodyPr/>
          <a:lstStyle/>
          <a:p>
            <a:pPr>
              <a:defRPr/>
            </a:pPr>
            <a:fld id="{459EA7AB-6CCF-4392-BD0C-0EE200CA1E6B}" type="slidenum">
              <a:rPr lang="en-US" altLang="zh-CN" smtClean="0"/>
              <a:pPr>
                <a:defRPr/>
              </a:pPr>
              <a:t>39</a:t>
            </a:fld>
            <a:r>
              <a:rPr lang="en-US" altLang="zh-CN" smtClean="0"/>
              <a:t>/83</a:t>
            </a:r>
            <a:endParaRPr lang="en-US" altLang="zh-CN" dirty="0"/>
          </a:p>
        </p:txBody>
      </p:sp>
    </p:spTree>
    <p:extLst>
      <p:ext uri="{BB962C8B-B14F-4D97-AF65-F5344CB8AC3E}">
        <p14:creationId xmlns:p14="http://schemas.microsoft.com/office/powerpoint/2010/main" val="28550512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arn(inVertic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arn(inVertical)">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227012" y="1988840"/>
            <a:ext cx="8809038" cy="2120900"/>
          </a:xfrm>
          <a:prstGeom prst="round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5400" b="1" dirty="0" smtClean="0">
                <a:solidFill>
                  <a:srgbClr val="FF0000"/>
                </a:solidFill>
                <a:effectLst>
                  <a:outerShdw blurRad="38100" dist="38100" dir="2700000" algn="tl">
                    <a:srgbClr val="000000">
                      <a:alpha val="43137"/>
                    </a:srgbClr>
                  </a:outerShdw>
                </a:effectLst>
                <a:ea typeface="隶书" panose="02010509060101010101" pitchFamily="49" charset="-122"/>
              </a:rPr>
              <a:t>课程引入</a:t>
            </a:r>
            <a:endParaRPr lang="zh-CN" altLang="en-US" sz="5400" b="1" dirty="0">
              <a:solidFill>
                <a:srgbClr val="FF0000"/>
              </a:solidFill>
              <a:effectLst>
                <a:outerShdw blurRad="38100" dist="38100" dir="2700000" algn="tl">
                  <a:srgbClr val="000000">
                    <a:alpha val="43137"/>
                  </a:srgbClr>
                </a:outerShdw>
              </a:effectLst>
              <a:ea typeface="隶书" panose="02010509060101010101" pitchFamily="49" charset="-122"/>
            </a:endParaRPr>
          </a:p>
        </p:txBody>
      </p:sp>
      <p:sp>
        <p:nvSpPr>
          <p:cNvPr id="2" name="灯片编号占位符 1"/>
          <p:cNvSpPr>
            <a:spLocks noGrp="1"/>
          </p:cNvSpPr>
          <p:nvPr>
            <p:ph type="sldNum" sz="quarter" idx="10"/>
          </p:nvPr>
        </p:nvSpPr>
        <p:spPr/>
        <p:txBody>
          <a:bodyPr/>
          <a:lstStyle/>
          <a:p>
            <a:pPr>
              <a:defRPr/>
            </a:pPr>
            <a:fld id="{459EA7AB-6CCF-4392-BD0C-0EE200CA1E6B}" type="slidenum">
              <a:rPr lang="en-US" altLang="zh-CN" smtClean="0"/>
              <a:pPr>
                <a:defRPr/>
              </a:pPr>
              <a:t>4</a:t>
            </a:fld>
            <a:r>
              <a:rPr lang="en-US" altLang="zh-CN" smtClean="0"/>
              <a:t>/83</a:t>
            </a:r>
            <a:endParaRPr lang="en-US" altLang="zh-CN" dirty="0"/>
          </a:p>
        </p:txBody>
      </p:sp>
    </p:spTree>
    <p:extLst>
      <p:ext uri="{BB962C8B-B14F-4D97-AF65-F5344CB8AC3E}">
        <p14:creationId xmlns:p14="http://schemas.microsoft.com/office/powerpoint/2010/main" val="25569461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设计思路</a:t>
            </a:r>
            <a:r>
              <a:rPr lang="en-US" altLang="zh-CN" dirty="0" smtClean="0"/>
              <a:t>(2/2)</a:t>
            </a:r>
            <a:endParaRPr lang="zh-CN" altLang="en-US" dirty="0"/>
          </a:p>
        </p:txBody>
      </p:sp>
      <p:sp>
        <p:nvSpPr>
          <p:cNvPr id="6" name="Text Box 5"/>
          <p:cNvSpPr txBox="1">
            <a:spLocks noChangeArrowheads="1"/>
          </p:cNvSpPr>
          <p:nvPr/>
        </p:nvSpPr>
        <p:spPr bwMode="auto">
          <a:xfrm>
            <a:off x="375989" y="1268760"/>
            <a:ext cx="837247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FontTx/>
              <a:buChar char="•"/>
            </a:pPr>
            <a:r>
              <a:rPr lang="zh-CN" altLang="en-US" sz="2400" b="1" dirty="0">
                <a:effectLst>
                  <a:outerShdw blurRad="38100" dist="38100" dir="2700000" algn="tl">
                    <a:srgbClr val="000000">
                      <a:alpha val="43137"/>
                    </a:srgbClr>
                  </a:outerShdw>
                </a:effectLst>
                <a:ea typeface="楷体_GB2312" pitchFamily="49" charset="-122"/>
              </a:rPr>
              <a:t>解</a:t>
            </a:r>
            <a:r>
              <a:rPr kumimoji="1" lang="zh-CN" altLang="en-US" sz="2400" b="1" dirty="0">
                <a:effectLst>
                  <a:outerShdw blurRad="38100" dist="38100" dir="2700000" algn="tl">
                    <a:srgbClr val="000000">
                      <a:alpha val="43137"/>
                    </a:srgbClr>
                  </a:outerShdw>
                </a:effectLst>
                <a:ea typeface="楷体_GB2312" pitchFamily="49" charset="-122"/>
              </a:rPr>
              <a:t>向量</a:t>
            </a:r>
            <a:r>
              <a:rPr lang="zh-CN" altLang="en-US" sz="2400" b="1" dirty="0">
                <a:effectLst>
                  <a:outerShdw blurRad="38100" dist="38100" dir="2700000" algn="tl">
                    <a:srgbClr val="000000">
                      <a:alpha val="43137"/>
                    </a:srgbClr>
                  </a:outerShdw>
                </a:effectLst>
                <a:ea typeface="楷体_GB2312" pitchFamily="49" charset="-122"/>
              </a:rPr>
              <a:t>：用</a:t>
            </a:r>
            <a:r>
              <a:rPr lang="en-US" altLang="zh-CN" sz="2400" b="1" dirty="0">
                <a:effectLst>
                  <a:outerShdw blurRad="38100" dist="38100" dir="2700000" algn="tl">
                    <a:srgbClr val="000000">
                      <a:alpha val="43137"/>
                    </a:srgbClr>
                  </a:outerShdw>
                </a:effectLst>
                <a:ea typeface="楷体_GB2312" pitchFamily="49" charset="-122"/>
              </a:rPr>
              <a:t>n</a:t>
            </a:r>
            <a:r>
              <a:rPr lang="zh-CN" altLang="en-US" sz="2400" b="1" dirty="0">
                <a:effectLst>
                  <a:outerShdw blurRad="38100" dist="38100" dir="2700000" algn="tl">
                    <a:srgbClr val="000000">
                      <a:alpha val="43137"/>
                    </a:srgbClr>
                  </a:outerShdw>
                </a:effectLst>
                <a:ea typeface="楷体_GB2312" pitchFamily="49" charset="-122"/>
              </a:rPr>
              <a:t>元组</a:t>
            </a:r>
            <a:r>
              <a:rPr lang="en-US" altLang="zh-CN" sz="2400" b="1" dirty="0">
                <a:effectLst>
                  <a:outerShdw blurRad="38100" dist="38100" dir="2700000" algn="tl">
                    <a:srgbClr val="000000">
                      <a:alpha val="43137"/>
                    </a:srgbClr>
                  </a:outerShdw>
                </a:effectLst>
                <a:ea typeface="楷体_GB2312" pitchFamily="49" charset="-122"/>
              </a:rPr>
              <a:t>x[1:n]</a:t>
            </a:r>
            <a:r>
              <a:rPr lang="zh-CN" altLang="en-US" sz="2400" b="1" dirty="0">
                <a:effectLst>
                  <a:outerShdw blurRad="38100" dist="38100" dir="2700000" algn="tl">
                    <a:srgbClr val="000000">
                      <a:alpha val="43137"/>
                    </a:srgbClr>
                  </a:outerShdw>
                </a:effectLst>
                <a:ea typeface="楷体_GB2312" pitchFamily="49" charset="-122"/>
              </a:rPr>
              <a:t>表示符号三角形的第一行。 </a:t>
            </a:r>
          </a:p>
          <a:p>
            <a:pPr eaLnBrk="1" hangingPunct="1">
              <a:buClr>
                <a:schemeClr val="accent2"/>
              </a:buClr>
              <a:buFontTx/>
              <a:buChar char="•"/>
            </a:pPr>
            <a:r>
              <a:rPr lang="zh-CN" altLang="en-US" sz="2400" b="1" dirty="0">
                <a:effectLst>
                  <a:outerShdw blurRad="38100" dist="38100" dir="2700000" algn="tl">
                    <a:srgbClr val="000000">
                      <a:alpha val="43137"/>
                    </a:srgbClr>
                  </a:outerShdw>
                </a:effectLst>
                <a:ea typeface="楷体_GB2312" pitchFamily="49" charset="-122"/>
              </a:rPr>
              <a:t>可行性约束函数：当前符号三角形所包含的“</a:t>
            </a:r>
            <a:r>
              <a:rPr lang="en-US" altLang="zh-CN" sz="2400" b="1" dirty="0">
                <a:effectLst>
                  <a:outerShdw blurRad="38100" dist="38100" dir="2700000" algn="tl">
                    <a:srgbClr val="000000">
                      <a:alpha val="43137"/>
                    </a:srgbClr>
                  </a:outerShdw>
                </a:effectLst>
                <a:ea typeface="楷体_GB2312" pitchFamily="49" charset="-122"/>
              </a:rPr>
              <a:t>+”</a:t>
            </a:r>
            <a:r>
              <a:rPr lang="zh-CN" altLang="en-US" sz="2400" b="1" dirty="0">
                <a:effectLst>
                  <a:outerShdw blurRad="38100" dist="38100" dir="2700000" algn="tl">
                    <a:srgbClr val="000000">
                      <a:alpha val="43137"/>
                    </a:srgbClr>
                  </a:outerShdw>
                </a:effectLst>
                <a:ea typeface="楷体_GB2312" pitchFamily="49" charset="-122"/>
              </a:rPr>
              <a:t>个数与“</a:t>
            </a:r>
            <a:r>
              <a:rPr lang="en-US" altLang="zh-CN" sz="2400" b="1" dirty="0">
                <a:effectLst>
                  <a:outerShdw blurRad="38100" dist="38100" dir="2700000" algn="tl">
                    <a:srgbClr val="000000">
                      <a:alpha val="43137"/>
                    </a:srgbClr>
                  </a:outerShdw>
                </a:effectLst>
                <a:ea typeface="楷体_GB2312" pitchFamily="49" charset="-122"/>
              </a:rPr>
              <a:t>-”</a:t>
            </a:r>
            <a:r>
              <a:rPr lang="zh-CN" altLang="en-US" sz="2400" b="1" dirty="0">
                <a:effectLst>
                  <a:outerShdw blurRad="38100" dist="38100" dir="2700000" algn="tl">
                    <a:srgbClr val="000000">
                      <a:alpha val="43137"/>
                    </a:srgbClr>
                  </a:outerShdw>
                </a:effectLst>
                <a:ea typeface="楷体_GB2312" pitchFamily="49" charset="-122"/>
              </a:rPr>
              <a:t>个数均不超过</a:t>
            </a:r>
            <a:r>
              <a:rPr lang="en-US" altLang="zh-CN" sz="2400" b="1" dirty="0">
                <a:effectLst>
                  <a:outerShdw blurRad="38100" dist="38100" dir="2700000" algn="tl">
                    <a:srgbClr val="000000">
                      <a:alpha val="43137"/>
                    </a:srgbClr>
                  </a:outerShdw>
                </a:effectLst>
                <a:ea typeface="楷体_GB2312" pitchFamily="49" charset="-122"/>
              </a:rPr>
              <a:t>n*(n+1)/4 </a:t>
            </a:r>
          </a:p>
          <a:p>
            <a:pPr eaLnBrk="1" hangingPunct="1">
              <a:buClr>
                <a:schemeClr val="accent2"/>
              </a:buClr>
              <a:buFontTx/>
              <a:buChar char="•"/>
            </a:pPr>
            <a:r>
              <a:rPr lang="zh-CN" altLang="en-US" sz="2400" b="1" dirty="0">
                <a:effectLst>
                  <a:outerShdw blurRad="38100" dist="38100" dir="2700000" algn="tl">
                    <a:srgbClr val="000000">
                      <a:alpha val="43137"/>
                    </a:srgbClr>
                  </a:outerShdw>
                </a:effectLst>
                <a:ea typeface="楷体_GB2312" pitchFamily="49" charset="-122"/>
              </a:rPr>
              <a:t>无解的判断：</a:t>
            </a:r>
            <a:r>
              <a:rPr lang="en-US" altLang="zh-CN" sz="2400" b="1" dirty="0">
                <a:effectLst>
                  <a:outerShdw blurRad="38100" dist="38100" dir="2700000" algn="tl">
                    <a:srgbClr val="000000">
                      <a:alpha val="43137"/>
                    </a:srgbClr>
                  </a:outerShdw>
                </a:effectLst>
                <a:ea typeface="楷体_GB2312" pitchFamily="49" charset="-122"/>
              </a:rPr>
              <a:t>n*(n+1)/2</a:t>
            </a:r>
            <a:r>
              <a:rPr lang="zh-CN" altLang="en-US" sz="2400" b="1" dirty="0">
                <a:effectLst>
                  <a:outerShdw blurRad="38100" dist="38100" dir="2700000" algn="tl">
                    <a:srgbClr val="000000">
                      <a:alpha val="43137"/>
                    </a:srgbClr>
                  </a:outerShdw>
                </a:effectLst>
                <a:ea typeface="楷体_GB2312" pitchFamily="49" charset="-122"/>
              </a:rPr>
              <a:t>为奇数 </a:t>
            </a:r>
            <a:endParaRPr lang="en-US" altLang="zh-CN" sz="2400" b="1" dirty="0" smtClean="0">
              <a:effectLst>
                <a:outerShdw blurRad="38100" dist="38100" dir="2700000" algn="tl">
                  <a:srgbClr val="000000">
                    <a:alpha val="43137"/>
                  </a:srgbClr>
                </a:outerShdw>
              </a:effectLst>
              <a:ea typeface="楷体_GB2312" pitchFamily="49" charset="-122"/>
            </a:endParaRPr>
          </a:p>
          <a:p>
            <a:pPr eaLnBrk="1" hangingPunct="1">
              <a:buClr>
                <a:schemeClr val="accent2"/>
              </a:buClr>
              <a:buFontTx/>
              <a:buChar char="•"/>
            </a:pPr>
            <a:r>
              <a:rPr lang="en-US" altLang="zh-CN" sz="2400" b="1" dirty="0" smtClean="0">
                <a:effectLst>
                  <a:outerShdw blurRad="38100" dist="38100" dir="2700000" algn="tl">
                    <a:srgbClr val="000000">
                      <a:alpha val="43137"/>
                    </a:srgbClr>
                  </a:outerShdw>
                </a:effectLst>
                <a:ea typeface="楷体_GB2312" pitchFamily="49" charset="-122"/>
              </a:rPr>
              <a:t>n=3</a:t>
            </a:r>
            <a:r>
              <a:rPr lang="zh-CN" altLang="en-US" sz="2400" b="1" dirty="0" smtClean="0">
                <a:effectLst>
                  <a:outerShdw blurRad="38100" dist="38100" dir="2700000" algn="tl">
                    <a:srgbClr val="000000">
                      <a:alpha val="43137"/>
                    </a:srgbClr>
                  </a:outerShdw>
                </a:effectLst>
                <a:ea typeface="楷体_GB2312" pitchFamily="49" charset="-122"/>
              </a:rPr>
              <a:t>时符号三角形用完全二叉树表示的解空间。</a:t>
            </a:r>
            <a:endParaRPr lang="zh-CN" altLang="en-US" sz="2400" b="1" dirty="0">
              <a:effectLst>
                <a:outerShdw blurRad="38100" dist="38100" dir="2700000" algn="tl">
                  <a:srgbClr val="000000">
                    <a:alpha val="43137"/>
                  </a:srgbClr>
                </a:outerShdw>
              </a:effectLst>
              <a:ea typeface="楷体_GB2312" pitchFamily="49" charset="-122"/>
            </a:endParaRPr>
          </a:p>
        </p:txBody>
      </p:sp>
      <p:pic>
        <p:nvPicPr>
          <p:cNvPr id="7" name="图片 6"/>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896381" y="2780928"/>
            <a:ext cx="3247619" cy="1695238"/>
          </a:xfrm>
          <a:prstGeom prst="rect">
            <a:avLst/>
          </a:prstGeom>
        </p:spPr>
      </p:pic>
      <p:sp>
        <p:nvSpPr>
          <p:cNvPr id="8" name="矩形 7"/>
          <p:cNvSpPr/>
          <p:nvPr/>
        </p:nvSpPr>
        <p:spPr>
          <a:xfrm>
            <a:off x="565756" y="6069647"/>
            <a:ext cx="7614592" cy="369332"/>
          </a:xfrm>
          <a:prstGeom prst="rect">
            <a:avLst/>
          </a:prstGeom>
        </p:spPr>
        <p:txBody>
          <a:bodyPr wrap="square">
            <a:spAutoFit/>
          </a:bodyPr>
          <a:lstStyle/>
          <a:p>
            <a:r>
              <a:rPr lang="zh-CN" altLang="en-US" dirty="0"/>
              <a:t>http://www.cnblogs.com/xing901022/archive/2012/10/23/2735058.html</a:t>
            </a:r>
          </a:p>
        </p:txBody>
      </p:sp>
      <p:sp>
        <p:nvSpPr>
          <p:cNvPr id="9" name="Text Box 6"/>
          <p:cNvSpPr txBox="1">
            <a:spLocks noChangeArrowheads="1"/>
          </p:cNvSpPr>
          <p:nvPr/>
        </p:nvSpPr>
        <p:spPr bwMode="auto">
          <a:xfrm>
            <a:off x="2195736" y="3180959"/>
            <a:ext cx="2988319"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100" dirty="0"/>
              <a:t>void Triangle::</a:t>
            </a:r>
            <a:r>
              <a:rPr kumimoji="1" lang="en-US" altLang="zh-CN" sz="1100" b="1" dirty="0"/>
              <a:t>Backtrack</a:t>
            </a:r>
            <a:r>
              <a:rPr kumimoji="1" lang="en-US" altLang="zh-CN" sz="1100" dirty="0"/>
              <a:t>(</a:t>
            </a:r>
            <a:r>
              <a:rPr kumimoji="1" lang="en-US" altLang="zh-CN" sz="1100" dirty="0" err="1"/>
              <a:t>int</a:t>
            </a:r>
            <a:r>
              <a:rPr kumimoji="1" lang="en-US" altLang="zh-CN" sz="1100" dirty="0"/>
              <a:t> t)</a:t>
            </a:r>
          </a:p>
          <a:p>
            <a:pPr eaLnBrk="1" hangingPunct="1"/>
            <a:r>
              <a:rPr kumimoji="1" lang="en-US" altLang="zh-CN" sz="1100" dirty="0"/>
              <a:t>{</a:t>
            </a:r>
          </a:p>
          <a:p>
            <a:pPr eaLnBrk="1" hangingPunct="1"/>
            <a:r>
              <a:rPr kumimoji="1" lang="en-US" altLang="zh-CN" sz="1100" dirty="0"/>
              <a:t>  if ((count&gt;half)||(t*(t-1)/2-count&gt;half)) return;</a:t>
            </a:r>
          </a:p>
          <a:p>
            <a:pPr eaLnBrk="1" hangingPunct="1"/>
            <a:r>
              <a:rPr kumimoji="1" lang="en-US" altLang="zh-CN" sz="1100" dirty="0"/>
              <a:t>  if (t&gt;n) sum++;</a:t>
            </a:r>
          </a:p>
          <a:p>
            <a:pPr eaLnBrk="1" hangingPunct="1"/>
            <a:r>
              <a:rPr kumimoji="1" lang="en-US" altLang="zh-CN" sz="1100" dirty="0"/>
              <a:t>    else</a:t>
            </a:r>
          </a:p>
          <a:p>
            <a:pPr eaLnBrk="1" hangingPunct="1"/>
            <a:r>
              <a:rPr kumimoji="1" lang="en-US" altLang="zh-CN" sz="1100" dirty="0"/>
              <a:t>      for (</a:t>
            </a:r>
            <a:r>
              <a:rPr kumimoji="1" lang="en-US" altLang="zh-CN" sz="1100" dirty="0" err="1"/>
              <a:t>int</a:t>
            </a:r>
            <a:r>
              <a:rPr kumimoji="1" lang="en-US" altLang="zh-CN" sz="1100" dirty="0"/>
              <a:t> </a:t>
            </a:r>
            <a:r>
              <a:rPr kumimoji="1" lang="en-US" altLang="zh-CN" sz="1100" dirty="0" err="1"/>
              <a:t>i</a:t>
            </a:r>
            <a:r>
              <a:rPr kumimoji="1" lang="en-US" altLang="zh-CN" sz="1100" dirty="0"/>
              <a:t>=0;i&lt;2;i++) {</a:t>
            </a:r>
          </a:p>
          <a:p>
            <a:pPr eaLnBrk="1" hangingPunct="1"/>
            <a:r>
              <a:rPr kumimoji="1" lang="en-US" altLang="zh-CN" sz="1100" dirty="0"/>
              <a:t>        p[1][t]=</a:t>
            </a:r>
            <a:r>
              <a:rPr kumimoji="1" lang="en-US" altLang="zh-CN" sz="1100" dirty="0" err="1"/>
              <a:t>i</a:t>
            </a:r>
            <a:r>
              <a:rPr kumimoji="1" lang="en-US" altLang="zh-CN" sz="1100" dirty="0"/>
              <a:t>;</a:t>
            </a:r>
          </a:p>
          <a:p>
            <a:pPr eaLnBrk="1" hangingPunct="1"/>
            <a:r>
              <a:rPr kumimoji="1" lang="en-US" altLang="zh-CN" sz="1100" dirty="0"/>
              <a:t>        count+=</a:t>
            </a:r>
            <a:r>
              <a:rPr kumimoji="1" lang="en-US" altLang="zh-CN" sz="1100" dirty="0" err="1"/>
              <a:t>i</a:t>
            </a:r>
            <a:r>
              <a:rPr kumimoji="1" lang="en-US" altLang="zh-CN" sz="1100" dirty="0"/>
              <a:t>;</a:t>
            </a:r>
          </a:p>
          <a:p>
            <a:pPr eaLnBrk="1" hangingPunct="1"/>
            <a:r>
              <a:rPr kumimoji="1" lang="en-US" altLang="zh-CN" sz="1100" dirty="0"/>
              <a:t>        for (</a:t>
            </a:r>
            <a:r>
              <a:rPr kumimoji="1" lang="en-US" altLang="zh-CN" sz="1100" dirty="0" err="1"/>
              <a:t>int</a:t>
            </a:r>
            <a:r>
              <a:rPr kumimoji="1" lang="en-US" altLang="zh-CN" sz="1100" dirty="0"/>
              <a:t> j=2;j&lt;=</a:t>
            </a:r>
            <a:r>
              <a:rPr kumimoji="1" lang="en-US" altLang="zh-CN" sz="1100" dirty="0" err="1"/>
              <a:t>t;j</a:t>
            </a:r>
            <a:r>
              <a:rPr kumimoji="1" lang="en-US" altLang="zh-CN" sz="1100" dirty="0"/>
              <a:t>++) {</a:t>
            </a:r>
          </a:p>
          <a:p>
            <a:pPr eaLnBrk="1" hangingPunct="1"/>
            <a:r>
              <a:rPr kumimoji="1" lang="en-US" altLang="zh-CN" sz="1100" dirty="0"/>
              <a:t>          p[j][t-j+1]=p[j-1][t-j+1]^p[j-1][t-j+2];</a:t>
            </a:r>
          </a:p>
          <a:p>
            <a:pPr eaLnBrk="1" hangingPunct="1"/>
            <a:r>
              <a:rPr kumimoji="1" lang="en-US" altLang="zh-CN" sz="1100" dirty="0"/>
              <a:t>          count+=p[j][t-j+1];</a:t>
            </a:r>
          </a:p>
          <a:p>
            <a:pPr eaLnBrk="1" hangingPunct="1"/>
            <a:r>
              <a:rPr kumimoji="1" lang="en-US" altLang="zh-CN" sz="1100" dirty="0"/>
              <a:t>        }</a:t>
            </a:r>
          </a:p>
          <a:p>
            <a:pPr eaLnBrk="1" hangingPunct="1"/>
            <a:r>
              <a:rPr kumimoji="1" lang="en-US" altLang="zh-CN" sz="1100" dirty="0"/>
              <a:t>      Backtrack(t+1);</a:t>
            </a:r>
          </a:p>
          <a:p>
            <a:pPr eaLnBrk="1" hangingPunct="1"/>
            <a:r>
              <a:rPr kumimoji="1" lang="en-US" altLang="zh-CN" sz="1100" dirty="0"/>
              <a:t>      for (</a:t>
            </a:r>
            <a:r>
              <a:rPr kumimoji="1" lang="en-US" altLang="zh-CN" sz="1100" dirty="0" err="1"/>
              <a:t>int</a:t>
            </a:r>
            <a:r>
              <a:rPr kumimoji="1" lang="en-US" altLang="zh-CN" sz="1100" dirty="0"/>
              <a:t> j=2;j&lt;=</a:t>
            </a:r>
            <a:r>
              <a:rPr kumimoji="1" lang="en-US" altLang="zh-CN" sz="1100" dirty="0" err="1"/>
              <a:t>t;j</a:t>
            </a:r>
            <a:r>
              <a:rPr kumimoji="1" lang="en-US" altLang="zh-CN" sz="1100" dirty="0"/>
              <a:t>++)</a:t>
            </a:r>
          </a:p>
          <a:p>
            <a:pPr eaLnBrk="1" hangingPunct="1"/>
            <a:r>
              <a:rPr kumimoji="1" lang="en-US" altLang="zh-CN" sz="1100" dirty="0"/>
              <a:t>        count-=p[j][t-j+1];</a:t>
            </a:r>
          </a:p>
          <a:p>
            <a:pPr eaLnBrk="1" hangingPunct="1"/>
            <a:r>
              <a:rPr kumimoji="1" lang="en-US" altLang="zh-CN" sz="1100" dirty="0"/>
              <a:t>      count-=</a:t>
            </a:r>
            <a:r>
              <a:rPr kumimoji="1" lang="en-US" altLang="zh-CN" sz="1100" dirty="0" err="1"/>
              <a:t>i</a:t>
            </a:r>
            <a:r>
              <a:rPr kumimoji="1" lang="en-US" altLang="zh-CN" sz="1100" dirty="0"/>
              <a:t>;</a:t>
            </a:r>
          </a:p>
          <a:p>
            <a:pPr eaLnBrk="1" hangingPunct="1"/>
            <a:r>
              <a:rPr kumimoji="1" lang="en-US" altLang="zh-CN" sz="1100" dirty="0"/>
              <a:t>     }</a:t>
            </a:r>
          </a:p>
          <a:p>
            <a:pPr eaLnBrk="1" hangingPunct="1"/>
            <a:r>
              <a:rPr kumimoji="1" lang="en-US" altLang="zh-CN" sz="1100" dirty="0"/>
              <a:t>  }</a:t>
            </a:r>
          </a:p>
        </p:txBody>
      </p:sp>
      <p:sp>
        <p:nvSpPr>
          <p:cNvPr id="10" name="AutoShape 9"/>
          <p:cNvSpPr>
            <a:spLocks noChangeArrowheads="1"/>
          </p:cNvSpPr>
          <p:nvPr/>
        </p:nvSpPr>
        <p:spPr bwMode="auto">
          <a:xfrm>
            <a:off x="1344613" y="2503488"/>
            <a:ext cx="6985000" cy="1749425"/>
          </a:xfrm>
          <a:prstGeom prst="roundRect">
            <a:avLst>
              <a:gd name="adj" fmla="val 16667"/>
            </a:avLst>
          </a:prstGeom>
          <a:solidFill>
            <a:schemeClr val="bg1"/>
          </a:solidFill>
          <a:ln w="38100">
            <a:solidFill>
              <a:srgbClr val="063DE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ea typeface="黑体" panose="02010609060101010101" pitchFamily="49" charset="-122"/>
              </a:rPr>
              <a:t>复杂度分析</a:t>
            </a:r>
          </a:p>
          <a:p>
            <a:r>
              <a:rPr lang="en-US" altLang="zh-CN" sz="2400">
                <a:ea typeface="楷体_GB2312" pitchFamily="49" charset="-122"/>
                <a:sym typeface="Wingdings" panose="05000000000000000000" pitchFamily="2" charset="2"/>
              </a:rPr>
              <a:t>计算可行性约束需要O(n)时间，在最坏情况下有 O(2</a:t>
            </a:r>
            <a:r>
              <a:rPr lang="en-US" altLang="zh-CN" sz="2400" baseline="30000">
                <a:ea typeface="楷体_GB2312" pitchFamily="49" charset="-122"/>
                <a:sym typeface="Wingdings" panose="05000000000000000000" pitchFamily="2" charset="2"/>
              </a:rPr>
              <a:t>n</a:t>
            </a:r>
            <a:r>
              <a:rPr lang="en-US" altLang="zh-CN" sz="2400">
                <a:ea typeface="楷体_GB2312" pitchFamily="49" charset="-122"/>
                <a:sym typeface="Wingdings" panose="05000000000000000000" pitchFamily="2" charset="2"/>
              </a:rPr>
              <a:t>)个结点需要计算可行性约束，故解符号三角形问题的回溯算法所需的计算时间为 O(n2</a:t>
            </a:r>
            <a:r>
              <a:rPr lang="en-US" altLang="zh-CN" sz="2400" baseline="30000">
                <a:ea typeface="楷体_GB2312" pitchFamily="49" charset="-122"/>
                <a:sym typeface="Wingdings" panose="05000000000000000000" pitchFamily="2" charset="2"/>
              </a:rPr>
              <a:t>n</a:t>
            </a:r>
            <a:r>
              <a:rPr lang="en-US" altLang="zh-CN" sz="2400">
                <a:ea typeface="楷体_GB2312" pitchFamily="49" charset="-122"/>
                <a:sym typeface="Wingdings" panose="05000000000000000000" pitchFamily="2" charset="2"/>
              </a:rPr>
              <a:t>)。</a:t>
            </a:r>
            <a:endParaRPr lang="zh-CN" altLang="en-US" sz="2400">
              <a:ea typeface="楷体_GB2312" pitchFamily="49" charset="-122"/>
              <a:sym typeface="Wingdings" panose="05000000000000000000" pitchFamily="2" charset="2"/>
            </a:endParaRPr>
          </a:p>
        </p:txBody>
      </p:sp>
      <p:sp>
        <p:nvSpPr>
          <p:cNvPr id="2" name="灯片编号占位符 1"/>
          <p:cNvSpPr>
            <a:spLocks noGrp="1"/>
          </p:cNvSpPr>
          <p:nvPr>
            <p:ph type="sldNum" sz="quarter" idx="10"/>
          </p:nvPr>
        </p:nvSpPr>
        <p:spPr/>
        <p:txBody>
          <a:bodyPr/>
          <a:lstStyle/>
          <a:p>
            <a:pPr>
              <a:defRPr/>
            </a:pPr>
            <a:fld id="{459EA7AB-6CCF-4392-BD0C-0EE200CA1E6B}" type="slidenum">
              <a:rPr lang="en-US" altLang="zh-CN" smtClean="0"/>
              <a:pPr>
                <a:defRPr/>
              </a:pPr>
              <a:t>40</a:t>
            </a:fld>
            <a:r>
              <a:rPr lang="en-US" altLang="zh-CN" smtClean="0"/>
              <a:t>/83</a:t>
            </a:r>
            <a:endParaRPr lang="en-US" altLang="zh-CN" dirty="0"/>
          </a:p>
        </p:txBody>
      </p:sp>
    </p:spTree>
    <p:extLst>
      <p:ext uri="{BB962C8B-B14F-4D97-AF65-F5344CB8AC3E}">
        <p14:creationId xmlns:p14="http://schemas.microsoft.com/office/powerpoint/2010/main" val="3033274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在</a:t>
            </a:r>
            <a:r>
              <a:rPr lang="en-US" altLang="zh-CN" dirty="0" err="1"/>
              <a:t>n×n</a:t>
            </a:r>
            <a:r>
              <a:rPr lang="zh-CN" altLang="en-US" dirty="0"/>
              <a:t>格的棋盘上放置彼此不受攻击的</a:t>
            </a:r>
            <a:r>
              <a:rPr lang="en-US" altLang="zh-CN" dirty="0"/>
              <a:t>n</a:t>
            </a:r>
            <a:r>
              <a:rPr lang="zh-CN" altLang="en-US" dirty="0"/>
              <a:t>个皇后。按照国际象棋的规则，皇后可以攻击与之处在同一行或同一列或同一斜线上的棋子。</a:t>
            </a:r>
            <a:r>
              <a:rPr lang="en-US" altLang="zh-CN" dirty="0"/>
              <a:t>n</a:t>
            </a:r>
            <a:r>
              <a:rPr lang="zh-CN" altLang="en-US" dirty="0"/>
              <a:t>后问题等价于在</a:t>
            </a:r>
            <a:r>
              <a:rPr lang="en-US" altLang="zh-CN" dirty="0" err="1"/>
              <a:t>n×n</a:t>
            </a:r>
            <a:r>
              <a:rPr lang="zh-CN" altLang="en-US" dirty="0"/>
              <a:t>格的棋盘上放置</a:t>
            </a:r>
            <a:r>
              <a:rPr lang="en-US" altLang="zh-CN" dirty="0"/>
              <a:t>n</a:t>
            </a:r>
            <a:r>
              <a:rPr lang="zh-CN" altLang="en-US" dirty="0"/>
              <a:t>个皇后，任何</a:t>
            </a:r>
            <a:r>
              <a:rPr lang="en-US" altLang="zh-CN" dirty="0"/>
              <a:t>2</a:t>
            </a:r>
            <a:r>
              <a:rPr lang="zh-CN" altLang="en-US" dirty="0"/>
              <a:t>个皇后不放在同一行或同一列或同一斜线上。</a:t>
            </a:r>
          </a:p>
          <a:p>
            <a:endParaRPr lang="zh-CN" altLang="en-US" dirty="0"/>
          </a:p>
        </p:txBody>
      </p:sp>
      <p:sp>
        <p:nvSpPr>
          <p:cNvPr id="3" name="标题 2"/>
          <p:cNvSpPr>
            <a:spLocks noGrp="1"/>
          </p:cNvSpPr>
          <p:nvPr>
            <p:ph type="title"/>
          </p:nvPr>
        </p:nvSpPr>
        <p:spPr/>
        <p:txBody>
          <a:bodyPr/>
          <a:lstStyle/>
          <a:p>
            <a:r>
              <a:rPr lang="en-US" altLang="zh-CN" dirty="0" smtClean="0"/>
              <a:t>N</a:t>
            </a:r>
            <a:r>
              <a:rPr lang="zh-CN" altLang="en-US" dirty="0" smtClean="0"/>
              <a:t>皇后问题</a:t>
            </a:r>
            <a:endParaRPr lang="zh-CN" altLang="en-US" dirty="0"/>
          </a:p>
        </p:txBody>
      </p:sp>
      <p:sp>
        <p:nvSpPr>
          <p:cNvPr id="38" name="等腰三角形 37">
            <a:hlinkClick r:id="rId2" action="ppaction://hlinkfile"/>
          </p:cNvPr>
          <p:cNvSpPr/>
          <p:nvPr/>
        </p:nvSpPr>
        <p:spPr bwMode="auto">
          <a:xfrm rot="5400000">
            <a:off x="1058124" y="5251890"/>
            <a:ext cx="720080" cy="566291"/>
          </a:xfrm>
          <a:prstGeom prst="triangle">
            <a:avLst/>
          </a:prstGeom>
          <a:ln>
            <a:headEnd type="none" w="med" len="med"/>
            <a:tailEnd type="none" w="med" len="med"/>
          </a:ln>
          <a:extLst/>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pic>
        <p:nvPicPr>
          <p:cNvPr id="34818" name="Picture 2" descr="八皇后问题"/>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3846257"/>
            <a:ext cx="2552700" cy="2657476"/>
          </a:xfrm>
          <a:prstGeom prst="rect">
            <a:avLst/>
          </a:prstGeom>
          <a:noFill/>
          <a:extLst>
            <a:ext uri="{909E8E84-426E-40DD-AFC4-6F175D3DCCD1}">
              <a14:hiddenFill xmlns:a14="http://schemas.microsoft.com/office/drawing/2010/main">
                <a:solidFill>
                  <a:srgbClr val="FFFFFF"/>
                </a:solidFill>
              </a14:hiddenFill>
            </a:ext>
          </a:extLst>
        </p:spPr>
      </p:pic>
      <p:sp>
        <p:nvSpPr>
          <p:cNvPr id="5" name="灯片编号占位符 4"/>
          <p:cNvSpPr>
            <a:spLocks noGrp="1"/>
          </p:cNvSpPr>
          <p:nvPr>
            <p:ph type="sldNum" sz="quarter" idx="10"/>
          </p:nvPr>
        </p:nvSpPr>
        <p:spPr/>
        <p:txBody>
          <a:bodyPr/>
          <a:lstStyle/>
          <a:p>
            <a:pPr>
              <a:defRPr/>
            </a:pPr>
            <a:fld id="{459EA7AB-6CCF-4392-BD0C-0EE200CA1E6B}" type="slidenum">
              <a:rPr lang="en-US" altLang="zh-CN" smtClean="0"/>
              <a:pPr>
                <a:defRPr/>
              </a:pPr>
              <a:t>41</a:t>
            </a:fld>
            <a:r>
              <a:rPr lang="en-US" altLang="zh-CN" smtClean="0"/>
              <a:t>/83</a:t>
            </a:r>
            <a:endParaRPr lang="en-US" altLang="zh-CN" dirty="0"/>
          </a:p>
        </p:txBody>
      </p:sp>
    </p:spTree>
    <p:extLst>
      <p:ext uri="{BB962C8B-B14F-4D97-AF65-F5344CB8AC3E}">
        <p14:creationId xmlns:p14="http://schemas.microsoft.com/office/powerpoint/2010/main" val="16667667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问题历史：八皇后问题最早是由国际象棋棋手马克斯</a:t>
            </a:r>
            <a:r>
              <a:rPr lang="en-US" altLang="zh-CN" dirty="0"/>
              <a:t>·</a:t>
            </a:r>
            <a:r>
              <a:rPr lang="zh-CN" altLang="en-US" dirty="0"/>
              <a:t>贝瑟尔于</a:t>
            </a:r>
            <a:r>
              <a:rPr lang="en-US" altLang="zh-CN" dirty="0"/>
              <a:t>1848</a:t>
            </a:r>
            <a:r>
              <a:rPr lang="zh-CN" altLang="en-US" dirty="0"/>
              <a:t>年提出</a:t>
            </a:r>
            <a:r>
              <a:rPr lang="zh-CN" altLang="en-US" dirty="0" smtClean="0"/>
              <a:t>。</a:t>
            </a:r>
            <a:endParaRPr lang="en-US" altLang="zh-CN" dirty="0" smtClean="0"/>
          </a:p>
          <a:p>
            <a:r>
              <a:rPr lang="zh-CN" altLang="en-US" dirty="0" smtClean="0"/>
              <a:t>之后</a:t>
            </a:r>
            <a:r>
              <a:rPr lang="zh-CN" altLang="en-US" dirty="0"/>
              <a:t>陆续有数学家对其进行研究，其中包括高斯和康托，并且将其推广为更一般的</a:t>
            </a:r>
            <a:r>
              <a:rPr lang="en-US" altLang="zh-CN" dirty="0"/>
              <a:t>n</a:t>
            </a:r>
            <a:r>
              <a:rPr lang="zh-CN" altLang="en-US" dirty="0"/>
              <a:t>皇后摆放问题</a:t>
            </a:r>
            <a:r>
              <a:rPr lang="zh-CN" altLang="en-US" dirty="0" smtClean="0"/>
              <a:t>。</a:t>
            </a:r>
            <a:endParaRPr lang="en-US" altLang="zh-CN" dirty="0" smtClean="0"/>
          </a:p>
          <a:p>
            <a:r>
              <a:rPr lang="zh-CN" altLang="en-US" dirty="0" smtClean="0"/>
              <a:t>八</a:t>
            </a:r>
            <a:r>
              <a:rPr lang="zh-CN" altLang="en-US" dirty="0"/>
              <a:t>皇后问题的第一个解是在</a:t>
            </a:r>
            <a:r>
              <a:rPr lang="en-US" altLang="zh-CN" dirty="0"/>
              <a:t>1850</a:t>
            </a:r>
            <a:r>
              <a:rPr lang="zh-CN" altLang="en-US" dirty="0"/>
              <a:t>年由弗朗兹</a:t>
            </a:r>
            <a:r>
              <a:rPr lang="en-US" altLang="zh-CN" dirty="0"/>
              <a:t>·</a:t>
            </a:r>
            <a:r>
              <a:rPr lang="zh-CN" altLang="en-US" dirty="0"/>
              <a:t>诺克给出的。诺克也是首先将问题推广到更一般的</a:t>
            </a:r>
            <a:r>
              <a:rPr lang="en-US" altLang="zh-CN" dirty="0"/>
              <a:t>n</a:t>
            </a:r>
            <a:r>
              <a:rPr lang="zh-CN" altLang="en-US" dirty="0"/>
              <a:t>皇后摆放问题的人之一。</a:t>
            </a:r>
            <a:r>
              <a:rPr lang="en-US" altLang="zh-CN" dirty="0"/>
              <a:t>1874</a:t>
            </a:r>
            <a:r>
              <a:rPr lang="zh-CN" altLang="en-US" dirty="0"/>
              <a:t>年，</a:t>
            </a:r>
            <a:r>
              <a:rPr lang="en-US" altLang="zh-CN" dirty="0"/>
              <a:t>S.</a:t>
            </a:r>
            <a:r>
              <a:rPr lang="zh-CN" altLang="en-US" dirty="0"/>
              <a:t>冈德尔提出了一个通过行列式来求解的方法，这个方法后来又被</a:t>
            </a:r>
            <a:r>
              <a:rPr lang="en-US" altLang="zh-CN" dirty="0"/>
              <a:t>J.W.L.</a:t>
            </a:r>
            <a:r>
              <a:rPr lang="zh-CN" altLang="en-US" dirty="0"/>
              <a:t>格莱舍加以改进。</a:t>
            </a:r>
          </a:p>
          <a:p>
            <a:endParaRPr lang="zh-CN" altLang="en-US" dirty="0"/>
          </a:p>
        </p:txBody>
      </p:sp>
      <p:sp>
        <p:nvSpPr>
          <p:cNvPr id="3" name="标题 2"/>
          <p:cNvSpPr>
            <a:spLocks noGrp="1"/>
          </p:cNvSpPr>
          <p:nvPr>
            <p:ph type="title"/>
          </p:nvPr>
        </p:nvSpPr>
        <p:spPr/>
        <p:txBody>
          <a:bodyPr/>
          <a:lstStyle/>
          <a:p>
            <a:r>
              <a:rPr lang="en-US" altLang="zh-CN" dirty="0" smtClean="0"/>
              <a:t>N</a:t>
            </a:r>
            <a:r>
              <a:rPr lang="zh-CN" altLang="en-US" dirty="0" smtClean="0"/>
              <a:t>皇后历史问题</a:t>
            </a:r>
            <a:endParaRPr lang="zh-CN" altLang="en-US" dirty="0"/>
          </a:p>
        </p:txBody>
      </p:sp>
      <p:sp>
        <p:nvSpPr>
          <p:cNvPr id="5" name="灯片编号占位符 4"/>
          <p:cNvSpPr>
            <a:spLocks noGrp="1"/>
          </p:cNvSpPr>
          <p:nvPr>
            <p:ph type="sldNum" sz="quarter" idx="10"/>
          </p:nvPr>
        </p:nvSpPr>
        <p:spPr/>
        <p:txBody>
          <a:bodyPr/>
          <a:lstStyle/>
          <a:p>
            <a:pPr>
              <a:defRPr/>
            </a:pPr>
            <a:fld id="{459EA7AB-6CCF-4392-BD0C-0EE200CA1E6B}" type="slidenum">
              <a:rPr lang="en-US" altLang="zh-CN" smtClean="0"/>
              <a:pPr>
                <a:defRPr/>
              </a:pPr>
              <a:t>42</a:t>
            </a:fld>
            <a:r>
              <a:rPr lang="en-US" altLang="zh-CN" smtClean="0"/>
              <a:t>/83</a:t>
            </a:r>
            <a:endParaRPr lang="en-US" altLang="zh-CN" dirty="0"/>
          </a:p>
        </p:txBody>
      </p:sp>
    </p:spTree>
    <p:extLst>
      <p:ext uri="{BB962C8B-B14F-4D97-AF65-F5344CB8AC3E}">
        <p14:creationId xmlns:p14="http://schemas.microsoft.com/office/powerpoint/2010/main" val="1065886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arn(inVertic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arn(inVertical)">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4 X 4 </a:t>
            </a:r>
            <a:r>
              <a:rPr lang="zh-CN" altLang="en-US" dirty="0" smtClean="0"/>
              <a:t>皇后问题 回溯法？</a:t>
            </a:r>
            <a:endParaRPr lang="zh-CN" altLang="en-US" dirty="0"/>
          </a:p>
        </p:txBody>
      </p:sp>
      <p:sp>
        <p:nvSpPr>
          <p:cNvPr id="5" name="矩形 4"/>
          <p:cNvSpPr/>
          <p:nvPr/>
        </p:nvSpPr>
        <p:spPr bwMode="auto">
          <a:xfrm>
            <a:off x="1259632" y="1340768"/>
            <a:ext cx="1368152" cy="1224136"/>
          </a:xfrm>
          <a:prstGeom prst="rect">
            <a:avLst/>
          </a:prstGeom>
          <a:ln>
            <a:headEnd type="none" w="med" len="med"/>
            <a:tailEnd type="none" w="med" len="med"/>
          </a:ln>
          <a:extLst/>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6" name="矩形 5"/>
          <p:cNvSpPr/>
          <p:nvPr/>
        </p:nvSpPr>
        <p:spPr bwMode="auto">
          <a:xfrm>
            <a:off x="2640977" y="1325016"/>
            <a:ext cx="1368152" cy="1224136"/>
          </a:xfrm>
          <a:prstGeom prst="rect">
            <a:avLst/>
          </a:prstGeom>
          <a:solidFill>
            <a:srgbClr val="FF0000"/>
          </a:solidFill>
          <a:ln>
            <a:headEnd type="none" w="med" len="med"/>
            <a:tailEnd type="none" w="med" len="med"/>
          </a:ln>
          <a:extLst/>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7" name="矩形 6"/>
          <p:cNvSpPr/>
          <p:nvPr/>
        </p:nvSpPr>
        <p:spPr bwMode="auto">
          <a:xfrm>
            <a:off x="3995936" y="1325016"/>
            <a:ext cx="1368152" cy="1224136"/>
          </a:xfrm>
          <a:prstGeom prst="rect">
            <a:avLst/>
          </a:prstGeom>
          <a:ln>
            <a:headEnd type="none" w="med" len="med"/>
            <a:tailEnd type="none" w="med" len="med"/>
          </a:ln>
          <a:extLst/>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0" name="矩形 9"/>
          <p:cNvSpPr/>
          <p:nvPr/>
        </p:nvSpPr>
        <p:spPr bwMode="auto">
          <a:xfrm>
            <a:off x="5364088" y="1325016"/>
            <a:ext cx="1368152" cy="1224136"/>
          </a:xfrm>
          <a:prstGeom prst="rect">
            <a:avLst/>
          </a:prstGeom>
          <a:solidFill>
            <a:srgbClr val="FF0000"/>
          </a:solidFill>
          <a:ln>
            <a:headEnd type="none" w="med" len="med"/>
            <a:tailEnd type="none" w="med" len="med"/>
          </a:ln>
          <a:extLst/>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1" name="矩形 10"/>
          <p:cNvSpPr/>
          <p:nvPr/>
        </p:nvSpPr>
        <p:spPr bwMode="auto">
          <a:xfrm>
            <a:off x="1246439" y="2564904"/>
            <a:ext cx="1368152" cy="1224136"/>
          </a:xfrm>
          <a:prstGeom prst="rect">
            <a:avLst/>
          </a:prstGeom>
          <a:solidFill>
            <a:srgbClr val="FF0000"/>
          </a:solidFill>
          <a:ln>
            <a:headEnd type="none" w="med" len="med"/>
            <a:tailEnd type="none" w="med" len="med"/>
          </a:ln>
          <a:extLst/>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2" name="矩形 11"/>
          <p:cNvSpPr/>
          <p:nvPr/>
        </p:nvSpPr>
        <p:spPr bwMode="auto">
          <a:xfrm>
            <a:off x="4009129" y="2560266"/>
            <a:ext cx="1368152" cy="1224136"/>
          </a:xfrm>
          <a:prstGeom prst="rect">
            <a:avLst/>
          </a:prstGeom>
          <a:solidFill>
            <a:srgbClr val="FF0000"/>
          </a:solidFill>
          <a:ln>
            <a:headEnd type="none" w="med" len="med"/>
            <a:tailEnd type="none" w="med" len="med"/>
          </a:ln>
          <a:extLst/>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3" name="矩形 12"/>
          <p:cNvSpPr/>
          <p:nvPr/>
        </p:nvSpPr>
        <p:spPr bwMode="auto">
          <a:xfrm>
            <a:off x="2640977" y="3784402"/>
            <a:ext cx="1368152" cy="1224136"/>
          </a:xfrm>
          <a:prstGeom prst="rect">
            <a:avLst/>
          </a:prstGeom>
          <a:solidFill>
            <a:srgbClr val="FF0000"/>
          </a:solidFill>
          <a:ln>
            <a:headEnd type="none" w="med" len="med"/>
            <a:tailEnd type="none" w="med" len="med"/>
          </a:ln>
          <a:extLst/>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4" name="矩形 13"/>
          <p:cNvSpPr/>
          <p:nvPr/>
        </p:nvSpPr>
        <p:spPr bwMode="auto">
          <a:xfrm>
            <a:off x="5403667" y="3784402"/>
            <a:ext cx="1368152" cy="1224136"/>
          </a:xfrm>
          <a:prstGeom prst="rect">
            <a:avLst/>
          </a:prstGeom>
          <a:solidFill>
            <a:srgbClr val="FF0000"/>
          </a:solidFill>
          <a:ln>
            <a:headEnd type="none" w="med" len="med"/>
            <a:tailEnd type="none" w="med" len="med"/>
          </a:ln>
          <a:extLst/>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5" name="矩形 14"/>
          <p:cNvSpPr/>
          <p:nvPr/>
        </p:nvSpPr>
        <p:spPr bwMode="auto">
          <a:xfrm>
            <a:off x="1246439" y="5008538"/>
            <a:ext cx="1368152" cy="1224136"/>
          </a:xfrm>
          <a:prstGeom prst="rect">
            <a:avLst/>
          </a:prstGeom>
          <a:solidFill>
            <a:srgbClr val="FF0000"/>
          </a:solidFill>
          <a:ln>
            <a:headEnd type="none" w="med" len="med"/>
            <a:tailEnd type="none" w="med" len="med"/>
          </a:ln>
          <a:extLst/>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6" name="矩形 15"/>
          <p:cNvSpPr/>
          <p:nvPr/>
        </p:nvSpPr>
        <p:spPr bwMode="auto">
          <a:xfrm>
            <a:off x="4000927" y="5019652"/>
            <a:ext cx="1368152" cy="1224136"/>
          </a:xfrm>
          <a:prstGeom prst="rect">
            <a:avLst/>
          </a:prstGeom>
          <a:solidFill>
            <a:srgbClr val="FF0000"/>
          </a:solidFill>
          <a:ln>
            <a:headEnd type="none" w="med" len="med"/>
            <a:tailEnd type="none" w="med" len="med"/>
          </a:ln>
          <a:extLst/>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7" name="矩形 16"/>
          <p:cNvSpPr/>
          <p:nvPr/>
        </p:nvSpPr>
        <p:spPr bwMode="auto">
          <a:xfrm>
            <a:off x="1259632" y="3795516"/>
            <a:ext cx="1368152" cy="1224136"/>
          </a:xfrm>
          <a:prstGeom prst="rect">
            <a:avLst/>
          </a:prstGeom>
          <a:ln>
            <a:headEnd type="none" w="med" len="med"/>
            <a:tailEnd type="none" w="med" len="med"/>
          </a:ln>
          <a:extLst/>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8" name="矩形 17"/>
          <p:cNvSpPr/>
          <p:nvPr/>
        </p:nvSpPr>
        <p:spPr bwMode="auto">
          <a:xfrm>
            <a:off x="2629871" y="2560266"/>
            <a:ext cx="1368152" cy="1224136"/>
          </a:xfrm>
          <a:prstGeom prst="rect">
            <a:avLst/>
          </a:prstGeom>
          <a:ln>
            <a:headEnd type="none" w="med" len="med"/>
            <a:tailEnd type="none" w="med" len="med"/>
          </a:ln>
          <a:extLst/>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9" name="矩形 18"/>
          <p:cNvSpPr/>
          <p:nvPr/>
        </p:nvSpPr>
        <p:spPr bwMode="auto">
          <a:xfrm>
            <a:off x="2630688" y="5008538"/>
            <a:ext cx="1368152" cy="1224136"/>
          </a:xfrm>
          <a:prstGeom prst="rect">
            <a:avLst/>
          </a:prstGeom>
          <a:ln>
            <a:headEnd type="none" w="med" len="med"/>
            <a:tailEnd type="none" w="med" len="med"/>
          </a:ln>
          <a:extLst/>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0" name="矩形 19"/>
          <p:cNvSpPr/>
          <p:nvPr/>
        </p:nvSpPr>
        <p:spPr bwMode="auto">
          <a:xfrm>
            <a:off x="4015245" y="3802450"/>
            <a:ext cx="1368152" cy="1224136"/>
          </a:xfrm>
          <a:prstGeom prst="rect">
            <a:avLst/>
          </a:prstGeom>
          <a:ln>
            <a:headEnd type="none" w="med" len="med"/>
            <a:tailEnd type="none" w="med" len="med"/>
          </a:ln>
          <a:extLst/>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1" name="矩形 20"/>
          <p:cNvSpPr/>
          <p:nvPr/>
        </p:nvSpPr>
        <p:spPr bwMode="auto">
          <a:xfrm>
            <a:off x="5406871" y="5019652"/>
            <a:ext cx="1368152" cy="1224136"/>
          </a:xfrm>
          <a:prstGeom prst="rect">
            <a:avLst/>
          </a:prstGeom>
          <a:ln>
            <a:headEnd type="none" w="med" len="med"/>
            <a:tailEnd type="none" w="med" len="med"/>
          </a:ln>
          <a:extLst/>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2" name="矩形 21"/>
          <p:cNvSpPr/>
          <p:nvPr/>
        </p:nvSpPr>
        <p:spPr bwMode="auto">
          <a:xfrm>
            <a:off x="5400120" y="2571380"/>
            <a:ext cx="1368152" cy="1224136"/>
          </a:xfrm>
          <a:prstGeom prst="rect">
            <a:avLst/>
          </a:prstGeom>
          <a:ln>
            <a:headEnd type="none" w="med" len="med"/>
            <a:tailEnd type="none" w="med" len="med"/>
          </a:ln>
          <a:extLst/>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pic>
        <p:nvPicPr>
          <p:cNvPr id="45058" name="Picture 2" descr="http://cache1.gicpic.cn/smallimg/newsmlimg1/1774000/7151625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7573" y="1443480"/>
            <a:ext cx="708763" cy="1029827"/>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直接连接符 23"/>
          <p:cNvCxnSpPr>
            <a:stCxn id="6" idx="1"/>
          </p:cNvCxnSpPr>
          <p:nvPr/>
        </p:nvCxnSpPr>
        <p:spPr bwMode="auto">
          <a:xfrm>
            <a:off x="2640977" y="1937084"/>
            <a:ext cx="4261473" cy="0"/>
          </a:xfrm>
          <a:prstGeom prst="line">
            <a:avLst/>
          </a:prstGeom>
          <a:solidFill>
            <a:schemeClr val="accent1"/>
          </a:solidFill>
          <a:ln w="1270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连接符 26"/>
          <p:cNvCxnSpPr>
            <a:stCxn id="11" idx="0"/>
            <a:endCxn id="15" idx="2"/>
          </p:cNvCxnSpPr>
          <p:nvPr/>
        </p:nvCxnSpPr>
        <p:spPr bwMode="auto">
          <a:xfrm>
            <a:off x="1930515" y="2564904"/>
            <a:ext cx="0" cy="3667770"/>
          </a:xfrm>
          <a:prstGeom prst="line">
            <a:avLst/>
          </a:prstGeom>
          <a:solidFill>
            <a:schemeClr val="accent1"/>
          </a:solidFill>
          <a:ln w="1270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连接符 29"/>
          <p:cNvCxnSpPr/>
          <p:nvPr/>
        </p:nvCxnSpPr>
        <p:spPr bwMode="auto">
          <a:xfrm>
            <a:off x="2640977" y="2549152"/>
            <a:ext cx="4091263" cy="3683522"/>
          </a:xfrm>
          <a:prstGeom prst="line">
            <a:avLst/>
          </a:prstGeom>
          <a:solidFill>
            <a:schemeClr val="accent1"/>
          </a:solidFill>
          <a:ln w="1270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接连接符 32"/>
          <p:cNvCxnSpPr/>
          <p:nvPr/>
        </p:nvCxnSpPr>
        <p:spPr bwMode="auto">
          <a:xfrm>
            <a:off x="4717149" y="1340768"/>
            <a:ext cx="0" cy="4851880"/>
          </a:xfrm>
          <a:prstGeom prst="line">
            <a:avLst/>
          </a:prstGeom>
          <a:solidFill>
            <a:schemeClr val="accent1"/>
          </a:solidFill>
          <a:ln w="1270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连接符 34"/>
          <p:cNvCxnSpPr>
            <a:endCxn id="22" idx="3"/>
          </p:cNvCxnSpPr>
          <p:nvPr/>
        </p:nvCxnSpPr>
        <p:spPr bwMode="auto">
          <a:xfrm>
            <a:off x="1312061" y="3171415"/>
            <a:ext cx="5456211" cy="12033"/>
          </a:xfrm>
          <a:prstGeom prst="line">
            <a:avLst/>
          </a:prstGeom>
          <a:solidFill>
            <a:schemeClr val="accent1"/>
          </a:solidFill>
          <a:ln w="1270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接连接符 36"/>
          <p:cNvCxnSpPr/>
          <p:nvPr/>
        </p:nvCxnSpPr>
        <p:spPr bwMode="auto">
          <a:xfrm flipV="1">
            <a:off x="1246439" y="3795057"/>
            <a:ext cx="2749497" cy="2378714"/>
          </a:xfrm>
          <a:prstGeom prst="line">
            <a:avLst/>
          </a:prstGeom>
          <a:solidFill>
            <a:schemeClr val="accent1"/>
          </a:solidFill>
          <a:ln w="1270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接连接符 38"/>
          <p:cNvCxnSpPr/>
          <p:nvPr/>
        </p:nvCxnSpPr>
        <p:spPr bwMode="auto">
          <a:xfrm>
            <a:off x="5419054" y="3783483"/>
            <a:ext cx="1313561" cy="2449191"/>
          </a:xfrm>
          <a:prstGeom prst="line">
            <a:avLst/>
          </a:prstGeom>
          <a:solidFill>
            <a:schemeClr val="accent1"/>
          </a:solidFill>
          <a:ln w="1270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接连接符 42"/>
          <p:cNvCxnSpPr/>
          <p:nvPr/>
        </p:nvCxnSpPr>
        <p:spPr bwMode="auto">
          <a:xfrm flipV="1">
            <a:off x="5385490" y="1324558"/>
            <a:ext cx="1333557" cy="1203665"/>
          </a:xfrm>
          <a:prstGeom prst="line">
            <a:avLst/>
          </a:prstGeom>
          <a:solidFill>
            <a:schemeClr val="accent1"/>
          </a:solidFill>
          <a:ln w="1270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接连接符 44"/>
          <p:cNvCxnSpPr/>
          <p:nvPr/>
        </p:nvCxnSpPr>
        <p:spPr bwMode="auto">
          <a:xfrm flipH="1" flipV="1">
            <a:off x="2638485" y="1349833"/>
            <a:ext cx="1340610" cy="1189085"/>
          </a:xfrm>
          <a:prstGeom prst="line">
            <a:avLst/>
          </a:prstGeom>
          <a:solidFill>
            <a:schemeClr val="accent1"/>
          </a:solidFill>
          <a:ln w="1270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7" name="Picture 2" descr="http://cache1.gicpic.cn/smallimg/newsmlimg1/1774000/7151625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8887" y="5143944"/>
            <a:ext cx="708763" cy="1029827"/>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http://cache1.gicpic.cn/smallimg/newsmlimg1/1774000/7151625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2768" y="2660888"/>
            <a:ext cx="708763" cy="1029827"/>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p:cNvSpPr>
            <a:spLocks noGrp="1"/>
          </p:cNvSpPr>
          <p:nvPr>
            <p:ph type="sldNum" sz="quarter" idx="10"/>
          </p:nvPr>
        </p:nvSpPr>
        <p:spPr/>
        <p:txBody>
          <a:bodyPr/>
          <a:lstStyle/>
          <a:p>
            <a:pPr>
              <a:defRPr/>
            </a:pPr>
            <a:fld id="{459EA7AB-6CCF-4392-BD0C-0EE200CA1E6B}" type="slidenum">
              <a:rPr lang="en-US" altLang="zh-CN" smtClean="0"/>
              <a:pPr>
                <a:defRPr/>
              </a:pPr>
              <a:t>43</a:t>
            </a:fld>
            <a:r>
              <a:rPr lang="en-US" altLang="zh-CN" smtClean="0"/>
              <a:t>/83</a:t>
            </a:r>
            <a:endParaRPr lang="en-US" altLang="zh-CN" dirty="0"/>
          </a:p>
        </p:txBody>
      </p:sp>
    </p:spTree>
    <p:extLst>
      <p:ext uri="{BB962C8B-B14F-4D97-AF65-F5344CB8AC3E}">
        <p14:creationId xmlns:p14="http://schemas.microsoft.com/office/powerpoint/2010/main" val="2455911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5058"/>
                                        </p:tgtEl>
                                        <p:attrNameLst>
                                          <p:attrName>style.visibility</p:attrName>
                                        </p:attrNameLst>
                                      </p:cBhvr>
                                      <p:to>
                                        <p:strVal val="visible"/>
                                      </p:to>
                                    </p:set>
                                    <p:animEffect transition="in" filter="barn(inVertical)">
                                      <p:cBhvr>
                                        <p:cTn id="7" dur="500"/>
                                        <p:tgtEl>
                                          <p:spTgt spid="450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down)">
                                      <p:cBhvr>
                                        <p:cTn id="12" dur="500"/>
                                        <p:tgtEl>
                                          <p:spTgt spid="30"/>
                                        </p:tgtEl>
                                      </p:cBhvr>
                                    </p:animEffect>
                                  </p:childTnLst>
                                </p:cTn>
                              </p:par>
                              <p:par>
                                <p:cTn id="13" presetID="22" presetClass="entr" presetSubtype="4"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down)">
                                      <p:cBhvr>
                                        <p:cTn id="15" dur="500"/>
                                        <p:tgtEl>
                                          <p:spTgt spid="27"/>
                                        </p:tgtEl>
                                      </p:cBhvr>
                                    </p:animEffect>
                                  </p:childTnLst>
                                </p:cTn>
                              </p:par>
                              <p:par>
                                <p:cTn id="16" presetID="22" presetClass="entr" presetSubtype="4" fill="hold"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wipe(down)">
                                      <p:cBhvr>
                                        <p:cTn id="18" dur="500"/>
                                        <p:tgtEl>
                                          <p:spTgt spid="24"/>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wipe(down)">
                                      <p:cBhvr>
                                        <p:cTn id="27" dur="500"/>
                                        <p:tgtEl>
                                          <p:spTgt spid="43"/>
                                        </p:tgtEl>
                                      </p:cBhvr>
                                    </p:animEffect>
                                  </p:childTnLst>
                                </p:cTn>
                              </p:par>
                              <p:par>
                                <p:cTn id="28" presetID="22" presetClass="entr" presetSubtype="4" fill="hold" nodeType="with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wipe(down)">
                                      <p:cBhvr>
                                        <p:cTn id="30" dur="500"/>
                                        <p:tgtEl>
                                          <p:spTgt spid="37"/>
                                        </p:tgtEl>
                                      </p:cBhvr>
                                    </p:animEffect>
                                  </p:childTnLst>
                                </p:cTn>
                              </p:par>
                              <p:par>
                                <p:cTn id="31" presetID="22" presetClass="entr" presetSubtype="4" fill="hold" nodeType="with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wipe(down)">
                                      <p:cBhvr>
                                        <p:cTn id="33" dur="500"/>
                                        <p:tgtEl>
                                          <p:spTgt spid="45"/>
                                        </p:tgtEl>
                                      </p:cBhvr>
                                    </p:animEffect>
                                  </p:childTnLst>
                                </p:cTn>
                              </p:par>
                              <p:par>
                                <p:cTn id="34" presetID="22" presetClass="entr" presetSubtype="4" fill="hold" nodeType="with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wipe(down)">
                                      <p:cBhvr>
                                        <p:cTn id="36" dur="500"/>
                                        <p:tgtEl>
                                          <p:spTgt spid="39"/>
                                        </p:tgtEl>
                                      </p:cBhvr>
                                    </p:animEffect>
                                  </p:childTnLst>
                                </p:cTn>
                              </p:par>
                              <p:par>
                                <p:cTn id="37" presetID="16" presetClass="entr" presetSubtype="21"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barn(inVertical)">
                                      <p:cBhvr>
                                        <p:cTn id="39" dur="500"/>
                                        <p:tgtEl>
                                          <p:spTgt spid="35"/>
                                        </p:tgtEl>
                                      </p:cBhvr>
                                    </p:animEffect>
                                  </p:childTnLst>
                                </p:cTn>
                              </p:par>
                              <p:par>
                                <p:cTn id="40" presetID="22" presetClass="entr" presetSubtype="4" fill="hold" nodeType="with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wipe(down)">
                                      <p:cBhvr>
                                        <p:cTn id="42" dur="500"/>
                                        <p:tgtEl>
                                          <p:spTgt spid="33"/>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47"/>
                                        </p:tgtEl>
                                        <p:attrNameLst>
                                          <p:attrName>style.visibility</p:attrName>
                                        </p:attrNameLst>
                                      </p:cBhvr>
                                      <p:to>
                                        <p:strVal val="visible"/>
                                      </p:to>
                                    </p:set>
                                    <p:animEffect transition="in" filter="barn(inVertical)">
                                      <p:cBhvr>
                                        <p:cTn id="4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2000" dirty="0"/>
              <a:t>解向量：</a:t>
            </a:r>
            <a:r>
              <a:rPr lang="en-US" altLang="zh-CN" sz="2000" dirty="0"/>
              <a:t>(x1, x2, … , </a:t>
            </a:r>
            <a:r>
              <a:rPr lang="en-US" altLang="zh-CN" sz="2000" dirty="0" err="1"/>
              <a:t>xn</a:t>
            </a:r>
            <a:r>
              <a:rPr lang="en-US" altLang="zh-CN" sz="2000" dirty="0"/>
              <a:t>)</a:t>
            </a:r>
          </a:p>
          <a:p>
            <a:r>
              <a:rPr lang="zh-CN" altLang="en-US" sz="2000" dirty="0"/>
              <a:t>显约束：</a:t>
            </a:r>
            <a:r>
              <a:rPr lang="en-US" altLang="zh-CN" sz="2000" dirty="0"/>
              <a:t>xi=1,2, … ,n</a:t>
            </a:r>
          </a:p>
          <a:p>
            <a:r>
              <a:rPr lang="zh-CN" altLang="en-US" sz="2000" dirty="0"/>
              <a:t>隐约束：</a:t>
            </a:r>
          </a:p>
          <a:p>
            <a:r>
              <a:rPr lang="zh-CN" altLang="en-US" sz="2000" dirty="0"/>
              <a:t>    </a:t>
            </a:r>
            <a:r>
              <a:rPr lang="en-US" altLang="zh-CN" sz="2000" dirty="0"/>
              <a:t>1)</a:t>
            </a:r>
            <a:r>
              <a:rPr lang="zh-CN" altLang="en-US" sz="2000" dirty="0" smtClean="0"/>
              <a:t>不同行列</a:t>
            </a:r>
            <a:r>
              <a:rPr lang="zh-CN" altLang="en-US" sz="2000" dirty="0"/>
              <a:t>：</a:t>
            </a:r>
            <a:r>
              <a:rPr lang="en-US" altLang="zh-CN" sz="2000" dirty="0" smtClean="0"/>
              <a:t>xi&lt;&gt;</a:t>
            </a:r>
            <a:r>
              <a:rPr lang="en-US" altLang="zh-CN" sz="2000" dirty="0" err="1" smtClean="0"/>
              <a:t>xj</a:t>
            </a:r>
            <a:endParaRPr lang="en-US" altLang="zh-CN" sz="2000" dirty="0"/>
          </a:p>
          <a:p>
            <a:r>
              <a:rPr lang="en-US" altLang="zh-CN" sz="2000" dirty="0"/>
              <a:t>    2)</a:t>
            </a:r>
            <a:r>
              <a:rPr lang="zh-CN" altLang="en-US" sz="2000" dirty="0"/>
              <a:t>不处于同一正、反对角线：</a:t>
            </a:r>
            <a:r>
              <a:rPr lang="en-US" altLang="zh-CN" sz="2000" dirty="0"/>
              <a:t>|</a:t>
            </a:r>
            <a:r>
              <a:rPr lang="en-US" altLang="zh-CN" sz="2000" dirty="0" err="1"/>
              <a:t>i</a:t>
            </a:r>
            <a:r>
              <a:rPr lang="en-US" altLang="zh-CN" sz="2000" dirty="0"/>
              <a:t>-j</a:t>
            </a:r>
            <a:r>
              <a:rPr lang="en-US" altLang="zh-CN" sz="2000" dirty="0" smtClean="0"/>
              <a:t>|&lt;&gt;|</a:t>
            </a:r>
            <a:r>
              <a:rPr lang="en-US" altLang="zh-CN" sz="2000" dirty="0"/>
              <a:t>xi-</a:t>
            </a:r>
            <a:r>
              <a:rPr lang="en-US" altLang="zh-CN" sz="2000" dirty="0" err="1"/>
              <a:t>xj</a:t>
            </a:r>
            <a:r>
              <a:rPr lang="en-US" altLang="zh-CN" sz="2000" dirty="0"/>
              <a:t>|</a:t>
            </a:r>
          </a:p>
          <a:p>
            <a:endParaRPr lang="zh-CN" altLang="en-US" dirty="0"/>
          </a:p>
        </p:txBody>
      </p:sp>
      <p:sp>
        <p:nvSpPr>
          <p:cNvPr id="3" name="标题 2"/>
          <p:cNvSpPr>
            <a:spLocks noGrp="1"/>
          </p:cNvSpPr>
          <p:nvPr>
            <p:ph type="title"/>
          </p:nvPr>
        </p:nvSpPr>
        <p:spPr/>
        <p:txBody>
          <a:bodyPr/>
          <a:lstStyle/>
          <a:p>
            <a:r>
              <a:rPr lang="en-US" altLang="zh-CN" dirty="0" smtClean="0"/>
              <a:t>N</a:t>
            </a:r>
            <a:r>
              <a:rPr lang="zh-CN" altLang="en-US" dirty="0" smtClean="0"/>
              <a:t>皇后问题算法</a:t>
            </a:r>
            <a:endParaRPr lang="zh-CN" altLang="en-US" dirty="0"/>
          </a:p>
        </p:txBody>
      </p:sp>
      <p:sp>
        <p:nvSpPr>
          <p:cNvPr id="5" name="Text Box 6"/>
          <p:cNvSpPr txBox="1">
            <a:spLocks noChangeArrowheads="1"/>
          </p:cNvSpPr>
          <p:nvPr/>
        </p:nvSpPr>
        <p:spPr bwMode="auto">
          <a:xfrm>
            <a:off x="2267744" y="2863598"/>
            <a:ext cx="5495415"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00" b="1" dirty="0" err="1">
                <a:effectLst>
                  <a:outerShdw blurRad="38100" dist="38100" dir="2700000" algn="tl">
                    <a:srgbClr val="000000">
                      <a:alpha val="43137"/>
                    </a:srgbClr>
                  </a:outerShdw>
                </a:effectLst>
              </a:rPr>
              <a:t>bool</a:t>
            </a:r>
            <a:r>
              <a:rPr kumimoji="1" lang="en-US" altLang="zh-CN" sz="1600" b="1" dirty="0">
                <a:effectLst>
                  <a:outerShdw blurRad="38100" dist="38100" dir="2700000" algn="tl">
                    <a:srgbClr val="000000">
                      <a:alpha val="43137"/>
                    </a:srgbClr>
                  </a:outerShdw>
                </a:effectLst>
              </a:rPr>
              <a:t> Queen::Place(</a:t>
            </a:r>
            <a:r>
              <a:rPr kumimoji="1" lang="en-US" altLang="zh-CN" sz="1600" b="1" dirty="0" err="1">
                <a:effectLst>
                  <a:outerShdw blurRad="38100" dist="38100" dir="2700000" algn="tl">
                    <a:srgbClr val="000000">
                      <a:alpha val="43137"/>
                    </a:srgbClr>
                  </a:outerShdw>
                </a:effectLst>
              </a:rPr>
              <a:t>int</a:t>
            </a:r>
            <a:r>
              <a:rPr kumimoji="1" lang="en-US" altLang="zh-CN" sz="1600" b="1" dirty="0">
                <a:effectLst>
                  <a:outerShdw blurRad="38100" dist="38100" dir="2700000" algn="tl">
                    <a:srgbClr val="000000">
                      <a:alpha val="43137"/>
                    </a:srgbClr>
                  </a:outerShdw>
                </a:effectLst>
              </a:rPr>
              <a:t> k)</a:t>
            </a:r>
          </a:p>
          <a:p>
            <a:pPr eaLnBrk="1" hangingPunct="1"/>
            <a:r>
              <a:rPr kumimoji="1" lang="en-US" altLang="zh-CN" sz="1600" b="1" dirty="0">
                <a:effectLst>
                  <a:outerShdw blurRad="38100" dist="38100" dir="2700000" algn="tl">
                    <a:srgbClr val="000000">
                      <a:alpha val="43137"/>
                    </a:srgbClr>
                  </a:outerShdw>
                </a:effectLst>
              </a:rPr>
              <a:t>{</a:t>
            </a:r>
          </a:p>
          <a:p>
            <a:pPr eaLnBrk="1" hangingPunct="1"/>
            <a:r>
              <a:rPr kumimoji="1" lang="en-US" altLang="zh-CN" sz="1600" b="1" dirty="0">
                <a:effectLst>
                  <a:outerShdw blurRad="38100" dist="38100" dir="2700000" algn="tl">
                    <a:srgbClr val="000000">
                      <a:alpha val="43137"/>
                    </a:srgbClr>
                  </a:outerShdw>
                </a:effectLst>
              </a:rPr>
              <a:t>  for (</a:t>
            </a:r>
            <a:r>
              <a:rPr kumimoji="1" lang="en-US" altLang="zh-CN" sz="1600" b="1" dirty="0" err="1">
                <a:effectLst>
                  <a:outerShdw blurRad="38100" dist="38100" dir="2700000" algn="tl">
                    <a:srgbClr val="000000">
                      <a:alpha val="43137"/>
                    </a:srgbClr>
                  </a:outerShdw>
                </a:effectLst>
              </a:rPr>
              <a:t>int</a:t>
            </a:r>
            <a:r>
              <a:rPr kumimoji="1" lang="en-US" altLang="zh-CN" sz="1600" b="1" dirty="0">
                <a:effectLst>
                  <a:outerShdw blurRad="38100" dist="38100" dir="2700000" algn="tl">
                    <a:srgbClr val="000000">
                      <a:alpha val="43137"/>
                    </a:srgbClr>
                  </a:outerShdw>
                </a:effectLst>
              </a:rPr>
              <a:t> j=1;j&lt;</a:t>
            </a:r>
            <a:r>
              <a:rPr kumimoji="1" lang="en-US" altLang="zh-CN" sz="1600" b="1" dirty="0" err="1">
                <a:effectLst>
                  <a:outerShdw blurRad="38100" dist="38100" dir="2700000" algn="tl">
                    <a:srgbClr val="000000">
                      <a:alpha val="43137"/>
                    </a:srgbClr>
                  </a:outerShdw>
                </a:effectLst>
              </a:rPr>
              <a:t>k;j</a:t>
            </a:r>
            <a:r>
              <a:rPr kumimoji="1" lang="en-US" altLang="zh-CN" sz="1600" b="1" dirty="0">
                <a:effectLst>
                  <a:outerShdw blurRad="38100" dist="38100" dir="2700000" algn="tl">
                    <a:srgbClr val="000000">
                      <a:alpha val="43137"/>
                    </a:srgbClr>
                  </a:outerShdw>
                </a:effectLst>
              </a:rPr>
              <a:t>++)</a:t>
            </a:r>
          </a:p>
          <a:p>
            <a:pPr eaLnBrk="1" hangingPunct="1"/>
            <a:r>
              <a:rPr kumimoji="1" lang="en-US" altLang="zh-CN" sz="1600" b="1" dirty="0">
                <a:effectLst>
                  <a:outerShdw blurRad="38100" dist="38100" dir="2700000" algn="tl">
                    <a:srgbClr val="000000">
                      <a:alpha val="43137"/>
                    </a:srgbClr>
                  </a:outerShdw>
                </a:effectLst>
              </a:rPr>
              <a:t>    if ((abs(k-j)==abs(x[j]-x[k]))||(x[j]==x[k])) return false;</a:t>
            </a:r>
          </a:p>
          <a:p>
            <a:pPr eaLnBrk="1" hangingPunct="1"/>
            <a:r>
              <a:rPr kumimoji="1" lang="en-US" altLang="zh-CN" sz="1600" b="1" dirty="0">
                <a:effectLst>
                  <a:outerShdw blurRad="38100" dist="38100" dir="2700000" algn="tl">
                    <a:srgbClr val="000000">
                      <a:alpha val="43137"/>
                    </a:srgbClr>
                  </a:outerShdw>
                </a:effectLst>
              </a:rPr>
              <a:t>  return true;</a:t>
            </a:r>
          </a:p>
          <a:p>
            <a:pPr eaLnBrk="1" hangingPunct="1"/>
            <a:r>
              <a:rPr kumimoji="1" lang="en-US" altLang="zh-CN" sz="1600" b="1" dirty="0">
                <a:effectLst>
                  <a:outerShdw blurRad="38100" dist="38100" dir="2700000" algn="tl">
                    <a:srgbClr val="000000">
                      <a:alpha val="43137"/>
                    </a:srgbClr>
                  </a:outerShdw>
                </a:effectLst>
              </a:rPr>
              <a:t>} </a:t>
            </a:r>
          </a:p>
          <a:p>
            <a:pPr eaLnBrk="1" hangingPunct="1"/>
            <a:endParaRPr kumimoji="1" lang="en-US" altLang="zh-CN" sz="1600" b="1" dirty="0">
              <a:effectLst>
                <a:outerShdw blurRad="38100" dist="38100" dir="2700000" algn="tl">
                  <a:srgbClr val="000000">
                    <a:alpha val="43137"/>
                  </a:srgbClr>
                </a:outerShdw>
              </a:effectLst>
            </a:endParaRPr>
          </a:p>
          <a:p>
            <a:pPr eaLnBrk="1" hangingPunct="1"/>
            <a:r>
              <a:rPr kumimoji="1" lang="en-US" altLang="zh-CN" sz="1600" b="1" dirty="0">
                <a:effectLst>
                  <a:outerShdw blurRad="38100" dist="38100" dir="2700000" algn="tl">
                    <a:srgbClr val="000000">
                      <a:alpha val="43137"/>
                    </a:srgbClr>
                  </a:outerShdw>
                </a:effectLst>
              </a:rPr>
              <a:t>void Queen::Backtrack(</a:t>
            </a:r>
            <a:r>
              <a:rPr kumimoji="1" lang="en-US" altLang="zh-CN" sz="1600" b="1" dirty="0" err="1">
                <a:effectLst>
                  <a:outerShdw blurRad="38100" dist="38100" dir="2700000" algn="tl">
                    <a:srgbClr val="000000">
                      <a:alpha val="43137"/>
                    </a:srgbClr>
                  </a:outerShdw>
                </a:effectLst>
              </a:rPr>
              <a:t>int</a:t>
            </a:r>
            <a:r>
              <a:rPr kumimoji="1" lang="en-US" altLang="zh-CN" sz="1600" b="1" dirty="0">
                <a:effectLst>
                  <a:outerShdw blurRad="38100" dist="38100" dir="2700000" algn="tl">
                    <a:srgbClr val="000000">
                      <a:alpha val="43137"/>
                    </a:srgbClr>
                  </a:outerShdw>
                </a:effectLst>
              </a:rPr>
              <a:t> t)</a:t>
            </a:r>
          </a:p>
          <a:p>
            <a:pPr eaLnBrk="1" hangingPunct="1"/>
            <a:r>
              <a:rPr kumimoji="1" lang="en-US" altLang="zh-CN" sz="1600" b="1" dirty="0">
                <a:effectLst>
                  <a:outerShdw blurRad="38100" dist="38100" dir="2700000" algn="tl">
                    <a:srgbClr val="000000">
                      <a:alpha val="43137"/>
                    </a:srgbClr>
                  </a:outerShdw>
                </a:effectLst>
              </a:rPr>
              <a:t>{</a:t>
            </a:r>
          </a:p>
          <a:p>
            <a:pPr eaLnBrk="1" hangingPunct="1"/>
            <a:r>
              <a:rPr kumimoji="1" lang="en-US" altLang="zh-CN" sz="1600" b="1" dirty="0">
                <a:effectLst>
                  <a:outerShdw blurRad="38100" dist="38100" dir="2700000" algn="tl">
                    <a:srgbClr val="000000">
                      <a:alpha val="43137"/>
                    </a:srgbClr>
                  </a:outerShdw>
                </a:effectLst>
              </a:rPr>
              <a:t>  if (t&gt;n) sum++;</a:t>
            </a:r>
          </a:p>
          <a:p>
            <a:pPr eaLnBrk="1" hangingPunct="1"/>
            <a:r>
              <a:rPr kumimoji="1" lang="en-US" altLang="zh-CN" sz="1600" b="1" dirty="0">
                <a:effectLst>
                  <a:outerShdw blurRad="38100" dist="38100" dir="2700000" algn="tl">
                    <a:srgbClr val="000000">
                      <a:alpha val="43137"/>
                    </a:srgbClr>
                  </a:outerShdw>
                </a:effectLst>
              </a:rPr>
              <a:t>    else</a:t>
            </a:r>
          </a:p>
          <a:p>
            <a:pPr eaLnBrk="1" hangingPunct="1"/>
            <a:r>
              <a:rPr kumimoji="1" lang="en-US" altLang="zh-CN" sz="1600" b="1" dirty="0">
                <a:effectLst>
                  <a:outerShdw blurRad="38100" dist="38100" dir="2700000" algn="tl">
                    <a:srgbClr val="000000">
                      <a:alpha val="43137"/>
                    </a:srgbClr>
                  </a:outerShdw>
                </a:effectLst>
              </a:rPr>
              <a:t>      for (</a:t>
            </a:r>
            <a:r>
              <a:rPr kumimoji="1" lang="en-US" altLang="zh-CN" sz="1600" b="1" dirty="0" err="1">
                <a:effectLst>
                  <a:outerShdw blurRad="38100" dist="38100" dir="2700000" algn="tl">
                    <a:srgbClr val="000000">
                      <a:alpha val="43137"/>
                    </a:srgbClr>
                  </a:outerShdw>
                </a:effectLst>
              </a:rPr>
              <a:t>int</a:t>
            </a:r>
            <a:r>
              <a:rPr kumimoji="1" lang="en-US" altLang="zh-CN" sz="1600" b="1" dirty="0">
                <a:effectLst>
                  <a:outerShdw blurRad="38100" dist="38100" dir="2700000" algn="tl">
                    <a:srgbClr val="000000">
                      <a:alpha val="43137"/>
                    </a:srgbClr>
                  </a:outerShdw>
                </a:effectLst>
              </a:rPr>
              <a:t> </a:t>
            </a:r>
            <a:r>
              <a:rPr kumimoji="1" lang="en-US" altLang="zh-CN" sz="1600" b="1" dirty="0" err="1">
                <a:effectLst>
                  <a:outerShdw blurRad="38100" dist="38100" dir="2700000" algn="tl">
                    <a:srgbClr val="000000">
                      <a:alpha val="43137"/>
                    </a:srgbClr>
                  </a:outerShdw>
                </a:effectLst>
              </a:rPr>
              <a:t>i</a:t>
            </a:r>
            <a:r>
              <a:rPr kumimoji="1" lang="en-US" altLang="zh-CN" sz="1600" b="1" dirty="0">
                <a:effectLst>
                  <a:outerShdw blurRad="38100" dist="38100" dir="2700000" algn="tl">
                    <a:srgbClr val="000000">
                      <a:alpha val="43137"/>
                    </a:srgbClr>
                  </a:outerShdw>
                </a:effectLst>
              </a:rPr>
              <a:t>=1;i&lt;=</a:t>
            </a:r>
            <a:r>
              <a:rPr kumimoji="1" lang="en-US" altLang="zh-CN" sz="1600" b="1" dirty="0" err="1">
                <a:effectLst>
                  <a:outerShdw blurRad="38100" dist="38100" dir="2700000" algn="tl">
                    <a:srgbClr val="000000">
                      <a:alpha val="43137"/>
                    </a:srgbClr>
                  </a:outerShdw>
                </a:effectLst>
              </a:rPr>
              <a:t>n;i</a:t>
            </a:r>
            <a:r>
              <a:rPr kumimoji="1" lang="en-US" altLang="zh-CN" sz="1600" b="1" dirty="0">
                <a:effectLst>
                  <a:outerShdw blurRad="38100" dist="38100" dir="2700000" algn="tl">
                    <a:srgbClr val="000000">
                      <a:alpha val="43137"/>
                    </a:srgbClr>
                  </a:outerShdw>
                </a:effectLst>
              </a:rPr>
              <a:t>++) {</a:t>
            </a:r>
          </a:p>
          <a:p>
            <a:pPr eaLnBrk="1" hangingPunct="1"/>
            <a:r>
              <a:rPr kumimoji="1" lang="en-US" altLang="zh-CN" sz="1600" b="1" dirty="0">
                <a:effectLst>
                  <a:outerShdw blurRad="38100" dist="38100" dir="2700000" algn="tl">
                    <a:srgbClr val="000000">
                      <a:alpha val="43137"/>
                    </a:srgbClr>
                  </a:outerShdw>
                </a:effectLst>
              </a:rPr>
              <a:t>        x[t]=</a:t>
            </a:r>
            <a:r>
              <a:rPr kumimoji="1" lang="en-US" altLang="zh-CN" sz="1600" b="1" dirty="0" err="1">
                <a:effectLst>
                  <a:outerShdw blurRad="38100" dist="38100" dir="2700000" algn="tl">
                    <a:srgbClr val="000000">
                      <a:alpha val="43137"/>
                    </a:srgbClr>
                  </a:outerShdw>
                </a:effectLst>
              </a:rPr>
              <a:t>i</a:t>
            </a:r>
            <a:r>
              <a:rPr kumimoji="1" lang="en-US" altLang="zh-CN" sz="1600" b="1" dirty="0">
                <a:effectLst>
                  <a:outerShdw blurRad="38100" dist="38100" dir="2700000" algn="tl">
                    <a:srgbClr val="000000">
                      <a:alpha val="43137"/>
                    </a:srgbClr>
                  </a:outerShdw>
                </a:effectLst>
              </a:rPr>
              <a:t>;</a:t>
            </a:r>
          </a:p>
          <a:p>
            <a:pPr eaLnBrk="1" hangingPunct="1"/>
            <a:r>
              <a:rPr kumimoji="1" lang="en-US" altLang="zh-CN" sz="1600" b="1" dirty="0">
                <a:effectLst>
                  <a:outerShdw blurRad="38100" dist="38100" dir="2700000" algn="tl">
                    <a:srgbClr val="000000">
                      <a:alpha val="43137"/>
                    </a:srgbClr>
                  </a:outerShdw>
                </a:effectLst>
              </a:rPr>
              <a:t>        if (Place(t)) Backtrack(t+1);</a:t>
            </a:r>
          </a:p>
          <a:p>
            <a:pPr eaLnBrk="1" hangingPunct="1"/>
            <a:r>
              <a:rPr kumimoji="1" lang="en-US" altLang="zh-CN" sz="1600" b="1" dirty="0">
                <a:effectLst>
                  <a:outerShdw blurRad="38100" dist="38100" dir="2700000" algn="tl">
                    <a:srgbClr val="000000">
                      <a:alpha val="43137"/>
                    </a:srgbClr>
                  </a:outerShdw>
                </a:effectLst>
              </a:rPr>
              <a:t>      }</a:t>
            </a:r>
          </a:p>
          <a:p>
            <a:pPr eaLnBrk="1" hangingPunct="1"/>
            <a:r>
              <a:rPr kumimoji="1" lang="en-US" altLang="zh-CN" sz="1600" b="1" dirty="0">
                <a:effectLst>
                  <a:outerShdw blurRad="38100" dist="38100" dir="2700000" algn="tl">
                    <a:srgbClr val="000000">
                      <a:alpha val="43137"/>
                    </a:srgbClr>
                  </a:outerShdw>
                </a:effectLst>
              </a:rPr>
              <a:t> }</a:t>
            </a:r>
          </a:p>
        </p:txBody>
      </p:sp>
      <p:sp>
        <p:nvSpPr>
          <p:cNvPr id="6" name="灯片编号占位符 5"/>
          <p:cNvSpPr>
            <a:spLocks noGrp="1"/>
          </p:cNvSpPr>
          <p:nvPr>
            <p:ph type="sldNum" sz="quarter" idx="10"/>
          </p:nvPr>
        </p:nvSpPr>
        <p:spPr/>
        <p:txBody>
          <a:bodyPr/>
          <a:lstStyle/>
          <a:p>
            <a:pPr>
              <a:defRPr/>
            </a:pPr>
            <a:fld id="{459EA7AB-6CCF-4392-BD0C-0EE200CA1E6B}" type="slidenum">
              <a:rPr lang="en-US" altLang="zh-CN" smtClean="0"/>
              <a:pPr>
                <a:defRPr/>
              </a:pPr>
              <a:t>44</a:t>
            </a:fld>
            <a:r>
              <a:rPr lang="en-US" altLang="zh-CN" smtClean="0"/>
              <a:t>/83</a:t>
            </a:r>
            <a:endParaRPr lang="en-US" altLang="zh-CN" dirty="0"/>
          </a:p>
        </p:txBody>
      </p:sp>
    </p:spTree>
    <p:extLst>
      <p:ext uri="{BB962C8B-B14F-4D97-AF65-F5344CB8AC3E}">
        <p14:creationId xmlns:p14="http://schemas.microsoft.com/office/powerpoint/2010/main" val="18582147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原始</a:t>
            </a:r>
            <a:r>
              <a:rPr lang="zh-CN" altLang="en-US" dirty="0"/>
              <a:t>部落中的居民为了争夺资源，常发生冲突。几乎每个居民都有仇敌。酋长为了组织一个部落卫队，</a:t>
            </a:r>
            <a:r>
              <a:rPr lang="zh-CN" altLang="en-US" dirty="0" smtClean="0"/>
              <a:t>希望从</a:t>
            </a:r>
            <a:r>
              <a:rPr lang="zh-CN" altLang="en-US" dirty="0"/>
              <a:t>部落居民中选出最多的居民入伍，并保证队伍中任何</a:t>
            </a:r>
            <a:r>
              <a:rPr lang="en-US" altLang="zh-CN" dirty="0"/>
              <a:t>2</a:t>
            </a:r>
            <a:r>
              <a:rPr lang="zh-CN" altLang="en-US" dirty="0"/>
              <a:t>个人都不是仇敌</a:t>
            </a:r>
            <a:r>
              <a:rPr lang="zh-CN" altLang="en-US" dirty="0" smtClean="0"/>
              <a:t>。</a:t>
            </a:r>
            <a:endParaRPr lang="en-US" altLang="zh-CN" dirty="0" smtClean="0"/>
          </a:p>
          <a:p>
            <a:pPr lvl="1"/>
            <a:r>
              <a:rPr lang="zh-CN" altLang="en-US" dirty="0" smtClean="0"/>
              <a:t>输入</a:t>
            </a:r>
            <a:r>
              <a:rPr lang="en-US" altLang="zh-CN" dirty="0" smtClean="0"/>
              <a:t>m</a:t>
            </a:r>
            <a:r>
              <a:rPr lang="zh-CN" altLang="en-US" dirty="0" smtClean="0"/>
              <a:t>，</a:t>
            </a:r>
            <a:r>
              <a:rPr lang="en-US" altLang="zh-CN" dirty="0" smtClean="0"/>
              <a:t>n</a:t>
            </a:r>
            <a:r>
              <a:rPr lang="zh-CN" altLang="en-US" dirty="0" smtClean="0"/>
              <a:t>分别表示仇敌关系和居民人数；</a:t>
            </a:r>
            <a:endParaRPr lang="en-US" altLang="zh-CN" dirty="0" smtClean="0"/>
          </a:p>
          <a:p>
            <a:pPr lvl="1"/>
            <a:r>
              <a:rPr lang="zh-CN" altLang="en-US" dirty="0" smtClean="0"/>
              <a:t>若居民不入选卫队则为</a:t>
            </a:r>
            <a:r>
              <a:rPr lang="en-US" altLang="zh-CN" dirty="0" smtClean="0"/>
              <a:t>0</a:t>
            </a:r>
            <a:r>
              <a:rPr lang="zh-CN" altLang="en-US" dirty="0" smtClean="0"/>
              <a:t>；</a:t>
            </a:r>
            <a:endParaRPr lang="en-US" altLang="zh-CN" dirty="0" smtClean="0"/>
          </a:p>
          <a:p>
            <a:pPr lvl="1"/>
            <a:r>
              <a:rPr lang="zh-CN" altLang="en-US" dirty="0" smtClean="0"/>
              <a:t>若居民入选卫队则为</a:t>
            </a:r>
            <a:r>
              <a:rPr lang="en-US" altLang="zh-CN" dirty="0" smtClean="0"/>
              <a:t>1</a:t>
            </a:r>
            <a:r>
              <a:rPr lang="zh-CN" altLang="en-US" dirty="0" smtClean="0"/>
              <a:t>；</a:t>
            </a:r>
            <a:endParaRPr lang="zh-CN" altLang="en-US" dirty="0"/>
          </a:p>
        </p:txBody>
      </p:sp>
      <p:sp>
        <p:nvSpPr>
          <p:cNvPr id="3" name="标题 2"/>
          <p:cNvSpPr>
            <a:spLocks noGrp="1"/>
          </p:cNvSpPr>
          <p:nvPr>
            <p:ph type="title"/>
          </p:nvPr>
        </p:nvSpPr>
        <p:spPr/>
        <p:txBody>
          <a:bodyPr/>
          <a:lstStyle/>
          <a:p>
            <a:r>
              <a:rPr lang="zh-CN" altLang="en-US" dirty="0"/>
              <a:t>部落卫队</a:t>
            </a:r>
            <a:r>
              <a:rPr lang="zh-CN" altLang="en-US" dirty="0" smtClean="0"/>
              <a:t>问题</a:t>
            </a:r>
            <a:endParaRPr lang="zh-CN" altLang="en-US" dirty="0"/>
          </a:p>
        </p:txBody>
      </p:sp>
      <p:pic>
        <p:nvPicPr>
          <p:cNvPr id="46082" name="Picture 2" descr="http://www.zf3d.com/Upload/zuopin/zf3d_com_2012109114749715.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10127" y="3757194"/>
            <a:ext cx="1964904" cy="2588881"/>
          </a:xfrm>
          <a:prstGeom prst="rect">
            <a:avLst/>
          </a:prstGeom>
          <a:noFill/>
          <a:extLst>
            <a:ext uri="{909E8E84-426E-40DD-AFC4-6F175D3DCCD1}">
              <a14:hiddenFill xmlns:a14="http://schemas.microsoft.com/office/drawing/2010/main">
                <a:solidFill>
                  <a:srgbClr val="FFFFFF"/>
                </a:solidFill>
              </a14:hiddenFill>
            </a:ext>
          </a:extLst>
        </p:spPr>
      </p:pic>
      <p:sp>
        <p:nvSpPr>
          <p:cNvPr id="5" name="灯片编号占位符 4"/>
          <p:cNvSpPr>
            <a:spLocks noGrp="1"/>
          </p:cNvSpPr>
          <p:nvPr>
            <p:ph type="sldNum" sz="quarter" idx="10"/>
          </p:nvPr>
        </p:nvSpPr>
        <p:spPr/>
        <p:txBody>
          <a:bodyPr/>
          <a:lstStyle/>
          <a:p>
            <a:pPr>
              <a:defRPr/>
            </a:pPr>
            <a:fld id="{459EA7AB-6CCF-4392-BD0C-0EE200CA1E6B}" type="slidenum">
              <a:rPr lang="en-US" altLang="zh-CN" smtClean="0"/>
              <a:pPr>
                <a:defRPr/>
              </a:pPr>
              <a:t>45</a:t>
            </a:fld>
            <a:r>
              <a:rPr lang="en-US" altLang="zh-CN" smtClean="0"/>
              <a:t>/83</a:t>
            </a:r>
            <a:endParaRPr lang="en-US" altLang="zh-CN" dirty="0"/>
          </a:p>
        </p:txBody>
      </p:sp>
    </p:spTree>
    <p:extLst>
      <p:ext uri="{BB962C8B-B14F-4D97-AF65-F5344CB8AC3E}">
        <p14:creationId xmlns:p14="http://schemas.microsoft.com/office/powerpoint/2010/main" val="231666716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图的</a:t>
            </a:r>
            <a:r>
              <a:rPr lang="en-US" altLang="zh-CN" dirty="0" smtClean="0"/>
              <a:t>m</a:t>
            </a:r>
            <a:r>
              <a:rPr lang="zh-CN" altLang="en-US" dirty="0" smtClean="0"/>
              <a:t>着色问题</a:t>
            </a:r>
            <a:r>
              <a:rPr lang="en-US" altLang="zh-CN" sz="3200" dirty="0"/>
              <a:t>(Graph Coloring Problem, GCP)</a:t>
            </a:r>
            <a:endParaRPr lang="zh-CN" altLang="en-US" sz="3200" dirty="0"/>
          </a:p>
        </p:txBody>
      </p:sp>
      <p:sp>
        <p:nvSpPr>
          <p:cNvPr id="6" name="Text Box 5"/>
          <p:cNvSpPr txBox="1">
            <a:spLocks noChangeArrowheads="1"/>
          </p:cNvSpPr>
          <p:nvPr/>
        </p:nvSpPr>
        <p:spPr bwMode="auto">
          <a:xfrm>
            <a:off x="410914" y="1115616"/>
            <a:ext cx="8445500" cy="3081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dirty="0">
                <a:latin typeface="黑体" panose="02010609060101010101" pitchFamily="49" charset="-122"/>
                <a:ea typeface="黑体" panose="02010609060101010101" pitchFamily="49" charset="-122"/>
              </a:rPr>
              <a:t>给定无向连通图</a:t>
            </a:r>
            <a:r>
              <a:rPr lang="en-US" altLang="zh-CN" sz="2800" dirty="0">
                <a:latin typeface="黑体" panose="02010609060101010101" pitchFamily="49" charset="-122"/>
                <a:ea typeface="黑体" panose="02010609060101010101" pitchFamily="49" charset="-122"/>
              </a:rPr>
              <a:t>G</a:t>
            </a:r>
            <a:r>
              <a:rPr lang="zh-CN" altLang="en-US" sz="2800" dirty="0">
                <a:latin typeface="黑体" panose="02010609060101010101" pitchFamily="49" charset="-122"/>
                <a:ea typeface="黑体" panose="02010609060101010101" pitchFamily="49" charset="-122"/>
              </a:rPr>
              <a:t>和</a:t>
            </a:r>
            <a:r>
              <a:rPr lang="en-US" altLang="zh-CN" sz="2800" dirty="0">
                <a:latin typeface="黑体" panose="02010609060101010101" pitchFamily="49" charset="-122"/>
                <a:ea typeface="黑体" panose="02010609060101010101" pitchFamily="49" charset="-122"/>
              </a:rPr>
              <a:t>m</a:t>
            </a:r>
            <a:r>
              <a:rPr lang="zh-CN" altLang="en-US" sz="2800" dirty="0">
                <a:latin typeface="黑体" panose="02010609060101010101" pitchFamily="49" charset="-122"/>
                <a:ea typeface="黑体" panose="02010609060101010101" pitchFamily="49" charset="-122"/>
              </a:rPr>
              <a:t>种不同的颜色。用这些颜色为图</a:t>
            </a:r>
            <a:r>
              <a:rPr lang="en-US" altLang="zh-CN" sz="2800" dirty="0">
                <a:latin typeface="黑体" panose="02010609060101010101" pitchFamily="49" charset="-122"/>
                <a:ea typeface="黑体" panose="02010609060101010101" pitchFamily="49" charset="-122"/>
              </a:rPr>
              <a:t>G</a:t>
            </a:r>
            <a:r>
              <a:rPr lang="zh-CN" altLang="en-US" sz="2800" dirty="0">
                <a:latin typeface="黑体" panose="02010609060101010101" pitchFamily="49" charset="-122"/>
                <a:ea typeface="黑体" panose="02010609060101010101" pitchFamily="49" charset="-122"/>
              </a:rPr>
              <a:t>的各顶点着色，每个顶点着一种颜色。</a:t>
            </a:r>
            <a:r>
              <a:rPr lang="zh-CN" altLang="en-US" sz="28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是否有一种着色法使</a:t>
            </a:r>
            <a:r>
              <a:rPr lang="en-US" altLang="zh-CN" sz="28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G</a:t>
            </a:r>
            <a:r>
              <a:rPr lang="zh-CN" altLang="en-US" sz="28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中每条边的</a:t>
            </a:r>
            <a:r>
              <a:rPr lang="en-US" altLang="zh-CN" sz="28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2</a:t>
            </a:r>
            <a:r>
              <a:rPr lang="zh-CN" altLang="en-US" sz="28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个顶点着不同颜色。</a:t>
            </a:r>
            <a:r>
              <a:rPr lang="zh-CN" altLang="en-US" sz="2800" dirty="0">
                <a:latin typeface="黑体" panose="02010609060101010101" pitchFamily="49" charset="-122"/>
                <a:ea typeface="黑体" panose="02010609060101010101" pitchFamily="49" charset="-122"/>
              </a:rPr>
              <a:t>这个问题是图的</a:t>
            </a:r>
            <a:r>
              <a:rPr lang="en-US" altLang="zh-CN" sz="2800" dirty="0">
                <a:latin typeface="黑体" panose="02010609060101010101" pitchFamily="49" charset="-122"/>
                <a:ea typeface="黑体" panose="02010609060101010101" pitchFamily="49" charset="-122"/>
              </a:rPr>
              <a:t>m</a:t>
            </a:r>
            <a:r>
              <a:rPr lang="zh-CN" altLang="en-US" sz="2800" dirty="0">
                <a:latin typeface="黑体" panose="02010609060101010101" pitchFamily="49" charset="-122"/>
                <a:ea typeface="黑体" panose="02010609060101010101" pitchFamily="49" charset="-122"/>
              </a:rPr>
              <a:t>可着色判定问题</a:t>
            </a:r>
            <a:r>
              <a:rPr lang="zh-CN" altLang="en-US" sz="2800" dirty="0" smtClean="0">
                <a:latin typeface="黑体" panose="02010609060101010101" pitchFamily="49" charset="-122"/>
                <a:ea typeface="黑体" panose="02010609060101010101" pitchFamily="49" charset="-122"/>
              </a:rPr>
              <a:t>。</a:t>
            </a:r>
            <a:endParaRPr lang="en-US" altLang="zh-CN" sz="2800" dirty="0" smtClean="0">
              <a:latin typeface="黑体" panose="02010609060101010101" pitchFamily="49" charset="-122"/>
              <a:ea typeface="黑体" panose="02010609060101010101" pitchFamily="49" charset="-122"/>
            </a:endParaRPr>
          </a:p>
          <a:p>
            <a:pPr eaLnBrk="1" hangingPunct="1"/>
            <a:r>
              <a:rPr lang="zh-CN" altLang="en-US" sz="2800" b="1" dirty="0" smtClean="0">
                <a:latin typeface="黑体" panose="02010609060101010101" pitchFamily="49" charset="-122"/>
                <a:ea typeface="黑体" panose="02010609060101010101" pitchFamily="49" charset="-122"/>
              </a:rPr>
              <a:t>若</a:t>
            </a:r>
            <a:r>
              <a:rPr lang="zh-CN" altLang="en-US" sz="2800" b="1" dirty="0">
                <a:latin typeface="黑体" panose="02010609060101010101" pitchFamily="49" charset="-122"/>
                <a:ea typeface="黑体" panose="02010609060101010101" pitchFamily="49" charset="-122"/>
              </a:rPr>
              <a:t>一个图最少需要</a:t>
            </a:r>
            <a:r>
              <a:rPr lang="en-US" altLang="zh-CN" sz="2800" b="1" dirty="0">
                <a:latin typeface="黑体" panose="02010609060101010101" pitchFamily="49" charset="-122"/>
                <a:ea typeface="黑体" panose="02010609060101010101" pitchFamily="49" charset="-122"/>
              </a:rPr>
              <a:t>m</a:t>
            </a:r>
            <a:r>
              <a:rPr lang="zh-CN" altLang="en-US" sz="2800" b="1" dirty="0">
                <a:latin typeface="黑体" panose="02010609060101010101" pitchFamily="49" charset="-122"/>
                <a:ea typeface="黑体" panose="02010609060101010101" pitchFamily="49" charset="-122"/>
              </a:rPr>
              <a:t>种颜色才能使图中每条边连接的</a:t>
            </a:r>
            <a:r>
              <a:rPr lang="en-US" altLang="zh-CN" sz="2800" b="1" dirty="0">
                <a:latin typeface="黑体" panose="02010609060101010101" pitchFamily="49" charset="-122"/>
                <a:ea typeface="黑体" panose="02010609060101010101" pitchFamily="49" charset="-122"/>
              </a:rPr>
              <a:t>2</a:t>
            </a:r>
            <a:r>
              <a:rPr lang="zh-CN" altLang="en-US" sz="2800" b="1" dirty="0">
                <a:latin typeface="黑体" panose="02010609060101010101" pitchFamily="49" charset="-122"/>
                <a:ea typeface="黑体" panose="02010609060101010101" pitchFamily="49" charset="-122"/>
              </a:rPr>
              <a:t>个顶点着不同颜色，则称这个数</a:t>
            </a:r>
            <a:r>
              <a:rPr lang="en-US" altLang="zh-CN" sz="2800" b="1" dirty="0">
                <a:latin typeface="黑体" panose="02010609060101010101" pitchFamily="49" charset="-122"/>
                <a:ea typeface="黑体" panose="02010609060101010101" pitchFamily="49" charset="-122"/>
              </a:rPr>
              <a:t>m</a:t>
            </a:r>
            <a:r>
              <a:rPr lang="zh-CN" altLang="en-US" sz="2800" b="1" dirty="0">
                <a:latin typeface="黑体" panose="02010609060101010101" pitchFamily="49" charset="-122"/>
                <a:ea typeface="黑体" panose="02010609060101010101" pitchFamily="49" charset="-122"/>
              </a:rPr>
              <a:t>为该图的色数。求一个图的色数</a:t>
            </a:r>
            <a:r>
              <a:rPr lang="en-US" altLang="zh-CN" sz="2800" b="1" dirty="0">
                <a:latin typeface="黑体" panose="02010609060101010101" pitchFamily="49" charset="-122"/>
                <a:ea typeface="黑体" panose="02010609060101010101" pitchFamily="49" charset="-122"/>
              </a:rPr>
              <a:t>m</a:t>
            </a:r>
            <a:r>
              <a:rPr lang="zh-CN" altLang="en-US" sz="2800" b="1" dirty="0">
                <a:latin typeface="黑体" panose="02010609060101010101" pitchFamily="49" charset="-122"/>
                <a:ea typeface="黑体" panose="02010609060101010101" pitchFamily="49" charset="-122"/>
              </a:rPr>
              <a:t>的问题称为图的</a:t>
            </a:r>
            <a:r>
              <a:rPr lang="en-US" altLang="zh-CN" sz="2800" b="1" dirty="0">
                <a:latin typeface="黑体" panose="02010609060101010101" pitchFamily="49" charset="-122"/>
                <a:ea typeface="黑体" panose="02010609060101010101" pitchFamily="49" charset="-122"/>
              </a:rPr>
              <a:t>m</a:t>
            </a:r>
            <a:r>
              <a:rPr lang="zh-CN" altLang="en-US" sz="2800" b="1" dirty="0">
                <a:latin typeface="黑体" panose="02010609060101010101" pitchFamily="49" charset="-122"/>
                <a:ea typeface="黑体" panose="02010609060101010101" pitchFamily="49" charset="-122"/>
              </a:rPr>
              <a:t>可着色优化问题。</a:t>
            </a:r>
          </a:p>
        </p:txBody>
      </p:sp>
      <p:graphicFrame>
        <p:nvGraphicFramePr>
          <p:cNvPr id="7" name="Object 7"/>
          <p:cNvGraphicFramePr>
            <a:graphicFrameLocks noChangeAspect="1"/>
          </p:cNvGraphicFramePr>
          <p:nvPr>
            <p:extLst>
              <p:ext uri="{D42A27DB-BD31-4B8C-83A1-F6EECF244321}">
                <p14:modId xmlns:p14="http://schemas.microsoft.com/office/powerpoint/2010/main" val="3680509726"/>
              </p:ext>
            </p:extLst>
          </p:nvPr>
        </p:nvGraphicFramePr>
        <p:xfrm>
          <a:off x="2076995" y="4180930"/>
          <a:ext cx="5113337" cy="2179638"/>
        </p:xfrm>
        <a:graphic>
          <a:graphicData uri="http://schemas.openxmlformats.org/presentationml/2006/ole">
            <mc:AlternateContent xmlns:mc="http://schemas.openxmlformats.org/markup-compatibility/2006">
              <mc:Choice xmlns:v="urn:schemas-microsoft-com:vml" Requires="v">
                <p:oleObj spid="_x0000_s40057" name="位图图像" r:id="rId3" imgW="2457143" imgH="1047619" progId="Paint.Picture">
                  <p:embed/>
                </p:oleObj>
              </mc:Choice>
              <mc:Fallback>
                <p:oleObj name="位图图像" r:id="rId3" imgW="2457143" imgH="1047619"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6995" y="4180930"/>
                        <a:ext cx="5113337" cy="2179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pic>
                </p:oleObj>
              </mc:Fallback>
            </mc:AlternateContent>
          </a:graphicData>
        </a:graphic>
      </p:graphicFrame>
      <p:sp>
        <p:nvSpPr>
          <p:cNvPr id="2" name="灯片编号占位符 1"/>
          <p:cNvSpPr>
            <a:spLocks noGrp="1"/>
          </p:cNvSpPr>
          <p:nvPr>
            <p:ph type="sldNum" sz="quarter" idx="10"/>
          </p:nvPr>
        </p:nvSpPr>
        <p:spPr/>
        <p:txBody>
          <a:bodyPr/>
          <a:lstStyle/>
          <a:p>
            <a:pPr>
              <a:defRPr/>
            </a:pPr>
            <a:fld id="{459EA7AB-6CCF-4392-BD0C-0EE200CA1E6B}" type="slidenum">
              <a:rPr lang="en-US" altLang="zh-CN" smtClean="0"/>
              <a:pPr>
                <a:defRPr/>
              </a:pPr>
              <a:t>46</a:t>
            </a:fld>
            <a:r>
              <a:rPr lang="en-US" altLang="zh-CN" smtClean="0"/>
              <a:t>/83</a:t>
            </a:r>
            <a:endParaRPr lang="en-US" altLang="zh-CN" dirty="0"/>
          </a:p>
        </p:txBody>
      </p:sp>
    </p:spTree>
    <p:extLst>
      <p:ext uri="{BB962C8B-B14F-4D97-AF65-F5344CB8AC3E}">
        <p14:creationId xmlns:p14="http://schemas.microsoft.com/office/powerpoint/2010/main" val="40872459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arn(inVertical)">
                                      <p:cBhvr>
                                        <p:cTn id="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设计思路</a:t>
            </a:r>
            <a:endParaRPr lang="zh-CN" altLang="en-US" dirty="0"/>
          </a:p>
        </p:txBody>
      </p:sp>
      <p:sp>
        <p:nvSpPr>
          <p:cNvPr id="5" name="Text Box 4"/>
          <p:cNvSpPr txBox="1">
            <a:spLocks noChangeArrowheads="1"/>
          </p:cNvSpPr>
          <p:nvPr/>
        </p:nvSpPr>
        <p:spPr bwMode="auto">
          <a:xfrm>
            <a:off x="449254" y="1194196"/>
            <a:ext cx="842486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FontTx/>
              <a:buChar char="•"/>
            </a:pPr>
            <a:r>
              <a:rPr lang="zh-CN" altLang="en-US" sz="2400" b="1" dirty="0">
                <a:effectLst>
                  <a:outerShdw blurRad="38100" dist="38100" dir="2700000" algn="tl">
                    <a:srgbClr val="000000">
                      <a:alpha val="43137"/>
                    </a:srgbClr>
                  </a:outerShdw>
                </a:effectLst>
                <a:ea typeface="楷体_GB2312" pitchFamily="49" charset="-122"/>
              </a:rPr>
              <a:t>解向量：</a:t>
            </a:r>
            <a:r>
              <a:rPr lang="en-US" altLang="zh-CN" sz="2400" b="1" dirty="0">
                <a:effectLst>
                  <a:outerShdw blurRad="38100" dist="38100" dir="2700000" algn="tl">
                    <a:srgbClr val="000000">
                      <a:alpha val="43137"/>
                    </a:srgbClr>
                  </a:outerShdw>
                </a:effectLst>
                <a:ea typeface="楷体_GB2312" pitchFamily="49" charset="-122"/>
              </a:rPr>
              <a:t>(x</a:t>
            </a:r>
            <a:r>
              <a:rPr lang="en-US" altLang="zh-CN" sz="2400" b="1" baseline="-25000" dirty="0">
                <a:effectLst>
                  <a:outerShdw blurRad="38100" dist="38100" dir="2700000" algn="tl">
                    <a:srgbClr val="000000">
                      <a:alpha val="43137"/>
                    </a:srgbClr>
                  </a:outerShdw>
                </a:effectLst>
                <a:ea typeface="楷体_GB2312" pitchFamily="49" charset="-122"/>
              </a:rPr>
              <a:t>1</a:t>
            </a:r>
            <a:r>
              <a:rPr lang="en-US" altLang="zh-CN" sz="2400" b="1" dirty="0">
                <a:effectLst>
                  <a:outerShdw blurRad="38100" dist="38100" dir="2700000" algn="tl">
                    <a:srgbClr val="000000">
                      <a:alpha val="43137"/>
                    </a:srgbClr>
                  </a:outerShdw>
                </a:effectLst>
                <a:ea typeface="楷体_GB2312" pitchFamily="49" charset="-122"/>
              </a:rPr>
              <a:t>, x</a:t>
            </a:r>
            <a:r>
              <a:rPr lang="en-US" altLang="zh-CN" sz="2400" b="1" baseline="-25000" dirty="0">
                <a:effectLst>
                  <a:outerShdw blurRad="38100" dist="38100" dir="2700000" algn="tl">
                    <a:srgbClr val="000000">
                      <a:alpha val="43137"/>
                    </a:srgbClr>
                  </a:outerShdw>
                </a:effectLst>
                <a:ea typeface="楷体_GB2312" pitchFamily="49" charset="-122"/>
              </a:rPr>
              <a:t>2</a:t>
            </a:r>
            <a:r>
              <a:rPr lang="en-US" altLang="zh-CN" sz="2400" b="1" dirty="0">
                <a:effectLst>
                  <a:outerShdw blurRad="38100" dist="38100" dir="2700000" algn="tl">
                    <a:srgbClr val="000000">
                      <a:alpha val="43137"/>
                    </a:srgbClr>
                  </a:outerShdw>
                </a:effectLst>
                <a:ea typeface="楷体_GB2312" pitchFamily="49" charset="-122"/>
              </a:rPr>
              <a:t>, … , </a:t>
            </a:r>
            <a:r>
              <a:rPr lang="en-US" altLang="zh-CN" sz="2400" b="1" dirty="0" err="1">
                <a:effectLst>
                  <a:outerShdw blurRad="38100" dist="38100" dir="2700000" algn="tl">
                    <a:srgbClr val="000000">
                      <a:alpha val="43137"/>
                    </a:srgbClr>
                  </a:outerShdw>
                </a:effectLst>
                <a:ea typeface="楷体_GB2312" pitchFamily="49" charset="-122"/>
              </a:rPr>
              <a:t>x</a:t>
            </a:r>
            <a:r>
              <a:rPr lang="en-US" altLang="zh-CN" sz="2400" b="1" baseline="-25000" dirty="0" err="1">
                <a:effectLst>
                  <a:outerShdw blurRad="38100" dist="38100" dir="2700000" algn="tl">
                    <a:srgbClr val="000000">
                      <a:alpha val="43137"/>
                    </a:srgbClr>
                  </a:outerShdw>
                </a:effectLst>
                <a:ea typeface="楷体_GB2312" pitchFamily="49" charset="-122"/>
              </a:rPr>
              <a:t>n</a:t>
            </a:r>
            <a:r>
              <a:rPr lang="en-US" altLang="zh-CN" sz="2400" b="1" dirty="0">
                <a:effectLst>
                  <a:outerShdw blurRad="38100" dist="38100" dir="2700000" algn="tl">
                    <a:srgbClr val="000000">
                      <a:alpha val="43137"/>
                    </a:srgbClr>
                  </a:outerShdw>
                </a:effectLst>
                <a:ea typeface="楷体_GB2312" pitchFamily="49" charset="-122"/>
              </a:rPr>
              <a:t>)</a:t>
            </a:r>
            <a:r>
              <a:rPr lang="zh-CN" altLang="en-US" sz="2400" b="1" dirty="0">
                <a:effectLst>
                  <a:outerShdw blurRad="38100" dist="38100" dir="2700000" algn="tl">
                    <a:srgbClr val="000000">
                      <a:alpha val="43137"/>
                    </a:srgbClr>
                  </a:outerShdw>
                </a:effectLst>
                <a:ea typeface="楷体_GB2312" pitchFamily="49" charset="-122"/>
              </a:rPr>
              <a:t>表示顶点</a:t>
            </a:r>
            <a:r>
              <a:rPr lang="en-US" altLang="zh-CN" sz="2400" b="1" dirty="0" err="1">
                <a:effectLst>
                  <a:outerShdw blurRad="38100" dist="38100" dir="2700000" algn="tl">
                    <a:srgbClr val="000000">
                      <a:alpha val="43137"/>
                    </a:srgbClr>
                  </a:outerShdw>
                </a:effectLst>
                <a:ea typeface="楷体_GB2312" pitchFamily="49" charset="-122"/>
              </a:rPr>
              <a:t>i</a:t>
            </a:r>
            <a:r>
              <a:rPr lang="zh-CN" altLang="en-US" sz="2400" b="1" dirty="0">
                <a:effectLst>
                  <a:outerShdw blurRad="38100" dist="38100" dir="2700000" algn="tl">
                    <a:srgbClr val="000000">
                      <a:alpha val="43137"/>
                    </a:srgbClr>
                  </a:outerShdw>
                </a:effectLst>
                <a:ea typeface="楷体_GB2312" pitchFamily="49" charset="-122"/>
              </a:rPr>
              <a:t>所着颜色</a:t>
            </a:r>
            <a:r>
              <a:rPr lang="en-US" altLang="zh-CN" sz="2400" b="1" dirty="0">
                <a:effectLst>
                  <a:outerShdw blurRad="38100" dist="38100" dir="2700000" algn="tl">
                    <a:srgbClr val="000000">
                      <a:alpha val="43137"/>
                    </a:srgbClr>
                  </a:outerShdw>
                </a:effectLst>
                <a:ea typeface="楷体_GB2312" pitchFamily="49" charset="-122"/>
              </a:rPr>
              <a:t>x[</a:t>
            </a:r>
            <a:r>
              <a:rPr lang="en-US" altLang="zh-CN" sz="2400" b="1" dirty="0" err="1">
                <a:effectLst>
                  <a:outerShdw blurRad="38100" dist="38100" dir="2700000" algn="tl">
                    <a:srgbClr val="000000">
                      <a:alpha val="43137"/>
                    </a:srgbClr>
                  </a:outerShdw>
                </a:effectLst>
                <a:ea typeface="楷体_GB2312" pitchFamily="49" charset="-122"/>
              </a:rPr>
              <a:t>i</a:t>
            </a:r>
            <a:r>
              <a:rPr lang="en-US" altLang="zh-CN" sz="2400" b="1" dirty="0">
                <a:effectLst>
                  <a:outerShdw blurRad="38100" dist="38100" dir="2700000" algn="tl">
                    <a:srgbClr val="000000">
                      <a:alpha val="43137"/>
                    </a:srgbClr>
                  </a:outerShdw>
                </a:effectLst>
                <a:ea typeface="楷体_GB2312" pitchFamily="49" charset="-122"/>
              </a:rPr>
              <a:t>]</a:t>
            </a:r>
            <a:r>
              <a:rPr lang="zh-CN" altLang="en-US" sz="2400" b="1" dirty="0">
                <a:effectLst>
                  <a:outerShdw blurRad="38100" dist="38100" dir="2700000" algn="tl">
                    <a:srgbClr val="000000">
                      <a:alpha val="43137"/>
                    </a:srgbClr>
                  </a:outerShdw>
                </a:effectLst>
                <a:ea typeface="楷体_GB2312" pitchFamily="49" charset="-122"/>
              </a:rPr>
              <a:t> </a:t>
            </a:r>
            <a:endParaRPr lang="en-US" altLang="zh-CN" sz="2400" b="1" dirty="0">
              <a:effectLst>
                <a:outerShdw blurRad="38100" dist="38100" dir="2700000" algn="tl">
                  <a:srgbClr val="000000">
                    <a:alpha val="43137"/>
                  </a:srgbClr>
                </a:outerShdw>
              </a:effectLst>
              <a:ea typeface="楷体_GB2312" pitchFamily="49" charset="-122"/>
            </a:endParaRPr>
          </a:p>
          <a:p>
            <a:pPr eaLnBrk="1" hangingPunct="1">
              <a:buClr>
                <a:schemeClr val="accent2"/>
              </a:buClr>
              <a:buFontTx/>
              <a:buChar char="•"/>
            </a:pPr>
            <a:r>
              <a:rPr lang="zh-CN" altLang="en-US" sz="2400" b="1" dirty="0">
                <a:effectLst>
                  <a:outerShdw blurRad="38100" dist="38100" dir="2700000" algn="tl">
                    <a:srgbClr val="000000">
                      <a:alpha val="43137"/>
                    </a:srgbClr>
                  </a:outerShdw>
                </a:effectLst>
                <a:ea typeface="楷体_GB2312" pitchFamily="49" charset="-122"/>
              </a:rPr>
              <a:t>可行性约束函数：顶点</a:t>
            </a:r>
            <a:r>
              <a:rPr lang="en-US" altLang="zh-CN" sz="2400" b="1" dirty="0" err="1">
                <a:effectLst>
                  <a:outerShdw blurRad="38100" dist="38100" dir="2700000" algn="tl">
                    <a:srgbClr val="000000">
                      <a:alpha val="43137"/>
                    </a:srgbClr>
                  </a:outerShdw>
                </a:effectLst>
                <a:ea typeface="楷体_GB2312" pitchFamily="49" charset="-122"/>
              </a:rPr>
              <a:t>i</a:t>
            </a:r>
            <a:r>
              <a:rPr lang="zh-CN" altLang="zh-CN" sz="2400" b="1" dirty="0">
                <a:effectLst>
                  <a:outerShdw blurRad="38100" dist="38100" dir="2700000" algn="tl">
                    <a:srgbClr val="000000">
                      <a:alpha val="43137"/>
                    </a:srgbClr>
                  </a:outerShdw>
                </a:effectLst>
                <a:ea typeface="楷体_GB2312" pitchFamily="49" charset="-122"/>
              </a:rPr>
              <a:t>与已着色的相邻顶点颜色不重复。</a:t>
            </a:r>
            <a:endParaRPr lang="en-US" altLang="zh-CN" sz="2400" b="1" dirty="0">
              <a:effectLst>
                <a:outerShdw blurRad="38100" dist="38100" dir="2700000" algn="tl">
                  <a:srgbClr val="000000">
                    <a:alpha val="43137"/>
                  </a:srgbClr>
                </a:outerShdw>
              </a:effectLst>
              <a:ea typeface="楷体_GB2312" pitchFamily="49" charset="-122"/>
            </a:endParaRPr>
          </a:p>
        </p:txBody>
      </p:sp>
      <p:pic>
        <p:nvPicPr>
          <p:cNvPr id="6" name="Picture 6" descr="t57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1497" y="3233739"/>
            <a:ext cx="5076825" cy="157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7"/>
          <p:cNvSpPr txBox="1">
            <a:spLocks noChangeArrowheads="1"/>
          </p:cNvSpPr>
          <p:nvPr/>
        </p:nvSpPr>
        <p:spPr bwMode="auto">
          <a:xfrm>
            <a:off x="449254" y="1978026"/>
            <a:ext cx="4037012" cy="498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00" dirty="0"/>
              <a:t>void Color::</a:t>
            </a:r>
            <a:r>
              <a:rPr kumimoji="1" lang="en-US" altLang="zh-CN" sz="1600" b="1" dirty="0"/>
              <a:t>Backtrack</a:t>
            </a:r>
            <a:r>
              <a:rPr kumimoji="1" lang="en-US" altLang="zh-CN" sz="1600" dirty="0"/>
              <a:t>(</a:t>
            </a:r>
            <a:r>
              <a:rPr kumimoji="1" lang="en-US" altLang="zh-CN" sz="1600" dirty="0" err="1"/>
              <a:t>int</a:t>
            </a:r>
            <a:r>
              <a:rPr kumimoji="1" lang="en-US" altLang="zh-CN" sz="1600" dirty="0"/>
              <a:t> t)</a:t>
            </a:r>
          </a:p>
          <a:p>
            <a:pPr eaLnBrk="1" hangingPunct="1"/>
            <a:r>
              <a:rPr kumimoji="1" lang="en-US" altLang="zh-CN" sz="1600" dirty="0"/>
              <a:t>{</a:t>
            </a:r>
          </a:p>
          <a:p>
            <a:pPr eaLnBrk="1" hangingPunct="1"/>
            <a:r>
              <a:rPr kumimoji="1" lang="en-US" altLang="zh-CN" sz="1600" dirty="0"/>
              <a:t>  if (t&gt;n) {</a:t>
            </a:r>
          </a:p>
          <a:p>
            <a:pPr eaLnBrk="1" hangingPunct="1"/>
            <a:r>
              <a:rPr kumimoji="1" lang="en-US" altLang="zh-CN" sz="1600" dirty="0"/>
              <a:t>   sum++;</a:t>
            </a:r>
          </a:p>
          <a:p>
            <a:pPr eaLnBrk="1" hangingPunct="1"/>
            <a:r>
              <a:rPr kumimoji="1" lang="en-US" altLang="zh-CN" sz="1600" dirty="0"/>
              <a:t>   for (</a:t>
            </a:r>
            <a:r>
              <a:rPr kumimoji="1" lang="en-US" altLang="zh-CN" sz="1600" dirty="0" err="1"/>
              <a:t>int</a:t>
            </a:r>
            <a:r>
              <a:rPr kumimoji="1" lang="en-US" altLang="zh-CN" sz="1600" dirty="0"/>
              <a:t> </a:t>
            </a:r>
            <a:r>
              <a:rPr kumimoji="1" lang="en-US" altLang="zh-CN" sz="1600" dirty="0" err="1"/>
              <a:t>i</a:t>
            </a:r>
            <a:r>
              <a:rPr kumimoji="1" lang="en-US" altLang="zh-CN" sz="1600" dirty="0"/>
              <a:t>=1; </a:t>
            </a:r>
            <a:r>
              <a:rPr kumimoji="1" lang="en-US" altLang="zh-CN" sz="1600" dirty="0" err="1"/>
              <a:t>i</a:t>
            </a:r>
            <a:r>
              <a:rPr kumimoji="1" lang="en-US" altLang="zh-CN" sz="1600" dirty="0"/>
              <a:t>&lt;=n; </a:t>
            </a:r>
            <a:r>
              <a:rPr kumimoji="1" lang="en-US" altLang="zh-CN" sz="1600" dirty="0" err="1"/>
              <a:t>i</a:t>
            </a:r>
            <a:r>
              <a:rPr kumimoji="1" lang="en-US" altLang="zh-CN" sz="1600" dirty="0"/>
              <a:t>++)</a:t>
            </a:r>
          </a:p>
          <a:p>
            <a:pPr eaLnBrk="1" hangingPunct="1"/>
            <a:r>
              <a:rPr kumimoji="1" lang="en-US" altLang="zh-CN" sz="1600" dirty="0"/>
              <a:t>     </a:t>
            </a:r>
            <a:r>
              <a:rPr kumimoji="1" lang="en-US" altLang="zh-CN" sz="1600" dirty="0" err="1"/>
              <a:t>cout</a:t>
            </a:r>
            <a:r>
              <a:rPr kumimoji="1" lang="en-US" altLang="zh-CN" sz="1600" dirty="0"/>
              <a:t> &lt;&lt; x[</a:t>
            </a:r>
            <a:r>
              <a:rPr kumimoji="1" lang="en-US" altLang="zh-CN" sz="1600" dirty="0" err="1"/>
              <a:t>i</a:t>
            </a:r>
            <a:r>
              <a:rPr kumimoji="1" lang="en-US" altLang="zh-CN" sz="1600" dirty="0"/>
              <a:t>] &lt;&lt; ' ';</a:t>
            </a:r>
          </a:p>
          <a:p>
            <a:pPr eaLnBrk="1" hangingPunct="1"/>
            <a:r>
              <a:rPr kumimoji="1" lang="en-US" altLang="zh-CN" sz="1600" dirty="0"/>
              <a:t>   </a:t>
            </a:r>
            <a:r>
              <a:rPr kumimoji="1" lang="en-US" altLang="zh-CN" sz="1600" dirty="0" err="1"/>
              <a:t>cout</a:t>
            </a:r>
            <a:r>
              <a:rPr kumimoji="1" lang="en-US" altLang="zh-CN" sz="1600" dirty="0"/>
              <a:t> &lt;&lt; </a:t>
            </a:r>
            <a:r>
              <a:rPr kumimoji="1" lang="en-US" altLang="zh-CN" sz="1600" dirty="0" err="1"/>
              <a:t>endl</a:t>
            </a:r>
            <a:r>
              <a:rPr kumimoji="1" lang="en-US" altLang="zh-CN" sz="1600" dirty="0"/>
              <a:t>;</a:t>
            </a:r>
          </a:p>
          <a:p>
            <a:pPr eaLnBrk="1" hangingPunct="1"/>
            <a:r>
              <a:rPr kumimoji="1" lang="en-US" altLang="zh-CN" sz="1600" dirty="0"/>
              <a:t>   }</a:t>
            </a:r>
          </a:p>
          <a:p>
            <a:pPr eaLnBrk="1" hangingPunct="1"/>
            <a:r>
              <a:rPr kumimoji="1" lang="en-US" altLang="zh-CN" sz="1600" dirty="0"/>
              <a:t>    else</a:t>
            </a:r>
          </a:p>
          <a:p>
            <a:pPr eaLnBrk="1" hangingPunct="1"/>
            <a:r>
              <a:rPr kumimoji="1" lang="en-US" altLang="zh-CN" sz="1600" dirty="0"/>
              <a:t>      for (</a:t>
            </a:r>
            <a:r>
              <a:rPr kumimoji="1" lang="en-US" altLang="zh-CN" sz="1600" dirty="0" err="1"/>
              <a:t>int</a:t>
            </a:r>
            <a:r>
              <a:rPr kumimoji="1" lang="en-US" altLang="zh-CN" sz="1600" dirty="0"/>
              <a:t> </a:t>
            </a:r>
            <a:r>
              <a:rPr kumimoji="1" lang="en-US" altLang="zh-CN" sz="1600" dirty="0" err="1"/>
              <a:t>i</a:t>
            </a:r>
            <a:r>
              <a:rPr kumimoji="1" lang="en-US" altLang="zh-CN" sz="1600" dirty="0"/>
              <a:t>=1;i&lt;=</a:t>
            </a:r>
            <a:r>
              <a:rPr kumimoji="1" lang="en-US" altLang="zh-CN" sz="1600" dirty="0" err="1"/>
              <a:t>m;i</a:t>
            </a:r>
            <a:r>
              <a:rPr kumimoji="1" lang="en-US" altLang="zh-CN" sz="1600" dirty="0"/>
              <a:t>++) {</a:t>
            </a:r>
          </a:p>
          <a:p>
            <a:pPr eaLnBrk="1" hangingPunct="1"/>
            <a:r>
              <a:rPr kumimoji="1" lang="en-US" altLang="zh-CN" sz="1600" dirty="0"/>
              <a:t>        x[t]=</a:t>
            </a:r>
            <a:r>
              <a:rPr kumimoji="1" lang="en-US" altLang="zh-CN" sz="1600" dirty="0" err="1"/>
              <a:t>i</a:t>
            </a:r>
            <a:r>
              <a:rPr kumimoji="1" lang="en-US" altLang="zh-CN" sz="1600" dirty="0"/>
              <a:t>;</a:t>
            </a:r>
          </a:p>
          <a:p>
            <a:pPr eaLnBrk="1" hangingPunct="1"/>
            <a:r>
              <a:rPr kumimoji="1" lang="en-US" altLang="zh-CN" sz="1600" dirty="0"/>
              <a:t>        if (Ok(t)) Backtrack(t+1);</a:t>
            </a:r>
          </a:p>
          <a:p>
            <a:pPr eaLnBrk="1" hangingPunct="1"/>
            <a:r>
              <a:rPr kumimoji="1" lang="en-US" altLang="zh-CN" sz="1600" dirty="0"/>
              <a:t>      }</a:t>
            </a:r>
          </a:p>
          <a:p>
            <a:pPr eaLnBrk="1" hangingPunct="1"/>
            <a:r>
              <a:rPr kumimoji="1" lang="en-US" altLang="zh-CN" sz="1600" dirty="0"/>
              <a:t>}</a:t>
            </a:r>
          </a:p>
          <a:p>
            <a:pPr eaLnBrk="1" hangingPunct="1"/>
            <a:r>
              <a:rPr kumimoji="1" lang="en-US" altLang="zh-CN" sz="1600" dirty="0" err="1"/>
              <a:t>bool</a:t>
            </a:r>
            <a:r>
              <a:rPr kumimoji="1" lang="en-US" altLang="zh-CN" sz="1600" dirty="0"/>
              <a:t> Color::</a:t>
            </a:r>
            <a:r>
              <a:rPr kumimoji="1" lang="en-US" altLang="zh-CN" sz="1600" b="1" dirty="0"/>
              <a:t>Ok</a:t>
            </a:r>
            <a:r>
              <a:rPr kumimoji="1" lang="en-US" altLang="zh-CN" sz="1600" dirty="0"/>
              <a:t>(</a:t>
            </a:r>
            <a:r>
              <a:rPr kumimoji="1" lang="en-US" altLang="zh-CN" sz="1600" dirty="0" err="1"/>
              <a:t>int</a:t>
            </a:r>
            <a:r>
              <a:rPr kumimoji="1" lang="en-US" altLang="zh-CN" sz="1600" dirty="0"/>
              <a:t> k)</a:t>
            </a:r>
          </a:p>
          <a:p>
            <a:pPr eaLnBrk="1" hangingPunct="1"/>
            <a:r>
              <a:rPr kumimoji="1" lang="en-US" altLang="zh-CN" sz="1600" dirty="0"/>
              <a:t>{// </a:t>
            </a:r>
            <a:r>
              <a:rPr kumimoji="1" lang="zh-CN" altLang="en-US" sz="1600" dirty="0"/>
              <a:t>检查颜色可用性</a:t>
            </a:r>
          </a:p>
          <a:p>
            <a:pPr eaLnBrk="1" hangingPunct="1"/>
            <a:r>
              <a:rPr kumimoji="1" lang="zh-CN" altLang="en-US" sz="1600" dirty="0"/>
              <a:t>  </a:t>
            </a:r>
            <a:r>
              <a:rPr kumimoji="1" lang="en-US" altLang="zh-CN" sz="1600" dirty="0"/>
              <a:t>for (</a:t>
            </a:r>
            <a:r>
              <a:rPr kumimoji="1" lang="en-US" altLang="zh-CN" sz="1600" dirty="0" err="1"/>
              <a:t>int</a:t>
            </a:r>
            <a:r>
              <a:rPr kumimoji="1" lang="en-US" altLang="zh-CN" sz="1600" dirty="0"/>
              <a:t> j=1;j&lt;=</a:t>
            </a:r>
            <a:r>
              <a:rPr kumimoji="1" lang="en-US" altLang="zh-CN" sz="1600" dirty="0" err="1"/>
              <a:t>n;j</a:t>
            </a:r>
            <a:r>
              <a:rPr kumimoji="1" lang="en-US" altLang="zh-CN" sz="1600" dirty="0"/>
              <a:t>++)</a:t>
            </a:r>
          </a:p>
          <a:p>
            <a:pPr eaLnBrk="1" hangingPunct="1"/>
            <a:r>
              <a:rPr kumimoji="1" lang="en-US" altLang="zh-CN" sz="1600" dirty="0"/>
              <a:t>    if ((a[k][j]==1)&amp;&amp;(x[j]==x[k])) return false;</a:t>
            </a:r>
          </a:p>
          <a:p>
            <a:pPr eaLnBrk="1" hangingPunct="1"/>
            <a:r>
              <a:rPr kumimoji="1" lang="en-US" altLang="zh-CN" sz="1600" dirty="0"/>
              <a:t>  return true;</a:t>
            </a:r>
          </a:p>
          <a:p>
            <a:pPr eaLnBrk="1" hangingPunct="1"/>
            <a:r>
              <a:rPr kumimoji="1" lang="en-US" altLang="zh-CN" sz="1600" dirty="0"/>
              <a:t>}</a:t>
            </a:r>
          </a:p>
        </p:txBody>
      </p:sp>
      <p:sp>
        <p:nvSpPr>
          <p:cNvPr id="8" name="Rectangle 10"/>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 name="Rectangle 12"/>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10" name="Group 14"/>
          <p:cNvGrpSpPr>
            <a:grpSpLocks/>
          </p:cNvGrpSpPr>
          <p:nvPr/>
        </p:nvGrpSpPr>
        <p:grpSpPr bwMode="auto">
          <a:xfrm>
            <a:off x="1425557" y="2540795"/>
            <a:ext cx="7019926" cy="2965450"/>
            <a:chOff x="567" y="1421"/>
            <a:chExt cx="4422" cy="1868"/>
          </a:xfrm>
        </p:grpSpPr>
        <p:sp>
          <p:nvSpPr>
            <p:cNvPr id="11" name="AutoShape 8"/>
            <p:cNvSpPr>
              <a:spLocks noChangeArrowheads="1"/>
            </p:cNvSpPr>
            <p:nvPr/>
          </p:nvSpPr>
          <p:spPr bwMode="auto">
            <a:xfrm>
              <a:off x="567" y="1421"/>
              <a:ext cx="4422" cy="1868"/>
            </a:xfrm>
            <a:prstGeom prst="roundRect">
              <a:avLst>
                <a:gd name="adj" fmla="val 16667"/>
              </a:avLst>
            </a:prstGeom>
            <a:solidFill>
              <a:schemeClr val="bg1"/>
            </a:solidFill>
            <a:ln w="38100">
              <a:solidFill>
                <a:srgbClr val="063DE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ea typeface="黑体" panose="02010609060101010101" pitchFamily="49" charset="-122"/>
                </a:rPr>
                <a:t>复杂度分析</a:t>
              </a:r>
            </a:p>
            <a:p>
              <a:r>
                <a:rPr lang="zh-CN" altLang="en-US" sz="2400">
                  <a:ea typeface="楷体_GB2312" pitchFamily="49" charset="-122"/>
                  <a:sym typeface="Wingdings" panose="05000000000000000000" pitchFamily="2" charset="2"/>
                </a:rPr>
                <a:t>图</a:t>
              </a:r>
              <a:r>
                <a:rPr lang="en-US" altLang="zh-CN" sz="2400">
                  <a:ea typeface="楷体_GB2312" pitchFamily="49" charset="-122"/>
                  <a:sym typeface="Wingdings" panose="05000000000000000000" pitchFamily="2" charset="2"/>
                </a:rPr>
                <a:t>m</a:t>
              </a:r>
              <a:r>
                <a:rPr lang="zh-CN" altLang="en-US" sz="2400">
                  <a:ea typeface="楷体_GB2312" pitchFamily="49" charset="-122"/>
                  <a:sym typeface="Wingdings" panose="05000000000000000000" pitchFamily="2" charset="2"/>
                </a:rPr>
                <a:t>可着色问题的解空间树中内结点个数是</a:t>
              </a:r>
            </a:p>
            <a:p>
              <a:r>
                <a:rPr lang="zh-CN" altLang="en-US" sz="2400">
                  <a:ea typeface="楷体_GB2312" pitchFamily="49" charset="-122"/>
                  <a:sym typeface="Wingdings" panose="05000000000000000000" pitchFamily="2" charset="2"/>
                </a:rPr>
                <a:t>对于每一个内结点，在最坏情况下，用</a:t>
              </a:r>
              <a:r>
                <a:rPr lang="en-US" altLang="zh-CN" sz="2400">
                  <a:ea typeface="楷体_GB2312" pitchFamily="49" charset="-122"/>
                  <a:sym typeface="Wingdings" panose="05000000000000000000" pitchFamily="2" charset="2"/>
                </a:rPr>
                <a:t>ok</a:t>
              </a:r>
              <a:r>
                <a:rPr lang="zh-CN" altLang="en-US" sz="2400">
                  <a:ea typeface="楷体_GB2312" pitchFamily="49" charset="-122"/>
                  <a:sym typeface="Wingdings" panose="05000000000000000000" pitchFamily="2" charset="2"/>
                </a:rPr>
                <a:t>检查当前扩展结点的每一个儿子所相应的颜色可用性需耗时</a:t>
              </a:r>
              <a:r>
                <a:rPr lang="en-US" altLang="zh-CN" sz="2400">
                  <a:ea typeface="楷体_GB2312" pitchFamily="49" charset="-122"/>
                  <a:sym typeface="Wingdings" panose="05000000000000000000" pitchFamily="2" charset="2"/>
                </a:rPr>
                <a:t>O(mn)</a:t>
              </a:r>
              <a:r>
                <a:rPr lang="zh-CN" altLang="en-US" sz="2400">
                  <a:ea typeface="楷体_GB2312" pitchFamily="49" charset="-122"/>
                  <a:sym typeface="Wingdings" panose="05000000000000000000" pitchFamily="2" charset="2"/>
                </a:rPr>
                <a:t>。因此，回溯法总的时间耗费是</a:t>
              </a:r>
            </a:p>
            <a:p>
              <a:endParaRPr lang="zh-CN" altLang="en-US" sz="2400">
                <a:ea typeface="楷体_GB2312" pitchFamily="49" charset="-122"/>
                <a:sym typeface="Wingdings" panose="05000000000000000000" pitchFamily="2" charset="2"/>
              </a:endParaRPr>
            </a:p>
            <a:p>
              <a:endParaRPr lang="zh-CN" altLang="en-US" sz="2400">
                <a:ea typeface="楷体_GB2312" pitchFamily="49" charset="-122"/>
                <a:sym typeface="Wingdings" panose="05000000000000000000" pitchFamily="2" charset="2"/>
              </a:endParaRPr>
            </a:p>
          </p:txBody>
        </p:sp>
        <p:graphicFrame>
          <p:nvGraphicFramePr>
            <p:cNvPr id="12" name="Object 9"/>
            <p:cNvGraphicFramePr>
              <a:graphicFrameLocks noChangeAspect="1"/>
            </p:cNvGraphicFramePr>
            <p:nvPr/>
          </p:nvGraphicFramePr>
          <p:xfrm>
            <a:off x="4286" y="1616"/>
            <a:ext cx="432" cy="452"/>
          </p:xfrm>
          <a:graphic>
            <a:graphicData uri="http://schemas.openxmlformats.org/presentationml/2006/ole">
              <mc:AlternateContent xmlns:mc="http://schemas.openxmlformats.org/markup-compatibility/2006">
                <mc:Choice xmlns:v="urn:schemas-microsoft-com:vml" Requires="v">
                  <p:oleObj spid="_x0000_s41198" name="公式" r:id="rId4" imgW="406224" imgH="431613" progId="Equation.3">
                    <p:embed/>
                  </p:oleObj>
                </mc:Choice>
                <mc:Fallback>
                  <p:oleObj name="公式" r:id="rId4" imgW="406224" imgH="431613"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6" y="1616"/>
                          <a:ext cx="432" cy="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11"/>
            <p:cNvGraphicFramePr>
              <a:graphicFrameLocks noChangeAspect="1"/>
            </p:cNvGraphicFramePr>
            <p:nvPr/>
          </p:nvGraphicFramePr>
          <p:xfrm>
            <a:off x="1292" y="2704"/>
            <a:ext cx="2858" cy="459"/>
          </p:xfrm>
          <a:graphic>
            <a:graphicData uri="http://schemas.openxmlformats.org/presentationml/2006/ole">
              <mc:AlternateContent xmlns:mc="http://schemas.openxmlformats.org/markup-compatibility/2006">
                <mc:Choice xmlns:v="urn:schemas-microsoft-com:vml" Requires="v">
                  <p:oleObj spid="_x0000_s41199" name="公式" r:id="rId6" imgW="2667000" imgH="431800" progId="Equation.3">
                    <p:embed/>
                  </p:oleObj>
                </mc:Choice>
                <mc:Fallback>
                  <p:oleObj name="公式" r:id="rId6" imgW="2667000" imgH="4318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2" y="2704"/>
                          <a:ext cx="2858" cy="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 name="灯片编号占位符 1"/>
          <p:cNvSpPr>
            <a:spLocks noGrp="1"/>
          </p:cNvSpPr>
          <p:nvPr>
            <p:ph type="sldNum" sz="quarter" idx="10"/>
          </p:nvPr>
        </p:nvSpPr>
        <p:spPr/>
        <p:txBody>
          <a:bodyPr/>
          <a:lstStyle/>
          <a:p>
            <a:pPr>
              <a:defRPr/>
            </a:pPr>
            <a:fld id="{459EA7AB-6CCF-4392-BD0C-0EE200CA1E6B}" type="slidenum">
              <a:rPr lang="en-US" altLang="zh-CN" smtClean="0"/>
              <a:pPr>
                <a:defRPr/>
              </a:pPr>
              <a:t>47</a:t>
            </a:fld>
            <a:r>
              <a:rPr lang="en-US" altLang="zh-CN" smtClean="0"/>
              <a:t>/83</a:t>
            </a:r>
            <a:endParaRPr lang="en-US" altLang="zh-CN" dirty="0"/>
          </a:p>
        </p:txBody>
      </p:sp>
    </p:spTree>
    <p:extLst>
      <p:ext uri="{BB962C8B-B14F-4D97-AF65-F5344CB8AC3E}">
        <p14:creationId xmlns:p14="http://schemas.microsoft.com/office/powerpoint/2010/main" val="31468557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问题描述</a:t>
            </a:r>
            <a:endParaRPr lang="en-US" altLang="zh-CN" dirty="0" smtClean="0"/>
          </a:p>
          <a:p>
            <a:pPr lvl="1"/>
            <a:r>
              <a:rPr lang="zh-CN" altLang="en-US" dirty="0" smtClean="0"/>
              <a:t>某</a:t>
            </a:r>
            <a:r>
              <a:rPr lang="zh-CN" altLang="en-US" dirty="0"/>
              <a:t>售货员要到若干城市去推销商品，已知各城市之间的路程（旅费），他要选定一条从驻地出发，经过每个城市一遍，最后回到驻地的路线，使总的路程（总旅费）最小。</a:t>
            </a:r>
          </a:p>
        </p:txBody>
      </p:sp>
      <p:sp>
        <p:nvSpPr>
          <p:cNvPr id="3" name="标题 2"/>
          <p:cNvSpPr>
            <a:spLocks noGrp="1"/>
          </p:cNvSpPr>
          <p:nvPr>
            <p:ph type="title"/>
          </p:nvPr>
        </p:nvSpPr>
        <p:spPr/>
        <p:txBody>
          <a:bodyPr/>
          <a:lstStyle/>
          <a:p>
            <a:r>
              <a:rPr lang="zh-CN" altLang="en-US" dirty="0"/>
              <a:t>旅行售货员问题</a:t>
            </a:r>
          </a:p>
        </p:txBody>
      </p:sp>
      <p:pic>
        <p:nvPicPr>
          <p:cNvPr id="41986" name="Picture 2" descr="http://img0.tuicool.com/FveYn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3757194"/>
            <a:ext cx="5715000" cy="2257426"/>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bwMode="auto">
          <a:xfrm>
            <a:off x="5652120" y="3729810"/>
            <a:ext cx="2877280" cy="2284810"/>
          </a:xfrm>
          <a:prstGeom prst="rect">
            <a:avLst/>
          </a:prstGeom>
          <a:solidFill>
            <a:schemeClr val="bg1"/>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6" name="灯片编号占位符 5"/>
          <p:cNvSpPr>
            <a:spLocks noGrp="1"/>
          </p:cNvSpPr>
          <p:nvPr>
            <p:ph type="sldNum" sz="quarter" idx="10"/>
          </p:nvPr>
        </p:nvSpPr>
        <p:spPr/>
        <p:txBody>
          <a:bodyPr/>
          <a:lstStyle/>
          <a:p>
            <a:pPr>
              <a:defRPr/>
            </a:pPr>
            <a:fld id="{459EA7AB-6CCF-4392-BD0C-0EE200CA1E6B}" type="slidenum">
              <a:rPr lang="en-US" altLang="zh-CN" smtClean="0"/>
              <a:pPr>
                <a:defRPr/>
              </a:pPr>
              <a:t>48</a:t>
            </a:fld>
            <a:r>
              <a:rPr lang="en-US" altLang="zh-CN" smtClean="0"/>
              <a:t>/83</a:t>
            </a:r>
            <a:endParaRPr lang="en-US" altLang="zh-CN" dirty="0"/>
          </a:p>
        </p:txBody>
      </p:sp>
    </p:spTree>
    <p:extLst>
      <p:ext uri="{BB962C8B-B14F-4D97-AF65-F5344CB8AC3E}">
        <p14:creationId xmlns:p14="http://schemas.microsoft.com/office/powerpoint/2010/main" val="15316416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旅行</a:t>
            </a:r>
            <a:r>
              <a:rPr lang="zh-CN" altLang="en-US" dirty="0"/>
              <a:t>售货员问题的解空间是</a:t>
            </a:r>
            <a:r>
              <a:rPr lang="zh-CN" altLang="en-US" dirty="0">
                <a:solidFill>
                  <a:srgbClr val="FF0000"/>
                </a:solidFill>
              </a:rPr>
              <a:t>一棵排列树</a:t>
            </a:r>
            <a:r>
              <a:rPr lang="zh-CN" altLang="en-US" dirty="0"/>
              <a:t>。对于排列树的回溯法与生成</a:t>
            </a:r>
            <a:r>
              <a:rPr lang="en-US" altLang="zh-CN" dirty="0"/>
              <a:t>1,2,……n</a:t>
            </a:r>
            <a:r>
              <a:rPr lang="zh-CN" altLang="en-US" dirty="0"/>
              <a:t>的所有排列的递归算法</a:t>
            </a:r>
            <a:r>
              <a:rPr lang="en-US" altLang="zh-CN" dirty="0"/>
              <a:t>Perm</a:t>
            </a:r>
            <a:r>
              <a:rPr lang="zh-CN" altLang="en-US" dirty="0"/>
              <a:t>类似。开始时</a:t>
            </a:r>
            <a:r>
              <a:rPr lang="en-US" altLang="zh-CN" dirty="0"/>
              <a:t>x=[1,2,……n],</a:t>
            </a:r>
            <a:r>
              <a:rPr lang="zh-CN" altLang="en-US" dirty="0"/>
              <a:t>则相应的排列树有</a:t>
            </a:r>
            <a:r>
              <a:rPr lang="en-US" altLang="zh-CN" dirty="0"/>
              <a:t>x[1:n]</a:t>
            </a:r>
            <a:r>
              <a:rPr lang="zh-CN" altLang="en-US" dirty="0"/>
              <a:t>的所有排列构成</a:t>
            </a:r>
            <a:r>
              <a:rPr lang="zh-CN" altLang="en-US" dirty="0" smtClean="0"/>
              <a:t>。</a:t>
            </a:r>
            <a:endParaRPr lang="zh-CN" altLang="en-US" dirty="0"/>
          </a:p>
        </p:txBody>
      </p:sp>
      <p:sp>
        <p:nvSpPr>
          <p:cNvPr id="3" name="标题 2"/>
          <p:cNvSpPr>
            <a:spLocks noGrp="1"/>
          </p:cNvSpPr>
          <p:nvPr>
            <p:ph type="title"/>
          </p:nvPr>
        </p:nvSpPr>
        <p:spPr/>
        <p:txBody>
          <a:bodyPr/>
          <a:lstStyle/>
          <a:p>
            <a:r>
              <a:rPr lang="zh-CN" altLang="en-US" dirty="0" smtClean="0"/>
              <a:t>问题分析</a:t>
            </a:r>
            <a:r>
              <a:rPr lang="en-US" altLang="zh-CN" dirty="0" smtClean="0"/>
              <a:t>(1/3)</a:t>
            </a:r>
            <a:endParaRPr lang="zh-CN" altLang="en-US" dirty="0"/>
          </a:p>
        </p:txBody>
      </p:sp>
      <p:pic>
        <p:nvPicPr>
          <p:cNvPr id="5" name="Picture 2" descr="http://img0.tuicool.com/FveYn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3501008"/>
            <a:ext cx="5715000" cy="2257426"/>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bwMode="auto">
          <a:xfrm>
            <a:off x="4211960" y="3473261"/>
            <a:ext cx="3168352" cy="2284810"/>
          </a:xfrm>
          <a:prstGeom prst="rect">
            <a:avLst/>
          </a:prstGeom>
          <a:solidFill>
            <a:schemeClr val="bg1"/>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7" name="灯片编号占位符 6"/>
          <p:cNvSpPr>
            <a:spLocks noGrp="1"/>
          </p:cNvSpPr>
          <p:nvPr>
            <p:ph type="sldNum" sz="quarter" idx="10"/>
          </p:nvPr>
        </p:nvSpPr>
        <p:spPr/>
        <p:txBody>
          <a:bodyPr/>
          <a:lstStyle/>
          <a:p>
            <a:pPr>
              <a:defRPr/>
            </a:pPr>
            <a:fld id="{459EA7AB-6CCF-4392-BD0C-0EE200CA1E6B}" type="slidenum">
              <a:rPr lang="en-US" altLang="zh-CN" smtClean="0"/>
              <a:pPr>
                <a:defRPr/>
              </a:pPr>
              <a:t>49</a:t>
            </a:fld>
            <a:r>
              <a:rPr lang="en-US" altLang="zh-CN" smtClean="0"/>
              <a:t>/83</a:t>
            </a:r>
            <a:endParaRPr lang="en-US" altLang="zh-CN" dirty="0"/>
          </a:p>
        </p:txBody>
      </p:sp>
    </p:spTree>
    <p:extLst>
      <p:ext uri="{BB962C8B-B14F-4D97-AF65-F5344CB8AC3E}">
        <p14:creationId xmlns:p14="http://schemas.microsoft.com/office/powerpoint/2010/main" val="30107858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329805" y="1226524"/>
            <a:ext cx="1574037" cy="2376264"/>
          </a:xfrm>
        </p:spPr>
      </p:pic>
      <p:sp>
        <p:nvSpPr>
          <p:cNvPr id="3" name="标题 2"/>
          <p:cNvSpPr>
            <a:spLocks noGrp="1"/>
          </p:cNvSpPr>
          <p:nvPr>
            <p:ph type="title"/>
          </p:nvPr>
        </p:nvSpPr>
        <p:spPr/>
        <p:txBody>
          <a:bodyPr/>
          <a:lstStyle/>
          <a:p>
            <a:r>
              <a:rPr lang="zh-CN" altLang="en-US" dirty="0"/>
              <a:t>回溯</a:t>
            </a:r>
            <a:r>
              <a:rPr lang="zh-CN" altLang="en-US" dirty="0" smtClean="0"/>
              <a:t>法的历史</a:t>
            </a:r>
            <a:endParaRPr lang="zh-CN" altLang="en-US" dirty="0"/>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5812" y="3283186"/>
            <a:ext cx="5085714" cy="3152381"/>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155" y="1234759"/>
            <a:ext cx="1745757" cy="1762227"/>
          </a:xfrm>
          <a:prstGeom prst="rect">
            <a:avLst/>
          </a:prstGeom>
        </p:spPr>
      </p:pic>
      <p:sp>
        <p:nvSpPr>
          <p:cNvPr id="9" name="文本框 8"/>
          <p:cNvSpPr txBox="1"/>
          <p:nvPr/>
        </p:nvSpPr>
        <p:spPr>
          <a:xfrm>
            <a:off x="642168" y="3277585"/>
            <a:ext cx="1133644" cy="369332"/>
          </a:xfrm>
          <a:prstGeom prst="rect">
            <a:avLst/>
          </a:prstGeom>
          <a:noFill/>
        </p:spPr>
        <p:txBody>
          <a:bodyPr wrap="none" rtlCol="0">
            <a:spAutoFit/>
          </a:bodyPr>
          <a:lstStyle/>
          <a:p>
            <a:r>
              <a:rPr lang="en-US" altLang="zh-CN" dirty="0" smtClean="0"/>
              <a:t>JR </a:t>
            </a:r>
            <a:r>
              <a:rPr lang="en-US" altLang="zh-CN" dirty="0" err="1" smtClean="0"/>
              <a:t>Bitner</a:t>
            </a:r>
            <a:endParaRPr lang="zh-CN" altLang="en-US" dirty="0"/>
          </a:p>
        </p:txBody>
      </p:sp>
      <p:sp>
        <p:nvSpPr>
          <p:cNvPr id="10" name="文本框 9"/>
          <p:cNvSpPr txBox="1"/>
          <p:nvPr/>
        </p:nvSpPr>
        <p:spPr>
          <a:xfrm>
            <a:off x="7364053" y="3713696"/>
            <a:ext cx="1505540" cy="369332"/>
          </a:xfrm>
          <a:prstGeom prst="rect">
            <a:avLst/>
          </a:prstGeom>
          <a:noFill/>
        </p:spPr>
        <p:txBody>
          <a:bodyPr wrap="none" rtlCol="0">
            <a:spAutoFit/>
          </a:bodyPr>
          <a:lstStyle/>
          <a:p>
            <a:r>
              <a:rPr lang="en-US" altLang="zh-CN" dirty="0" smtClean="0"/>
              <a:t>EM </a:t>
            </a:r>
            <a:r>
              <a:rPr lang="en-US" altLang="zh-CN" dirty="0" err="1" smtClean="0"/>
              <a:t>Reingold</a:t>
            </a:r>
            <a:endParaRPr lang="zh-CN" altLang="en-US" dirty="0"/>
          </a:p>
        </p:txBody>
      </p:sp>
      <p:pic>
        <p:nvPicPr>
          <p:cNvPr id="11" name="图片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41265" y="1234759"/>
            <a:ext cx="4961905" cy="2042826"/>
          </a:xfrm>
          <a:prstGeom prst="rect">
            <a:avLst/>
          </a:prstGeom>
        </p:spPr>
      </p:pic>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5</a:t>
            </a:fld>
            <a:r>
              <a:rPr lang="en-US" altLang="zh-CN" smtClean="0"/>
              <a:t>/83</a:t>
            </a:r>
            <a:endParaRPr lang="en-US" altLang="zh-CN" dirty="0"/>
          </a:p>
        </p:txBody>
      </p:sp>
    </p:spTree>
    <p:extLst>
      <p:ext uri="{BB962C8B-B14F-4D97-AF65-F5344CB8AC3E}">
        <p14:creationId xmlns:p14="http://schemas.microsoft.com/office/powerpoint/2010/main" val="25700413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在递归算法</a:t>
            </a:r>
            <a:r>
              <a:rPr lang="en-US" altLang="zh-CN" dirty="0"/>
              <a:t>Backtrack</a:t>
            </a:r>
            <a:r>
              <a:rPr lang="zh-CN" altLang="en-US" dirty="0" smtClean="0"/>
              <a:t>中</a:t>
            </a:r>
            <a:endParaRPr lang="en-US" altLang="zh-CN" dirty="0" smtClean="0"/>
          </a:p>
          <a:p>
            <a:pPr lvl="1"/>
            <a:r>
              <a:rPr lang="zh-CN" altLang="en-US" dirty="0" smtClean="0"/>
              <a:t>当</a:t>
            </a:r>
            <a:r>
              <a:rPr lang="en-US" altLang="zh-CN" dirty="0" err="1"/>
              <a:t>i</a:t>
            </a:r>
            <a:r>
              <a:rPr lang="en-US" altLang="zh-CN" dirty="0"/>
              <a:t>=n</a:t>
            </a:r>
            <a:r>
              <a:rPr lang="zh-CN" altLang="en-US" dirty="0"/>
              <a:t>时，当前扩展节点是排列树的叶节点的父节点</a:t>
            </a:r>
            <a:r>
              <a:rPr lang="zh-CN" altLang="en-US" dirty="0" smtClean="0"/>
              <a:t>。</a:t>
            </a:r>
            <a:endParaRPr lang="en-US" altLang="zh-CN" dirty="0" smtClean="0"/>
          </a:p>
          <a:p>
            <a:pPr lvl="1"/>
            <a:r>
              <a:rPr lang="zh-CN" altLang="en-US" dirty="0" smtClean="0"/>
              <a:t>此时</a:t>
            </a:r>
            <a:r>
              <a:rPr lang="zh-CN" altLang="en-US" dirty="0"/>
              <a:t>算法 检测图</a:t>
            </a:r>
            <a:r>
              <a:rPr lang="en-US" altLang="zh-CN" dirty="0"/>
              <a:t>G</a:t>
            </a:r>
            <a:r>
              <a:rPr lang="zh-CN" altLang="en-US" dirty="0"/>
              <a:t>是否存在一条从顶点</a:t>
            </a:r>
            <a:r>
              <a:rPr lang="en-US" altLang="zh-CN" dirty="0"/>
              <a:t>x[n-1]</a:t>
            </a:r>
            <a:r>
              <a:rPr lang="zh-CN" altLang="en-US" dirty="0"/>
              <a:t>到顶点</a:t>
            </a:r>
            <a:r>
              <a:rPr lang="en-US" altLang="zh-CN" dirty="0"/>
              <a:t>x[n]</a:t>
            </a:r>
            <a:r>
              <a:rPr lang="zh-CN" altLang="en-US" dirty="0"/>
              <a:t>的边和一条从顶点</a:t>
            </a:r>
            <a:r>
              <a:rPr lang="en-US" altLang="zh-CN" dirty="0"/>
              <a:t>x[n]</a:t>
            </a:r>
            <a:r>
              <a:rPr lang="zh-CN" altLang="en-US" dirty="0"/>
              <a:t>到顶点</a:t>
            </a:r>
            <a:r>
              <a:rPr lang="en-US" altLang="zh-CN" dirty="0"/>
              <a:t>1</a:t>
            </a:r>
            <a:r>
              <a:rPr lang="zh-CN" altLang="en-US" dirty="0"/>
              <a:t>的边 </a:t>
            </a:r>
            <a:r>
              <a:rPr lang="zh-CN" altLang="en-US" dirty="0" smtClean="0"/>
              <a:t>。</a:t>
            </a:r>
            <a:endParaRPr lang="en-US" altLang="zh-CN" dirty="0" smtClean="0"/>
          </a:p>
          <a:p>
            <a:pPr lvl="1"/>
            <a:r>
              <a:rPr lang="zh-CN" altLang="en-US" dirty="0" smtClean="0"/>
              <a:t>如果</a:t>
            </a:r>
            <a:r>
              <a:rPr lang="zh-CN" altLang="en-US" dirty="0"/>
              <a:t>这两条边都存在，则找到一条旅行员售货回路。此时，算法还需要判断这条回路的费用是否优于已找到的当前最优回流的费用</a:t>
            </a:r>
            <a:r>
              <a:rPr lang="en-US" altLang="zh-CN" dirty="0" err="1"/>
              <a:t>bestc</a:t>
            </a:r>
            <a:r>
              <a:rPr lang="zh-CN" altLang="en-US" dirty="0" smtClean="0"/>
              <a:t>。</a:t>
            </a:r>
            <a:endParaRPr lang="en-US" altLang="zh-CN" dirty="0" smtClean="0"/>
          </a:p>
          <a:p>
            <a:pPr lvl="1"/>
            <a:r>
              <a:rPr lang="zh-CN" altLang="en-US" dirty="0" smtClean="0"/>
              <a:t>如果</a:t>
            </a:r>
            <a:r>
              <a:rPr lang="zh-CN" altLang="en-US" dirty="0"/>
              <a:t>是，则必须更新当前最优值</a:t>
            </a:r>
            <a:r>
              <a:rPr lang="en-US" altLang="zh-CN" dirty="0" err="1"/>
              <a:t>bestc</a:t>
            </a:r>
            <a:r>
              <a:rPr lang="zh-CN" altLang="en-US" dirty="0"/>
              <a:t>和当前最优解</a:t>
            </a:r>
            <a:r>
              <a:rPr lang="en-US" altLang="zh-CN" dirty="0" err="1"/>
              <a:t>bestx</a:t>
            </a:r>
            <a:r>
              <a:rPr lang="zh-CN" altLang="en-US" dirty="0"/>
              <a:t>。</a:t>
            </a:r>
          </a:p>
        </p:txBody>
      </p:sp>
      <p:sp>
        <p:nvSpPr>
          <p:cNvPr id="3" name="标题 2"/>
          <p:cNvSpPr>
            <a:spLocks noGrp="1"/>
          </p:cNvSpPr>
          <p:nvPr>
            <p:ph type="title"/>
          </p:nvPr>
        </p:nvSpPr>
        <p:spPr/>
        <p:txBody>
          <a:bodyPr/>
          <a:lstStyle/>
          <a:p>
            <a:r>
              <a:rPr lang="zh-CN" altLang="en-US" dirty="0" smtClean="0"/>
              <a:t>问题分析</a:t>
            </a:r>
            <a:r>
              <a:rPr lang="en-US" altLang="zh-CN" dirty="0" smtClean="0"/>
              <a:t>(2/3)</a:t>
            </a:r>
            <a:endParaRPr lang="zh-CN" altLang="en-US" dirty="0"/>
          </a:p>
        </p:txBody>
      </p:sp>
      <p:sp>
        <p:nvSpPr>
          <p:cNvPr id="5" name="灯片编号占位符 4"/>
          <p:cNvSpPr>
            <a:spLocks noGrp="1"/>
          </p:cNvSpPr>
          <p:nvPr>
            <p:ph type="sldNum" sz="quarter" idx="10"/>
          </p:nvPr>
        </p:nvSpPr>
        <p:spPr/>
        <p:txBody>
          <a:bodyPr/>
          <a:lstStyle/>
          <a:p>
            <a:pPr>
              <a:defRPr/>
            </a:pPr>
            <a:fld id="{459EA7AB-6CCF-4392-BD0C-0EE200CA1E6B}" type="slidenum">
              <a:rPr lang="en-US" altLang="zh-CN" smtClean="0"/>
              <a:pPr>
                <a:defRPr/>
              </a:pPr>
              <a:t>50</a:t>
            </a:fld>
            <a:r>
              <a:rPr lang="en-US" altLang="zh-CN" smtClean="0"/>
              <a:t>/83</a:t>
            </a:r>
            <a:endParaRPr lang="en-US" altLang="zh-CN" dirty="0"/>
          </a:p>
        </p:txBody>
      </p:sp>
    </p:spTree>
    <p:extLst>
      <p:ext uri="{BB962C8B-B14F-4D97-AF65-F5344CB8AC3E}">
        <p14:creationId xmlns:p14="http://schemas.microsoft.com/office/powerpoint/2010/main" val="6031864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arn(inVertic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arn(inVertic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arn(inVertic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arn(inVertical)">
                                      <p:cBhvr>
                                        <p:cTn id="2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200000"/>
              </a:lnSpc>
            </a:pPr>
            <a:r>
              <a:rPr lang="zh-CN" altLang="en-US" dirty="0"/>
              <a:t>当</a:t>
            </a:r>
            <a:r>
              <a:rPr lang="en-US" altLang="zh-CN" dirty="0" err="1"/>
              <a:t>i</a:t>
            </a:r>
            <a:r>
              <a:rPr lang="en-US" altLang="zh-CN" dirty="0"/>
              <a:t>&lt;n</a:t>
            </a:r>
            <a:r>
              <a:rPr lang="zh-CN" altLang="en-US" dirty="0"/>
              <a:t>时，当前扩展节点位于排列树的第</a:t>
            </a:r>
            <a:r>
              <a:rPr lang="en-US" altLang="zh-CN" dirty="0"/>
              <a:t>i-1</a:t>
            </a:r>
            <a:r>
              <a:rPr lang="zh-CN" altLang="en-US" dirty="0"/>
              <a:t>层。 图</a:t>
            </a:r>
            <a:r>
              <a:rPr lang="en-US" altLang="zh-CN" dirty="0"/>
              <a:t>G</a:t>
            </a:r>
            <a:r>
              <a:rPr lang="zh-CN" altLang="en-US" dirty="0"/>
              <a:t>中存在从顶点</a:t>
            </a:r>
            <a:r>
              <a:rPr lang="en-US" altLang="zh-CN" dirty="0"/>
              <a:t>x[i-1]</a:t>
            </a:r>
            <a:r>
              <a:rPr lang="zh-CN" altLang="en-US" dirty="0"/>
              <a:t>到顶点</a:t>
            </a:r>
            <a:r>
              <a:rPr lang="en-US" altLang="zh-CN" dirty="0"/>
              <a:t>x[</a:t>
            </a:r>
            <a:r>
              <a:rPr lang="en-US" altLang="zh-CN" dirty="0" err="1"/>
              <a:t>i</a:t>
            </a:r>
            <a:r>
              <a:rPr lang="en-US" altLang="zh-CN" dirty="0"/>
              <a:t>]</a:t>
            </a:r>
            <a:r>
              <a:rPr lang="zh-CN" altLang="en-US" dirty="0"/>
              <a:t>的边时，</a:t>
            </a:r>
            <a:r>
              <a:rPr lang="en-US" altLang="zh-CN" dirty="0"/>
              <a:t>x[1:i]</a:t>
            </a:r>
            <a:r>
              <a:rPr lang="zh-CN" altLang="en-US" dirty="0"/>
              <a:t>构成图</a:t>
            </a:r>
            <a:r>
              <a:rPr lang="en-US" altLang="zh-CN" dirty="0"/>
              <a:t>G</a:t>
            </a:r>
            <a:r>
              <a:rPr lang="zh-CN" altLang="en-US" dirty="0"/>
              <a:t>的一条路径，且当</a:t>
            </a:r>
            <a:r>
              <a:rPr lang="en-US" altLang="zh-CN" dirty="0"/>
              <a:t>x[1:i]</a:t>
            </a:r>
            <a:r>
              <a:rPr lang="zh-CN" altLang="en-US" dirty="0"/>
              <a:t>的费用小于当前最优值时算法进入树的第</a:t>
            </a:r>
            <a:r>
              <a:rPr lang="en-US" altLang="zh-CN" dirty="0" err="1"/>
              <a:t>i</a:t>
            </a:r>
            <a:r>
              <a:rPr lang="zh-CN" altLang="en-US" dirty="0"/>
              <a:t>层 </a:t>
            </a:r>
            <a:r>
              <a:rPr lang="zh-CN" altLang="en-US" dirty="0">
                <a:solidFill>
                  <a:srgbClr val="FF0000"/>
                </a:solidFill>
              </a:rPr>
              <a:t>，否则将剪去相应的子树。</a:t>
            </a:r>
          </a:p>
        </p:txBody>
      </p:sp>
      <p:sp>
        <p:nvSpPr>
          <p:cNvPr id="3" name="标题 2"/>
          <p:cNvSpPr>
            <a:spLocks noGrp="1"/>
          </p:cNvSpPr>
          <p:nvPr>
            <p:ph type="title"/>
          </p:nvPr>
        </p:nvSpPr>
        <p:spPr/>
        <p:txBody>
          <a:bodyPr/>
          <a:lstStyle/>
          <a:p>
            <a:r>
              <a:rPr lang="zh-CN" altLang="en-US" dirty="0" smtClean="0"/>
              <a:t>问题分析</a:t>
            </a:r>
            <a:r>
              <a:rPr lang="en-US" altLang="zh-CN" dirty="0" smtClean="0"/>
              <a:t>(3/3)</a:t>
            </a:r>
            <a:endParaRPr lang="zh-CN" altLang="en-US" dirty="0"/>
          </a:p>
        </p:txBody>
      </p:sp>
      <p:sp>
        <p:nvSpPr>
          <p:cNvPr id="5" name="灯片编号占位符 4"/>
          <p:cNvSpPr>
            <a:spLocks noGrp="1"/>
          </p:cNvSpPr>
          <p:nvPr>
            <p:ph type="sldNum" sz="quarter" idx="10"/>
          </p:nvPr>
        </p:nvSpPr>
        <p:spPr/>
        <p:txBody>
          <a:bodyPr/>
          <a:lstStyle/>
          <a:p>
            <a:pPr>
              <a:defRPr/>
            </a:pPr>
            <a:fld id="{459EA7AB-6CCF-4392-BD0C-0EE200CA1E6B}" type="slidenum">
              <a:rPr lang="en-US" altLang="zh-CN" smtClean="0"/>
              <a:pPr>
                <a:defRPr/>
              </a:pPr>
              <a:t>51</a:t>
            </a:fld>
            <a:r>
              <a:rPr lang="en-US" altLang="zh-CN" smtClean="0"/>
              <a:t>/83</a:t>
            </a:r>
            <a:endParaRPr lang="en-US" altLang="zh-CN" dirty="0"/>
          </a:p>
        </p:txBody>
      </p:sp>
    </p:spTree>
    <p:extLst>
      <p:ext uri="{BB962C8B-B14F-4D97-AF65-F5344CB8AC3E}">
        <p14:creationId xmlns:p14="http://schemas.microsoft.com/office/powerpoint/2010/main" val="3800631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算法设计</a:t>
            </a:r>
            <a:endParaRPr lang="zh-CN" altLang="en-US" dirty="0"/>
          </a:p>
        </p:txBody>
      </p:sp>
      <p:sp>
        <p:nvSpPr>
          <p:cNvPr id="5" name="Text Box 5"/>
          <p:cNvSpPr txBox="1">
            <a:spLocks noChangeArrowheads="1"/>
          </p:cNvSpPr>
          <p:nvPr/>
        </p:nvSpPr>
        <p:spPr bwMode="auto">
          <a:xfrm>
            <a:off x="384720" y="1387475"/>
            <a:ext cx="8497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FontTx/>
              <a:buChar char="•"/>
            </a:pPr>
            <a:r>
              <a:rPr lang="zh-CN" altLang="en-US" sz="2400" dirty="0">
                <a:ea typeface="楷体_GB2312" pitchFamily="49" charset="-122"/>
              </a:rPr>
              <a:t>解空间：排列树</a:t>
            </a:r>
          </a:p>
        </p:txBody>
      </p:sp>
      <p:sp>
        <p:nvSpPr>
          <p:cNvPr id="6" name="Text Box 6"/>
          <p:cNvSpPr txBox="1">
            <a:spLocks noChangeArrowheads="1"/>
          </p:cNvSpPr>
          <p:nvPr/>
        </p:nvSpPr>
        <p:spPr bwMode="auto">
          <a:xfrm>
            <a:off x="3000163" y="1387475"/>
            <a:ext cx="6169025" cy="547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00" dirty="0"/>
              <a:t>template&lt;class Type&gt;</a:t>
            </a:r>
          </a:p>
          <a:p>
            <a:pPr eaLnBrk="1" hangingPunct="1"/>
            <a:r>
              <a:rPr kumimoji="1" lang="en-US" altLang="zh-CN" sz="1600" dirty="0"/>
              <a:t>void Traveling&lt;Type&gt;::</a:t>
            </a:r>
            <a:r>
              <a:rPr kumimoji="1" lang="en-US" altLang="zh-CN" sz="1600" b="1" dirty="0"/>
              <a:t>Backtrack</a:t>
            </a:r>
            <a:r>
              <a:rPr kumimoji="1" lang="en-US" altLang="zh-CN" sz="1600" dirty="0"/>
              <a:t>(</a:t>
            </a:r>
            <a:r>
              <a:rPr kumimoji="1" lang="en-US" altLang="zh-CN" sz="1600" dirty="0" err="1"/>
              <a:t>int</a:t>
            </a:r>
            <a:r>
              <a:rPr kumimoji="1" lang="en-US" altLang="zh-CN" sz="1600" dirty="0"/>
              <a:t> </a:t>
            </a:r>
            <a:r>
              <a:rPr kumimoji="1" lang="en-US" altLang="zh-CN" sz="1600" dirty="0" err="1"/>
              <a:t>i</a:t>
            </a:r>
            <a:r>
              <a:rPr kumimoji="1" lang="en-US" altLang="zh-CN" sz="1600" dirty="0"/>
              <a:t>)</a:t>
            </a:r>
          </a:p>
          <a:p>
            <a:pPr eaLnBrk="1" hangingPunct="1"/>
            <a:r>
              <a:rPr kumimoji="1" lang="en-US" altLang="zh-CN" sz="1600" dirty="0"/>
              <a:t>{</a:t>
            </a:r>
          </a:p>
          <a:p>
            <a:pPr eaLnBrk="1" hangingPunct="1"/>
            <a:r>
              <a:rPr kumimoji="1" lang="en-US" altLang="zh-CN" sz="1600" dirty="0"/>
              <a:t>   if (</a:t>
            </a:r>
            <a:r>
              <a:rPr kumimoji="1" lang="en-US" altLang="zh-CN" sz="1600" dirty="0" err="1"/>
              <a:t>i</a:t>
            </a:r>
            <a:r>
              <a:rPr kumimoji="1" lang="en-US" altLang="zh-CN" sz="1600" dirty="0"/>
              <a:t> == n) {</a:t>
            </a:r>
          </a:p>
          <a:p>
            <a:pPr eaLnBrk="1" hangingPunct="1"/>
            <a:r>
              <a:rPr kumimoji="1" lang="en-US" altLang="zh-CN" sz="1600" dirty="0"/>
              <a:t>      if (a[x[n-1]][x[n]] != </a:t>
            </a:r>
            <a:r>
              <a:rPr kumimoji="1" lang="en-US" altLang="zh-CN" sz="1600" dirty="0" err="1"/>
              <a:t>NoEdge</a:t>
            </a:r>
            <a:r>
              <a:rPr kumimoji="1" lang="en-US" altLang="zh-CN" sz="1600" dirty="0"/>
              <a:t> &amp;&amp; a[x[n]][1] != </a:t>
            </a:r>
            <a:r>
              <a:rPr kumimoji="1" lang="en-US" altLang="zh-CN" sz="1600" dirty="0" err="1"/>
              <a:t>NoEdge</a:t>
            </a:r>
            <a:r>
              <a:rPr kumimoji="1" lang="en-US" altLang="zh-CN" sz="1600" dirty="0"/>
              <a:t> &amp;&amp;</a:t>
            </a:r>
          </a:p>
          <a:p>
            <a:pPr eaLnBrk="1" hangingPunct="1"/>
            <a:r>
              <a:rPr kumimoji="1" lang="en-US" altLang="zh-CN" sz="1600" dirty="0"/>
              <a:t>         (cc + a[x[n-1]][x[n]] + a[x[n]][1] &lt; </a:t>
            </a:r>
            <a:r>
              <a:rPr kumimoji="1" lang="en-US" altLang="zh-CN" sz="1600" dirty="0" err="1"/>
              <a:t>bestc</a:t>
            </a:r>
            <a:r>
              <a:rPr kumimoji="1" lang="en-US" altLang="zh-CN" sz="1600" dirty="0"/>
              <a:t> || </a:t>
            </a:r>
            <a:r>
              <a:rPr kumimoji="1" lang="en-US" altLang="zh-CN" sz="1600" dirty="0" err="1"/>
              <a:t>bestc</a:t>
            </a:r>
            <a:r>
              <a:rPr kumimoji="1" lang="en-US" altLang="zh-CN" sz="1600" dirty="0"/>
              <a:t> == </a:t>
            </a:r>
            <a:r>
              <a:rPr kumimoji="1" lang="en-US" altLang="zh-CN" sz="1600" dirty="0" err="1"/>
              <a:t>NoEdge</a:t>
            </a:r>
            <a:r>
              <a:rPr kumimoji="1" lang="en-US" altLang="zh-CN" sz="1600" dirty="0"/>
              <a:t>)) {</a:t>
            </a:r>
          </a:p>
          <a:p>
            <a:pPr eaLnBrk="1" hangingPunct="1"/>
            <a:r>
              <a:rPr kumimoji="1" lang="en-US" altLang="zh-CN" sz="1600" dirty="0"/>
              <a:t>         for (</a:t>
            </a:r>
            <a:r>
              <a:rPr kumimoji="1" lang="en-US" altLang="zh-CN" sz="1600" dirty="0" err="1"/>
              <a:t>int</a:t>
            </a:r>
            <a:r>
              <a:rPr kumimoji="1" lang="en-US" altLang="zh-CN" sz="1600" dirty="0"/>
              <a:t> j = 1; j &lt;= n; j++) </a:t>
            </a:r>
            <a:r>
              <a:rPr kumimoji="1" lang="en-US" altLang="zh-CN" sz="1600" dirty="0" err="1"/>
              <a:t>bestx</a:t>
            </a:r>
            <a:r>
              <a:rPr kumimoji="1" lang="en-US" altLang="zh-CN" sz="1600" dirty="0"/>
              <a:t>[j] = x[j];</a:t>
            </a:r>
          </a:p>
          <a:p>
            <a:pPr eaLnBrk="1" hangingPunct="1"/>
            <a:r>
              <a:rPr kumimoji="1" lang="en-US" altLang="zh-CN" sz="1600" dirty="0"/>
              <a:t>         </a:t>
            </a:r>
            <a:r>
              <a:rPr kumimoji="1" lang="en-US" altLang="zh-CN" sz="1600" dirty="0" err="1"/>
              <a:t>bestc</a:t>
            </a:r>
            <a:r>
              <a:rPr kumimoji="1" lang="en-US" altLang="zh-CN" sz="1600" dirty="0"/>
              <a:t> = cc + a[x[n-1]][x[n]] + a[x[n]][1];}</a:t>
            </a:r>
          </a:p>
          <a:p>
            <a:pPr eaLnBrk="1" hangingPunct="1"/>
            <a:r>
              <a:rPr kumimoji="1" lang="en-US" altLang="zh-CN" sz="1600" dirty="0"/>
              <a:t>      }</a:t>
            </a:r>
          </a:p>
          <a:p>
            <a:pPr eaLnBrk="1" hangingPunct="1"/>
            <a:r>
              <a:rPr kumimoji="1" lang="en-US" altLang="zh-CN" sz="1600" dirty="0"/>
              <a:t>   else {</a:t>
            </a:r>
          </a:p>
          <a:p>
            <a:pPr eaLnBrk="1" hangingPunct="1"/>
            <a:r>
              <a:rPr kumimoji="1" lang="en-US" altLang="zh-CN" sz="1600" dirty="0"/>
              <a:t>      for (</a:t>
            </a:r>
            <a:r>
              <a:rPr kumimoji="1" lang="en-US" altLang="zh-CN" sz="1600" dirty="0" err="1"/>
              <a:t>int</a:t>
            </a:r>
            <a:r>
              <a:rPr kumimoji="1" lang="en-US" altLang="zh-CN" sz="1600" dirty="0"/>
              <a:t> j = </a:t>
            </a:r>
            <a:r>
              <a:rPr kumimoji="1" lang="en-US" altLang="zh-CN" sz="1600" dirty="0" err="1"/>
              <a:t>i</a:t>
            </a:r>
            <a:r>
              <a:rPr kumimoji="1" lang="en-US" altLang="zh-CN" sz="1600" dirty="0"/>
              <a:t>; j &lt;= n; j++)</a:t>
            </a:r>
          </a:p>
          <a:p>
            <a:pPr eaLnBrk="1" hangingPunct="1"/>
            <a:r>
              <a:rPr kumimoji="1" lang="en-US" altLang="zh-CN" sz="1600" dirty="0"/>
              <a:t>         // </a:t>
            </a:r>
            <a:r>
              <a:rPr kumimoji="1" lang="zh-CN" altLang="en-US" sz="1600" dirty="0"/>
              <a:t>是否可进入</a:t>
            </a:r>
            <a:r>
              <a:rPr kumimoji="1" lang="en-US" altLang="zh-CN" sz="1600" dirty="0"/>
              <a:t>x[j]</a:t>
            </a:r>
            <a:r>
              <a:rPr kumimoji="1" lang="zh-CN" altLang="en-US" sz="1600" dirty="0"/>
              <a:t>子树</a:t>
            </a:r>
            <a:r>
              <a:rPr kumimoji="1" lang="en-US" altLang="zh-CN" sz="1600" dirty="0"/>
              <a:t>?</a:t>
            </a:r>
          </a:p>
          <a:p>
            <a:pPr eaLnBrk="1" hangingPunct="1"/>
            <a:r>
              <a:rPr kumimoji="1" lang="en-US" altLang="zh-CN" sz="1600" dirty="0"/>
              <a:t>         if (a[x[i-1]][x[j]] != </a:t>
            </a:r>
            <a:r>
              <a:rPr kumimoji="1" lang="en-US" altLang="zh-CN" sz="1600" dirty="0" err="1"/>
              <a:t>NoEdge</a:t>
            </a:r>
            <a:r>
              <a:rPr kumimoji="1" lang="en-US" altLang="zh-CN" sz="1600" dirty="0"/>
              <a:t> &amp;&amp;</a:t>
            </a:r>
          </a:p>
          <a:p>
            <a:pPr eaLnBrk="1" hangingPunct="1"/>
            <a:r>
              <a:rPr kumimoji="1" lang="en-US" altLang="zh-CN" sz="1600" dirty="0"/>
              <a:t>            (cc + a[x[i-1]][x[</a:t>
            </a:r>
            <a:r>
              <a:rPr kumimoji="1" lang="en-US" altLang="zh-CN" sz="1600" dirty="0" err="1"/>
              <a:t>i</a:t>
            </a:r>
            <a:r>
              <a:rPr kumimoji="1" lang="en-US" altLang="zh-CN" sz="1600" dirty="0"/>
              <a:t>]] &lt; </a:t>
            </a:r>
            <a:r>
              <a:rPr kumimoji="1" lang="en-US" altLang="zh-CN" sz="1600" dirty="0" err="1"/>
              <a:t>bestc</a:t>
            </a:r>
            <a:r>
              <a:rPr kumimoji="1" lang="en-US" altLang="zh-CN" sz="1600" dirty="0"/>
              <a:t> || </a:t>
            </a:r>
            <a:r>
              <a:rPr kumimoji="1" lang="en-US" altLang="zh-CN" sz="1600" dirty="0" err="1"/>
              <a:t>bestc</a:t>
            </a:r>
            <a:r>
              <a:rPr kumimoji="1" lang="en-US" altLang="zh-CN" sz="1600" dirty="0"/>
              <a:t> == </a:t>
            </a:r>
            <a:r>
              <a:rPr kumimoji="1" lang="en-US" altLang="zh-CN" sz="1600" dirty="0" err="1"/>
              <a:t>NoEdge</a:t>
            </a:r>
            <a:r>
              <a:rPr kumimoji="1" lang="en-US" altLang="zh-CN" sz="1600" dirty="0"/>
              <a:t>)) {</a:t>
            </a:r>
          </a:p>
          <a:p>
            <a:pPr eaLnBrk="1" hangingPunct="1"/>
            <a:r>
              <a:rPr kumimoji="1" lang="en-US" altLang="zh-CN" sz="1600" dirty="0"/>
              <a:t>            // </a:t>
            </a:r>
            <a:r>
              <a:rPr kumimoji="1" lang="zh-CN" altLang="en-US" sz="1600" dirty="0"/>
              <a:t>搜索子树</a:t>
            </a:r>
          </a:p>
          <a:p>
            <a:pPr eaLnBrk="1" hangingPunct="1"/>
            <a:r>
              <a:rPr kumimoji="1" lang="zh-CN" altLang="en-US" sz="1600" dirty="0"/>
              <a:t>            </a:t>
            </a:r>
            <a:r>
              <a:rPr kumimoji="1" lang="en-US" altLang="zh-CN" sz="1600" dirty="0"/>
              <a:t>Swap(x[</a:t>
            </a:r>
            <a:r>
              <a:rPr kumimoji="1" lang="en-US" altLang="zh-CN" sz="1600" dirty="0" err="1"/>
              <a:t>i</a:t>
            </a:r>
            <a:r>
              <a:rPr kumimoji="1" lang="en-US" altLang="zh-CN" sz="1600" dirty="0"/>
              <a:t>], x[j]);</a:t>
            </a:r>
          </a:p>
          <a:p>
            <a:pPr eaLnBrk="1" hangingPunct="1"/>
            <a:r>
              <a:rPr kumimoji="1" lang="en-US" altLang="zh-CN" sz="1600" dirty="0"/>
              <a:t>            cc += a[x[i-1]][x[</a:t>
            </a:r>
            <a:r>
              <a:rPr kumimoji="1" lang="en-US" altLang="zh-CN" sz="1600" dirty="0" err="1"/>
              <a:t>i</a:t>
            </a:r>
            <a:r>
              <a:rPr kumimoji="1" lang="en-US" altLang="zh-CN" sz="1600" dirty="0"/>
              <a:t>]];</a:t>
            </a:r>
          </a:p>
          <a:p>
            <a:pPr eaLnBrk="1" hangingPunct="1"/>
            <a:r>
              <a:rPr kumimoji="1" lang="en-US" altLang="zh-CN" sz="1600" dirty="0"/>
              <a:t>            Backtrack(i+1);</a:t>
            </a:r>
          </a:p>
          <a:p>
            <a:pPr eaLnBrk="1" hangingPunct="1"/>
            <a:r>
              <a:rPr kumimoji="1" lang="en-US" altLang="zh-CN" sz="1600" dirty="0"/>
              <a:t>            cc -= a[x[i-1]][x[</a:t>
            </a:r>
            <a:r>
              <a:rPr kumimoji="1" lang="en-US" altLang="zh-CN" sz="1600" dirty="0" err="1"/>
              <a:t>i</a:t>
            </a:r>
            <a:r>
              <a:rPr kumimoji="1" lang="en-US" altLang="zh-CN" sz="1600" dirty="0"/>
              <a:t>]];</a:t>
            </a:r>
          </a:p>
          <a:p>
            <a:pPr eaLnBrk="1" hangingPunct="1"/>
            <a:r>
              <a:rPr kumimoji="1" lang="en-US" altLang="zh-CN" sz="1600" dirty="0"/>
              <a:t>            Swap(x[</a:t>
            </a:r>
            <a:r>
              <a:rPr kumimoji="1" lang="en-US" altLang="zh-CN" sz="1600" dirty="0" err="1"/>
              <a:t>i</a:t>
            </a:r>
            <a:r>
              <a:rPr kumimoji="1" lang="en-US" altLang="zh-CN" sz="1600" dirty="0"/>
              <a:t>], x[j]);}</a:t>
            </a:r>
          </a:p>
          <a:p>
            <a:pPr eaLnBrk="1" hangingPunct="1"/>
            <a:r>
              <a:rPr kumimoji="1" lang="en-US" altLang="zh-CN" sz="1600" dirty="0"/>
              <a:t>      }</a:t>
            </a:r>
          </a:p>
          <a:p>
            <a:pPr eaLnBrk="1" hangingPunct="1"/>
            <a:r>
              <a:rPr kumimoji="1" lang="en-US" altLang="zh-CN" sz="1600" dirty="0"/>
              <a:t>}</a:t>
            </a:r>
          </a:p>
        </p:txBody>
      </p:sp>
      <p:sp>
        <p:nvSpPr>
          <p:cNvPr id="7" name="AutoShape 8"/>
          <p:cNvSpPr>
            <a:spLocks noChangeArrowheads="1"/>
          </p:cNvSpPr>
          <p:nvPr/>
        </p:nvSpPr>
        <p:spPr bwMode="auto">
          <a:xfrm>
            <a:off x="1041830" y="2522813"/>
            <a:ext cx="6902450" cy="1749425"/>
          </a:xfrm>
          <a:prstGeom prst="roundRect">
            <a:avLst>
              <a:gd name="adj" fmla="val 16667"/>
            </a:avLst>
          </a:prstGeom>
          <a:solidFill>
            <a:schemeClr val="bg1"/>
          </a:solidFill>
          <a:ln w="38100">
            <a:solidFill>
              <a:srgbClr val="063DE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ea typeface="黑体" panose="02010609060101010101" pitchFamily="49" charset="-122"/>
              </a:rPr>
              <a:t>复杂度分析</a:t>
            </a:r>
          </a:p>
          <a:p>
            <a:r>
              <a:rPr lang="zh-CN" altLang="en-US" sz="2400">
                <a:ea typeface="楷体_GB2312" pitchFamily="49" charset="-122"/>
                <a:sym typeface="Wingdings" panose="05000000000000000000" pitchFamily="2" charset="2"/>
              </a:rPr>
              <a:t>算法</a:t>
            </a:r>
            <a:r>
              <a:rPr lang="en-US" altLang="zh-CN" sz="2400" b="1">
                <a:ea typeface="楷体_GB2312" pitchFamily="49" charset="-122"/>
                <a:sym typeface="Wingdings" panose="05000000000000000000" pitchFamily="2" charset="2"/>
              </a:rPr>
              <a:t>backtrack</a:t>
            </a:r>
            <a:r>
              <a:rPr lang="zh-CN" altLang="en-US" sz="2400">
                <a:ea typeface="楷体_GB2312" pitchFamily="49" charset="-122"/>
                <a:sym typeface="Wingdings" panose="05000000000000000000" pitchFamily="2" charset="2"/>
              </a:rPr>
              <a:t>在最坏情况下可能需要更新当前最优解</a:t>
            </a:r>
            <a:r>
              <a:rPr lang="en-US" altLang="zh-CN" sz="2400">
                <a:ea typeface="楷体_GB2312" pitchFamily="49" charset="-122"/>
                <a:sym typeface="Wingdings" panose="05000000000000000000" pitchFamily="2" charset="2"/>
              </a:rPr>
              <a:t>O((n-1)!)</a:t>
            </a:r>
            <a:r>
              <a:rPr lang="zh-CN" altLang="en-US" sz="2400">
                <a:ea typeface="楷体_GB2312" pitchFamily="49" charset="-122"/>
                <a:sym typeface="Wingdings" panose="05000000000000000000" pitchFamily="2" charset="2"/>
              </a:rPr>
              <a:t>次，每次更新</a:t>
            </a:r>
            <a:r>
              <a:rPr lang="en-US" altLang="zh-CN" sz="2400">
                <a:ea typeface="楷体_GB2312" pitchFamily="49" charset="-122"/>
                <a:sym typeface="Wingdings" panose="05000000000000000000" pitchFamily="2" charset="2"/>
              </a:rPr>
              <a:t>bestx</a:t>
            </a:r>
            <a:r>
              <a:rPr lang="zh-CN" altLang="en-US" sz="2400">
                <a:ea typeface="楷体_GB2312" pitchFamily="49" charset="-122"/>
                <a:sym typeface="Wingdings" panose="05000000000000000000" pitchFamily="2" charset="2"/>
              </a:rPr>
              <a:t>需计算时间</a:t>
            </a:r>
            <a:r>
              <a:rPr lang="en-US" altLang="zh-CN" sz="2400">
                <a:ea typeface="楷体_GB2312" pitchFamily="49" charset="-122"/>
                <a:sym typeface="Wingdings" panose="05000000000000000000" pitchFamily="2" charset="2"/>
              </a:rPr>
              <a:t>O(n)</a:t>
            </a:r>
            <a:r>
              <a:rPr lang="zh-CN" altLang="en-US" sz="2400">
                <a:ea typeface="楷体_GB2312" pitchFamily="49" charset="-122"/>
                <a:sym typeface="Wingdings" panose="05000000000000000000" pitchFamily="2" charset="2"/>
              </a:rPr>
              <a:t>，从而整个算法的计算时间复杂性为</a:t>
            </a:r>
            <a:r>
              <a:rPr lang="en-US" altLang="zh-CN" sz="2400">
                <a:ea typeface="楷体_GB2312" pitchFamily="49" charset="-122"/>
                <a:sym typeface="Wingdings" panose="05000000000000000000" pitchFamily="2" charset="2"/>
              </a:rPr>
              <a:t>O(n!)</a:t>
            </a:r>
            <a:r>
              <a:rPr lang="zh-CN" altLang="en-US" sz="2400">
                <a:ea typeface="楷体_GB2312" pitchFamily="49" charset="-122"/>
                <a:sym typeface="Wingdings" panose="05000000000000000000" pitchFamily="2" charset="2"/>
              </a:rPr>
              <a:t>。 </a:t>
            </a:r>
          </a:p>
        </p:txBody>
      </p:sp>
      <p:sp>
        <p:nvSpPr>
          <p:cNvPr id="2" name="灯片编号占位符 1"/>
          <p:cNvSpPr>
            <a:spLocks noGrp="1"/>
          </p:cNvSpPr>
          <p:nvPr>
            <p:ph type="sldNum" sz="quarter" idx="10"/>
          </p:nvPr>
        </p:nvSpPr>
        <p:spPr/>
        <p:txBody>
          <a:bodyPr/>
          <a:lstStyle/>
          <a:p>
            <a:pPr>
              <a:defRPr/>
            </a:pPr>
            <a:fld id="{459EA7AB-6CCF-4392-BD0C-0EE200CA1E6B}" type="slidenum">
              <a:rPr lang="en-US" altLang="zh-CN" smtClean="0"/>
              <a:pPr>
                <a:defRPr/>
              </a:pPr>
              <a:t>52</a:t>
            </a:fld>
            <a:r>
              <a:rPr lang="en-US" altLang="zh-CN" smtClean="0"/>
              <a:t>/83</a:t>
            </a:r>
            <a:endParaRPr lang="en-US" altLang="zh-CN" dirty="0"/>
          </a:p>
        </p:txBody>
      </p:sp>
    </p:spTree>
    <p:extLst>
      <p:ext uri="{BB962C8B-B14F-4D97-AF65-F5344CB8AC3E}">
        <p14:creationId xmlns:p14="http://schemas.microsoft.com/office/powerpoint/2010/main" val="4300708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圆排列问题</a:t>
            </a:r>
            <a:endParaRPr lang="zh-CN" altLang="en-US" dirty="0"/>
          </a:p>
        </p:txBody>
      </p:sp>
      <p:sp>
        <p:nvSpPr>
          <p:cNvPr id="5" name="Text Box 5"/>
          <p:cNvSpPr txBox="1">
            <a:spLocks noChangeArrowheads="1"/>
          </p:cNvSpPr>
          <p:nvPr/>
        </p:nvSpPr>
        <p:spPr bwMode="auto">
          <a:xfrm>
            <a:off x="179139" y="1268760"/>
            <a:ext cx="856932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latin typeface="黑体" panose="02010609060101010101" pitchFamily="49" charset="-122"/>
                <a:ea typeface="黑体" panose="02010609060101010101" pitchFamily="49" charset="-122"/>
              </a:rPr>
              <a:t>给定</a:t>
            </a:r>
            <a:r>
              <a:rPr lang="en-US" altLang="zh-CN" sz="2400" dirty="0">
                <a:latin typeface="黑体" panose="02010609060101010101" pitchFamily="49" charset="-122"/>
                <a:ea typeface="黑体" panose="02010609060101010101" pitchFamily="49" charset="-122"/>
              </a:rPr>
              <a:t>n</a:t>
            </a:r>
            <a:r>
              <a:rPr lang="zh-CN" altLang="en-US" sz="2400" dirty="0">
                <a:latin typeface="黑体" panose="02010609060101010101" pitchFamily="49" charset="-122"/>
                <a:ea typeface="黑体" panose="02010609060101010101" pitchFamily="49" charset="-122"/>
              </a:rPr>
              <a:t>个大小不等的圆</a:t>
            </a:r>
            <a:r>
              <a:rPr lang="en-US" altLang="zh-CN" sz="2400" dirty="0">
                <a:latin typeface="黑体" panose="02010609060101010101" pitchFamily="49" charset="-122"/>
                <a:ea typeface="黑体" panose="02010609060101010101" pitchFamily="49" charset="-122"/>
              </a:rPr>
              <a:t>c1,c2,</a:t>
            </a:r>
            <a:r>
              <a:rPr lang="en-US" altLang="zh-CN" sz="2400" dirty="0">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a:t>
            </a:r>
            <a:r>
              <a:rPr lang="en-US" altLang="zh-CN" sz="2400" dirty="0" err="1">
                <a:latin typeface="黑体" panose="02010609060101010101" pitchFamily="49" charset="-122"/>
                <a:ea typeface="黑体" panose="02010609060101010101" pitchFamily="49" charset="-122"/>
              </a:rPr>
              <a:t>cn</a:t>
            </a:r>
            <a:r>
              <a:rPr lang="zh-CN" altLang="en-US" sz="2400" dirty="0">
                <a:latin typeface="黑体" panose="02010609060101010101" pitchFamily="49" charset="-122"/>
                <a:ea typeface="黑体" panose="02010609060101010101" pitchFamily="49" charset="-122"/>
              </a:rPr>
              <a:t>，现要将这</a:t>
            </a:r>
            <a:r>
              <a:rPr lang="en-US" altLang="zh-CN" sz="2400" dirty="0">
                <a:latin typeface="黑体" panose="02010609060101010101" pitchFamily="49" charset="-122"/>
                <a:ea typeface="黑体" panose="02010609060101010101" pitchFamily="49" charset="-122"/>
              </a:rPr>
              <a:t>n</a:t>
            </a:r>
            <a:r>
              <a:rPr lang="zh-CN" altLang="en-US" sz="2400" dirty="0">
                <a:latin typeface="黑体" panose="02010609060101010101" pitchFamily="49" charset="-122"/>
                <a:ea typeface="黑体" panose="02010609060101010101" pitchFamily="49" charset="-122"/>
              </a:rPr>
              <a:t>个圆排进一个矩形框中，且要求各圆与矩形框的底边相切。圆排列问题要求从</a:t>
            </a:r>
            <a:r>
              <a:rPr lang="en-US" altLang="zh-CN" sz="2400" dirty="0">
                <a:latin typeface="黑体" panose="02010609060101010101" pitchFamily="49" charset="-122"/>
                <a:ea typeface="黑体" panose="02010609060101010101" pitchFamily="49" charset="-122"/>
              </a:rPr>
              <a:t>n</a:t>
            </a:r>
            <a:r>
              <a:rPr lang="zh-CN" altLang="en-US" sz="2400" dirty="0">
                <a:latin typeface="黑体" panose="02010609060101010101" pitchFamily="49" charset="-122"/>
                <a:ea typeface="黑体" panose="02010609060101010101" pitchFamily="49" charset="-122"/>
              </a:rPr>
              <a:t>个圆的所有排列中</a:t>
            </a:r>
            <a:r>
              <a:rPr lang="zh-CN" altLang="en-US" sz="24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找出有最小长度的圆排列</a:t>
            </a:r>
            <a:r>
              <a:rPr lang="zh-CN" altLang="en-US" sz="2400" dirty="0" smtClean="0">
                <a:latin typeface="黑体" panose="02010609060101010101" pitchFamily="49" charset="-122"/>
                <a:ea typeface="黑体" panose="02010609060101010101" pitchFamily="49" charset="-122"/>
              </a:rPr>
              <a:t>。</a:t>
            </a:r>
            <a:endParaRPr lang="en-US" altLang="zh-CN" sz="2400" dirty="0" smtClean="0">
              <a:latin typeface="黑体" panose="02010609060101010101" pitchFamily="49" charset="-122"/>
              <a:ea typeface="黑体" panose="02010609060101010101" pitchFamily="49" charset="-122"/>
            </a:endParaRPr>
          </a:p>
          <a:p>
            <a:pPr eaLnBrk="1" hangingPunct="1"/>
            <a:endParaRPr lang="en-US" altLang="zh-CN" sz="2400" dirty="0">
              <a:latin typeface="黑体" panose="02010609060101010101" pitchFamily="49" charset="-122"/>
              <a:ea typeface="黑体" panose="02010609060101010101" pitchFamily="49" charset="-122"/>
            </a:endParaRPr>
          </a:p>
          <a:p>
            <a:pPr eaLnBrk="1" hangingPunct="1"/>
            <a:r>
              <a:rPr lang="zh-CN" altLang="en-US" sz="2400" dirty="0" smtClean="0">
                <a:latin typeface="黑体" panose="02010609060101010101" pitchFamily="49" charset="-122"/>
                <a:ea typeface="黑体" panose="02010609060101010101" pitchFamily="49" charset="-122"/>
              </a:rPr>
              <a:t>例如</a:t>
            </a:r>
            <a:r>
              <a:rPr lang="zh-CN" altLang="en-US" sz="2400" dirty="0">
                <a:latin typeface="黑体" panose="02010609060101010101" pitchFamily="49" charset="-122"/>
                <a:ea typeface="黑体" panose="02010609060101010101" pitchFamily="49" charset="-122"/>
              </a:rPr>
              <a:t>，当</a:t>
            </a:r>
            <a:r>
              <a:rPr lang="en-US" altLang="zh-CN" sz="2400" dirty="0">
                <a:latin typeface="黑体" panose="02010609060101010101" pitchFamily="49" charset="-122"/>
                <a:ea typeface="黑体" panose="02010609060101010101" pitchFamily="49" charset="-122"/>
              </a:rPr>
              <a:t>n=3</a:t>
            </a:r>
            <a:r>
              <a:rPr lang="zh-CN" altLang="en-US" sz="2400" dirty="0">
                <a:latin typeface="黑体" panose="02010609060101010101" pitchFamily="49" charset="-122"/>
                <a:ea typeface="黑体" panose="02010609060101010101" pitchFamily="49" charset="-122"/>
              </a:rPr>
              <a:t>，且所给的</a:t>
            </a:r>
            <a:r>
              <a:rPr lang="en-US" altLang="zh-CN" sz="2400" dirty="0">
                <a:latin typeface="黑体" panose="02010609060101010101" pitchFamily="49" charset="-122"/>
                <a:ea typeface="黑体" panose="02010609060101010101" pitchFamily="49" charset="-122"/>
              </a:rPr>
              <a:t>3</a:t>
            </a:r>
            <a:r>
              <a:rPr lang="zh-CN" altLang="en-US" sz="2400" dirty="0">
                <a:latin typeface="黑体" panose="02010609060101010101" pitchFamily="49" charset="-122"/>
                <a:ea typeface="黑体" panose="02010609060101010101" pitchFamily="49" charset="-122"/>
              </a:rPr>
              <a:t>个圆的半径分别为</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时，这</a:t>
            </a:r>
            <a:r>
              <a:rPr lang="en-US" altLang="zh-CN" sz="2400" dirty="0">
                <a:latin typeface="黑体" panose="02010609060101010101" pitchFamily="49" charset="-122"/>
                <a:ea typeface="黑体" panose="02010609060101010101" pitchFamily="49" charset="-122"/>
              </a:rPr>
              <a:t>3</a:t>
            </a:r>
            <a:r>
              <a:rPr lang="zh-CN" altLang="en-US" sz="2400" dirty="0">
                <a:latin typeface="黑体" panose="02010609060101010101" pitchFamily="49" charset="-122"/>
                <a:ea typeface="黑体" panose="02010609060101010101" pitchFamily="49" charset="-122"/>
              </a:rPr>
              <a:t>个圆的最小长度的圆排列如图所示。其最小长度为</a:t>
            </a:r>
          </a:p>
        </p:txBody>
      </p:sp>
      <p:graphicFrame>
        <p:nvGraphicFramePr>
          <p:cNvPr id="6" name="Object 6"/>
          <p:cNvGraphicFramePr>
            <a:graphicFrameLocks noChangeAspect="1"/>
          </p:cNvGraphicFramePr>
          <p:nvPr>
            <p:extLst>
              <p:ext uri="{D42A27DB-BD31-4B8C-83A1-F6EECF244321}">
                <p14:modId xmlns:p14="http://schemas.microsoft.com/office/powerpoint/2010/main" val="3021942683"/>
              </p:ext>
            </p:extLst>
          </p:nvPr>
        </p:nvGraphicFramePr>
        <p:xfrm>
          <a:off x="6732240" y="3120033"/>
          <a:ext cx="1079500" cy="442913"/>
        </p:xfrm>
        <a:graphic>
          <a:graphicData uri="http://schemas.openxmlformats.org/presentationml/2006/ole">
            <mc:AlternateContent xmlns:mc="http://schemas.openxmlformats.org/markup-compatibility/2006">
              <mc:Choice xmlns:v="urn:schemas-microsoft-com:vml" Requires="v">
                <p:oleObj spid="_x0000_s43126" name="公式" r:id="rId3" imgW="532937" imgH="215713" progId="Equation.3">
                  <p:embed/>
                </p:oleObj>
              </mc:Choice>
              <mc:Fallback>
                <p:oleObj name="公式" r:id="rId3" imgW="532937" imgH="21571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2240" y="3120033"/>
                        <a:ext cx="107950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7" name="Picture 8" descr="t58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03338" y="3476005"/>
            <a:ext cx="4105275" cy="2687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0"/>
          </p:nvPr>
        </p:nvSpPr>
        <p:spPr/>
        <p:txBody>
          <a:bodyPr/>
          <a:lstStyle/>
          <a:p>
            <a:pPr>
              <a:defRPr/>
            </a:pPr>
            <a:fld id="{459EA7AB-6CCF-4392-BD0C-0EE200CA1E6B}" type="slidenum">
              <a:rPr lang="en-US" altLang="zh-CN" smtClean="0"/>
              <a:pPr>
                <a:defRPr/>
              </a:pPr>
              <a:t>53</a:t>
            </a:fld>
            <a:r>
              <a:rPr lang="en-US" altLang="zh-CN" smtClean="0"/>
              <a:t>/83</a:t>
            </a:r>
            <a:endParaRPr lang="en-US" altLang="zh-CN" dirty="0"/>
          </a:p>
        </p:txBody>
      </p:sp>
    </p:spTree>
    <p:extLst>
      <p:ext uri="{BB962C8B-B14F-4D97-AF65-F5344CB8AC3E}">
        <p14:creationId xmlns:p14="http://schemas.microsoft.com/office/powerpoint/2010/main" val="36921149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200000"/>
              </a:lnSpc>
            </a:pPr>
            <a:r>
              <a:rPr lang="zh-CN" altLang="en-US" dirty="0" smtClean="0"/>
              <a:t>圆</a:t>
            </a:r>
            <a:r>
              <a:rPr lang="zh-CN" altLang="en-US" dirty="0"/>
              <a:t>排列问题的解空间是</a:t>
            </a:r>
            <a:r>
              <a:rPr lang="zh-CN" altLang="en-US" dirty="0">
                <a:solidFill>
                  <a:srgbClr val="FF0000"/>
                </a:solidFill>
              </a:rPr>
              <a:t>一棵排列树</a:t>
            </a:r>
            <a:r>
              <a:rPr lang="zh-CN" altLang="en-US" dirty="0"/>
              <a:t>。按照回溯法搜索排列树的算法框架，设开始时</a:t>
            </a:r>
            <a:r>
              <a:rPr lang="en-US" altLang="zh-CN" dirty="0"/>
              <a:t>a=[r1,r2,……</a:t>
            </a:r>
            <a:r>
              <a:rPr lang="en-US" altLang="zh-CN" dirty="0" err="1"/>
              <a:t>rn</a:t>
            </a:r>
            <a:r>
              <a:rPr lang="en-US" altLang="zh-CN" dirty="0"/>
              <a:t>]</a:t>
            </a:r>
            <a:r>
              <a:rPr lang="zh-CN" altLang="en-US" dirty="0"/>
              <a:t>是所给的</a:t>
            </a:r>
            <a:r>
              <a:rPr lang="en-US" altLang="zh-CN" dirty="0"/>
              <a:t>n</a:t>
            </a:r>
            <a:r>
              <a:rPr lang="zh-CN" altLang="en-US" dirty="0"/>
              <a:t>个元的半径，则相应的排列树由</a:t>
            </a:r>
            <a:r>
              <a:rPr lang="en-US" altLang="zh-CN" dirty="0"/>
              <a:t>a[1:n]</a:t>
            </a:r>
            <a:r>
              <a:rPr lang="zh-CN" altLang="en-US" dirty="0"/>
              <a:t>的所有排列构成</a:t>
            </a:r>
            <a:r>
              <a:rPr lang="zh-CN" altLang="en-US" dirty="0" smtClean="0"/>
              <a:t>。</a:t>
            </a:r>
            <a:endParaRPr lang="en-US" altLang="zh-CN" dirty="0" smtClean="0"/>
          </a:p>
        </p:txBody>
      </p:sp>
      <p:sp>
        <p:nvSpPr>
          <p:cNvPr id="3" name="标题 2"/>
          <p:cNvSpPr>
            <a:spLocks noGrp="1"/>
          </p:cNvSpPr>
          <p:nvPr>
            <p:ph type="title"/>
          </p:nvPr>
        </p:nvSpPr>
        <p:spPr/>
        <p:txBody>
          <a:bodyPr/>
          <a:lstStyle/>
          <a:p>
            <a:r>
              <a:rPr lang="zh-CN" altLang="en-US" dirty="0" smtClean="0"/>
              <a:t>问题分析</a:t>
            </a:r>
            <a:r>
              <a:rPr lang="en-US" altLang="zh-CN" dirty="0" smtClean="0"/>
              <a:t>(1/3)</a:t>
            </a:r>
            <a:endParaRPr lang="zh-CN" altLang="en-US" dirty="0"/>
          </a:p>
        </p:txBody>
      </p:sp>
      <p:sp>
        <p:nvSpPr>
          <p:cNvPr id="5" name="灯片编号占位符 4"/>
          <p:cNvSpPr>
            <a:spLocks noGrp="1"/>
          </p:cNvSpPr>
          <p:nvPr>
            <p:ph type="sldNum" sz="quarter" idx="10"/>
          </p:nvPr>
        </p:nvSpPr>
        <p:spPr/>
        <p:txBody>
          <a:bodyPr/>
          <a:lstStyle/>
          <a:p>
            <a:pPr>
              <a:defRPr/>
            </a:pPr>
            <a:fld id="{459EA7AB-6CCF-4392-BD0C-0EE200CA1E6B}" type="slidenum">
              <a:rPr lang="en-US" altLang="zh-CN" smtClean="0"/>
              <a:pPr>
                <a:defRPr/>
              </a:pPr>
              <a:t>54</a:t>
            </a:fld>
            <a:r>
              <a:rPr lang="en-US" altLang="zh-CN" smtClean="0"/>
              <a:t>/83</a:t>
            </a:r>
            <a:endParaRPr lang="en-US" altLang="zh-CN" dirty="0"/>
          </a:p>
        </p:txBody>
      </p:sp>
    </p:spTree>
    <p:extLst>
      <p:ext uri="{BB962C8B-B14F-4D97-AF65-F5344CB8AC3E}">
        <p14:creationId xmlns:p14="http://schemas.microsoft.com/office/powerpoint/2010/main" val="25785504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解</a:t>
            </a:r>
            <a:r>
              <a:rPr lang="zh-CN" altLang="en-US" dirty="0"/>
              <a:t>圆排列问题的回溯算法</a:t>
            </a:r>
            <a:r>
              <a:rPr lang="zh-CN" altLang="en-US" dirty="0" smtClean="0"/>
              <a:t>中</a:t>
            </a:r>
            <a:r>
              <a:rPr lang="en-US" altLang="zh-CN" dirty="0" smtClean="0"/>
              <a:t>:</a:t>
            </a:r>
          </a:p>
          <a:p>
            <a:pPr lvl="1"/>
            <a:r>
              <a:rPr lang="en-US" altLang="zh-CN" dirty="0" err="1" smtClean="0">
                <a:solidFill>
                  <a:srgbClr val="FF0000"/>
                </a:solidFill>
              </a:rPr>
              <a:t>CirclePerm</a:t>
            </a:r>
            <a:r>
              <a:rPr lang="en-US" altLang="zh-CN" dirty="0" smtClean="0">
                <a:solidFill>
                  <a:srgbClr val="FF0000"/>
                </a:solidFill>
              </a:rPr>
              <a:t>(</a:t>
            </a:r>
            <a:r>
              <a:rPr lang="en-US" altLang="zh-CN" dirty="0" err="1" smtClean="0">
                <a:solidFill>
                  <a:srgbClr val="FF0000"/>
                </a:solidFill>
              </a:rPr>
              <a:t>n,a</a:t>
            </a:r>
            <a:r>
              <a:rPr lang="en-US" altLang="zh-CN" dirty="0">
                <a:solidFill>
                  <a:srgbClr val="FF0000"/>
                </a:solidFill>
              </a:rPr>
              <a:t>)</a:t>
            </a:r>
            <a:r>
              <a:rPr lang="zh-CN" altLang="en-US" dirty="0"/>
              <a:t>返回找到的最小的圆排列长度。初始时，数组</a:t>
            </a:r>
            <a:r>
              <a:rPr lang="en-US" altLang="zh-CN" dirty="0"/>
              <a:t>a</a:t>
            </a:r>
            <a:r>
              <a:rPr lang="zh-CN" altLang="en-US" dirty="0"/>
              <a:t>是输入的</a:t>
            </a:r>
            <a:r>
              <a:rPr lang="en-US" altLang="zh-CN" dirty="0"/>
              <a:t>n</a:t>
            </a:r>
            <a:r>
              <a:rPr lang="zh-CN" altLang="en-US" dirty="0"/>
              <a:t>个圆的半径，计算结束后返回相应于最优解的圆排列</a:t>
            </a:r>
            <a:r>
              <a:rPr lang="zh-CN" altLang="en-US" dirty="0" smtClean="0"/>
              <a:t>。</a:t>
            </a:r>
            <a:endParaRPr lang="en-US" altLang="zh-CN" dirty="0" smtClean="0"/>
          </a:p>
          <a:p>
            <a:pPr lvl="1"/>
            <a:r>
              <a:rPr lang="en-US" altLang="zh-CN" dirty="0" smtClean="0">
                <a:solidFill>
                  <a:srgbClr val="FF0000"/>
                </a:solidFill>
              </a:rPr>
              <a:t>center</a:t>
            </a:r>
            <a:r>
              <a:rPr lang="zh-CN" altLang="en-US" dirty="0"/>
              <a:t>计算圆在当前圆排列中的横坐标 ，由</a:t>
            </a:r>
            <a:r>
              <a:rPr lang="en-US" altLang="zh-CN" dirty="0"/>
              <a:t>x^2 = </a:t>
            </a:r>
            <a:r>
              <a:rPr lang="en-US" altLang="zh-CN" dirty="0" err="1"/>
              <a:t>sqrt</a:t>
            </a:r>
            <a:r>
              <a:rPr lang="en-US" altLang="zh-CN" dirty="0"/>
              <a:t>((r1+r2)^2-(r1-r2)^2)</a:t>
            </a:r>
            <a:r>
              <a:rPr lang="zh-CN" altLang="en-US" dirty="0"/>
              <a:t>推导出</a:t>
            </a:r>
            <a:r>
              <a:rPr lang="en-US" altLang="zh-CN" dirty="0"/>
              <a:t>x = 2*</a:t>
            </a:r>
            <a:r>
              <a:rPr lang="en-US" altLang="zh-CN" dirty="0" err="1"/>
              <a:t>sqrt</a:t>
            </a:r>
            <a:r>
              <a:rPr lang="en-US" altLang="zh-CN" dirty="0"/>
              <a:t>(r1*r2</a:t>
            </a:r>
            <a:r>
              <a:rPr lang="en-US" altLang="zh-CN" dirty="0" smtClean="0"/>
              <a:t>);</a:t>
            </a:r>
          </a:p>
          <a:p>
            <a:pPr lvl="1"/>
            <a:r>
              <a:rPr lang="en-US" altLang="zh-CN" dirty="0" err="1" smtClean="0">
                <a:solidFill>
                  <a:srgbClr val="FF0000"/>
                </a:solidFill>
              </a:rPr>
              <a:t>Compoute</a:t>
            </a:r>
            <a:r>
              <a:rPr lang="zh-CN" altLang="en-US" dirty="0"/>
              <a:t>计算当前圆排列的长度。变量</a:t>
            </a:r>
            <a:r>
              <a:rPr lang="en-US" altLang="zh-CN" dirty="0"/>
              <a:t>min</a:t>
            </a:r>
            <a:r>
              <a:rPr lang="zh-CN" altLang="en-US" dirty="0"/>
              <a:t>记录当前最小圆排列长度。数组</a:t>
            </a:r>
            <a:r>
              <a:rPr lang="en-US" altLang="zh-CN" dirty="0"/>
              <a:t>r</a:t>
            </a:r>
            <a:r>
              <a:rPr lang="zh-CN" altLang="en-US" dirty="0"/>
              <a:t>表示当前圆排列。数组</a:t>
            </a:r>
            <a:r>
              <a:rPr lang="en-US" altLang="zh-CN" dirty="0"/>
              <a:t>x</a:t>
            </a:r>
            <a:r>
              <a:rPr lang="zh-CN" altLang="en-US" dirty="0"/>
              <a:t>则记录当前圆排列中各圆的圆心横坐标</a:t>
            </a:r>
            <a:r>
              <a:rPr lang="zh-CN" altLang="en-US" dirty="0" smtClean="0"/>
              <a:t>。</a:t>
            </a:r>
            <a:endParaRPr lang="zh-CN" altLang="en-US" dirty="0"/>
          </a:p>
        </p:txBody>
      </p:sp>
      <p:sp>
        <p:nvSpPr>
          <p:cNvPr id="3" name="标题 2"/>
          <p:cNvSpPr>
            <a:spLocks noGrp="1"/>
          </p:cNvSpPr>
          <p:nvPr>
            <p:ph type="title"/>
          </p:nvPr>
        </p:nvSpPr>
        <p:spPr/>
        <p:txBody>
          <a:bodyPr/>
          <a:lstStyle/>
          <a:p>
            <a:r>
              <a:rPr lang="zh-CN" altLang="en-US" dirty="0" smtClean="0"/>
              <a:t>问题分析</a:t>
            </a:r>
            <a:r>
              <a:rPr lang="en-US" altLang="zh-CN" dirty="0" smtClean="0"/>
              <a:t>(2/3)</a:t>
            </a:r>
            <a:endParaRPr lang="zh-CN" altLang="en-US" dirty="0"/>
          </a:p>
        </p:txBody>
      </p:sp>
      <p:sp>
        <p:nvSpPr>
          <p:cNvPr id="5" name="灯片编号占位符 4"/>
          <p:cNvSpPr>
            <a:spLocks noGrp="1"/>
          </p:cNvSpPr>
          <p:nvPr>
            <p:ph type="sldNum" sz="quarter" idx="10"/>
          </p:nvPr>
        </p:nvSpPr>
        <p:spPr/>
        <p:txBody>
          <a:bodyPr/>
          <a:lstStyle/>
          <a:p>
            <a:pPr>
              <a:defRPr/>
            </a:pPr>
            <a:fld id="{459EA7AB-6CCF-4392-BD0C-0EE200CA1E6B}" type="slidenum">
              <a:rPr lang="en-US" altLang="zh-CN" smtClean="0"/>
              <a:pPr>
                <a:defRPr/>
              </a:pPr>
              <a:t>55</a:t>
            </a:fld>
            <a:r>
              <a:rPr lang="en-US" altLang="zh-CN" smtClean="0"/>
              <a:t>/83</a:t>
            </a:r>
            <a:endParaRPr lang="en-US" altLang="zh-CN" dirty="0"/>
          </a:p>
        </p:txBody>
      </p:sp>
    </p:spTree>
    <p:extLst>
      <p:ext uri="{BB962C8B-B14F-4D97-AF65-F5344CB8AC3E}">
        <p14:creationId xmlns:p14="http://schemas.microsoft.com/office/powerpoint/2010/main" val="2587779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arn(inVertic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arn(inVertic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arn(inVertical)">
                                      <p:cBhvr>
                                        <p:cTn id="1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 在</a:t>
            </a:r>
            <a:r>
              <a:rPr lang="zh-CN" altLang="en-US" dirty="0"/>
              <a:t>递归算法</a:t>
            </a:r>
            <a:r>
              <a:rPr lang="en-US" altLang="zh-CN" dirty="0"/>
              <a:t>Backtrack</a:t>
            </a:r>
            <a:r>
              <a:rPr lang="zh-CN" altLang="en-US" dirty="0"/>
              <a:t>中，当</a:t>
            </a:r>
            <a:r>
              <a:rPr lang="en-US" altLang="zh-CN" dirty="0" err="1"/>
              <a:t>i</a:t>
            </a:r>
            <a:r>
              <a:rPr lang="en-US" altLang="zh-CN" dirty="0"/>
              <a:t>&gt;n</a:t>
            </a:r>
            <a:r>
              <a:rPr lang="zh-CN" altLang="en-US" dirty="0"/>
              <a:t>时，算法搜索至叶节点，得到新的圆排列方案。此时算法调用</a:t>
            </a:r>
            <a:r>
              <a:rPr lang="en-US" altLang="zh-CN" dirty="0"/>
              <a:t>Compute</a:t>
            </a:r>
            <a:r>
              <a:rPr lang="zh-CN" altLang="en-US" dirty="0"/>
              <a:t>计算当前圆排列的长度，适时更新当前最优值。</a:t>
            </a:r>
          </a:p>
          <a:p>
            <a:endParaRPr lang="zh-CN" altLang="en-US" dirty="0"/>
          </a:p>
          <a:p>
            <a:r>
              <a:rPr lang="zh-CN" altLang="en-US" dirty="0" smtClean="0"/>
              <a:t> 当</a:t>
            </a:r>
            <a:r>
              <a:rPr lang="en-US" altLang="zh-CN" dirty="0" err="1"/>
              <a:t>i</a:t>
            </a:r>
            <a:r>
              <a:rPr lang="en-US" altLang="zh-CN" dirty="0"/>
              <a:t>&lt;n</a:t>
            </a:r>
            <a:r>
              <a:rPr lang="zh-CN" altLang="en-US" dirty="0"/>
              <a:t>时，当前扩展节点位于排列树的</a:t>
            </a:r>
            <a:r>
              <a:rPr lang="en-US" altLang="zh-CN" dirty="0"/>
              <a:t>i-1</a:t>
            </a:r>
            <a:r>
              <a:rPr lang="zh-CN" altLang="en-US" dirty="0"/>
              <a:t>层。此时算法选择下一个要排列的圆，并计算相应的下界函数。</a:t>
            </a:r>
          </a:p>
        </p:txBody>
      </p:sp>
      <p:sp>
        <p:nvSpPr>
          <p:cNvPr id="3" name="标题 2"/>
          <p:cNvSpPr>
            <a:spLocks noGrp="1"/>
          </p:cNvSpPr>
          <p:nvPr>
            <p:ph type="title"/>
          </p:nvPr>
        </p:nvSpPr>
        <p:spPr/>
        <p:txBody>
          <a:bodyPr/>
          <a:lstStyle/>
          <a:p>
            <a:r>
              <a:rPr lang="zh-CN" altLang="en-US" dirty="0" smtClean="0"/>
              <a:t>问题分析</a:t>
            </a:r>
            <a:r>
              <a:rPr lang="en-US" altLang="zh-CN" dirty="0" smtClean="0"/>
              <a:t>(3/3)</a:t>
            </a:r>
            <a:endParaRPr lang="zh-CN" altLang="en-US" dirty="0"/>
          </a:p>
        </p:txBody>
      </p:sp>
      <p:sp>
        <p:nvSpPr>
          <p:cNvPr id="5" name="灯片编号占位符 4"/>
          <p:cNvSpPr>
            <a:spLocks noGrp="1"/>
          </p:cNvSpPr>
          <p:nvPr>
            <p:ph type="sldNum" sz="quarter" idx="10"/>
          </p:nvPr>
        </p:nvSpPr>
        <p:spPr/>
        <p:txBody>
          <a:bodyPr/>
          <a:lstStyle/>
          <a:p>
            <a:pPr>
              <a:defRPr/>
            </a:pPr>
            <a:fld id="{459EA7AB-6CCF-4392-BD0C-0EE200CA1E6B}" type="slidenum">
              <a:rPr lang="en-US" altLang="zh-CN" smtClean="0"/>
              <a:pPr>
                <a:defRPr/>
              </a:pPr>
              <a:t>56</a:t>
            </a:fld>
            <a:r>
              <a:rPr lang="en-US" altLang="zh-CN" smtClean="0"/>
              <a:t>/83</a:t>
            </a:r>
            <a:endParaRPr lang="en-US" altLang="zh-CN" dirty="0"/>
          </a:p>
        </p:txBody>
      </p:sp>
    </p:spTree>
    <p:extLst>
      <p:ext uri="{BB962C8B-B14F-4D97-AF65-F5344CB8AC3E}">
        <p14:creationId xmlns:p14="http://schemas.microsoft.com/office/powerpoint/2010/main" val="15361301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barn(inVertical)">
                                      <p:cBhvr>
                                        <p:cTn id="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算法设计</a:t>
            </a:r>
            <a:endParaRPr lang="zh-CN" altLang="en-US" dirty="0"/>
          </a:p>
        </p:txBody>
      </p:sp>
      <p:sp>
        <p:nvSpPr>
          <p:cNvPr id="5" name="Text Box 5"/>
          <p:cNvSpPr txBox="1">
            <a:spLocks noChangeArrowheads="1"/>
          </p:cNvSpPr>
          <p:nvPr/>
        </p:nvSpPr>
        <p:spPr bwMode="auto">
          <a:xfrm>
            <a:off x="4728914" y="1012536"/>
            <a:ext cx="4019550" cy="2563813"/>
          </a:xfrm>
          <a:prstGeom prst="rect">
            <a:avLst/>
          </a:prstGeom>
          <a:solidFill>
            <a:srgbClr val="FFCC00"/>
          </a:solidFill>
          <a:ln>
            <a:noFill/>
          </a:ln>
          <a:effectLst/>
          <a:extLs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dirty="0"/>
              <a:t>float Circle::</a:t>
            </a:r>
            <a:r>
              <a:rPr kumimoji="1" lang="en-US" altLang="zh-CN" b="1" dirty="0"/>
              <a:t>Center</a:t>
            </a:r>
            <a:r>
              <a:rPr kumimoji="1" lang="en-US" altLang="zh-CN" dirty="0"/>
              <a:t>(</a:t>
            </a:r>
            <a:r>
              <a:rPr kumimoji="1" lang="en-US" altLang="zh-CN" dirty="0" err="1"/>
              <a:t>int</a:t>
            </a:r>
            <a:r>
              <a:rPr kumimoji="1" lang="en-US" altLang="zh-CN" dirty="0"/>
              <a:t> t)</a:t>
            </a:r>
          </a:p>
          <a:p>
            <a:pPr eaLnBrk="1" hangingPunct="1"/>
            <a:r>
              <a:rPr kumimoji="1" lang="en-US" altLang="zh-CN" dirty="0"/>
              <a:t>{// </a:t>
            </a:r>
            <a:r>
              <a:rPr kumimoji="1" lang="zh-CN" altLang="en-US" dirty="0"/>
              <a:t>计算当前所选择圆的圆心横坐标</a:t>
            </a:r>
          </a:p>
          <a:p>
            <a:pPr eaLnBrk="1" hangingPunct="1"/>
            <a:r>
              <a:rPr kumimoji="1" lang="zh-CN" altLang="en-US" dirty="0"/>
              <a:t>    </a:t>
            </a:r>
            <a:r>
              <a:rPr kumimoji="1" lang="en-US" altLang="zh-CN" dirty="0"/>
              <a:t>float temp=0;</a:t>
            </a:r>
          </a:p>
          <a:p>
            <a:pPr eaLnBrk="1" hangingPunct="1"/>
            <a:r>
              <a:rPr kumimoji="1" lang="en-US" altLang="zh-CN" dirty="0"/>
              <a:t>    for (</a:t>
            </a:r>
            <a:r>
              <a:rPr kumimoji="1" lang="en-US" altLang="zh-CN" dirty="0" err="1"/>
              <a:t>int</a:t>
            </a:r>
            <a:r>
              <a:rPr kumimoji="1" lang="en-US" altLang="zh-CN" dirty="0"/>
              <a:t> j=1;j&lt;</a:t>
            </a:r>
            <a:r>
              <a:rPr kumimoji="1" lang="en-US" altLang="zh-CN" dirty="0" err="1"/>
              <a:t>t;j</a:t>
            </a:r>
            <a:r>
              <a:rPr kumimoji="1" lang="en-US" altLang="zh-CN" dirty="0"/>
              <a:t>++) {</a:t>
            </a:r>
          </a:p>
          <a:p>
            <a:pPr eaLnBrk="1" hangingPunct="1"/>
            <a:r>
              <a:rPr kumimoji="1" lang="en-US" altLang="zh-CN" dirty="0"/>
              <a:t>        float </a:t>
            </a:r>
            <a:r>
              <a:rPr kumimoji="1" lang="en-US" altLang="zh-CN" dirty="0" err="1"/>
              <a:t>valuex</a:t>
            </a:r>
            <a:r>
              <a:rPr kumimoji="1" lang="en-US" altLang="zh-CN" dirty="0"/>
              <a:t>=x[j]+2.0*</a:t>
            </a:r>
            <a:r>
              <a:rPr kumimoji="1" lang="en-US" altLang="zh-CN" dirty="0" err="1"/>
              <a:t>sqrt</a:t>
            </a:r>
            <a:r>
              <a:rPr kumimoji="1" lang="en-US" altLang="zh-CN" dirty="0"/>
              <a:t>(r[t]*r[j]);</a:t>
            </a:r>
          </a:p>
          <a:p>
            <a:pPr eaLnBrk="1" hangingPunct="1"/>
            <a:r>
              <a:rPr kumimoji="1" lang="en-US" altLang="zh-CN" dirty="0"/>
              <a:t>        if (</a:t>
            </a:r>
            <a:r>
              <a:rPr kumimoji="1" lang="en-US" altLang="zh-CN" dirty="0" err="1"/>
              <a:t>valuex</a:t>
            </a:r>
            <a:r>
              <a:rPr kumimoji="1" lang="en-US" altLang="zh-CN" dirty="0"/>
              <a:t>&gt;temp) temp=</a:t>
            </a:r>
            <a:r>
              <a:rPr kumimoji="1" lang="en-US" altLang="zh-CN" dirty="0" err="1"/>
              <a:t>valuex</a:t>
            </a:r>
            <a:r>
              <a:rPr kumimoji="1" lang="en-US" altLang="zh-CN" dirty="0"/>
              <a:t>;</a:t>
            </a:r>
          </a:p>
          <a:p>
            <a:pPr eaLnBrk="1" hangingPunct="1"/>
            <a:r>
              <a:rPr kumimoji="1" lang="en-US" altLang="zh-CN" dirty="0"/>
              <a:t>        }</a:t>
            </a:r>
          </a:p>
          <a:p>
            <a:pPr eaLnBrk="1" hangingPunct="1"/>
            <a:r>
              <a:rPr kumimoji="1" lang="en-US" altLang="zh-CN" dirty="0"/>
              <a:t>    return temp;</a:t>
            </a:r>
          </a:p>
          <a:p>
            <a:pPr eaLnBrk="1" hangingPunct="1"/>
            <a:r>
              <a:rPr kumimoji="1" lang="en-US" altLang="zh-CN" dirty="0"/>
              <a:t>}</a:t>
            </a:r>
          </a:p>
        </p:txBody>
      </p:sp>
      <p:sp>
        <p:nvSpPr>
          <p:cNvPr id="6" name="Text Box 7"/>
          <p:cNvSpPr txBox="1">
            <a:spLocks noChangeArrowheads="1"/>
          </p:cNvSpPr>
          <p:nvPr/>
        </p:nvSpPr>
        <p:spPr bwMode="auto">
          <a:xfrm>
            <a:off x="4284663" y="3571975"/>
            <a:ext cx="4608512" cy="2838450"/>
          </a:xfrm>
          <a:prstGeom prst="rect">
            <a:avLst/>
          </a:prstGeom>
          <a:solidFill>
            <a:srgbClr val="FFCC00"/>
          </a:solidFill>
          <a:ln>
            <a:noFill/>
          </a:ln>
          <a:effectLst/>
          <a:extLs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dirty="0"/>
              <a:t>void Circle::</a:t>
            </a:r>
            <a:r>
              <a:rPr kumimoji="1" lang="en-US" altLang="zh-CN" b="1" dirty="0"/>
              <a:t>Compute</a:t>
            </a:r>
            <a:r>
              <a:rPr kumimoji="1" lang="en-US" altLang="zh-CN" dirty="0"/>
              <a:t>(void)</a:t>
            </a:r>
          </a:p>
          <a:p>
            <a:pPr eaLnBrk="1" hangingPunct="1"/>
            <a:r>
              <a:rPr kumimoji="1" lang="en-US" altLang="zh-CN" dirty="0"/>
              <a:t>{// </a:t>
            </a:r>
            <a:r>
              <a:rPr kumimoji="1" lang="zh-CN" altLang="en-US" dirty="0"/>
              <a:t>计算当前圆排列的长度</a:t>
            </a:r>
          </a:p>
          <a:p>
            <a:pPr eaLnBrk="1" hangingPunct="1"/>
            <a:r>
              <a:rPr kumimoji="1" lang="zh-CN" altLang="en-US" dirty="0"/>
              <a:t>    </a:t>
            </a:r>
            <a:r>
              <a:rPr kumimoji="1" lang="en-US" altLang="zh-CN" dirty="0"/>
              <a:t>float low=0,</a:t>
            </a:r>
          </a:p>
          <a:p>
            <a:pPr eaLnBrk="1" hangingPunct="1"/>
            <a:r>
              <a:rPr kumimoji="1" lang="en-US" altLang="zh-CN" dirty="0"/>
              <a:t>        high=0;</a:t>
            </a:r>
          </a:p>
          <a:p>
            <a:pPr eaLnBrk="1" hangingPunct="1"/>
            <a:r>
              <a:rPr kumimoji="1" lang="en-US" altLang="zh-CN" dirty="0"/>
              <a:t>    for (</a:t>
            </a:r>
            <a:r>
              <a:rPr kumimoji="1" lang="en-US" altLang="zh-CN" dirty="0" err="1"/>
              <a:t>int</a:t>
            </a:r>
            <a:r>
              <a:rPr kumimoji="1" lang="en-US" altLang="zh-CN" dirty="0"/>
              <a:t> </a:t>
            </a:r>
            <a:r>
              <a:rPr kumimoji="1" lang="en-US" altLang="zh-CN" dirty="0" err="1"/>
              <a:t>i</a:t>
            </a:r>
            <a:r>
              <a:rPr kumimoji="1" lang="en-US" altLang="zh-CN" dirty="0"/>
              <a:t>=1;i&lt;=</a:t>
            </a:r>
            <a:r>
              <a:rPr kumimoji="1" lang="en-US" altLang="zh-CN" dirty="0" err="1"/>
              <a:t>n;i</a:t>
            </a:r>
            <a:r>
              <a:rPr kumimoji="1" lang="en-US" altLang="zh-CN" dirty="0"/>
              <a:t>++) {</a:t>
            </a:r>
          </a:p>
          <a:p>
            <a:pPr eaLnBrk="1" hangingPunct="1"/>
            <a:r>
              <a:rPr kumimoji="1" lang="en-US" altLang="zh-CN" dirty="0"/>
              <a:t>        if (x[</a:t>
            </a:r>
            <a:r>
              <a:rPr kumimoji="1" lang="en-US" altLang="zh-CN" dirty="0" err="1"/>
              <a:t>i</a:t>
            </a:r>
            <a:r>
              <a:rPr kumimoji="1" lang="en-US" altLang="zh-CN" dirty="0"/>
              <a:t>]-r[</a:t>
            </a:r>
            <a:r>
              <a:rPr kumimoji="1" lang="en-US" altLang="zh-CN" dirty="0" err="1"/>
              <a:t>i</a:t>
            </a:r>
            <a:r>
              <a:rPr kumimoji="1" lang="en-US" altLang="zh-CN" dirty="0"/>
              <a:t>]&lt;low) low=x[</a:t>
            </a:r>
            <a:r>
              <a:rPr kumimoji="1" lang="en-US" altLang="zh-CN" dirty="0" err="1"/>
              <a:t>i</a:t>
            </a:r>
            <a:r>
              <a:rPr kumimoji="1" lang="en-US" altLang="zh-CN" dirty="0"/>
              <a:t>]-r[</a:t>
            </a:r>
            <a:r>
              <a:rPr kumimoji="1" lang="en-US" altLang="zh-CN" dirty="0" err="1"/>
              <a:t>i</a:t>
            </a:r>
            <a:r>
              <a:rPr kumimoji="1" lang="en-US" altLang="zh-CN" dirty="0"/>
              <a:t>];</a:t>
            </a:r>
          </a:p>
          <a:p>
            <a:pPr eaLnBrk="1" hangingPunct="1"/>
            <a:r>
              <a:rPr kumimoji="1" lang="en-US" altLang="zh-CN" dirty="0"/>
              <a:t>        if (x[</a:t>
            </a:r>
            <a:r>
              <a:rPr kumimoji="1" lang="en-US" altLang="zh-CN" dirty="0" err="1"/>
              <a:t>i</a:t>
            </a:r>
            <a:r>
              <a:rPr kumimoji="1" lang="en-US" altLang="zh-CN" dirty="0"/>
              <a:t>]+r[</a:t>
            </a:r>
            <a:r>
              <a:rPr kumimoji="1" lang="en-US" altLang="zh-CN" dirty="0" err="1"/>
              <a:t>i</a:t>
            </a:r>
            <a:r>
              <a:rPr kumimoji="1" lang="en-US" altLang="zh-CN" dirty="0"/>
              <a:t>]&gt;high) high=x[</a:t>
            </a:r>
            <a:r>
              <a:rPr kumimoji="1" lang="en-US" altLang="zh-CN" dirty="0" err="1"/>
              <a:t>i</a:t>
            </a:r>
            <a:r>
              <a:rPr kumimoji="1" lang="en-US" altLang="zh-CN" dirty="0"/>
              <a:t>]+r[</a:t>
            </a:r>
            <a:r>
              <a:rPr kumimoji="1" lang="en-US" altLang="zh-CN" dirty="0" err="1"/>
              <a:t>i</a:t>
            </a:r>
            <a:r>
              <a:rPr kumimoji="1" lang="en-US" altLang="zh-CN" dirty="0"/>
              <a:t>];</a:t>
            </a:r>
          </a:p>
          <a:p>
            <a:pPr eaLnBrk="1" hangingPunct="1"/>
            <a:r>
              <a:rPr kumimoji="1" lang="en-US" altLang="zh-CN" dirty="0"/>
              <a:t>        }</a:t>
            </a:r>
          </a:p>
          <a:p>
            <a:pPr eaLnBrk="1" hangingPunct="1"/>
            <a:r>
              <a:rPr kumimoji="1" lang="en-US" altLang="zh-CN" dirty="0"/>
              <a:t>    if (high-low&lt;min) min=high-low;</a:t>
            </a:r>
          </a:p>
          <a:p>
            <a:pPr eaLnBrk="1" hangingPunct="1"/>
            <a:r>
              <a:rPr kumimoji="1" lang="en-US" altLang="zh-CN" dirty="0"/>
              <a:t>}</a:t>
            </a:r>
          </a:p>
        </p:txBody>
      </p:sp>
      <p:sp>
        <p:nvSpPr>
          <p:cNvPr id="7" name="Text Box 8"/>
          <p:cNvSpPr txBox="1">
            <a:spLocks noChangeArrowheads="1"/>
          </p:cNvSpPr>
          <p:nvPr/>
        </p:nvSpPr>
        <p:spPr bwMode="auto">
          <a:xfrm>
            <a:off x="250825" y="1282427"/>
            <a:ext cx="4103688" cy="351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00" dirty="0"/>
              <a:t>void Circle::</a:t>
            </a:r>
            <a:r>
              <a:rPr kumimoji="1" lang="en-US" altLang="zh-CN" sz="1600" b="1" dirty="0"/>
              <a:t>Backtrack</a:t>
            </a:r>
            <a:r>
              <a:rPr kumimoji="1" lang="en-US" altLang="zh-CN" sz="1600" dirty="0"/>
              <a:t>(</a:t>
            </a:r>
            <a:r>
              <a:rPr kumimoji="1" lang="en-US" altLang="zh-CN" sz="1600" dirty="0" err="1"/>
              <a:t>int</a:t>
            </a:r>
            <a:r>
              <a:rPr kumimoji="1" lang="en-US" altLang="zh-CN" sz="1600" dirty="0"/>
              <a:t> t)</a:t>
            </a:r>
          </a:p>
          <a:p>
            <a:pPr eaLnBrk="1" hangingPunct="1"/>
            <a:r>
              <a:rPr kumimoji="1" lang="en-US" altLang="zh-CN" sz="1600" dirty="0"/>
              <a:t>{</a:t>
            </a:r>
          </a:p>
          <a:p>
            <a:pPr eaLnBrk="1" hangingPunct="1"/>
            <a:r>
              <a:rPr kumimoji="1" lang="en-US" altLang="zh-CN" sz="1600" dirty="0"/>
              <a:t>    if (t&gt;n) Compute();</a:t>
            </a:r>
          </a:p>
          <a:p>
            <a:pPr eaLnBrk="1" hangingPunct="1"/>
            <a:r>
              <a:rPr kumimoji="1" lang="en-US" altLang="zh-CN" sz="1600" dirty="0"/>
              <a:t>    else</a:t>
            </a:r>
          </a:p>
          <a:p>
            <a:pPr eaLnBrk="1" hangingPunct="1"/>
            <a:r>
              <a:rPr kumimoji="1" lang="en-US" altLang="zh-CN" sz="1600" dirty="0"/>
              <a:t>      for (</a:t>
            </a:r>
            <a:r>
              <a:rPr kumimoji="1" lang="en-US" altLang="zh-CN" sz="1600" dirty="0" err="1"/>
              <a:t>int</a:t>
            </a:r>
            <a:r>
              <a:rPr kumimoji="1" lang="en-US" altLang="zh-CN" sz="1600" dirty="0"/>
              <a:t> j = t; j &lt;= n; j++) {</a:t>
            </a:r>
          </a:p>
          <a:p>
            <a:pPr eaLnBrk="1" hangingPunct="1"/>
            <a:r>
              <a:rPr kumimoji="1" lang="en-US" altLang="zh-CN" sz="1600" dirty="0"/>
              <a:t>            Swap(r[t], r[j]);</a:t>
            </a:r>
          </a:p>
          <a:p>
            <a:pPr eaLnBrk="1" hangingPunct="1"/>
            <a:r>
              <a:rPr kumimoji="1" lang="en-US" altLang="zh-CN" sz="1600" dirty="0"/>
              <a:t>            float </a:t>
            </a:r>
            <a:r>
              <a:rPr kumimoji="1" lang="en-US" altLang="zh-CN" sz="1600" dirty="0" err="1"/>
              <a:t>centerx</a:t>
            </a:r>
            <a:r>
              <a:rPr kumimoji="1" lang="en-US" altLang="zh-CN" sz="1600" dirty="0"/>
              <a:t>=Center(t);</a:t>
            </a:r>
          </a:p>
          <a:p>
            <a:pPr eaLnBrk="1" hangingPunct="1"/>
            <a:r>
              <a:rPr kumimoji="1" lang="en-US" altLang="zh-CN" sz="1600" dirty="0"/>
              <a:t>            if (</a:t>
            </a:r>
            <a:r>
              <a:rPr kumimoji="1" lang="en-US" altLang="zh-CN" sz="1600" dirty="0" err="1"/>
              <a:t>centerx+r</a:t>
            </a:r>
            <a:r>
              <a:rPr kumimoji="1" lang="en-US" altLang="zh-CN" sz="1600" dirty="0"/>
              <a:t>[t]+r[1]&lt;min) {//</a:t>
            </a:r>
            <a:r>
              <a:rPr kumimoji="1" lang="zh-CN" altLang="en-US" sz="1600" dirty="0"/>
              <a:t>下界约束</a:t>
            </a:r>
          </a:p>
          <a:p>
            <a:pPr eaLnBrk="1" hangingPunct="1"/>
            <a:r>
              <a:rPr kumimoji="1" lang="zh-CN" altLang="en-US" sz="1600" dirty="0"/>
              <a:t>              </a:t>
            </a:r>
            <a:r>
              <a:rPr kumimoji="1" lang="en-US" altLang="zh-CN" sz="1600" dirty="0"/>
              <a:t>x[t]=</a:t>
            </a:r>
            <a:r>
              <a:rPr kumimoji="1" lang="en-US" altLang="zh-CN" sz="1600" dirty="0" err="1"/>
              <a:t>centerx</a:t>
            </a:r>
            <a:r>
              <a:rPr kumimoji="1" lang="en-US" altLang="zh-CN" sz="1600" dirty="0"/>
              <a:t>;</a:t>
            </a:r>
          </a:p>
          <a:p>
            <a:pPr eaLnBrk="1" hangingPunct="1"/>
            <a:r>
              <a:rPr kumimoji="1" lang="en-US" altLang="zh-CN" sz="1600" dirty="0"/>
              <a:t>              Backtrack(t+1);</a:t>
            </a:r>
          </a:p>
          <a:p>
            <a:pPr eaLnBrk="1" hangingPunct="1"/>
            <a:r>
              <a:rPr kumimoji="1" lang="en-US" altLang="zh-CN" sz="1600" dirty="0"/>
              <a:t>              }</a:t>
            </a:r>
          </a:p>
          <a:p>
            <a:pPr eaLnBrk="1" hangingPunct="1"/>
            <a:r>
              <a:rPr kumimoji="1" lang="en-US" altLang="zh-CN" sz="1600" dirty="0"/>
              <a:t>            Swap(r[t], r[j]);</a:t>
            </a:r>
          </a:p>
          <a:p>
            <a:pPr eaLnBrk="1" hangingPunct="1"/>
            <a:r>
              <a:rPr kumimoji="1" lang="en-US" altLang="zh-CN" sz="1600" dirty="0"/>
              <a:t>            }</a:t>
            </a:r>
          </a:p>
          <a:p>
            <a:pPr eaLnBrk="1" hangingPunct="1"/>
            <a:r>
              <a:rPr kumimoji="1" lang="en-US" altLang="zh-CN" sz="1600" dirty="0"/>
              <a:t>}</a:t>
            </a:r>
          </a:p>
        </p:txBody>
      </p:sp>
      <p:pic>
        <p:nvPicPr>
          <p:cNvPr id="8" name="Picture 9" descr="t58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4940400"/>
            <a:ext cx="2376487"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直接连接符 9"/>
          <p:cNvCxnSpPr/>
          <p:nvPr/>
        </p:nvCxnSpPr>
        <p:spPr bwMode="auto">
          <a:xfrm>
            <a:off x="1115616" y="2060848"/>
            <a:ext cx="1152128" cy="0"/>
          </a:xfrm>
          <a:prstGeom prst="line">
            <a:avLst/>
          </a:prstGeom>
          <a:solidFill>
            <a:schemeClr val="accent1"/>
          </a:solidFill>
          <a:ln w="635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连接符 10"/>
          <p:cNvCxnSpPr/>
          <p:nvPr/>
        </p:nvCxnSpPr>
        <p:spPr bwMode="auto">
          <a:xfrm>
            <a:off x="2123728" y="3068960"/>
            <a:ext cx="1152128" cy="0"/>
          </a:xfrm>
          <a:prstGeom prst="line">
            <a:avLst/>
          </a:prstGeom>
          <a:solidFill>
            <a:schemeClr val="accent1"/>
          </a:solidFill>
          <a:ln w="635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灯片编号占位符 1"/>
          <p:cNvSpPr>
            <a:spLocks noGrp="1"/>
          </p:cNvSpPr>
          <p:nvPr>
            <p:ph type="sldNum" sz="quarter" idx="10"/>
          </p:nvPr>
        </p:nvSpPr>
        <p:spPr/>
        <p:txBody>
          <a:bodyPr/>
          <a:lstStyle/>
          <a:p>
            <a:pPr>
              <a:defRPr/>
            </a:pPr>
            <a:fld id="{459EA7AB-6CCF-4392-BD0C-0EE200CA1E6B}" type="slidenum">
              <a:rPr lang="en-US" altLang="zh-CN" smtClean="0"/>
              <a:pPr>
                <a:defRPr/>
              </a:pPr>
              <a:t>57</a:t>
            </a:fld>
            <a:r>
              <a:rPr lang="en-US" altLang="zh-CN" smtClean="0"/>
              <a:t>/83</a:t>
            </a:r>
            <a:endParaRPr lang="en-US" altLang="zh-CN" dirty="0"/>
          </a:p>
        </p:txBody>
      </p:sp>
    </p:spTree>
    <p:extLst>
      <p:ext uri="{BB962C8B-B14F-4D97-AF65-F5344CB8AC3E}">
        <p14:creationId xmlns:p14="http://schemas.microsoft.com/office/powerpoint/2010/main" val="28268097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2800" dirty="0"/>
              <a:t>如果不考虑计算当前圆排列中各圆的圆心横坐标和计算当前圆排列长度所需的计算时间按，则 </a:t>
            </a:r>
            <a:r>
              <a:rPr lang="en-US" altLang="zh-CN" sz="2800" dirty="0"/>
              <a:t>Backtrack</a:t>
            </a:r>
            <a:r>
              <a:rPr lang="zh-CN" altLang="en-US" sz="2800" dirty="0"/>
              <a:t>需要</a:t>
            </a:r>
            <a:r>
              <a:rPr lang="en-US" altLang="zh-CN" sz="2800" dirty="0"/>
              <a:t>O(n!)</a:t>
            </a:r>
            <a:r>
              <a:rPr lang="zh-CN" altLang="en-US" sz="2800" dirty="0"/>
              <a:t>计算时间。由于算法</a:t>
            </a:r>
            <a:r>
              <a:rPr lang="en-US" altLang="zh-CN" sz="2800" dirty="0"/>
              <a:t>Backtrack</a:t>
            </a:r>
            <a:r>
              <a:rPr lang="zh-CN" altLang="en-US" sz="2800" dirty="0"/>
              <a:t>在最坏情况下需要计算</a:t>
            </a:r>
            <a:r>
              <a:rPr lang="en-US" altLang="zh-CN" sz="2800" dirty="0"/>
              <a:t>O(n!)</a:t>
            </a:r>
            <a:r>
              <a:rPr lang="zh-CN" altLang="en-US" sz="2800" dirty="0"/>
              <a:t>次圆排列长度，每次计算需要</a:t>
            </a:r>
            <a:r>
              <a:rPr lang="en-US" altLang="zh-CN" sz="2800" dirty="0"/>
              <a:t>O(n)</a:t>
            </a:r>
            <a:r>
              <a:rPr lang="zh-CN" altLang="en-US" sz="2800" dirty="0"/>
              <a:t>计算时间，从而整个算法的计算时间复杂性为</a:t>
            </a:r>
            <a:r>
              <a:rPr lang="en-US" altLang="zh-CN" sz="2800" dirty="0"/>
              <a:t>O((n+1)!)</a:t>
            </a:r>
          </a:p>
          <a:p>
            <a:r>
              <a:rPr lang="zh-CN" altLang="en-US" sz="2800" dirty="0" smtClean="0"/>
              <a:t>上述</a:t>
            </a:r>
            <a:r>
              <a:rPr lang="zh-CN" altLang="en-US" sz="2800" dirty="0"/>
              <a:t>算法尚有许多改进的余地</a:t>
            </a:r>
            <a:r>
              <a:rPr lang="zh-CN" altLang="en-US" sz="2800" dirty="0" smtClean="0"/>
              <a:t>。</a:t>
            </a:r>
            <a:endParaRPr lang="en-US" altLang="zh-CN" sz="2800" dirty="0" smtClean="0"/>
          </a:p>
          <a:p>
            <a:pPr lvl="1"/>
            <a:r>
              <a:rPr lang="zh-CN" altLang="en-US" sz="2400" dirty="0" smtClean="0"/>
              <a:t>例如，像</a:t>
            </a:r>
            <a:r>
              <a:rPr lang="en-US" altLang="zh-CN" sz="2400" dirty="0" smtClean="0"/>
              <a:t>1,2</a:t>
            </a:r>
            <a:r>
              <a:rPr lang="en-US" altLang="zh-CN" sz="2400" dirty="0"/>
              <a:t>,…,n-1,n</a:t>
            </a:r>
            <a:r>
              <a:rPr lang="zh-CN" altLang="en-US" sz="2400" dirty="0"/>
              <a:t>和</a:t>
            </a:r>
            <a:r>
              <a:rPr lang="en-US" altLang="zh-CN" sz="2400" dirty="0"/>
              <a:t>n,n-1, …,2,1</a:t>
            </a:r>
            <a:r>
              <a:rPr lang="zh-CN" altLang="en-US" sz="2400" dirty="0"/>
              <a:t>这种互为镜像的排列具有相同的圆排列长度，只计算一个就够了，可减少约一半的计算量</a:t>
            </a:r>
            <a:r>
              <a:rPr lang="zh-CN" altLang="en-US" sz="2400" dirty="0" smtClean="0"/>
              <a:t>。</a:t>
            </a:r>
            <a:endParaRPr lang="en-US" altLang="zh-CN" sz="2400" dirty="0" smtClean="0"/>
          </a:p>
          <a:p>
            <a:pPr lvl="1"/>
            <a:r>
              <a:rPr lang="zh-CN" altLang="en-US" sz="2400" dirty="0" smtClean="0"/>
              <a:t>另一方面</a:t>
            </a:r>
            <a:r>
              <a:rPr lang="zh-CN" altLang="en-US" sz="2400" dirty="0"/>
              <a:t>，如果所给的</a:t>
            </a:r>
            <a:r>
              <a:rPr lang="en-US" altLang="zh-CN" sz="2400" dirty="0"/>
              <a:t>n</a:t>
            </a:r>
            <a:r>
              <a:rPr lang="zh-CN" altLang="en-US" sz="2400" dirty="0"/>
              <a:t>个圆中有</a:t>
            </a:r>
            <a:r>
              <a:rPr lang="en-US" altLang="zh-CN" sz="2400" dirty="0"/>
              <a:t>k</a:t>
            </a:r>
            <a:r>
              <a:rPr lang="zh-CN" altLang="en-US" sz="2400" dirty="0"/>
              <a:t>个圆有相同的半径，则这</a:t>
            </a:r>
            <a:r>
              <a:rPr lang="en-US" altLang="zh-CN" sz="2400" dirty="0"/>
              <a:t>k</a:t>
            </a:r>
            <a:r>
              <a:rPr lang="zh-CN" altLang="en-US" sz="2400" dirty="0"/>
              <a:t>个圆产生的</a:t>
            </a:r>
            <a:r>
              <a:rPr lang="en-US" altLang="zh-CN" sz="2400" dirty="0"/>
              <a:t>k!</a:t>
            </a:r>
            <a:r>
              <a:rPr lang="zh-CN" altLang="en-US" sz="2400" dirty="0"/>
              <a:t>个完全相同的圆排列，只计算一个就够了。 </a:t>
            </a:r>
          </a:p>
        </p:txBody>
      </p:sp>
      <p:sp>
        <p:nvSpPr>
          <p:cNvPr id="3" name="标题 2"/>
          <p:cNvSpPr>
            <a:spLocks noGrp="1"/>
          </p:cNvSpPr>
          <p:nvPr>
            <p:ph type="title"/>
          </p:nvPr>
        </p:nvSpPr>
        <p:spPr/>
        <p:txBody>
          <a:bodyPr/>
          <a:lstStyle/>
          <a:p>
            <a:r>
              <a:rPr lang="zh-CN" altLang="en-US" dirty="0" smtClean="0"/>
              <a:t>复杂度分析与改进</a:t>
            </a:r>
            <a:endParaRPr lang="zh-CN" altLang="en-US" dirty="0"/>
          </a:p>
        </p:txBody>
      </p:sp>
      <p:sp>
        <p:nvSpPr>
          <p:cNvPr id="5" name="灯片编号占位符 4"/>
          <p:cNvSpPr>
            <a:spLocks noGrp="1"/>
          </p:cNvSpPr>
          <p:nvPr>
            <p:ph type="sldNum" sz="quarter" idx="10"/>
          </p:nvPr>
        </p:nvSpPr>
        <p:spPr/>
        <p:txBody>
          <a:bodyPr/>
          <a:lstStyle/>
          <a:p>
            <a:pPr>
              <a:defRPr/>
            </a:pPr>
            <a:fld id="{459EA7AB-6CCF-4392-BD0C-0EE200CA1E6B}" type="slidenum">
              <a:rPr lang="en-US" altLang="zh-CN" smtClean="0"/>
              <a:pPr>
                <a:defRPr/>
              </a:pPr>
              <a:t>58</a:t>
            </a:fld>
            <a:r>
              <a:rPr lang="en-US" altLang="zh-CN" smtClean="0"/>
              <a:t>/83</a:t>
            </a:r>
            <a:endParaRPr lang="en-US" altLang="zh-CN" dirty="0"/>
          </a:p>
        </p:txBody>
      </p:sp>
    </p:spTree>
    <p:extLst>
      <p:ext uri="{BB962C8B-B14F-4D97-AF65-F5344CB8AC3E}">
        <p14:creationId xmlns:p14="http://schemas.microsoft.com/office/powerpoint/2010/main" val="31895628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arn(inVertic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arn(inVertic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arn(inVertical)">
                                      <p:cBhvr>
                                        <p:cTn id="1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问题描述</a:t>
            </a:r>
            <a:endParaRPr lang="en-US" altLang="zh-CN" dirty="0" smtClean="0"/>
          </a:p>
          <a:p>
            <a:pPr lvl="1"/>
            <a:r>
              <a:rPr lang="zh-CN" altLang="en-US" dirty="0" smtClean="0"/>
              <a:t>假设</a:t>
            </a:r>
            <a:r>
              <a:rPr lang="zh-CN" altLang="en-US" dirty="0"/>
              <a:t>国家发行了</a:t>
            </a:r>
            <a:r>
              <a:rPr lang="en-US" altLang="zh-CN" dirty="0"/>
              <a:t>n</a:t>
            </a:r>
            <a:r>
              <a:rPr lang="zh-CN" altLang="en-US" dirty="0"/>
              <a:t>种不同面值的邮票，并且规定每张信封上最多只允许贴</a:t>
            </a:r>
            <a:r>
              <a:rPr lang="en-US" altLang="zh-CN" dirty="0"/>
              <a:t>m</a:t>
            </a:r>
            <a:r>
              <a:rPr lang="zh-CN" altLang="en-US" dirty="0"/>
              <a:t>张邮票。连续邮资问题要求对于给定的</a:t>
            </a:r>
            <a:r>
              <a:rPr lang="en-US" altLang="zh-CN" dirty="0"/>
              <a:t>n</a:t>
            </a:r>
            <a:r>
              <a:rPr lang="zh-CN" altLang="en-US" dirty="0"/>
              <a:t>和</a:t>
            </a:r>
            <a:r>
              <a:rPr lang="en-US" altLang="zh-CN" dirty="0"/>
              <a:t>m</a:t>
            </a:r>
            <a:r>
              <a:rPr lang="zh-CN" altLang="en-US" dirty="0"/>
              <a:t>的值，给出邮票面值的最佳设计，在</a:t>
            </a:r>
            <a:r>
              <a:rPr lang="en-US" altLang="zh-CN" dirty="0"/>
              <a:t>1</a:t>
            </a:r>
            <a:r>
              <a:rPr lang="zh-CN" altLang="en-US" dirty="0"/>
              <a:t>张信封上可贴出从邮资</a:t>
            </a:r>
            <a:r>
              <a:rPr lang="en-US" altLang="zh-CN" dirty="0"/>
              <a:t>1</a:t>
            </a:r>
            <a:r>
              <a:rPr lang="zh-CN" altLang="en-US" dirty="0"/>
              <a:t>开始，增量为</a:t>
            </a:r>
            <a:r>
              <a:rPr lang="en-US" altLang="zh-CN" dirty="0"/>
              <a:t>1</a:t>
            </a:r>
            <a:r>
              <a:rPr lang="zh-CN" altLang="en-US" dirty="0"/>
              <a:t>的最大连续邮资区间。 </a:t>
            </a:r>
          </a:p>
        </p:txBody>
      </p:sp>
      <p:sp>
        <p:nvSpPr>
          <p:cNvPr id="3" name="标题 2"/>
          <p:cNvSpPr>
            <a:spLocks noGrp="1"/>
          </p:cNvSpPr>
          <p:nvPr>
            <p:ph type="title"/>
          </p:nvPr>
        </p:nvSpPr>
        <p:spPr/>
        <p:txBody>
          <a:bodyPr/>
          <a:lstStyle/>
          <a:p>
            <a:r>
              <a:rPr lang="zh-CN" altLang="en-US" dirty="0" smtClean="0"/>
              <a:t>连续邮资问题</a:t>
            </a:r>
            <a:endParaRPr lang="zh-CN" altLang="en-US" dirty="0"/>
          </a:p>
        </p:txBody>
      </p:sp>
      <p:pic>
        <p:nvPicPr>
          <p:cNvPr id="45058" name="Picture 2" descr="http://pic6.nipic.com/20100324/4416568_142710035860_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3608" y="4293096"/>
            <a:ext cx="2235771" cy="1789246"/>
          </a:xfrm>
          <a:prstGeom prst="rect">
            <a:avLst/>
          </a:prstGeom>
          <a:noFill/>
          <a:extLst>
            <a:ext uri="{909E8E84-426E-40DD-AFC4-6F175D3DCCD1}">
              <a14:hiddenFill xmlns:a14="http://schemas.microsoft.com/office/drawing/2010/main">
                <a:solidFill>
                  <a:srgbClr val="FFFFFF"/>
                </a:solidFill>
              </a14:hiddenFill>
            </a:ext>
          </a:extLst>
        </p:spPr>
      </p:pic>
      <p:pic>
        <p:nvPicPr>
          <p:cNvPr id="45060" name="Picture 4" descr="http://s16.sinaimg.cn/middle/59292d9bhaa635928b75f&amp;69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4238" y="3648559"/>
            <a:ext cx="3816424" cy="2804629"/>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59</a:t>
            </a:fld>
            <a:r>
              <a:rPr lang="en-US" altLang="zh-CN" smtClean="0"/>
              <a:t>/83</a:t>
            </a:r>
            <a:endParaRPr lang="en-US" altLang="zh-CN" dirty="0"/>
          </a:p>
        </p:txBody>
      </p:sp>
    </p:spTree>
    <p:extLst>
      <p:ext uri="{BB962C8B-B14F-4D97-AF65-F5344CB8AC3E}">
        <p14:creationId xmlns:p14="http://schemas.microsoft.com/office/powerpoint/2010/main" val="2024521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21279" y="1115616"/>
            <a:ext cx="6113829" cy="5227638"/>
          </a:xfrm>
        </p:spPr>
      </p:pic>
      <p:sp>
        <p:nvSpPr>
          <p:cNvPr id="3" name="标题 2"/>
          <p:cNvSpPr>
            <a:spLocks noGrp="1"/>
          </p:cNvSpPr>
          <p:nvPr>
            <p:ph type="title"/>
          </p:nvPr>
        </p:nvSpPr>
        <p:spPr/>
        <p:txBody>
          <a:bodyPr/>
          <a:lstStyle/>
          <a:p>
            <a:r>
              <a:rPr lang="zh-CN" altLang="en-US" dirty="0"/>
              <a:t>回溯</a:t>
            </a:r>
            <a:r>
              <a:rPr lang="zh-CN" altLang="en-US" dirty="0" smtClean="0"/>
              <a:t>法的使用</a:t>
            </a:r>
            <a:endParaRPr lang="zh-CN" altLang="en-US" dirty="0"/>
          </a:p>
        </p:txBody>
      </p:sp>
      <p:sp>
        <p:nvSpPr>
          <p:cNvPr id="6" name="矩形 5"/>
          <p:cNvSpPr/>
          <p:nvPr/>
        </p:nvSpPr>
        <p:spPr bwMode="auto">
          <a:xfrm>
            <a:off x="2771800" y="1916832"/>
            <a:ext cx="1080120" cy="288032"/>
          </a:xfrm>
          <a:prstGeom prst="rect">
            <a:avLst/>
          </a:prstGeom>
          <a:noFill/>
          <a:ln w="38100" cap="flat" cmpd="sng" algn="ctr">
            <a:solidFill>
              <a:srgbClr val="FF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7" name="矩形 6"/>
          <p:cNvSpPr/>
          <p:nvPr/>
        </p:nvSpPr>
        <p:spPr bwMode="auto">
          <a:xfrm>
            <a:off x="2771800" y="2896779"/>
            <a:ext cx="1080120" cy="288032"/>
          </a:xfrm>
          <a:prstGeom prst="rect">
            <a:avLst/>
          </a:prstGeom>
          <a:noFill/>
          <a:ln w="38100" cap="flat" cmpd="sng" algn="ctr">
            <a:solidFill>
              <a:srgbClr val="FF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8" name="矩形 7"/>
          <p:cNvSpPr/>
          <p:nvPr/>
        </p:nvSpPr>
        <p:spPr bwMode="auto">
          <a:xfrm>
            <a:off x="2748426" y="3884221"/>
            <a:ext cx="1080120" cy="288032"/>
          </a:xfrm>
          <a:prstGeom prst="rect">
            <a:avLst/>
          </a:prstGeom>
          <a:noFill/>
          <a:ln w="38100" cap="flat" cmpd="sng" algn="ctr">
            <a:solidFill>
              <a:srgbClr val="FF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9" name="矩形 8"/>
          <p:cNvSpPr/>
          <p:nvPr/>
        </p:nvSpPr>
        <p:spPr bwMode="auto">
          <a:xfrm>
            <a:off x="2720008" y="5171237"/>
            <a:ext cx="1080120" cy="288032"/>
          </a:xfrm>
          <a:prstGeom prst="rect">
            <a:avLst/>
          </a:prstGeom>
          <a:noFill/>
          <a:ln w="38100" cap="flat" cmpd="sng" algn="ctr">
            <a:solidFill>
              <a:srgbClr val="FF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657" y="4036179"/>
            <a:ext cx="1549131" cy="1528063"/>
          </a:xfrm>
          <a:prstGeom prst="rect">
            <a:avLst/>
          </a:prstGeom>
        </p:spPr>
      </p:pic>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576" y="1168795"/>
            <a:ext cx="1940992" cy="1180966"/>
          </a:xfrm>
          <a:prstGeom prst="rect">
            <a:avLst/>
          </a:prstGeom>
        </p:spPr>
      </p:pic>
      <p:pic>
        <p:nvPicPr>
          <p:cNvPr id="12" name="图片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5170" y="2326320"/>
            <a:ext cx="1781745" cy="1634212"/>
          </a:xfrm>
          <a:prstGeom prst="rect">
            <a:avLst/>
          </a:prstGeom>
        </p:spPr>
      </p:pic>
      <p:pic>
        <p:nvPicPr>
          <p:cNvPr id="45058" name="Picture 2" descr="http://www.ied.edu.hk/isll/images/Logo_springer.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9373" y="5686267"/>
            <a:ext cx="2389053" cy="597724"/>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6</a:t>
            </a:fld>
            <a:r>
              <a:rPr lang="en-US" altLang="zh-CN" smtClean="0"/>
              <a:t>/83</a:t>
            </a:r>
            <a:endParaRPr lang="en-US" altLang="zh-CN" dirty="0"/>
          </a:p>
        </p:txBody>
      </p:sp>
    </p:spTree>
    <p:extLst>
      <p:ext uri="{BB962C8B-B14F-4D97-AF65-F5344CB8AC3E}">
        <p14:creationId xmlns:p14="http://schemas.microsoft.com/office/powerpoint/2010/main" val="16890887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搜索</a:t>
            </a:r>
            <a:r>
              <a:rPr lang="zh-CN" altLang="en-US" dirty="0"/>
              <a:t>所有</a:t>
            </a:r>
            <a:r>
              <a:rPr lang="zh-CN" altLang="en-US" dirty="0" smtClean="0"/>
              <a:t>可行解</a:t>
            </a:r>
            <a:endParaRPr lang="en-US" altLang="zh-CN" dirty="0" smtClean="0"/>
          </a:p>
          <a:p>
            <a:pPr lvl="1">
              <a:lnSpc>
                <a:spcPct val="150000"/>
              </a:lnSpc>
            </a:pPr>
            <a:r>
              <a:rPr lang="zh-CN" altLang="en-US" dirty="0" smtClean="0"/>
              <a:t>当</a:t>
            </a:r>
            <a:r>
              <a:rPr lang="en-US" altLang="zh-CN" dirty="0" err="1"/>
              <a:t>i</a:t>
            </a:r>
            <a:r>
              <a:rPr lang="en-US" altLang="zh-CN" dirty="0"/>
              <a:t>&lt;=n</a:t>
            </a:r>
            <a:r>
              <a:rPr lang="zh-CN" altLang="en-US" dirty="0"/>
              <a:t>时，当前结点</a:t>
            </a:r>
            <a:r>
              <a:rPr lang="en-US" altLang="zh-CN" dirty="0"/>
              <a:t>Z</a:t>
            </a:r>
            <a:r>
              <a:rPr lang="zh-CN" altLang="en-US" dirty="0"/>
              <a:t>是解空间中的内部结点。在该结点处</a:t>
            </a:r>
            <a:r>
              <a:rPr lang="en-US" altLang="zh-CN" dirty="0"/>
              <a:t>x[1:i-1]</a:t>
            </a:r>
            <a:r>
              <a:rPr lang="zh-CN" altLang="en-US" dirty="0"/>
              <a:t>能贴出最大连续区间为</a:t>
            </a:r>
            <a:r>
              <a:rPr lang="en-US" altLang="zh-CN" dirty="0" smtClean="0"/>
              <a:t>r-1</a:t>
            </a:r>
            <a:r>
              <a:rPr lang="zh-CN" altLang="en-US" dirty="0" smtClean="0"/>
              <a:t>；</a:t>
            </a:r>
            <a:endParaRPr lang="en-US" altLang="zh-CN" dirty="0" smtClean="0"/>
          </a:p>
          <a:p>
            <a:pPr lvl="1">
              <a:lnSpc>
                <a:spcPct val="150000"/>
              </a:lnSpc>
            </a:pPr>
            <a:r>
              <a:rPr lang="zh-CN" altLang="en-US" dirty="0" smtClean="0"/>
              <a:t>在</a:t>
            </a:r>
            <a:r>
              <a:rPr lang="zh-CN" altLang="en-US" dirty="0"/>
              <a:t>结点</a:t>
            </a:r>
            <a:r>
              <a:rPr lang="en-US" altLang="zh-CN" dirty="0"/>
              <a:t>Z</a:t>
            </a:r>
            <a:r>
              <a:rPr lang="zh-CN" altLang="en-US" dirty="0"/>
              <a:t>处，</a:t>
            </a:r>
            <a:r>
              <a:rPr lang="en-US" altLang="zh-CN" dirty="0"/>
              <a:t>x</a:t>
            </a:r>
            <a:r>
              <a:rPr lang="zh-CN" altLang="en-US" dirty="0"/>
              <a:t>的可能取值范围是</a:t>
            </a:r>
            <a:r>
              <a:rPr lang="en-US" altLang="zh-CN" dirty="0"/>
              <a:t>[x[i-1]+1</a:t>
            </a:r>
            <a:r>
              <a:rPr lang="zh-CN" altLang="en-US" dirty="0"/>
              <a:t>：</a:t>
            </a:r>
            <a:r>
              <a:rPr lang="en-US" altLang="zh-CN" dirty="0"/>
              <a:t>r</a:t>
            </a:r>
            <a:r>
              <a:rPr lang="en-US" altLang="zh-CN" dirty="0" smtClean="0"/>
              <a:t>]</a:t>
            </a:r>
            <a:r>
              <a:rPr lang="zh-CN" altLang="en-US" dirty="0" smtClean="0"/>
              <a:t>，结点</a:t>
            </a:r>
            <a:r>
              <a:rPr lang="en-US" altLang="zh-CN" dirty="0"/>
              <a:t>Z</a:t>
            </a:r>
            <a:r>
              <a:rPr lang="zh-CN" altLang="en-US" dirty="0"/>
              <a:t>有</a:t>
            </a:r>
            <a:r>
              <a:rPr lang="en-US" altLang="zh-CN" dirty="0"/>
              <a:t>r-x[i-1]</a:t>
            </a:r>
            <a:r>
              <a:rPr lang="zh-CN" altLang="en-US" dirty="0"/>
              <a:t>个儿子</a:t>
            </a:r>
            <a:r>
              <a:rPr lang="zh-CN" altLang="en-US" dirty="0" smtClean="0"/>
              <a:t>结点；</a:t>
            </a:r>
            <a:endParaRPr lang="en-US" altLang="zh-CN" dirty="0" smtClean="0"/>
          </a:p>
          <a:p>
            <a:pPr lvl="1">
              <a:lnSpc>
                <a:spcPct val="150000"/>
              </a:lnSpc>
            </a:pPr>
            <a:r>
              <a:rPr lang="zh-CN" altLang="en-US" dirty="0" smtClean="0"/>
              <a:t>算法</a:t>
            </a:r>
            <a:r>
              <a:rPr lang="zh-CN" altLang="en-US" dirty="0"/>
              <a:t>对当前结点</a:t>
            </a:r>
            <a:r>
              <a:rPr lang="en-US" altLang="zh-CN" dirty="0"/>
              <a:t>Z</a:t>
            </a:r>
            <a:r>
              <a:rPr lang="zh-CN" altLang="en-US" dirty="0"/>
              <a:t>的每一个儿子结点以深度优先遍历的方式递归的对应子树进行搜索，从而找出最大连续邮资区间的方案。</a:t>
            </a:r>
          </a:p>
        </p:txBody>
      </p:sp>
      <p:sp>
        <p:nvSpPr>
          <p:cNvPr id="3" name="标题 2"/>
          <p:cNvSpPr>
            <a:spLocks noGrp="1"/>
          </p:cNvSpPr>
          <p:nvPr>
            <p:ph type="title"/>
          </p:nvPr>
        </p:nvSpPr>
        <p:spPr/>
        <p:txBody>
          <a:bodyPr/>
          <a:lstStyle/>
          <a:p>
            <a:r>
              <a:rPr lang="zh-CN" altLang="en-US" dirty="0"/>
              <a:t>基本思路</a:t>
            </a:r>
          </a:p>
        </p:txBody>
      </p:sp>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60</a:t>
            </a:fld>
            <a:r>
              <a:rPr lang="en-US" altLang="zh-CN" smtClean="0"/>
              <a:t>/83</a:t>
            </a:r>
            <a:endParaRPr lang="en-US" altLang="zh-CN" dirty="0"/>
          </a:p>
        </p:txBody>
      </p:sp>
    </p:spTree>
    <p:extLst>
      <p:ext uri="{BB962C8B-B14F-4D97-AF65-F5344CB8AC3E}">
        <p14:creationId xmlns:p14="http://schemas.microsoft.com/office/powerpoint/2010/main" val="1292484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arn(inVertic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arn(inVertic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arn(inVertical)">
                                      <p:cBhvr>
                                        <p:cTn id="1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 解向量</a:t>
            </a:r>
            <a:r>
              <a:rPr lang="zh-CN" altLang="en-US" dirty="0"/>
              <a:t>：</a:t>
            </a:r>
          </a:p>
          <a:p>
            <a:pPr lvl="1"/>
            <a:r>
              <a:rPr lang="zh-CN" altLang="en-US" dirty="0" smtClean="0"/>
              <a:t>用</a:t>
            </a:r>
            <a:r>
              <a:rPr lang="en-US" altLang="zh-CN" dirty="0"/>
              <a:t>n</a:t>
            </a:r>
            <a:r>
              <a:rPr lang="zh-CN" altLang="en-US" dirty="0"/>
              <a:t>元组</a:t>
            </a:r>
            <a:r>
              <a:rPr lang="en-US" altLang="zh-CN" dirty="0"/>
              <a:t>x[1:n]</a:t>
            </a:r>
            <a:r>
              <a:rPr lang="zh-CN" altLang="en-US" dirty="0"/>
              <a:t>表示</a:t>
            </a:r>
            <a:r>
              <a:rPr lang="en-US" altLang="zh-CN" dirty="0"/>
              <a:t>n</a:t>
            </a:r>
            <a:r>
              <a:rPr lang="zh-CN" altLang="en-US" dirty="0"/>
              <a:t>种不同的邮票面值，并约定它们从小到大排列。</a:t>
            </a:r>
            <a:r>
              <a:rPr lang="en-US" altLang="zh-CN" dirty="0"/>
              <a:t>x[1]=1</a:t>
            </a:r>
            <a:r>
              <a:rPr lang="zh-CN" altLang="en-US" dirty="0"/>
              <a:t>是唯一的选择。（</a:t>
            </a:r>
            <a:r>
              <a:rPr lang="en-US" altLang="zh-CN" dirty="0"/>
              <a:t>x</a:t>
            </a:r>
            <a:r>
              <a:rPr lang="zh-CN" altLang="en-US" dirty="0"/>
              <a:t>表第</a:t>
            </a:r>
            <a:r>
              <a:rPr lang="en-US" altLang="zh-CN" dirty="0" err="1"/>
              <a:t>i</a:t>
            </a:r>
            <a:r>
              <a:rPr lang="zh-CN" altLang="en-US" dirty="0"/>
              <a:t>张邮票的面值）</a:t>
            </a:r>
          </a:p>
          <a:p>
            <a:pPr>
              <a:lnSpc>
                <a:spcPct val="150000"/>
              </a:lnSpc>
            </a:pPr>
            <a:r>
              <a:rPr lang="en-US" altLang="zh-CN" dirty="0" smtClean="0"/>
              <a:t> </a:t>
            </a:r>
            <a:r>
              <a:rPr lang="zh-CN" altLang="en-US" dirty="0" smtClean="0"/>
              <a:t>可行性</a:t>
            </a:r>
            <a:r>
              <a:rPr lang="zh-CN" altLang="en-US" dirty="0"/>
              <a:t>约束函数：</a:t>
            </a:r>
          </a:p>
          <a:p>
            <a:pPr lvl="1">
              <a:lnSpc>
                <a:spcPct val="150000"/>
              </a:lnSpc>
            </a:pPr>
            <a:r>
              <a:rPr lang="zh-CN" altLang="en-US" dirty="0" smtClean="0"/>
              <a:t>已</a:t>
            </a:r>
            <a:r>
              <a:rPr lang="zh-CN" altLang="en-US" dirty="0"/>
              <a:t>选定</a:t>
            </a:r>
            <a:r>
              <a:rPr lang="en-US" altLang="zh-CN" dirty="0"/>
              <a:t>x[1:i-1]</a:t>
            </a:r>
            <a:r>
              <a:rPr lang="zh-CN" altLang="en-US" dirty="0"/>
              <a:t>，最大连续邮资区间是</a:t>
            </a:r>
            <a:r>
              <a:rPr lang="en-US" altLang="zh-CN" dirty="0"/>
              <a:t>1—r-1,</a:t>
            </a:r>
            <a:r>
              <a:rPr lang="zh-CN" altLang="en-US" dirty="0"/>
              <a:t>下来</a:t>
            </a:r>
            <a:r>
              <a:rPr lang="en-US" altLang="zh-CN" dirty="0"/>
              <a:t>x</a:t>
            </a:r>
            <a:r>
              <a:rPr lang="zh-CN" altLang="en-US" dirty="0"/>
              <a:t>的可取值范围是</a:t>
            </a:r>
            <a:r>
              <a:rPr lang="en-US" altLang="zh-CN" dirty="0"/>
              <a:t>x[i-1]+1—r</a:t>
            </a:r>
            <a:r>
              <a:rPr lang="zh-CN" altLang="en-US" dirty="0"/>
              <a:t>。（</a:t>
            </a:r>
            <a:r>
              <a:rPr lang="en-US" altLang="zh-CN" dirty="0"/>
              <a:t>r-1</a:t>
            </a:r>
            <a:r>
              <a:rPr lang="zh-CN" altLang="en-US" dirty="0"/>
              <a:t>表</a:t>
            </a:r>
            <a:r>
              <a:rPr lang="en-US" altLang="zh-CN" dirty="0"/>
              <a:t>x[1:i-1]</a:t>
            </a:r>
            <a:r>
              <a:rPr lang="zh-CN" altLang="en-US" dirty="0"/>
              <a:t>所能达到的连续区间的上界</a:t>
            </a:r>
            <a:r>
              <a:rPr lang="zh-CN" altLang="en-US" dirty="0" smtClean="0"/>
              <a:t>）</a:t>
            </a:r>
            <a:endParaRPr lang="zh-CN" altLang="en-US" dirty="0"/>
          </a:p>
        </p:txBody>
      </p:sp>
      <p:sp>
        <p:nvSpPr>
          <p:cNvPr id="3" name="标题 2"/>
          <p:cNvSpPr>
            <a:spLocks noGrp="1"/>
          </p:cNvSpPr>
          <p:nvPr>
            <p:ph type="title"/>
          </p:nvPr>
        </p:nvSpPr>
        <p:spPr/>
        <p:txBody>
          <a:bodyPr/>
          <a:lstStyle/>
          <a:p>
            <a:r>
              <a:rPr lang="zh-CN" altLang="en-US" dirty="0" smtClean="0"/>
              <a:t>问题分析一</a:t>
            </a:r>
            <a:endParaRPr lang="zh-CN" altLang="en-US" dirty="0"/>
          </a:p>
        </p:txBody>
      </p:sp>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61</a:t>
            </a:fld>
            <a:r>
              <a:rPr lang="en-US" altLang="zh-CN" smtClean="0"/>
              <a:t>/83</a:t>
            </a:r>
            <a:endParaRPr lang="en-US" altLang="zh-CN" dirty="0"/>
          </a:p>
        </p:txBody>
      </p:sp>
    </p:spTree>
    <p:extLst>
      <p:ext uri="{BB962C8B-B14F-4D97-AF65-F5344CB8AC3E}">
        <p14:creationId xmlns:p14="http://schemas.microsoft.com/office/powerpoint/2010/main" val="3510850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barn(inVertical)">
                                      <p:cBhvr>
                                        <p:cTn id="7" dur="500"/>
                                        <p:tgtEl>
                                          <p:spTgt spid="2">
                                            <p:txEl>
                                              <p:pRg st="2" end="2"/>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barn(inVertical)">
                                      <p:cBhvr>
                                        <p:cTn id="10"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 </a:t>
            </a:r>
            <a:r>
              <a:rPr lang="zh-CN" altLang="en-US" dirty="0"/>
              <a:t>如何确定</a:t>
            </a:r>
            <a:r>
              <a:rPr lang="en-US" altLang="zh-CN" dirty="0"/>
              <a:t>r</a:t>
            </a:r>
            <a:r>
              <a:rPr lang="zh-CN" altLang="en-US" dirty="0"/>
              <a:t>的值：</a:t>
            </a:r>
          </a:p>
          <a:p>
            <a:pPr lvl="1">
              <a:lnSpc>
                <a:spcPct val="200000"/>
              </a:lnSpc>
            </a:pPr>
            <a:r>
              <a:rPr lang="zh-CN" altLang="en-US" dirty="0"/>
              <a:t>计算</a:t>
            </a:r>
            <a:r>
              <a:rPr lang="en-US" altLang="zh-CN" dirty="0"/>
              <a:t>x[1:i]</a:t>
            </a:r>
            <a:r>
              <a:rPr lang="zh-CN" altLang="en-US" dirty="0"/>
              <a:t>的最大连续邮资区间在本算法中被频繁使用到，因此势必要找到一个高效的方法</a:t>
            </a:r>
            <a:r>
              <a:rPr lang="zh-CN" altLang="en-US" dirty="0" smtClean="0"/>
              <a:t>。</a:t>
            </a:r>
            <a:endParaRPr lang="en-US" altLang="zh-CN" dirty="0" smtClean="0"/>
          </a:p>
          <a:p>
            <a:pPr lvl="1">
              <a:lnSpc>
                <a:spcPct val="200000"/>
              </a:lnSpc>
            </a:pPr>
            <a:r>
              <a:rPr lang="zh-CN" altLang="en-US" dirty="0" smtClean="0"/>
              <a:t>考虑</a:t>
            </a:r>
            <a:r>
              <a:rPr lang="zh-CN" altLang="en-US" dirty="0"/>
              <a:t>到直接递归的求解复杂度太高，用不超过</a:t>
            </a:r>
            <a:r>
              <a:rPr lang="en-US" altLang="zh-CN" dirty="0"/>
              <a:t>m</a:t>
            </a:r>
            <a:r>
              <a:rPr lang="zh-CN" altLang="en-US" dirty="0"/>
              <a:t>张面值为</a:t>
            </a:r>
            <a:r>
              <a:rPr lang="en-US" altLang="zh-CN" dirty="0"/>
              <a:t>x[1:i]</a:t>
            </a:r>
            <a:r>
              <a:rPr lang="zh-CN" altLang="en-US" dirty="0"/>
              <a:t>的邮票贴出邮资</a:t>
            </a:r>
            <a:r>
              <a:rPr lang="en-US" altLang="zh-CN" dirty="0"/>
              <a:t>k</a:t>
            </a:r>
            <a:r>
              <a:rPr lang="zh-CN" altLang="en-US" dirty="0"/>
              <a:t>所需的最少邮票数</a:t>
            </a:r>
            <a:r>
              <a:rPr lang="en-US" altLang="zh-CN" dirty="0"/>
              <a:t>y[k]</a:t>
            </a:r>
            <a:r>
              <a:rPr lang="zh-CN" altLang="en-US" dirty="0"/>
              <a:t>。通过</a:t>
            </a:r>
            <a:r>
              <a:rPr lang="en-US" altLang="zh-CN" dirty="0"/>
              <a:t>y[k]</a:t>
            </a:r>
            <a:r>
              <a:rPr lang="zh-CN" altLang="en-US" dirty="0"/>
              <a:t>可以很快推出</a:t>
            </a:r>
            <a:r>
              <a:rPr lang="en-US" altLang="zh-CN" dirty="0"/>
              <a:t>r</a:t>
            </a:r>
            <a:r>
              <a:rPr lang="zh-CN" altLang="en-US" dirty="0"/>
              <a:t>的值。</a:t>
            </a:r>
          </a:p>
          <a:p>
            <a:endParaRPr lang="zh-CN" altLang="en-US" dirty="0"/>
          </a:p>
        </p:txBody>
      </p:sp>
      <p:sp>
        <p:nvSpPr>
          <p:cNvPr id="3" name="标题 2"/>
          <p:cNvSpPr>
            <a:spLocks noGrp="1"/>
          </p:cNvSpPr>
          <p:nvPr>
            <p:ph type="title"/>
          </p:nvPr>
        </p:nvSpPr>
        <p:spPr/>
        <p:txBody>
          <a:bodyPr/>
          <a:lstStyle/>
          <a:p>
            <a:r>
              <a:rPr lang="zh-CN" altLang="en-US" dirty="0"/>
              <a:t>问题</a:t>
            </a:r>
            <a:r>
              <a:rPr lang="zh-CN" altLang="en-US" dirty="0" smtClean="0"/>
              <a:t>分析二</a:t>
            </a:r>
            <a:endParaRPr lang="zh-CN" altLang="en-US" dirty="0"/>
          </a:p>
        </p:txBody>
      </p:sp>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62</a:t>
            </a:fld>
            <a:r>
              <a:rPr lang="en-US" altLang="zh-CN" smtClean="0"/>
              <a:t>/83</a:t>
            </a:r>
            <a:endParaRPr lang="en-US" altLang="zh-CN" dirty="0"/>
          </a:p>
        </p:txBody>
      </p:sp>
    </p:spTree>
    <p:extLst>
      <p:ext uri="{BB962C8B-B14F-4D97-AF65-F5344CB8AC3E}">
        <p14:creationId xmlns:p14="http://schemas.microsoft.com/office/powerpoint/2010/main" val="1428107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arn(inVertic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arn(inVertical)">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问题描述</a:t>
            </a:r>
            <a:endParaRPr lang="en-US" altLang="zh-CN" dirty="0" smtClean="0"/>
          </a:p>
          <a:p>
            <a:pPr lvl="1"/>
            <a:r>
              <a:rPr lang="zh-CN" altLang="en-US" dirty="0"/>
              <a:t> 将</a:t>
            </a:r>
            <a:r>
              <a:rPr lang="en-US" altLang="zh-CN" dirty="0"/>
              <a:t>n</a:t>
            </a:r>
            <a:r>
              <a:rPr lang="zh-CN" altLang="en-US" dirty="0"/>
              <a:t>块电路板以最佳排列方式插入带有</a:t>
            </a:r>
            <a:r>
              <a:rPr lang="en-US" altLang="zh-CN" dirty="0"/>
              <a:t>n</a:t>
            </a:r>
            <a:r>
              <a:rPr lang="zh-CN" altLang="en-US" dirty="0"/>
              <a:t>个插槽的机箱中。</a:t>
            </a:r>
            <a:r>
              <a:rPr lang="en-US" altLang="zh-CN" dirty="0"/>
              <a:t>n</a:t>
            </a:r>
            <a:r>
              <a:rPr lang="zh-CN" altLang="en-US" dirty="0"/>
              <a:t>块电路板的不同排列方式对应于不同的电路板插入方案</a:t>
            </a:r>
            <a:r>
              <a:rPr lang="zh-CN" altLang="en-US" dirty="0" smtClean="0"/>
              <a:t>。</a:t>
            </a:r>
            <a:endParaRPr lang="en-US" altLang="zh-CN" dirty="0" smtClean="0"/>
          </a:p>
          <a:p>
            <a:pPr lvl="1"/>
            <a:r>
              <a:rPr lang="zh-CN" altLang="en-US" dirty="0" smtClean="0"/>
              <a:t>设</a:t>
            </a:r>
            <a:r>
              <a:rPr lang="en-US" altLang="zh-CN" dirty="0"/>
              <a:t>B={1, 2, …, n}</a:t>
            </a:r>
            <a:r>
              <a:rPr lang="zh-CN" altLang="en-US" dirty="0"/>
              <a:t>是</a:t>
            </a:r>
            <a:r>
              <a:rPr lang="en-US" altLang="zh-CN" dirty="0"/>
              <a:t>n</a:t>
            </a:r>
            <a:r>
              <a:rPr lang="zh-CN" altLang="en-US" dirty="0"/>
              <a:t>块电路板的集合，</a:t>
            </a:r>
            <a:r>
              <a:rPr lang="en-US" altLang="zh-CN" dirty="0"/>
              <a:t>L={N1, N2, …, Nm}</a:t>
            </a:r>
            <a:r>
              <a:rPr lang="zh-CN" altLang="en-US" dirty="0"/>
              <a:t>是连接这</a:t>
            </a:r>
            <a:r>
              <a:rPr lang="en-US" altLang="zh-CN" dirty="0"/>
              <a:t>n</a:t>
            </a:r>
            <a:r>
              <a:rPr lang="zh-CN" altLang="en-US" dirty="0"/>
              <a:t>块电路板中若干电路板的</a:t>
            </a:r>
            <a:r>
              <a:rPr lang="en-US" altLang="zh-CN" dirty="0"/>
              <a:t>m</a:t>
            </a:r>
            <a:r>
              <a:rPr lang="zh-CN" altLang="en-US" dirty="0"/>
              <a:t>个连接块</a:t>
            </a:r>
            <a:r>
              <a:rPr lang="zh-CN" altLang="en-US" dirty="0" smtClean="0"/>
              <a:t>。</a:t>
            </a:r>
            <a:r>
              <a:rPr lang="en-US" altLang="zh-CN" dirty="0" smtClean="0"/>
              <a:t>Ni</a:t>
            </a:r>
            <a:r>
              <a:rPr lang="zh-CN" altLang="en-US" dirty="0"/>
              <a:t>是</a:t>
            </a:r>
            <a:r>
              <a:rPr lang="en-US" altLang="zh-CN" dirty="0"/>
              <a:t>B</a:t>
            </a:r>
            <a:r>
              <a:rPr lang="zh-CN" altLang="en-US" dirty="0"/>
              <a:t>的一个子集，且</a:t>
            </a:r>
            <a:r>
              <a:rPr lang="en-US" altLang="zh-CN" dirty="0"/>
              <a:t>Ni</a:t>
            </a:r>
            <a:r>
              <a:rPr lang="zh-CN" altLang="en-US" dirty="0"/>
              <a:t>中的电路板用同一条导线连接在一起</a:t>
            </a:r>
            <a:r>
              <a:rPr lang="zh-CN" altLang="en-US" dirty="0" smtClean="0"/>
              <a:t>。</a:t>
            </a:r>
            <a:endParaRPr lang="en-US" altLang="zh-CN" dirty="0" smtClean="0"/>
          </a:p>
          <a:p>
            <a:pPr lvl="1"/>
            <a:r>
              <a:rPr lang="zh-CN" altLang="en-US" dirty="0" smtClean="0"/>
              <a:t>设</a:t>
            </a:r>
            <a:r>
              <a:rPr lang="en-US" altLang="zh-CN" dirty="0"/>
              <a:t>x</a:t>
            </a:r>
            <a:r>
              <a:rPr lang="zh-CN" altLang="en-US" dirty="0"/>
              <a:t>表示</a:t>
            </a:r>
            <a:r>
              <a:rPr lang="en-US" altLang="zh-CN" dirty="0"/>
              <a:t>n</a:t>
            </a:r>
            <a:r>
              <a:rPr lang="zh-CN" altLang="en-US" dirty="0"/>
              <a:t>块电路板的一个排列，即在机箱的第</a:t>
            </a:r>
            <a:r>
              <a:rPr lang="en-US" altLang="zh-CN" dirty="0" err="1"/>
              <a:t>i</a:t>
            </a:r>
            <a:r>
              <a:rPr lang="zh-CN" altLang="en-US" dirty="0"/>
              <a:t>个插槽中插入的电路板编号是</a:t>
            </a:r>
            <a:r>
              <a:rPr lang="en-US" altLang="zh-CN" dirty="0"/>
              <a:t>x[</a:t>
            </a:r>
            <a:r>
              <a:rPr lang="en-US" altLang="zh-CN" dirty="0" err="1"/>
              <a:t>i</a:t>
            </a:r>
            <a:r>
              <a:rPr lang="en-US" altLang="zh-CN" dirty="0"/>
              <a:t>]</a:t>
            </a:r>
            <a:r>
              <a:rPr lang="zh-CN" altLang="en-US" dirty="0"/>
              <a:t>。</a:t>
            </a:r>
            <a:r>
              <a:rPr lang="en-US" altLang="zh-CN" dirty="0"/>
              <a:t>x</a:t>
            </a:r>
            <a:r>
              <a:rPr lang="zh-CN" altLang="en-US" dirty="0"/>
              <a:t>所确定的电路板排列</a:t>
            </a:r>
            <a:r>
              <a:rPr lang="en-US" altLang="zh-CN" dirty="0"/>
              <a:t>Density (x)</a:t>
            </a:r>
            <a:r>
              <a:rPr lang="zh-CN" altLang="en-US" dirty="0"/>
              <a:t>密度定义为跨越相邻电路板插槽的最大连线数</a:t>
            </a:r>
            <a:r>
              <a:rPr lang="zh-CN" altLang="en-US" dirty="0" smtClean="0"/>
              <a:t>。</a:t>
            </a:r>
            <a:endParaRPr lang="zh-CN" altLang="en-US" dirty="0"/>
          </a:p>
        </p:txBody>
      </p:sp>
      <p:sp>
        <p:nvSpPr>
          <p:cNvPr id="3" name="标题 2"/>
          <p:cNvSpPr>
            <a:spLocks noGrp="1"/>
          </p:cNvSpPr>
          <p:nvPr>
            <p:ph type="title"/>
          </p:nvPr>
        </p:nvSpPr>
        <p:spPr/>
        <p:txBody>
          <a:bodyPr/>
          <a:lstStyle/>
          <a:p>
            <a:r>
              <a:rPr lang="zh-CN" altLang="en-US" dirty="0" smtClean="0"/>
              <a:t>电路板排列问题</a:t>
            </a:r>
            <a:endParaRPr lang="zh-CN" altLang="en-US" dirty="0"/>
          </a:p>
        </p:txBody>
      </p:sp>
      <p:sp>
        <p:nvSpPr>
          <p:cNvPr id="5" name="灯片编号占位符 4"/>
          <p:cNvSpPr>
            <a:spLocks noGrp="1"/>
          </p:cNvSpPr>
          <p:nvPr>
            <p:ph type="sldNum" sz="quarter" idx="10"/>
          </p:nvPr>
        </p:nvSpPr>
        <p:spPr/>
        <p:txBody>
          <a:bodyPr/>
          <a:lstStyle/>
          <a:p>
            <a:pPr>
              <a:defRPr/>
            </a:pPr>
            <a:fld id="{459EA7AB-6CCF-4392-BD0C-0EE200CA1E6B}" type="slidenum">
              <a:rPr lang="en-US" altLang="zh-CN" smtClean="0"/>
              <a:pPr>
                <a:defRPr/>
              </a:pPr>
              <a:t>63</a:t>
            </a:fld>
            <a:r>
              <a:rPr lang="en-US" altLang="zh-CN" smtClean="0"/>
              <a:t>/83</a:t>
            </a:r>
            <a:endParaRPr lang="en-US" altLang="zh-CN" dirty="0"/>
          </a:p>
        </p:txBody>
      </p:sp>
    </p:spTree>
    <p:extLst>
      <p:ext uri="{BB962C8B-B14F-4D97-AF65-F5344CB8AC3E}">
        <p14:creationId xmlns:p14="http://schemas.microsoft.com/office/powerpoint/2010/main" val="1759515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barn(inVertical)">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barn(inVertical)">
                                      <p:cBhvr>
                                        <p:cTn id="1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 例：如图，设</a:t>
            </a:r>
            <a:r>
              <a:rPr lang="en-US" altLang="zh-CN" dirty="0"/>
              <a:t>n=8, m=5</a:t>
            </a:r>
            <a:r>
              <a:rPr lang="zh-CN" altLang="en-US" dirty="0"/>
              <a:t>，给定</a:t>
            </a:r>
            <a:r>
              <a:rPr lang="en-US" altLang="zh-CN" dirty="0"/>
              <a:t>n</a:t>
            </a:r>
            <a:r>
              <a:rPr lang="zh-CN" altLang="en-US" dirty="0"/>
              <a:t>块电路板及其</a:t>
            </a:r>
            <a:r>
              <a:rPr lang="en-US" altLang="zh-CN" dirty="0"/>
              <a:t>m</a:t>
            </a:r>
            <a:r>
              <a:rPr lang="zh-CN" altLang="en-US" dirty="0"/>
              <a:t>个连接块：</a:t>
            </a:r>
            <a:r>
              <a:rPr lang="en-US" altLang="zh-CN" dirty="0"/>
              <a:t>B={1, 2, 3, 4, 5, 6, 7, 8}</a:t>
            </a:r>
            <a:r>
              <a:rPr lang="zh-CN" altLang="en-US" dirty="0"/>
              <a:t>，</a:t>
            </a:r>
            <a:r>
              <a:rPr lang="en-US" altLang="zh-CN" dirty="0"/>
              <a:t>N1={4, 5, 6}</a:t>
            </a:r>
            <a:r>
              <a:rPr lang="zh-CN" altLang="en-US" dirty="0"/>
              <a:t>，</a:t>
            </a:r>
            <a:r>
              <a:rPr lang="en-US" altLang="zh-CN" dirty="0"/>
              <a:t>N2={2, 3}</a:t>
            </a:r>
            <a:r>
              <a:rPr lang="zh-CN" altLang="en-US" dirty="0"/>
              <a:t>，</a:t>
            </a:r>
            <a:r>
              <a:rPr lang="en-US" altLang="zh-CN" dirty="0"/>
              <a:t>N3={1, 3}</a:t>
            </a:r>
            <a:r>
              <a:rPr lang="zh-CN" altLang="en-US" dirty="0"/>
              <a:t>，</a:t>
            </a:r>
            <a:r>
              <a:rPr lang="en-US" altLang="zh-CN" dirty="0"/>
              <a:t>N4={3, 6}</a:t>
            </a:r>
            <a:r>
              <a:rPr lang="zh-CN" altLang="en-US" dirty="0"/>
              <a:t>，</a:t>
            </a:r>
            <a:r>
              <a:rPr lang="en-US" altLang="zh-CN" dirty="0"/>
              <a:t>N5={7, 8};</a:t>
            </a:r>
            <a:r>
              <a:rPr lang="zh-CN" altLang="en-US" dirty="0"/>
              <a:t>其中两个可能的排列如图所示，则该电路板排列的密度分别是</a:t>
            </a:r>
            <a:r>
              <a:rPr lang="en-US" altLang="zh-CN" dirty="0"/>
              <a:t>2</a:t>
            </a:r>
            <a:r>
              <a:rPr lang="zh-CN" altLang="en-US" dirty="0"/>
              <a:t>，</a:t>
            </a:r>
            <a:r>
              <a:rPr lang="en-US" altLang="zh-CN" dirty="0"/>
              <a:t>3</a:t>
            </a:r>
            <a:r>
              <a:rPr lang="zh-CN" altLang="en-US" dirty="0"/>
              <a:t>。</a:t>
            </a:r>
          </a:p>
        </p:txBody>
      </p:sp>
      <p:sp>
        <p:nvSpPr>
          <p:cNvPr id="3" name="标题 2"/>
          <p:cNvSpPr>
            <a:spLocks noGrp="1"/>
          </p:cNvSpPr>
          <p:nvPr>
            <p:ph type="title"/>
          </p:nvPr>
        </p:nvSpPr>
        <p:spPr/>
        <p:txBody>
          <a:bodyPr/>
          <a:lstStyle/>
          <a:p>
            <a:r>
              <a:rPr lang="zh-CN" altLang="en-US" dirty="0" smtClean="0"/>
              <a:t>举例说明</a:t>
            </a:r>
            <a:endParaRPr lang="zh-CN" altLang="en-US" dirty="0"/>
          </a:p>
        </p:txBody>
      </p:sp>
      <p:pic>
        <p:nvPicPr>
          <p:cNvPr id="45058" name="Picture 2" descr="http://img.blog.csdn.net/201305080855395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9321" y="3844205"/>
            <a:ext cx="3504687" cy="2384953"/>
          </a:xfrm>
          <a:prstGeom prst="rect">
            <a:avLst/>
          </a:prstGeom>
          <a:noFill/>
          <a:extLst>
            <a:ext uri="{909E8E84-426E-40DD-AFC4-6F175D3DCCD1}">
              <a14:hiddenFill xmlns:a14="http://schemas.microsoft.com/office/drawing/2010/main">
                <a:solidFill>
                  <a:srgbClr val="FFFFFF"/>
                </a:solidFill>
              </a14:hiddenFill>
            </a:ext>
          </a:extLst>
        </p:spPr>
      </p:pic>
      <p:pic>
        <p:nvPicPr>
          <p:cNvPr id="45060" name="Picture 4" descr="http://img.blog.csdn.net/201305080927115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3755935"/>
            <a:ext cx="3600400" cy="2473223"/>
          </a:xfrm>
          <a:prstGeom prst="rect">
            <a:avLst/>
          </a:prstGeom>
          <a:noFill/>
          <a:extLst>
            <a:ext uri="{909E8E84-426E-40DD-AFC4-6F175D3DCCD1}">
              <a14:hiddenFill xmlns:a14="http://schemas.microsoft.com/office/drawing/2010/main">
                <a:solidFill>
                  <a:srgbClr val="FFFFFF"/>
                </a:solidFill>
              </a14:hiddenFill>
            </a:ext>
          </a:extLst>
        </p:spPr>
      </p:pic>
      <p:sp>
        <p:nvSpPr>
          <p:cNvPr id="5" name="灯片编号占位符 4"/>
          <p:cNvSpPr>
            <a:spLocks noGrp="1"/>
          </p:cNvSpPr>
          <p:nvPr>
            <p:ph type="sldNum" sz="quarter" idx="10"/>
          </p:nvPr>
        </p:nvSpPr>
        <p:spPr/>
        <p:txBody>
          <a:bodyPr/>
          <a:lstStyle/>
          <a:p>
            <a:pPr>
              <a:defRPr/>
            </a:pPr>
            <a:fld id="{459EA7AB-6CCF-4392-BD0C-0EE200CA1E6B}" type="slidenum">
              <a:rPr lang="en-US" altLang="zh-CN" smtClean="0"/>
              <a:pPr>
                <a:defRPr/>
              </a:pPr>
              <a:t>64</a:t>
            </a:fld>
            <a:r>
              <a:rPr lang="en-US" altLang="zh-CN" smtClean="0"/>
              <a:t>/83</a:t>
            </a:r>
            <a:endParaRPr lang="en-US" altLang="zh-CN" dirty="0"/>
          </a:p>
        </p:txBody>
      </p:sp>
    </p:spTree>
    <p:extLst>
      <p:ext uri="{BB962C8B-B14F-4D97-AF65-F5344CB8AC3E}">
        <p14:creationId xmlns:p14="http://schemas.microsoft.com/office/powerpoint/2010/main" val="111022662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电路板排列问题是</a:t>
            </a:r>
            <a:r>
              <a:rPr lang="en-US" altLang="zh-CN" dirty="0"/>
              <a:t>NP</a:t>
            </a:r>
            <a:r>
              <a:rPr lang="zh-CN" altLang="en-US" dirty="0"/>
              <a:t>难问题，因此不大可能找到解此问题的多项式时间算法</a:t>
            </a:r>
            <a:r>
              <a:rPr lang="zh-CN" altLang="en-US" dirty="0" smtClean="0"/>
              <a:t>。</a:t>
            </a:r>
            <a:endParaRPr lang="en-US" altLang="zh-CN" dirty="0" smtClean="0"/>
          </a:p>
          <a:p>
            <a:pPr lvl="1"/>
            <a:r>
              <a:rPr lang="zh-CN" altLang="en-US" dirty="0" smtClean="0"/>
              <a:t>考虑</a:t>
            </a:r>
            <a:r>
              <a:rPr lang="zh-CN" altLang="en-US" dirty="0"/>
              <a:t>采用回溯法系统的搜索问题解空间的排列树，找出电路板的最佳排列</a:t>
            </a:r>
            <a:r>
              <a:rPr lang="zh-CN" altLang="en-US" dirty="0" smtClean="0"/>
              <a:t>。</a:t>
            </a:r>
            <a:endParaRPr lang="en-US" altLang="zh-CN" dirty="0" smtClean="0"/>
          </a:p>
          <a:p>
            <a:pPr lvl="1"/>
            <a:r>
              <a:rPr lang="zh-CN" altLang="en-US" dirty="0" smtClean="0"/>
              <a:t>设</a:t>
            </a:r>
            <a:r>
              <a:rPr lang="zh-CN" altLang="en-US" dirty="0"/>
              <a:t>用数组</a:t>
            </a:r>
            <a:r>
              <a:rPr lang="en-US" altLang="zh-CN" dirty="0"/>
              <a:t>B</a:t>
            </a:r>
            <a:r>
              <a:rPr lang="zh-CN" altLang="en-US" dirty="0"/>
              <a:t>表示输入。</a:t>
            </a:r>
            <a:r>
              <a:rPr lang="en-US" altLang="zh-CN" dirty="0"/>
              <a:t>B[</a:t>
            </a:r>
            <a:r>
              <a:rPr lang="en-US" altLang="zh-CN" dirty="0" err="1"/>
              <a:t>i</a:t>
            </a:r>
            <a:r>
              <a:rPr lang="en-US" altLang="zh-CN" dirty="0"/>
              <a:t>][j]</a:t>
            </a:r>
            <a:r>
              <a:rPr lang="zh-CN" altLang="en-US" dirty="0"/>
              <a:t>的值为</a:t>
            </a:r>
            <a:r>
              <a:rPr lang="en-US" altLang="zh-CN" dirty="0"/>
              <a:t>1</a:t>
            </a:r>
            <a:r>
              <a:rPr lang="zh-CN" altLang="en-US" dirty="0"/>
              <a:t>当且仅当电路板</a:t>
            </a:r>
            <a:r>
              <a:rPr lang="en-US" altLang="zh-CN" dirty="0" err="1"/>
              <a:t>i</a:t>
            </a:r>
            <a:r>
              <a:rPr lang="zh-CN" altLang="en-US" dirty="0"/>
              <a:t>在连接块</a:t>
            </a:r>
            <a:r>
              <a:rPr lang="en-US" altLang="zh-CN" dirty="0" err="1"/>
              <a:t>Nj</a:t>
            </a:r>
            <a:r>
              <a:rPr lang="zh-CN" altLang="en-US" dirty="0"/>
              <a:t>中</a:t>
            </a:r>
            <a:r>
              <a:rPr lang="zh-CN" altLang="en-US" dirty="0" smtClean="0"/>
              <a:t>。</a:t>
            </a:r>
            <a:endParaRPr lang="en-US" altLang="zh-CN" dirty="0" smtClean="0"/>
          </a:p>
          <a:p>
            <a:pPr lvl="1"/>
            <a:r>
              <a:rPr lang="zh-CN" altLang="en-US" dirty="0" smtClean="0"/>
              <a:t>设</a:t>
            </a:r>
            <a:r>
              <a:rPr lang="en-US" altLang="zh-CN" dirty="0"/>
              <a:t>total[j]</a:t>
            </a:r>
            <a:r>
              <a:rPr lang="zh-CN" altLang="en-US" dirty="0"/>
              <a:t>是连接块</a:t>
            </a:r>
            <a:r>
              <a:rPr lang="en-US" altLang="zh-CN" dirty="0" err="1"/>
              <a:t>Nj</a:t>
            </a:r>
            <a:r>
              <a:rPr lang="zh-CN" altLang="en-US" dirty="0"/>
              <a:t>中的电路板数。对于电路板的部分排列</a:t>
            </a:r>
            <a:r>
              <a:rPr lang="en-US" altLang="zh-CN" dirty="0"/>
              <a:t>x[1:i]</a:t>
            </a:r>
            <a:r>
              <a:rPr lang="zh-CN" altLang="en-US" dirty="0"/>
              <a:t>，设</a:t>
            </a:r>
            <a:r>
              <a:rPr lang="en-US" altLang="zh-CN" dirty="0"/>
              <a:t>now[j]</a:t>
            </a:r>
            <a:r>
              <a:rPr lang="zh-CN" altLang="en-US" dirty="0"/>
              <a:t>是</a:t>
            </a:r>
            <a:r>
              <a:rPr lang="en-US" altLang="zh-CN" dirty="0"/>
              <a:t>x[1:i]</a:t>
            </a:r>
            <a:r>
              <a:rPr lang="zh-CN" altLang="en-US" dirty="0"/>
              <a:t>中所包含的</a:t>
            </a:r>
            <a:r>
              <a:rPr lang="en-US" altLang="zh-CN" dirty="0" err="1"/>
              <a:t>Nj</a:t>
            </a:r>
            <a:r>
              <a:rPr lang="zh-CN" altLang="en-US" dirty="0"/>
              <a:t>中的电路板数。由此可知，连接块</a:t>
            </a:r>
            <a:r>
              <a:rPr lang="en-US" altLang="zh-CN" dirty="0" err="1"/>
              <a:t>Nj</a:t>
            </a:r>
            <a:r>
              <a:rPr lang="zh-CN" altLang="en-US" dirty="0"/>
              <a:t>的连线跨越插槽</a:t>
            </a:r>
            <a:r>
              <a:rPr lang="en-US" altLang="zh-CN" dirty="0" err="1"/>
              <a:t>i</a:t>
            </a:r>
            <a:r>
              <a:rPr lang="zh-CN" altLang="en-US" dirty="0"/>
              <a:t>和</a:t>
            </a:r>
            <a:r>
              <a:rPr lang="en-US" altLang="zh-CN" dirty="0"/>
              <a:t>i+1</a:t>
            </a:r>
            <a:r>
              <a:rPr lang="zh-CN" altLang="en-US" dirty="0"/>
              <a:t>当且仅当</a:t>
            </a:r>
            <a:r>
              <a:rPr lang="en-US" altLang="zh-CN" dirty="0"/>
              <a:t>now[j]&gt;0</a:t>
            </a:r>
            <a:r>
              <a:rPr lang="zh-CN" altLang="en-US" dirty="0"/>
              <a:t>且</a:t>
            </a:r>
            <a:r>
              <a:rPr lang="en-US" altLang="zh-CN" dirty="0"/>
              <a:t>now[j]</a:t>
            </a:r>
            <a:r>
              <a:rPr lang="zh-CN" altLang="en-US" dirty="0"/>
              <a:t>！</a:t>
            </a:r>
            <a:r>
              <a:rPr lang="en-US" altLang="zh-CN" dirty="0"/>
              <a:t>=total[j]</a:t>
            </a:r>
            <a:r>
              <a:rPr lang="zh-CN" altLang="en-US" dirty="0"/>
              <a:t>。用这个条件来计算插槽</a:t>
            </a:r>
            <a:r>
              <a:rPr lang="en-US" altLang="zh-CN" dirty="0" err="1"/>
              <a:t>i</a:t>
            </a:r>
            <a:r>
              <a:rPr lang="zh-CN" altLang="en-US" dirty="0"/>
              <a:t>和</a:t>
            </a:r>
            <a:r>
              <a:rPr lang="en-US" altLang="zh-CN" dirty="0"/>
              <a:t>i+1</a:t>
            </a:r>
            <a:r>
              <a:rPr lang="zh-CN" altLang="en-US" dirty="0"/>
              <a:t>间的连线密度。</a:t>
            </a:r>
          </a:p>
        </p:txBody>
      </p:sp>
      <p:sp>
        <p:nvSpPr>
          <p:cNvPr id="3" name="标题 2"/>
          <p:cNvSpPr>
            <a:spLocks noGrp="1"/>
          </p:cNvSpPr>
          <p:nvPr>
            <p:ph type="title"/>
          </p:nvPr>
        </p:nvSpPr>
        <p:spPr/>
        <p:txBody>
          <a:bodyPr/>
          <a:lstStyle/>
          <a:p>
            <a:r>
              <a:rPr lang="zh-CN" altLang="en-US" dirty="0" smtClean="0"/>
              <a:t>问题分析</a:t>
            </a:r>
            <a:endParaRPr lang="zh-CN" altLang="en-US" dirty="0"/>
          </a:p>
        </p:txBody>
      </p:sp>
      <p:sp>
        <p:nvSpPr>
          <p:cNvPr id="5" name="灯片编号占位符 4"/>
          <p:cNvSpPr>
            <a:spLocks noGrp="1"/>
          </p:cNvSpPr>
          <p:nvPr>
            <p:ph type="sldNum" sz="quarter" idx="10"/>
          </p:nvPr>
        </p:nvSpPr>
        <p:spPr/>
        <p:txBody>
          <a:bodyPr/>
          <a:lstStyle/>
          <a:p>
            <a:pPr>
              <a:defRPr/>
            </a:pPr>
            <a:fld id="{459EA7AB-6CCF-4392-BD0C-0EE200CA1E6B}" type="slidenum">
              <a:rPr lang="en-US" altLang="zh-CN" smtClean="0"/>
              <a:pPr>
                <a:defRPr/>
              </a:pPr>
              <a:t>65</a:t>
            </a:fld>
            <a:r>
              <a:rPr lang="en-US" altLang="zh-CN" smtClean="0"/>
              <a:t>/83</a:t>
            </a:r>
            <a:endParaRPr lang="en-US" altLang="zh-CN" dirty="0"/>
          </a:p>
        </p:txBody>
      </p:sp>
    </p:spTree>
    <p:extLst>
      <p:ext uri="{BB962C8B-B14F-4D97-AF65-F5344CB8AC3E}">
        <p14:creationId xmlns:p14="http://schemas.microsoft.com/office/powerpoint/2010/main" val="920214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barn(inVertical)">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barn(inVertical)">
                                      <p:cBhvr>
                                        <p:cTn id="1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在</a:t>
            </a:r>
            <a:r>
              <a:rPr lang="zh-CN" altLang="en-US" dirty="0"/>
              <a:t>解空间排列树的每个节点处，算法</a:t>
            </a:r>
            <a:r>
              <a:rPr lang="en-US" altLang="zh-CN" dirty="0"/>
              <a:t>Backtrack</a:t>
            </a:r>
            <a:r>
              <a:rPr lang="zh-CN" altLang="en-US" dirty="0"/>
              <a:t>花费</a:t>
            </a:r>
            <a:r>
              <a:rPr lang="en-US" altLang="zh-CN" dirty="0"/>
              <a:t>O(m)</a:t>
            </a:r>
            <a:r>
              <a:rPr lang="zh-CN" altLang="en-US" dirty="0"/>
              <a:t>计算时间为每个儿子节点计算密度</a:t>
            </a:r>
            <a:r>
              <a:rPr lang="zh-CN" altLang="en-US" dirty="0" smtClean="0"/>
              <a:t>。</a:t>
            </a:r>
            <a:endParaRPr lang="en-US" altLang="zh-CN" dirty="0" smtClean="0"/>
          </a:p>
          <a:p>
            <a:pPr lvl="1"/>
            <a:r>
              <a:rPr lang="zh-CN" altLang="en-US" dirty="0" smtClean="0"/>
              <a:t>因此</a:t>
            </a:r>
            <a:r>
              <a:rPr lang="zh-CN" altLang="en-US" dirty="0"/>
              <a:t>计算密度所消耗的总计算时间为</a:t>
            </a:r>
            <a:r>
              <a:rPr lang="en-US" altLang="zh-CN" dirty="0"/>
              <a:t>O(</a:t>
            </a:r>
            <a:r>
              <a:rPr lang="en-US" altLang="zh-CN" dirty="0" err="1"/>
              <a:t>mn</a:t>
            </a:r>
            <a:r>
              <a:rPr lang="en-US" altLang="zh-CN" dirty="0"/>
              <a:t>!)</a:t>
            </a:r>
            <a:r>
              <a:rPr lang="zh-CN" altLang="en-US" dirty="0"/>
              <a:t>。另外，生成排列树需要</a:t>
            </a:r>
            <a:r>
              <a:rPr lang="en-US" altLang="zh-CN" dirty="0"/>
              <a:t>O(n!)</a:t>
            </a:r>
            <a:r>
              <a:rPr lang="zh-CN" altLang="en-US" dirty="0"/>
              <a:t>时间。每次更新当前最优解至少使</a:t>
            </a:r>
            <a:r>
              <a:rPr lang="en-US" altLang="zh-CN" dirty="0" err="1"/>
              <a:t>bestd</a:t>
            </a:r>
            <a:r>
              <a:rPr lang="zh-CN" altLang="en-US" dirty="0"/>
              <a:t>减少</a:t>
            </a:r>
            <a:r>
              <a:rPr lang="en-US" altLang="zh-CN" dirty="0"/>
              <a:t>1</a:t>
            </a:r>
            <a:r>
              <a:rPr lang="zh-CN" altLang="en-US" dirty="0"/>
              <a:t>，而算法运行结束时</a:t>
            </a:r>
            <a:r>
              <a:rPr lang="en-US" altLang="zh-CN" dirty="0" err="1"/>
              <a:t>bestd</a:t>
            </a:r>
            <a:r>
              <a:rPr lang="en-US" altLang="zh-CN" dirty="0"/>
              <a:t>&gt;=0</a:t>
            </a:r>
            <a:r>
              <a:rPr lang="zh-CN" altLang="en-US" dirty="0"/>
              <a:t>。因此最优解被更新的额次数为</a:t>
            </a:r>
            <a:r>
              <a:rPr lang="en-US" altLang="zh-CN" dirty="0"/>
              <a:t>O(m)</a:t>
            </a:r>
            <a:r>
              <a:rPr lang="zh-CN" altLang="en-US" dirty="0" smtClean="0"/>
              <a:t>。</a:t>
            </a:r>
            <a:endParaRPr lang="en-US" altLang="zh-CN" dirty="0" smtClean="0"/>
          </a:p>
          <a:p>
            <a:pPr lvl="1"/>
            <a:r>
              <a:rPr lang="zh-CN" altLang="en-US" dirty="0" smtClean="0"/>
              <a:t>更新</a:t>
            </a:r>
            <a:r>
              <a:rPr lang="zh-CN" altLang="en-US" dirty="0"/>
              <a:t>最优解需要</a:t>
            </a:r>
            <a:r>
              <a:rPr lang="en-US" altLang="zh-CN" dirty="0"/>
              <a:t>O(</a:t>
            </a:r>
            <a:r>
              <a:rPr lang="en-US" altLang="zh-CN" dirty="0" err="1"/>
              <a:t>mn</a:t>
            </a:r>
            <a:r>
              <a:rPr lang="en-US" altLang="zh-CN" dirty="0"/>
              <a:t>)</a:t>
            </a:r>
            <a:r>
              <a:rPr lang="zh-CN" altLang="en-US" dirty="0"/>
              <a:t>时间。综上，解电路板排列问题的回溯算法</a:t>
            </a:r>
            <a:r>
              <a:rPr lang="en-US" altLang="zh-CN" dirty="0"/>
              <a:t>Backtrack</a:t>
            </a:r>
            <a:r>
              <a:rPr lang="zh-CN" altLang="en-US" dirty="0"/>
              <a:t>所需要的计算时间为</a:t>
            </a:r>
            <a:r>
              <a:rPr lang="en-US" altLang="zh-CN" dirty="0"/>
              <a:t>O(</a:t>
            </a:r>
            <a:r>
              <a:rPr lang="en-US" altLang="zh-CN" dirty="0" err="1"/>
              <a:t>mn</a:t>
            </a:r>
            <a:r>
              <a:rPr lang="en-US" altLang="zh-CN" dirty="0"/>
              <a:t>!)</a:t>
            </a:r>
            <a:r>
              <a:rPr lang="zh-CN" altLang="en-US" dirty="0"/>
              <a:t>。</a:t>
            </a:r>
          </a:p>
        </p:txBody>
      </p:sp>
      <p:sp>
        <p:nvSpPr>
          <p:cNvPr id="3" name="标题 2"/>
          <p:cNvSpPr>
            <a:spLocks noGrp="1"/>
          </p:cNvSpPr>
          <p:nvPr>
            <p:ph type="title"/>
          </p:nvPr>
        </p:nvSpPr>
        <p:spPr/>
        <p:txBody>
          <a:bodyPr/>
          <a:lstStyle/>
          <a:p>
            <a:r>
              <a:rPr lang="zh-CN" altLang="en-US" dirty="0" smtClean="0"/>
              <a:t>算法效率</a:t>
            </a:r>
            <a:endParaRPr lang="zh-CN" altLang="en-US" dirty="0"/>
          </a:p>
        </p:txBody>
      </p:sp>
      <p:sp>
        <p:nvSpPr>
          <p:cNvPr id="5" name="灯片编号占位符 4"/>
          <p:cNvSpPr>
            <a:spLocks noGrp="1"/>
          </p:cNvSpPr>
          <p:nvPr>
            <p:ph type="sldNum" sz="quarter" idx="10"/>
          </p:nvPr>
        </p:nvSpPr>
        <p:spPr/>
        <p:txBody>
          <a:bodyPr/>
          <a:lstStyle/>
          <a:p>
            <a:pPr>
              <a:defRPr/>
            </a:pPr>
            <a:fld id="{459EA7AB-6CCF-4392-BD0C-0EE200CA1E6B}" type="slidenum">
              <a:rPr lang="en-US" altLang="zh-CN" smtClean="0"/>
              <a:pPr>
                <a:defRPr/>
              </a:pPr>
              <a:t>66</a:t>
            </a:fld>
            <a:r>
              <a:rPr lang="en-US" altLang="zh-CN" smtClean="0"/>
              <a:t>/83</a:t>
            </a:r>
            <a:endParaRPr lang="en-US" altLang="zh-CN" dirty="0"/>
          </a:p>
        </p:txBody>
      </p:sp>
    </p:spTree>
    <p:extLst>
      <p:ext uri="{BB962C8B-B14F-4D97-AF65-F5344CB8AC3E}">
        <p14:creationId xmlns:p14="http://schemas.microsoft.com/office/powerpoint/2010/main" val="2210652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arn(inVertic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arn(inVertical)">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需要</a:t>
            </a:r>
            <a:r>
              <a:rPr lang="zh-CN" altLang="en-US" dirty="0"/>
              <a:t>根据</a:t>
            </a:r>
            <a:r>
              <a:rPr lang="en-US" altLang="zh-CN" dirty="0"/>
              <a:t>9×9</a:t>
            </a:r>
            <a:r>
              <a:rPr lang="zh-CN" altLang="en-US" dirty="0"/>
              <a:t>盘面上的已知数字，推理出所有剩余空格的数字，并满足每一行、每一列、每一个粗线宫内的数字均含</a:t>
            </a:r>
            <a:r>
              <a:rPr lang="en-US" altLang="zh-CN" dirty="0"/>
              <a:t>1-9</a:t>
            </a:r>
            <a:r>
              <a:rPr lang="zh-CN" altLang="en-US" dirty="0"/>
              <a:t>，不重复</a:t>
            </a:r>
            <a:r>
              <a:rPr lang="zh-CN" altLang="en-US" dirty="0" smtClean="0"/>
              <a:t>。</a:t>
            </a:r>
            <a:endParaRPr lang="en-US" altLang="zh-CN" dirty="0" smtClean="0"/>
          </a:p>
          <a:p>
            <a:pPr lvl="1"/>
            <a:r>
              <a:rPr lang="zh-CN" altLang="en-US" dirty="0"/>
              <a:t>独盘面是个九宫，每一宫又分为九个小格。在这八十一格中给出一定的已知数字和解题条件，利用逻辑和推理，在其他的空格上填入</a:t>
            </a:r>
            <a:r>
              <a:rPr lang="en-US" altLang="zh-CN" dirty="0"/>
              <a:t>1-9</a:t>
            </a:r>
            <a:r>
              <a:rPr lang="zh-CN" altLang="en-US" dirty="0"/>
              <a:t>的数字。使</a:t>
            </a:r>
            <a:r>
              <a:rPr lang="en-US" altLang="zh-CN" dirty="0"/>
              <a:t>1-9</a:t>
            </a:r>
            <a:r>
              <a:rPr lang="zh-CN" altLang="en-US" dirty="0"/>
              <a:t>每个数字在每一行、每一列和每一宫中都只出现一次，所以又称“九宫格”。</a:t>
            </a:r>
          </a:p>
        </p:txBody>
      </p:sp>
      <p:sp>
        <p:nvSpPr>
          <p:cNvPr id="3" name="标题 2"/>
          <p:cNvSpPr>
            <a:spLocks noGrp="1"/>
          </p:cNvSpPr>
          <p:nvPr>
            <p:ph type="title"/>
          </p:nvPr>
        </p:nvSpPr>
        <p:spPr/>
        <p:txBody>
          <a:bodyPr/>
          <a:lstStyle/>
          <a:p>
            <a:r>
              <a:rPr lang="zh-CN" altLang="en-US" dirty="0" smtClean="0"/>
              <a:t>数独</a:t>
            </a:r>
            <a:r>
              <a:rPr lang="en-US" altLang="zh-CN" dirty="0" smtClean="0"/>
              <a:t>Sudoku</a:t>
            </a:r>
            <a:endParaRPr lang="zh-CN" altLang="en-US" dirty="0"/>
          </a:p>
        </p:txBody>
      </p:sp>
      <p:pic>
        <p:nvPicPr>
          <p:cNvPr id="29698" name="Picture 2" descr="http://upload.wikimedia.org/wikipedia/commons/thumb/8/8c/Sudoku_solved_by_bactracking.gif/220px-Sudoku_solved_by_bactracking.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4547393"/>
            <a:ext cx="2095500" cy="2095501"/>
          </a:xfrm>
          <a:prstGeom prst="rect">
            <a:avLst/>
          </a:prstGeom>
          <a:noFill/>
          <a:extLst>
            <a:ext uri="{909E8E84-426E-40DD-AFC4-6F175D3DCCD1}">
              <a14:hiddenFill xmlns:a14="http://schemas.microsoft.com/office/drawing/2010/main">
                <a:solidFill>
                  <a:srgbClr val="FFFFFF"/>
                </a:solidFill>
              </a14:hiddenFill>
            </a:ext>
          </a:extLst>
        </p:spPr>
      </p:pic>
      <p:sp>
        <p:nvSpPr>
          <p:cNvPr id="5" name="灯片编号占位符 4"/>
          <p:cNvSpPr>
            <a:spLocks noGrp="1"/>
          </p:cNvSpPr>
          <p:nvPr>
            <p:ph type="sldNum" sz="quarter" idx="10"/>
          </p:nvPr>
        </p:nvSpPr>
        <p:spPr/>
        <p:txBody>
          <a:bodyPr/>
          <a:lstStyle/>
          <a:p>
            <a:pPr>
              <a:defRPr/>
            </a:pPr>
            <a:fld id="{459EA7AB-6CCF-4392-BD0C-0EE200CA1E6B}" type="slidenum">
              <a:rPr lang="en-US" altLang="zh-CN" smtClean="0"/>
              <a:pPr>
                <a:defRPr/>
              </a:pPr>
              <a:t>67</a:t>
            </a:fld>
            <a:r>
              <a:rPr lang="en-US" altLang="zh-CN" smtClean="0"/>
              <a:t>/83</a:t>
            </a:r>
            <a:endParaRPr lang="en-US" altLang="zh-CN" dirty="0"/>
          </a:p>
        </p:txBody>
      </p:sp>
    </p:spTree>
    <p:extLst>
      <p:ext uri="{BB962C8B-B14F-4D97-AF65-F5344CB8AC3E}">
        <p14:creationId xmlns:p14="http://schemas.microsoft.com/office/powerpoint/2010/main" val="27671539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9698"/>
                                        </p:tgtEl>
                                        <p:attrNameLst>
                                          <p:attrName>style.visibility</p:attrName>
                                        </p:attrNameLst>
                                      </p:cBhvr>
                                      <p:to>
                                        <p:strVal val="visible"/>
                                      </p:to>
                                    </p:set>
                                    <p:animEffect transition="in" filter="barn(inVertical)">
                                      <p:cBhvr>
                                        <p:cTn id="7" dur="500"/>
                                        <p:tgtEl>
                                          <p:spTgt spid="29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539552" y="160002"/>
            <a:ext cx="77724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defRPr/>
            </a:pPr>
            <a:r>
              <a:rPr lang="en-US" altLang="en-US" sz="4400" b="1" dirty="0" err="1">
                <a:effectLst>
                  <a:outerShdw blurRad="38100" dist="38100" dir="2700000" algn="tl">
                    <a:srgbClr val="000000">
                      <a:alpha val="43137"/>
                    </a:srgbClr>
                  </a:outerShdw>
                </a:effectLst>
                <a:latin typeface="Comic Sans MS" panose="030F0702030302020204" pitchFamily="66" charset="0"/>
                <a:ea typeface="微软雅黑" panose="020B0503020204020204" pitchFamily="34" charset="-122"/>
                <a:cs typeface="+mj-cs"/>
              </a:rPr>
              <a:t>回溯法效率分析</a:t>
            </a:r>
            <a:endParaRPr lang="zh-CN" altLang="en-US" sz="4400" b="1" dirty="0">
              <a:effectLst>
                <a:outerShdw blurRad="38100" dist="38100" dir="2700000" algn="tl">
                  <a:srgbClr val="000000">
                    <a:alpha val="43137"/>
                  </a:srgbClr>
                </a:outerShdw>
              </a:effectLst>
              <a:latin typeface="Comic Sans MS" panose="030F0702030302020204" pitchFamily="66" charset="0"/>
              <a:ea typeface="微软雅黑" panose="020B0503020204020204" pitchFamily="34" charset="-122"/>
              <a:cs typeface="+mj-cs"/>
            </a:endParaRPr>
          </a:p>
        </p:txBody>
      </p:sp>
      <p:sp>
        <p:nvSpPr>
          <p:cNvPr id="6" name="Text Box 5"/>
          <p:cNvSpPr txBox="1">
            <a:spLocks noChangeArrowheads="1"/>
          </p:cNvSpPr>
          <p:nvPr/>
        </p:nvSpPr>
        <p:spPr bwMode="auto">
          <a:xfrm>
            <a:off x="251520" y="1196752"/>
            <a:ext cx="8496300" cy="4789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dirty="0">
                <a:ea typeface="楷体_GB2312" pitchFamily="49" charset="-122"/>
              </a:rPr>
              <a:t>通过前面具体实例的讨论容易看出，回溯算法的效率在很大程度上依赖于以下因素：</a:t>
            </a:r>
          </a:p>
          <a:p>
            <a:pPr eaLnBrk="1" hangingPunct="1"/>
            <a:r>
              <a:rPr lang="en-US" altLang="zh-CN" sz="2800" dirty="0">
                <a:ea typeface="楷体_GB2312" pitchFamily="49" charset="-122"/>
              </a:rPr>
              <a:t>(1)</a:t>
            </a:r>
            <a:r>
              <a:rPr lang="zh-CN" altLang="en-US" sz="2800" dirty="0">
                <a:ea typeface="楷体_GB2312" pitchFamily="49" charset="-122"/>
              </a:rPr>
              <a:t>产生</a:t>
            </a:r>
            <a:r>
              <a:rPr lang="en-US" altLang="zh-CN" sz="2800" dirty="0">
                <a:ea typeface="楷体_GB2312" pitchFamily="49" charset="-122"/>
              </a:rPr>
              <a:t>x[k]</a:t>
            </a:r>
            <a:r>
              <a:rPr lang="zh-CN" altLang="en-US" sz="2800" dirty="0">
                <a:ea typeface="楷体_GB2312" pitchFamily="49" charset="-122"/>
              </a:rPr>
              <a:t>的时间；</a:t>
            </a:r>
          </a:p>
          <a:p>
            <a:pPr eaLnBrk="1" hangingPunct="1"/>
            <a:r>
              <a:rPr lang="en-US" altLang="zh-CN" sz="2800" dirty="0">
                <a:ea typeface="楷体_GB2312" pitchFamily="49" charset="-122"/>
              </a:rPr>
              <a:t>(2)</a:t>
            </a:r>
            <a:r>
              <a:rPr lang="zh-CN" altLang="en-US" sz="2800" dirty="0">
                <a:ea typeface="楷体_GB2312" pitchFamily="49" charset="-122"/>
              </a:rPr>
              <a:t>满足显约束的</a:t>
            </a:r>
            <a:r>
              <a:rPr lang="en-US" altLang="zh-CN" sz="2800" dirty="0">
                <a:ea typeface="楷体_GB2312" pitchFamily="49" charset="-122"/>
              </a:rPr>
              <a:t>x[k]</a:t>
            </a:r>
            <a:r>
              <a:rPr lang="zh-CN" altLang="en-US" sz="2800" dirty="0">
                <a:ea typeface="楷体_GB2312" pitchFamily="49" charset="-122"/>
              </a:rPr>
              <a:t>值的个数；</a:t>
            </a:r>
          </a:p>
          <a:p>
            <a:pPr eaLnBrk="1" hangingPunct="1"/>
            <a:r>
              <a:rPr lang="en-US" altLang="zh-CN" sz="2800" dirty="0">
                <a:ea typeface="楷体_GB2312" pitchFamily="49" charset="-122"/>
              </a:rPr>
              <a:t>(3)</a:t>
            </a:r>
            <a:r>
              <a:rPr lang="zh-CN" altLang="en-US" sz="2800" dirty="0">
                <a:ea typeface="楷体_GB2312" pitchFamily="49" charset="-122"/>
              </a:rPr>
              <a:t>计算约束函数</a:t>
            </a:r>
            <a:r>
              <a:rPr lang="en-US" altLang="zh-CN" sz="2800" b="1" dirty="0">
                <a:ea typeface="楷体_GB2312" pitchFamily="49" charset="-122"/>
              </a:rPr>
              <a:t>constraint</a:t>
            </a:r>
            <a:r>
              <a:rPr lang="zh-CN" altLang="en-US" sz="2800" dirty="0">
                <a:ea typeface="楷体_GB2312" pitchFamily="49" charset="-122"/>
              </a:rPr>
              <a:t>的时间；</a:t>
            </a:r>
          </a:p>
          <a:p>
            <a:pPr eaLnBrk="1" hangingPunct="1"/>
            <a:r>
              <a:rPr lang="en-US" altLang="zh-CN" sz="2800" dirty="0">
                <a:ea typeface="楷体_GB2312" pitchFamily="49" charset="-122"/>
              </a:rPr>
              <a:t>(4)</a:t>
            </a:r>
            <a:r>
              <a:rPr lang="zh-CN" altLang="en-US" sz="2800" dirty="0">
                <a:ea typeface="楷体_GB2312" pitchFamily="49" charset="-122"/>
              </a:rPr>
              <a:t>计算上界函数</a:t>
            </a:r>
            <a:r>
              <a:rPr lang="en-US" altLang="zh-CN" sz="2800" b="1" dirty="0">
                <a:ea typeface="楷体_GB2312" pitchFamily="49" charset="-122"/>
              </a:rPr>
              <a:t>bound</a:t>
            </a:r>
            <a:r>
              <a:rPr lang="zh-CN" altLang="en-US" sz="2800" dirty="0">
                <a:ea typeface="楷体_GB2312" pitchFamily="49" charset="-122"/>
              </a:rPr>
              <a:t>的时间；</a:t>
            </a:r>
          </a:p>
          <a:p>
            <a:pPr eaLnBrk="1" hangingPunct="1"/>
            <a:r>
              <a:rPr lang="en-US" altLang="zh-CN" sz="2800" dirty="0">
                <a:ea typeface="楷体_GB2312" pitchFamily="49" charset="-122"/>
              </a:rPr>
              <a:t>(5)</a:t>
            </a:r>
            <a:r>
              <a:rPr lang="zh-CN" altLang="en-US" sz="2800" dirty="0">
                <a:ea typeface="楷体_GB2312" pitchFamily="49" charset="-122"/>
              </a:rPr>
              <a:t>满足约束函数和上界函数约束的所有</a:t>
            </a:r>
            <a:r>
              <a:rPr lang="en-US" altLang="zh-CN" sz="2800" dirty="0">
                <a:ea typeface="楷体_GB2312" pitchFamily="49" charset="-122"/>
              </a:rPr>
              <a:t>x[k]</a:t>
            </a:r>
            <a:r>
              <a:rPr lang="zh-CN" altLang="en-US" sz="2800" dirty="0">
                <a:ea typeface="楷体_GB2312" pitchFamily="49" charset="-122"/>
              </a:rPr>
              <a:t>的个数。</a:t>
            </a:r>
          </a:p>
          <a:p>
            <a:pPr eaLnBrk="1" hangingPunct="1"/>
            <a:endParaRPr lang="en-US" altLang="zh-CN" sz="2800" dirty="0" smtClean="0">
              <a:ea typeface="楷体_GB2312" pitchFamily="49" charset="-122"/>
            </a:endParaRPr>
          </a:p>
          <a:p>
            <a:pPr eaLnBrk="1" hangingPunct="1"/>
            <a:r>
              <a:rPr lang="zh-CN" altLang="en-US" sz="2800" b="1" dirty="0" smtClean="0">
                <a:solidFill>
                  <a:srgbClr val="FF0000"/>
                </a:solidFill>
                <a:effectLst>
                  <a:outerShdw blurRad="38100" dist="38100" dir="2700000" algn="tl">
                    <a:srgbClr val="000000">
                      <a:alpha val="43137"/>
                    </a:srgbClr>
                  </a:outerShdw>
                </a:effectLst>
                <a:ea typeface="楷体_GB2312" pitchFamily="49" charset="-122"/>
              </a:rPr>
              <a:t>好的</a:t>
            </a:r>
            <a:r>
              <a:rPr lang="zh-CN" altLang="en-US" sz="2800" b="1" dirty="0">
                <a:solidFill>
                  <a:srgbClr val="FF0000"/>
                </a:solidFill>
                <a:effectLst>
                  <a:outerShdw blurRad="38100" dist="38100" dir="2700000" algn="tl">
                    <a:srgbClr val="000000">
                      <a:alpha val="43137"/>
                    </a:srgbClr>
                  </a:outerShdw>
                </a:effectLst>
                <a:ea typeface="楷体_GB2312" pitchFamily="49" charset="-122"/>
              </a:rPr>
              <a:t>约束函数</a:t>
            </a:r>
            <a:r>
              <a:rPr lang="zh-CN" altLang="en-US" sz="2800" dirty="0">
                <a:ea typeface="楷体_GB2312" pitchFamily="49" charset="-122"/>
              </a:rPr>
              <a:t>能显著地减少所生成的结点数。但这样的约束函数往往计算量较大。因此，</a:t>
            </a:r>
            <a:r>
              <a:rPr lang="zh-CN" altLang="en-US" sz="2800" dirty="0">
                <a:ea typeface="黑体" panose="02010609060101010101" pitchFamily="49" charset="-122"/>
              </a:rPr>
              <a:t>在选择约束函数时通常存在生成结点数与约束函数计算量之间的折衷。</a:t>
            </a:r>
          </a:p>
        </p:txBody>
      </p:sp>
      <p:sp>
        <p:nvSpPr>
          <p:cNvPr id="3" name="灯片编号占位符 2"/>
          <p:cNvSpPr>
            <a:spLocks noGrp="1"/>
          </p:cNvSpPr>
          <p:nvPr>
            <p:ph type="sldNum" sz="quarter" idx="10"/>
          </p:nvPr>
        </p:nvSpPr>
        <p:spPr/>
        <p:txBody>
          <a:bodyPr/>
          <a:lstStyle/>
          <a:p>
            <a:pPr>
              <a:defRPr/>
            </a:pPr>
            <a:fld id="{459EA7AB-6CCF-4392-BD0C-0EE200CA1E6B}" type="slidenum">
              <a:rPr lang="en-US" altLang="zh-CN" smtClean="0"/>
              <a:pPr>
                <a:defRPr/>
              </a:pPr>
              <a:t>68</a:t>
            </a:fld>
            <a:r>
              <a:rPr lang="en-US" altLang="zh-CN" smtClean="0"/>
              <a:t>/83</a:t>
            </a:r>
            <a:endParaRPr lang="en-US" altLang="zh-CN" dirty="0"/>
          </a:p>
        </p:txBody>
      </p:sp>
    </p:spTree>
    <p:extLst>
      <p:ext uri="{BB962C8B-B14F-4D97-AF65-F5344CB8AC3E}">
        <p14:creationId xmlns:p14="http://schemas.microsoft.com/office/powerpoint/2010/main" val="3083504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arn(inVertical)">
                                      <p:cBhvr>
                                        <p:cTn id="7" dur="500"/>
                                        <p:tgtEl>
                                          <p:spTgt spid="6">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barn(inVertical)">
                                      <p:cBhvr>
                                        <p:cTn id="10" dur="500"/>
                                        <p:tgtEl>
                                          <p:spTgt spid="6">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Effect transition="in" filter="barn(inVertical)">
                                      <p:cBhvr>
                                        <p:cTn id="13" dur="500"/>
                                        <p:tgtEl>
                                          <p:spTgt spid="6">
                                            <p:txEl>
                                              <p:pRg st="3" end="3"/>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6">
                                            <p:txEl>
                                              <p:pRg st="4" end="4"/>
                                            </p:txEl>
                                          </p:spTgt>
                                        </p:tgtEl>
                                        <p:attrNameLst>
                                          <p:attrName>style.visibility</p:attrName>
                                        </p:attrNameLst>
                                      </p:cBhvr>
                                      <p:to>
                                        <p:strVal val="visible"/>
                                      </p:to>
                                    </p:set>
                                    <p:animEffect transition="in" filter="barn(inVertical)">
                                      <p:cBhvr>
                                        <p:cTn id="16" dur="500"/>
                                        <p:tgtEl>
                                          <p:spTgt spid="6">
                                            <p:txEl>
                                              <p:pRg st="4" end="4"/>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animEffect transition="in" filter="barn(inVertical)">
                                      <p:cBhvr>
                                        <p:cTn id="19" dur="500"/>
                                        <p:tgtEl>
                                          <p:spTgt spid="6">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6">
                                            <p:txEl>
                                              <p:pRg st="7" end="7"/>
                                            </p:txEl>
                                          </p:spTgt>
                                        </p:tgtEl>
                                        <p:attrNameLst>
                                          <p:attrName>style.visibility</p:attrName>
                                        </p:attrNameLst>
                                      </p:cBhvr>
                                      <p:to>
                                        <p:strVal val="visible"/>
                                      </p:to>
                                    </p:set>
                                    <p:animEffect transition="in" filter="barn(inVertical)">
                                      <p:cBhvr>
                                        <p:cTn id="24"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重排原理</a:t>
            </a:r>
            <a:endParaRPr lang="zh-CN" altLang="en-US" dirty="0"/>
          </a:p>
        </p:txBody>
      </p:sp>
      <p:sp>
        <p:nvSpPr>
          <p:cNvPr id="33796" name="Text Box 5"/>
          <p:cNvSpPr txBox="1">
            <a:spLocks noChangeArrowheads="1"/>
          </p:cNvSpPr>
          <p:nvPr/>
        </p:nvSpPr>
        <p:spPr bwMode="auto">
          <a:xfrm>
            <a:off x="214754" y="1094323"/>
            <a:ext cx="856932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effectLst>
                  <a:outerShdw blurRad="38100" dist="38100" dir="2700000" algn="tl">
                    <a:srgbClr val="000000">
                      <a:alpha val="43137"/>
                    </a:srgbClr>
                  </a:outerShdw>
                </a:effectLst>
                <a:ea typeface="楷体_GB2312" pitchFamily="49" charset="-122"/>
              </a:rPr>
              <a:t>对于许多问题而言，在搜索试探时选取</a:t>
            </a:r>
            <a:r>
              <a:rPr lang="en-US" altLang="zh-CN" sz="2400" b="1" dirty="0">
                <a:effectLst>
                  <a:outerShdw blurRad="38100" dist="38100" dir="2700000" algn="tl">
                    <a:srgbClr val="000000">
                      <a:alpha val="43137"/>
                    </a:srgbClr>
                  </a:outerShdw>
                </a:effectLst>
                <a:ea typeface="楷体_GB2312" pitchFamily="49" charset="-122"/>
              </a:rPr>
              <a:t>x[</a:t>
            </a:r>
            <a:r>
              <a:rPr lang="en-US" altLang="zh-CN" sz="2400" b="1" dirty="0" err="1">
                <a:effectLst>
                  <a:outerShdw blurRad="38100" dist="38100" dir="2700000" algn="tl">
                    <a:srgbClr val="000000">
                      <a:alpha val="43137"/>
                    </a:srgbClr>
                  </a:outerShdw>
                </a:effectLst>
                <a:ea typeface="楷体_GB2312" pitchFamily="49" charset="-122"/>
              </a:rPr>
              <a:t>i</a:t>
            </a:r>
            <a:r>
              <a:rPr lang="en-US" altLang="zh-CN" sz="2400" b="1" dirty="0">
                <a:effectLst>
                  <a:outerShdw blurRad="38100" dist="38100" dir="2700000" algn="tl">
                    <a:srgbClr val="000000">
                      <a:alpha val="43137"/>
                    </a:srgbClr>
                  </a:outerShdw>
                </a:effectLst>
                <a:ea typeface="楷体_GB2312" pitchFamily="49" charset="-122"/>
              </a:rPr>
              <a:t>]</a:t>
            </a:r>
            <a:r>
              <a:rPr lang="zh-CN" altLang="en-US" sz="2400" b="1" dirty="0">
                <a:effectLst>
                  <a:outerShdw blurRad="38100" dist="38100" dir="2700000" algn="tl">
                    <a:srgbClr val="000000">
                      <a:alpha val="43137"/>
                    </a:srgbClr>
                  </a:outerShdw>
                </a:effectLst>
                <a:ea typeface="楷体_GB2312" pitchFamily="49" charset="-122"/>
              </a:rPr>
              <a:t>的值顺序是任意的。</a:t>
            </a:r>
            <a:r>
              <a:rPr lang="zh-CN" altLang="en-US" sz="2400" b="1" dirty="0">
                <a:solidFill>
                  <a:srgbClr val="FF3300"/>
                </a:solidFill>
                <a:effectLst>
                  <a:outerShdw blurRad="38100" dist="38100" dir="2700000" algn="tl">
                    <a:srgbClr val="000000">
                      <a:alpha val="43137"/>
                    </a:srgbClr>
                  </a:outerShdw>
                </a:effectLst>
                <a:ea typeface="黑体" panose="02010609060101010101" pitchFamily="49" charset="-122"/>
              </a:rPr>
              <a:t>在其它条件相当的前提下，让可取值最少的</a:t>
            </a:r>
            <a:r>
              <a:rPr lang="en-US" altLang="zh-CN" sz="2400" b="1" dirty="0">
                <a:solidFill>
                  <a:srgbClr val="FF3300"/>
                </a:solidFill>
                <a:effectLst>
                  <a:outerShdw blurRad="38100" dist="38100" dir="2700000" algn="tl">
                    <a:srgbClr val="000000">
                      <a:alpha val="43137"/>
                    </a:srgbClr>
                  </a:outerShdw>
                </a:effectLst>
                <a:ea typeface="黑体" panose="02010609060101010101" pitchFamily="49" charset="-122"/>
              </a:rPr>
              <a:t>x[</a:t>
            </a:r>
            <a:r>
              <a:rPr lang="en-US" altLang="zh-CN" sz="2400" b="1" dirty="0" err="1">
                <a:solidFill>
                  <a:srgbClr val="FF3300"/>
                </a:solidFill>
                <a:effectLst>
                  <a:outerShdw blurRad="38100" dist="38100" dir="2700000" algn="tl">
                    <a:srgbClr val="000000">
                      <a:alpha val="43137"/>
                    </a:srgbClr>
                  </a:outerShdw>
                </a:effectLst>
                <a:ea typeface="黑体" panose="02010609060101010101" pitchFamily="49" charset="-122"/>
              </a:rPr>
              <a:t>i</a:t>
            </a:r>
            <a:r>
              <a:rPr lang="en-US" altLang="zh-CN" sz="2400" b="1" dirty="0">
                <a:solidFill>
                  <a:srgbClr val="FF3300"/>
                </a:solidFill>
                <a:effectLst>
                  <a:outerShdw blurRad="38100" dist="38100" dir="2700000" algn="tl">
                    <a:srgbClr val="000000">
                      <a:alpha val="43137"/>
                    </a:srgbClr>
                  </a:outerShdw>
                </a:effectLst>
                <a:ea typeface="黑体" panose="02010609060101010101" pitchFamily="49" charset="-122"/>
              </a:rPr>
              <a:t>]</a:t>
            </a:r>
            <a:r>
              <a:rPr lang="zh-CN" altLang="en-US" sz="2400" b="1" dirty="0">
                <a:solidFill>
                  <a:srgbClr val="FF3300"/>
                </a:solidFill>
                <a:effectLst>
                  <a:outerShdw blurRad="38100" dist="38100" dir="2700000" algn="tl">
                    <a:srgbClr val="000000">
                      <a:alpha val="43137"/>
                    </a:srgbClr>
                  </a:outerShdw>
                </a:effectLst>
                <a:ea typeface="黑体" panose="02010609060101010101" pitchFamily="49" charset="-122"/>
              </a:rPr>
              <a:t>优先</a:t>
            </a:r>
            <a:r>
              <a:rPr lang="zh-CN" altLang="en-US" sz="2400" b="1" dirty="0">
                <a:effectLst>
                  <a:outerShdw blurRad="38100" dist="38100" dir="2700000" algn="tl">
                    <a:srgbClr val="000000">
                      <a:alpha val="43137"/>
                    </a:srgbClr>
                  </a:outerShdw>
                </a:effectLst>
                <a:ea typeface="楷体_GB2312" pitchFamily="49" charset="-122"/>
              </a:rPr>
              <a:t>。从图中关于同一问题的</a:t>
            </a:r>
            <a:r>
              <a:rPr lang="en-US" altLang="zh-CN" sz="2400" b="1" dirty="0">
                <a:effectLst>
                  <a:outerShdw blurRad="38100" dist="38100" dir="2700000" algn="tl">
                    <a:srgbClr val="000000">
                      <a:alpha val="43137"/>
                    </a:srgbClr>
                  </a:outerShdw>
                </a:effectLst>
                <a:ea typeface="楷体_GB2312" pitchFamily="49" charset="-122"/>
              </a:rPr>
              <a:t>2</a:t>
            </a:r>
            <a:r>
              <a:rPr lang="zh-CN" altLang="en-US" sz="2400" b="1" dirty="0">
                <a:effectLst>
                  <a:outerShdw blurRad="38100" dist="38100" dir="2700000" algn="tl">
                    <a:srgbClr val="000000">
                      <a:alpha val="43137"/>
                    </a:srgbClr>
                  </a:outerShdw>
                </a:effectLst>
                <a:ea typeface="楷体_GB2312" pitchFamily="49" charset="-122"/>
              </a:rPr>
              <a:t>棵不同解空间树，可以体会到这种策略的潜力。</a:t>
            </a:r>
          </a:p>
        </p:txBody>
      </p:sp>
      <p:pic>
        <p:nvPicPr>
          <p:cNvPr id="33797" name="Picture 6" descr="t510a"/>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10866" y="2280841"/>
            <a:ext cx="5183188"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8" name="Picture 7" descr="t510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3573463"/>
            <a:ext cx="5184775" cy="139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9" name="Text Box 8"/>
          <p:cNvSpPr txBox="1">
            <a:spLocks noChangeArrowheads="1"/>
          </p:cNvSpPr>
          <p:nvPr/>
        </p:nvSpPr>
        <p:spPr bwMode="auto">
          <a:xfrm>
            <a:off x="303213" y="5103813"/>
            <a:ext cx="8589962" cy="1569660"/>
          </a:xfrm>
          <a:prstGeom prst="rect">
            <a:avLst/>
          </a:prstGeom>
          <a:ln/>
          <a:extLst/>
        </p:spPr>
        <p:style>
          <a:lnRef idx="0">
            <a:schemeClr val="accent2"/>
          </a:lnRef>
          <a:fillRef idx="3">
            <a:schemeClr val="accent2"/>
          </a:fillRef>
          <a:effectRef idx="3">
            <a:schemeClr val="accent2"/>
          </a:effectRef>
          <a:fontRef idx="minor">
            <a:schemeClr val="lt1"/>
          </a:fontRef>
        </p:style>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bg1"/>
                </a:solidFill>
                <a:ea typeface="楷体_GB2312" pitchFamily="49" charset="-122"/>
              </a:rPr>
              <a:t>图</a:t>
            </a:r>
            <a:r>
              <a:rPr lang="en-US" altLang="zh-CN" sz="2400" dirty="0">
                <a:solidFill>
                  <a:schemeClr val="bg1"/>
                </a:solidFill>
                <a:ea typeface="楷体_GB2312" pitchFamily="49" charset="-122"/>
              </a:rPr>
              <a:t>(a)</a:t>
            </a:r>
            <a:r>
              <a:rPr lang="zh-CN" altLang="en-US" sz="2400" dirty="0">
                <a:solidFill>
                  <a:schemeClr val="bg1"/>
                </a:solidFill>
                <a:ea typeface="楷体_GB2312" pitchFamily="49" charset="-122"/>
              </a:rPr>
              <a:t>中，从第</a:t>
            </a:r>
            <a:r>
              <a:rPr lang="en-US" altLang="zh-CN" sz="2400" dirty="0">
                <a:solidFill>
                  <a:schemeClr val="bg1"/>
                </a:solidFill>
                <a:ea typeface="楷体_GB2312" pitchFamily="49" charset="-122"/>
              </a:rPr>
              <a:t>1</a:t>
            </a:r>
            <a:r>
              <a:rPr lang="zh-CN" altLang="en-US" sz="2400" dirty="0">
                <a:solidFill>
                  <a:schemeClr val="bg1"/>
                </a:solidFill>
                <a:ea typeface="楷体_GB2312" pitchFamily="49" charset="-122"/>
              </a:rPr>
              <a:t>层剪去</a:t>
            </a:r>
            <a:r>
              <a:rPr lang="en-US" altLang="zh-CN" sz="2400" dirty="0">
                <a:solidFill>
                  <a:schemeClr val="bg1"/>
                </a:solidFill>
                <a:ea typeface="楷体_GB2312" pitchFamily="49" charset="-122"/>
              </a:rPr>
              <a:t>1</a:t>
            </a:r>
            <a:r>
              <a:rPr lang="zh-CN" altLang="en-US" sz="2400" dirty="0">
                <a:solidFill>
                  <a:schemeClr val="bg1"/>
                </a:solidFill>
                <a:ea typeface="楷体_GB2312" pitchFamily="49" charset="-122"/>
              </a:rPr>
              <a:t>棵子树，则从所有应当考虑的</a:t>
            </a:r>
            <a:r>
              <a:rPr lang="en-US" altLang="zh-CN" sz="2400" dirty="0">
                <a:solidFill>
                  <a:schemeClr val="bg1"/>
                </a:solidFill>
                <a:ea typeface="楷体_GB2312" pitchFamily="49" charset="-122"/>
              </a:rPr>
              <a:t>3</a:t>
            </a:r>
            <a:r>
              <a:rPr lang="zh-CN" altLang="en-US" sz="2400" dirty="0">
                <a:solidFill>
                  <a:schemeClr val="bg1"/>
                </a:solidFill>
                <a:ea typeface="楷体_GB2312" pitchFamily="49" charset="-122"/>
              </a:rPr>
              <a:t>元组中一次消去</a:t>
            </a:r>
            <a:r>
              <a:rPr lang="en-US" altLang="zh-CN" sz="2400" dirty="0">
                <a:solidFill>
                  <a:schemeClr val="bg1"/>
                </a:solidFill>
                <a:ea typeface="楷体_GB2312" pitchFamily="49" charset="-122"/>
              </a:rPr>
              <a:t>12</a:t>
            </a:r>
            <a:r>
              <a:rPr lang="zh-CN" altLang="en-US" sz="2400" dirty="0">
                <a:solidFill>
                  <a:schemeClr val="bg1"/>
                </a:solidFill>
                <a:ea typeface="楷体_GB2312" pitchFamily="49" charset="-122"/>
              </a:rPr>
              <a:t>个</a:t>
            </a:r>
            <a:r>
              <a:rPr lang="en-US" altLang="zh-CN" sz="2400" dirty="0">
                <a:solidFill>
                  <a:schemeClr val="bg1"/>
                </a:solidFill>
                <a:ea typeface="楷体_GB2312" pitchFamily="49" charset="-122"/>
              </a:rPr>
              <a:t>3</a:t>
            </a:r>
            <a:r>
              <a:rPr lang="zh-CN" altLang="en-US" sz="2400" dirty="0">
                <a:solidFill>
                  <a:schemeClr val="bg1"/>
                </a:solidFill>
                <a:ea typeface="楷体_GB2312" pitchFamily="49" charset="-122"/>
              </a:rPr>
              <a:t>元组。对于图</a:t>
            </a:r>
            <a:r>
              <a:rPr lang="en-US" altLang="zh-CN" sz="2400" dirty="0">
                <a:solidFill>
                  <a:schemeClr val="bg1"/>
                </a:solidFill>
                <a:ea typeface="楷体_GB2312" pitchFamily="49" charset="-122"/>
              </a:rPr>
              <a:t>(b)</a:t>
            </a:r>
            <a:r>
              <a:rPr lang="zh-CN" altLang="en-US" sz="2400" dirty="0">
                <a:solidFill>
                  <a:schemeClr val="bg1"/>
                </a:solidFill>
                <a:ea typeface="楷体_GB2312" pitchFamily="49" charset="-122"/>
              </a:rPr>
              <a:t>，虽然同样从第</a:t>
            </a:r>
            <a:r>
              <a:rPr lang="en-US" altLang="zh-CN" sz="2400" dirty="0">
                <a:solidFill>
                  <a:schemeClr val="bg1"/>
                </a:solidFill>
                <a:ea typeface="楷体_GB2312" pitchFamily="49" charset="-122"/>
              </a:rPr>
              <a:t>1</a:t>
            </a:r>
            <a:r>
              <a:rPr lang="zh-CN" altLang="en-US" sz="2400" dirty="0">
                <a:solidFill>
                  <a:schemeClr val="bg1"/>
                </a:solidFill>
                <a:ea typeface="楷体_GB2312" pitchFamily="49" charset="-122"/>
              </a:rPr>
              <a:t>层剪去</a:t>
            </a:r>
            <a:r>
              <a:rPr lang="en-US" altLang="zh-CN" sz="2400" dirty="0">
                <a:solidFill>
                  <a:schemeClr val="bg1"/>
                </a:solidFill>
                <a:ea typeface="楷体_GB2312" pitchFamily="49" charset="-122"/>
              </a:rPr>
              <a:t>1</a:t>
            </a:r>
            <a:r>
              <a:rPr lang="zh-CN" altLang="en-US" sz="2400" dirty="0">
                <a:solidFill>
                  <a:schemeClr val="bg1"/>
                </a:solidFill>
                <a:ea typeface="楷体_GB2312" pitchFamily="49" charset="-122"/>
              </a:rPr>
              <a:t>棵子树，却只从应当考虑的</a:t>
            </a:r>
            <a:r>
              <a:rPr lang="en-US" altLang="zh-CN" sz="2400" dirty="0">
                <a:solidFill>
                  <a:schemeClr val="bg1"/>
                </a:solidFill>
                <a:ea typeface="楷体_GB2312" pitchFamily="49" charset="-122"/>
              </a:rPr>
              <a:t>3</a:t>
            </a:r>
            <a:r>
              <a:rPr lang="zh-CN" altLang="en-US" sz="2400" dirty="0">
                <a:solidFill>
                  <a:schemeClr val="bg1"/>
                </a:solidFill>
                <a:ea typeface="楷体_GB2312" pitchFamily="49" charset="-122"/>
              </a:rPr>
              <a:t>元组中消去</a:t>
            </a:r>
            <a:r>
              <a:rPr lang="en-US" altLang="zh-CN" sz="2400" dirty="0">
                <a:solidFill>
                  <a:schemeClr val="bg1"/>
                </a:solidFill>
                <a:ea typeface="楷体_GB2312" pitchFamily="49" charset="-122"/>
              </a:rPr>
              <a:t>8</a:t>
            </a:r>
            <a:r>
              <a:rPr lang="zh-CN" altLang="en-US" sz="2400" dirty="0">
                <a:solidFill>
                  <a:schemeClr val="bg1"/>
                </a:solidFill>
                <a:ea typeface="楷体_GB2312" pitchFamily="49" charset="-122"/>
              </a:rPr>
              <a:t>个</a:t>
            </a:r>
            <a:r>
              <a:rPr lang="en-US" altLang="zh-CN" sz="2400" dirty="0">
                <a:solidFill>
                  <a:schemeClr val="bg1"/>
                </a:solidFill>
                <a:ea typeface="楷体_GB2312" pitchFamily="49" charset="-122"/>
              </a:rPr>
              <a:t>3</a:t>
            </a:r>
            <a:r>
              <a:rPr lang="zh-CN" altLang="en-US" sz="2400" dirty="0">
                <a:solidFill>
                  <a:schemeClr val="bg1"/>
                </a:solidFill>
                <a:ea typeface="楷体_GB2312" pitchFamily="49" charset="-122"/>
              </a:rPr>
              <a:t>元组。前者的效果明显比后者好。</a:t>
            </a:r>
          </a:p>
        </p:txBody>
      </p:sp>
      <p:sp>
        <p:nvSpPr>
          <p:cNvPr id="33800" name="Text Box 10"/>
          <p:cNvSpPr txBox="1">
            <a:spLocks noChangeArrowheads="1"/>
          </p:cNvSpPr>
          <p:nvPr/>
        </p:nvSpPr>
        <p:spPr bwMode="auto">
          <a:xfrm>
            <a:off x="6856413" y="2800350"/>
            <a:ext cx="5572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ea typeface="楷体_GB2312" pitchFamily="49" charset="-122"/>
              </a:rPr>
              <a:t>(a)</a:t>
            </a:r>
          </a:p>
        </p:txBody>
      </p:sp>
      <p:sp>
        <p:nvSpPr>
          <p:cNvPr id="33801" name="Text Box 11"/>
          <p:cNvSpPr txBox="1">
            <a:spLocks noChangeArrowheads="1"/>
          </p:cNvSpPr>
          <p:nvPr/>
        </p:nvSpPr>
        <p:spPr bwMode="auto">
          <a:xfrm>
            <a:off x="6948488" y="4221163"/>
            <a:ext cx="5572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ea typeface="楷体_GB2312" pitchFamily="49" charset="-122"/>
              </a:rPr>
              <a:t>(b)</a:t>
            </a:r>
          </a:p>
        </p:txBody>
      </p:sp>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69</a:t>
            </a:fld>
            <a:r>
              <a:rPr lang="en-US" altLang="zh-CN" smtClean="0"/>
              <a:t>/83</a:t>
            </a:r>
            <a:endParaRPr lang="en-US" altLang="zh-CN" dirty="0"/>
          </a:p>
        </p:txBody>
      </p:sp>
    </p:spTree>
    <p:extLst>
      <p:ext uri="{BB962C8B-B14F-4D97-AF65-F5344CB8AC3E}">
        <p14:creationId xmlns:p14="http://schemas.microsoft.com/office/powerpoint/2010/main" val="2058714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3799"/>
                                        </p:tgtEl>
                                        <p:attrNameLst>
                                          <p:attrName>style.visibility</p:attrName>
                                        </p:attrNameLst>
                                      </p:cBhvr>
                                      <p:to>
                                        <p:strVal val="visible"/>
                                      </p:to>
                                    </p:set>
                                    <p:animEffect transition="in" filter="barn(inVertical)">
                                      <p:cBhvr>
                                        <p:cTn id="7" dur="500"/>
                                        <p:tgtEl>
                                          <p:spTgt spid="337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回溯法 </a:t>
            </a:r>
            <a:r>
              <a:rPr lang="en-US" altLang="zh-CN" dirty="0" smtClean="0"/>
              <a:t>backtracking</a:t>
            </a:r>
          </a:p>
          <a:p>
            <a:pPr lvl="1"/>
            <a:r>
              <a:rPr lang="zh-CN" altLang="en-US" dirty="0" smtClean="0"/>
              <a:t>人走路遇到障碍，尝试回退找新路</a:t>
            </a:r>
            <a:endParaRPr lang="zh-CN" altLang="en-US" dirty="0"/>
          </a:p>
        </p:txBody>
      </p:sp>
      <p:sp>
        <p:nvSpPr>
          <p:cNvPr id="3" name="标题 2"/>
          <p:cNvSpPr>
            <a:spLocks noGrp="1"/>
          </p:cNvSpPr>
          <p:nvPr>
            <p:ph type="title"/>
          </p:nvPr>
        </p:nvSpPr>
        <p:spPr/>
        <p:txBody>
          <a:bodyPr/>
          <a:lstStyle/>
          <a:p>
            <a:r>
              <a:rPr lang="zh-CN" altLang="en-US" dirty="0" smtClean="0"/>
              <a:t>引入例子 </a:t>
            </a:r>
            <a:r>
              <a:rPr lang="en-US" altLang="zh-CN" dirty="0" smtClean="0"/>
              <a:t>(1)</a:t>
            </a:r>
            <a:endParaRPr lang="zh-CN" altLang="en-US" dirty="0"/>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50066" y="2153562"/>
            <a:ext cx="2370406" cy="3147646"/>
          </a:xfrm>
          <a:prstGeom prst="rect">
            <a:avLst/>
          </a:prstGeom>
        </p:spPr>
      </p:pic>
      <p:pic>
        <p:nvPicPr>
          <p:cNvPr id="5" name="图片 4"/>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979712" y="2481460"/>
            <a:ext cx="5652492" cy="4115892"/>
          </a:xfrm>
          <a:prstGeom prst="rect">
            <a:avLst/>
          </a:prstGeom>
        </p:spPr>
      </p:pic>
      <p:sp>
        <p:nvSpPr>
          <p:cNvPr id="7" name="灯片编号占位符 6"/>
          <p:cNvSpPr>
            <a:spLocks noGrp="1"/>
          </p:cNvSpPr>
          <p:nvPr>
            <p:ph type="sldNum" sz="quarter" idx="10"/>
          </p:nvPr>
        </p:nvSpPr>
        <p:spPr/>
        <p:txBody>
          <a:bodyPr/>
          <a:lstStyle/>
          <a:p>
            <a:pPr>
              <a:defRPr/>
            </a:pPr>
            <a:fld id="{459EA7AB-6CCF-4392-BD0C-0EE200CA1E6B}" type="slidenum">
              <a:rPr lang="en-US" altLang="zh-CN" smtClean="0"/>
              <a:pPr>
                <a:defRPr/>
              </a:pPr>
              <a:t>7</a:t>
            </a:fld>
            <a:r>
              <a:rPr lang="en-US" altLang="zh-CN" smtClean="0"/>
              <a:t>/83</a:t>
            </a:r>
            <a:endParaRPr lang="en-US" altLang="zh-CN" dirty="0"/>
          </a:p>
        </p:txBody>
      </p:sp>
    </p:spTree>
    <p:extLst>
      <p:ext uri="{BB962C8B-B14F-4D97-AF65-F5344CB8AC3E}">
        <p14:creationId xmlns:p14="http://schemas.microsoft.com/office/powerpoint/2010/main" val="14204983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79512" y="1143000"/>
            <a:ext cx="8784976" cy="5715000"/>
          </a:xfrm>
        </p:spPr>
        <p:txBody>
          <a:bodyPr/>
          <a:lstStyle/>
          <a:p>
            <a:r>
              <a:rPr lang="zh-CN" altLang="en-US" sz="2800" dirty="0" smtClean="0"/>
              <a:t>重点理解和掌握回溯法的基本思想</a:t>
            </a:r>
            <a:endParaRPr lang="en-US" altLang="zh-CN" sz="2800" dirty="0" smtClean="0"/>
          </a:p>
          <a:p>
            <a:r>
              <a:rPr lang="zh-CN" altLang="en-US" sz="2800" dirty="0" smtClean="0"/>
              <a:t>回溯法的搜索策略</a:t>
            </a:r>
            <a:endParaRPr lang="en-US" altLang="zh-CN" sz="2800" dirty="0" smtClean="0"/>
          </a:p>
          <a:p>
            <a:pPr lvl="1"/>
            <a:r>
              <a:rPr lang="zh-CN" altLang="en-US" sz="2400" dirty="0" smtClean="0"/>
              <a:t>深度优先搜索</a:t>
            </a:r>
            <a:r>
              <a:rPr lang="zh-CN" altLang="en-US" sz="2400" dirty="0"/>
              <a:t>策略。</a:t>
            </a:r>
          </a:p>
          <a:p>
            <a:r>
              <a:rPr lang="zh-CN" altLang="en-US" sz="2800" dirty="0"/>
              <a:t>掌握用回溯法解题的算法框架</a:t>
            </a:r>
          </a:p>
          <a:p>
            <a:pPr lvl="1"/>
            <a:r>
              <a:rPr lang="zh-CN" altLang="en-US" sz="2400" dirty="0" smtClean="0"/>
              <a:t>递归回溯、迭代回溯、子集</a:t>
            </a:r>
            <a:r>
              <a:rPr lang="zh-CN" altLang="en-US" sz="2400" dirty="0"/>
              <a:t>树算法</a:t>
            </a:r>
            <a:r>
              <a:rPr lang="zh-CN" altLang="en-US" sz="2400" dirty="0" smtClean="0"/>
              <a:t>框架、排列</a:t>
            </a:r>
            <a:r>
              <a:rPr lang="zh-CN" altLang="en-US" sz="2400" dirty="0"/>
              <a:t>树算法框架</a:t>
            </a:r>
          </a:p>
          <a:p>
            <a:r>
              <a:rPr lang="zh-CN" altLang="en-US" sz="2800" dirty="0" smtClean="0"/>
              <a:t>重点理解回溯法的几个典型范例</a:t>
            </a:r>
            <a:endParaRPr lang="en-US" altLang="zh-CN" sz="2800" dirty="0" smtClean="0"/>
          </a:p>
          <a:p>
            <a:pPr lvl="1"/>
            <a:r>
              <a:rPr lang="en-US" altLang="zh-CN" sz="2400" dirty="0" smtClean="0"/>
              <a:t>N</a:t>
            </a:r>
            <a:r>
              <a:rPr lang="zh-CN" altLang="en-US" sz="2400" dirty="0"/>
              <a:t>皇后问题、</a:t>
            </a:r>
            <a:r>
              <a:rPr lang="en-US" altLang="zh-CN" sz="2400" dirty="0"/>
              <a:t>0-1</a:t>
            </a:r>
            <a:r>
              <a:rPr lang="zh-CN" altLang="en-US" sz="2400" dirty="0"/>
              <a:t>背包问题、圆排列</a:t>
            </a:r>
            <a:r>
              <a:rPr lang="zh-CN" altLang="en-US" sz="2400" dirty="0" smtClean="0"/>
              <a:t>问题、装载</a:t>
            </a:r>
            <a:r>
              <a:rPr lang="zh-CN" altLang="en-US" sz="2400" dirty="0"/>
              <a:t>问题、符号三角形问题、图的</a:t>
            </a:r>
            <a:r>
              <a:rPr lang="en-US" altLang="zh-CN" sz="2400" dirty="0"/>
              <a:t>m</a:t>
            </a:r>
            <a:r>
              <a:rPr lang="zh-CN" altLang="en-US" sz="2400" dirty="0"/>
              <a:t>着色</a:t>
            </a:r>
            <a:r>
              <a:rPr lang="zh-CN" altLang="en-US" sz="2400" dirty="0" smtClean="0"/>
              <a:t>问题、批处理作业调度、最大团问题，电路板排列</a:t>
            </a:r>
            <a:endParaRPr lang="en-US" altLang="zh-CN" sz="2400" dirty="0" smtClean="0"/>
          </a:p>
          <a:p>
            <a:r>
              <a:rPr lang="zh-CN" altLang="en-US" sz="2800" dirty="0" smtClean="0"/>
              <a:t>掌握回溯法的效率分析要点</a:t>
            </a:r>
            <a:endParaRPr lang="zh-CN" altLang="en-US" sz="2800" dirty="0"/>
          </a:p>
        </p:txBody>
      </p:sp>
      <p:sp>
        <p:nvSpPr>
          <p:cNvPr id="3" name="标题 2"/>
          <p:cNvSpPr>
            <a:spLocks noGrp="1"/>
          </p:cNvSpPr>
          <p:nvPr>
            <p:ph type="title"/>
          </p:nvPr>
        </p:nvSpPr>
        <p:spPr/>
        <p:txBody>
          <a:bodyPr/>
          <a:lstStyle/>
          <a:p>
            <a:r>
              <a:rPr lang="zh-CN" altLang="en-US" dirty="0" smtClean="0"/>
              <a:t>本章小结</a:t>
            </a:r>
            <a:endParaRPr lang="zh-CN" altLang="en-US" dirty="0"/>
          </a:p>
        </p:txBody>
      </p:sp>
      <p:sp>
        <p:nvSpPr>
          <p:cNvPr id="5" name="灯片编号占位符 4"/>
          <p:cNvSpPr>
            <a:spLocks noGrp="1"/>
          </p:cNvSpPr>
          <p:nvPr>
            <p:ph type="sldNum" sz="quarter" idx="10"/>
          </p:nvPr>
        </p:nvSpPr>
        <p:spPr/>
        <p:txBody>
          <a:bodyPr/>
          <a:lstStyle/>
          <a:p>
            <a:pPr>
              <a:defRPr/>
            </a:pPr>
            <a:fld id="{459EA7AB-6CCF-4392-BD0C-0EE200CA1E6B}" type="slidenum">
              <a:rPr lang="en-US" altLang="zh-CN" smtClean="0"/>
              <a:pPr>
                <a:defRPr/>
              </a:pPr>
              <a:t>70</a:t>
            </a:fld>
            <a:r>
              <a:rPr lang="en-US" altLang="zh-CN" smtClean="0"/>
              <a:t>/83</a:t>
            </a:r>
            <a:endParaRPr lang="en-US" altLang="zh-CN" dirty="0"/>
          </a:p>
        </p:txBody>
      </p:sp>
    </p:spTree>
    <p:extLst>
      <p:ext uri="{BB962C8B-B14F-4D97-AF65-F5344CB8AC3E}">
        <p14:creationId xmlns:p14="http://schemas.microsoft.com/office/powerpoint/2010/main" val="409301205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5-3</a:t>
            </a:r>
          </a:p>
          <a:p>
            <a:pPr lvl="1"/>
            <a:r>
              <a:rPr lang="zh-CN" altLang="en-US" dirty="0" smtClean="0"/>
              <a:t>必须记录</a:t>
            </a:r>
            <a:r>
              <a:rPr lang="zh-CN" altLang="en-US" smtClean="0"/>
              <a:t>当前最优解和</a:t>
            </a:r>
            <a:r>
              <a:rPr lang="zh-CN" altLang="en-US" dirty="0" smtClean="0"/>
              <a:t>当前解；</a:t>
            </a:r>
            <a:endParaRPr lang="en-US" altLang="zh-CN" dirty="0" smtClean="0"/>
          </a:p>
          <a:p>
            <a:r>
              <a:rPr lang="zh-CN" altLang="en-US" dirty="0" smtClean="0"/>
              <a:t>课程论文：</a:t>
            </a:r>
            <a:endParaRPr lang="en-US" altLang="zh-CN" dirty="0" smtClean="0"/>
          </a:p>
          <a:p>
            <a:pPr lvl="1"/>
            <a:r>
              <a:rPr lang="zh-CN" altLang="en-US" dirty="0" smtClean="0"/>
              <a:t>基于回溯法的</a:t>
            </a:r>
            <a:r>
              <a:rPr lang="en-US" altLang="zh-CN" dirty="0" smtClean="0"/>
              <a:t>N</a:t>
            </a:r>
            <a:r>
              <a:rPr lang="zh-CN" altLang="en-US" dirty="0" smtClean="0"/>
              <a:t>皇后问题</a:t>
            </a:r>
            <a:r>
              <a:rPr lang="en-US" altLang="zh-CN" dirty="0" smtClean="0"/>
              <a:t> </a:t>
            </a:r>
            <a:endParaRPr lang="zh-CN" altLang="en-US" dirty="0"/>
          </a:p>
        </p:txBody>
      </p:sp>
      <p:sp>
        <p:nvSpPr>
          <p:cNvPr id="3" name="标题 2"/>
          <p:cNvSpPr>
            <a:spLocks noGrp="1"/>
          </p:cNvSpPr>
          <p:nvPr>
            <p:ph type="title"/>
          </p:nvPr>
        </p:nvSpPr>
        <p:spPr/>
        <p:txBody>
          <a:bodyPr/>
          <a:lstStyle/>
          <a:p>
            <a:r>
              <a:rPr lang="zh-CN" altLang="en-US" dirty="0" smtClean="0"/>
              <a:t>作业</a:t>
            </a:r>
            <a:endParaRPr lang="zh-CN" altLang="en-US" dirty="0"/>
          </a:p>
        </p:txBody>
      </p:sp>
      <p:sp>
        <p:nvSpPr>
          <p:cNvPr id="5" name="灯片编号占位符 4"/>
          <p:cNvSpPr>
            <a:spLocks noGrp="1"/>
          </p:cNvSpPr>
          <p:nvPr>
            <p:ph type="sldNum" sz="quarter" idx="10"/>
          </p:nvPr>
        </p:nvSpPr>
        <p:spPr/>
        <p:txBody>
          <a:bodyPr/>
          <a:lstStyle/>
          <a:p>
            <a:pPr>
              <a:defRPr/>
            </a:pPr>
            <a:fld id="{459EA7AB-6CCF-4392-BD0C-0EE200CA1E6B}" type="slidenum">
              <a:rPr lang="en-US" altLang="zh-CN" smtClean="0"/>
              <a:pPr>
                <a:defRPr/>
              </a:pPr>
              <a:t>71</a:t>
            </a:fld>
            <a:r>
              <a:rPr lang="en-US" altLang="zh-CN" smtClean="0"/>
              <a:t>/83</a:t>
            </a:r>
            <a:endParaRPr lang="en-US" altLang="zh-CN" dirty="0"/>
          </a:p>
        </p:txBody>
      </p:sp>
    </p:spTree>
    <p:extLst>
      <p:ext uri="{BB962C8B-B14F-4D97-AF65-F5344CB8AC3E}">
        <p14:creationId xmlns:p14="http://schemas.microsoft.com/office/powerpoint/2010/main" val="278958285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递归的基本概念</a:t>
            </a:r>
            <a:r>
              <a:rPr lang="en-US" altLang="zh-CN" dirty="0"/>
              <a:t>:</a:t>
            </a:r>
            <a:r>
              <a:rPr lang="zh-CN" altLang="en-US" dirty="0"/>
              <a:t>程序调用自身的编程技巧称为递归</a:t>
            </a:r>
            <a:r>
              <a:rPr lang="en-US" altLang="zh-CN" dirty="0"/>
              <a:t>,</a:t>
            </a:r>
            <a:r>
              <a:rPr lang="zh-CN" altLang="en-US" dirty="0"/>
              <a:t>是函数自己调用自己。</a:t>
            </a:r>
          </a:p>
          <a:p>
            <a:r>
              <a:rPr lang="zh-CN" altLang="en-US" dirty="0"/>
              <a:t>使用递归要注意的有两点</a:t>
            </a:r>
            <a:r>
              <a:rPr lang="en-US" altLang="zh-CN" dirty="0" smtClean="0"/>
              <a:t>:</a:t>
            </a:r>
            <a:endParaRPr lang="en-US" altLang="zh-CN" dirty="0"/>
          </a:p>
          <a:p>
            <a:pPr lvl="1"/>
            <a:r>
              <a:rPr lang="en-US" altLang="zh-CN" dirty="0"/>
              <a:t>1)</a:t>
            </a:r>
            <a:r>
              <a:rPr lang="zh-CN" altLang="en-US" dirty="0"/>
              <a:t>递归就是在过程或函数里面调用自身</a:t>
            </a:r>
            <a:r>
              <a:rPr lang="zh-CN" altLang="en-US" dirty="0" smtClean="0"/>
              <a:t>；</a:t>
            </a:r>
            <a:endParaRPr lang="zh-CN" altLang="en-US" dirty="0"/>
          </a:p>
          <a:p>
            <a:pPr lvl="1"/>
            <a:r>
              <a:rPr lang="en-US" altLang="zh-CN" dirty="0"/>
              <a:t>2)</a:t>
            </a:r>
            <a:r>
              <a:rPr lang="zh-CN" altLang="en-US" dirty="0"/>
              <a:t>在使用递归时</a:t>
            </a:r>
            <a:r>
              <a:rPr lang="en-US" altLang="zh-CN" dirty="0"/>
              <a:t>,</a:t>
            </a:r>
            <a:r>
              <a:rPr lang="zh-CN" altLang="en-US" dirty="0"/>
              <a:t>必须有一个明确的递归结束条件</a:t>
            </a:r>
            <a:r>
              <a:rPr lang="en-US" altLang="zh-CN" dirty="0"/>
              <a:t>,</a:t>
            </a:r>
            <a:r>
              <a:rPr lang="zh-CN" altLang="en-US" dirty="0"/>
              <a:t>称为递归出口</a:t>
            </a:r>
            <a:r>
              <a:rPr lang="zh-CN" altLang="en-US" dirty="0" smtClean="0"/>
              <a:t>。</a:t>
            </a:r>
            <a:endParaRPr lang="zh-CN" altLang="en-US" dirty="0"/>
          </a:p>
          <a:p>
            <a:r>
              <a:rPr lang="zh-CN" altLang="en-US" dirty="0"/>
              <a:t>迭代</a:t>
            </a:r>
            <a:r>
              <a:rPr lang="en-US" altLang="zh-CN" dirty="0"/>
              <a:t>:</a:t>
            </a:r>
            <a:r>
              <a:rPr lang="zh-CN" altLang="en-US" dirty="0"/>
              <a:t>利用变量的原值推算出变量的一个新</a:t>
            </a:r>
            <a:r>
              <a:rPr lang="zh-CN" altLang="en-US" dirty="0" smtClean="0"/>
              <a:t>值。如果</a:t>
            </a:r>
            <a:r>
              <a:rPr lang="zh-CN" altLang="en-US" dirty="0"/>
              <a:t>递归是自己调用自己的话</a:t>
            </a:r>
            <a:r>
              <a:rPr lang="en-US" altLang="zh-CN" dirty="0"/>
              <a:t>,</a:t>
            </a:r>
            <a:r>
              <a:rPr lang="zh-CN" altLang="en-US" dirty="0"/>
              <a:t>迭代就是</a:t>
            </a:r>
            <a:r>
              <a:rPr lang="en-US" altLang="zh-CN" dirty="0"/>
              <a:t>A</a:t>
            </a:r>
            <a:r>
              <a:rPr lang="zh-CN" altLang="en-US" dirty="0"/>
              <a:t>不停的调用</a:t>
            </a:r>
            <a:r>
              <a:rPr lang="en-US" altLang="zh-CN" dirty="0" smtClean="0"/>
              <a:t>B</a:t>
            </a:r>
            <a:r>
              <a:rPr lang="zh-CN" altLang="en-US" dirty="0" smtClean="0"/>
              <a:t>。</a:t>
            </a:r>
            <a:endParaRPr lang="en-US" altLang="zh-CN" dirty="0" smtClean="0"/>
          </a:p>
          <a:p>
            <a:pPr lvl="1"/>
            <a:r>
              <a:rPr lang="zh-CN" altLang="en-US" dirty="0"/>
              <a:t>递归中一定有迭代</a:t>
            </a:r>
            <a:r>
              <a:rPr lang="en-US" altLang="zh-CN" dirty="0"/>
              <a:t>,</a:t>
            </a:r>
            <a:r>
              <a:rPr lang="zh-CN" altLang="en-US" dirty="0"/>
              <a:t>但是迭代中不一定有</a:t>
            </a:r>
            <a:r>
              <a:rPr lang="zh-CN" altLang="en-US" dirty="0" smtClean="0"/>
              <a:t>递归。</a:t>
            </a:r>
            <a:endParaRPr lang="zh-CN" altLang="en-US" dirty="0"/>
          </a:p>
        </p:txBody>
      </p:sp>
      <p:sp>
        <p:nvSpPr>
          <p:cNvPr id="3" name="标题 2"/>
          <p:cNvSpPr>
            <a:spLocks noGrp="1"/>
          </p:cNvSpPr>
          <p:nvPr>
            <p:ph type="title"/>
          </p:nvPr>
        </p:nvSpPr>
        <p:spPr/>
        <p:txBody>
          <a:bodyPr/>
          <a:lstStyle/>
          <a:p>
            <a:r>
              <a:rPr lang="zh-CN" altLang="en-US" dirty="0" smtClean="0"/>
              <a:t>递归和迭代</a:t>
            </a:r>
            <a:endParaRPr lang="zh-CN" altLang="en-US" dirty="0"/>
          </a:p>
        </p:txBody>
      </p:sp>
      <p:sp>
        <p:nvSpPr>
          <p:cNvPr id="5" name="灯片编号占位符 4"/>
          <p:cNvSpPr>
            <a:spLocks noGrp="1"/>
          </p:cNvSpPr>
          <p:nvPr>
            <p:ph type="sldNum" sz="quarter" idx="10"/>
          </p:nvPr>
        </p:nvSpPr>
        <p:spPr/>
        <p:txBody>
          <a:bodyPr/>
          <a:lstStyle/>
          <a:p>
            <a:pPr>
              <a:defRPr/>
            </a:pPr>
            <a:fld id="{459EA7AB-6CCF-4392-BD0C-0EE200CA1E6B}" type="slidenum">
              <a:rPr lang="en-US" altLang="zh-CN" smtClean="0"/>
              <a:pPr>
                <a:defRPr/>
              </a:pPr>
              <a:t>72</a:t>
            </a:fld>
            <a:r>
              <a:rPr lang="en-US" altLang="zh-CN" smtClean="0"/>
              <a:t>/83</a:t>
            </a:r>
            <a:endParaRPr lang="en-US" altLang="zh-CN" dirty="0"/>
          </a:p>
        </p:txBody>
      </p:sp>
    </p:spTree>
    <p:extLst>
      <p:ext uri="{BB962C8B-B14F-4D97-AF65-F5344CB8AC3E}">
        <p14:creationId xmlns:p14="http://schemas.microsoft.com/office/powerpoint/2010/main" val="17562748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barn(inVertical)">
                                      <p:cBhvr>
                                        <p:cTn id="7" dur="500"/>
                                        <p:tgtEl>
                                          <p:spTgt spid="2">
                                            <p:txEl>
                                              <p:pRg st="4" end="4"/>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
                                            <p:txEl>
                                              <p:pRg st="5" end="5"/>
                                            </p:txEl>
                                          </p:spTgt>
                                        </p:tgtEl>
                                        <p:attrNameLst>
                                          <p:attrName>style.visibility</p:attrName>
                                        </p:attrNameLst>
                                      </p:cBhvr>
                                      <p:to>
                                        <p:strVal val="visible"/>
                                      </p:to>
                                    </p:set>
                                    <p:animEffect transition="in" filter="barn(inVertical)">
                                      <p:cBhvr>
                                        <p:cTn id="10"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568" y="1115616"/>
            <a:ext cx="8234064" cy="5296378"/>
          </a:xfrm>
        </p:spPr>
      </p:pic>
      <p:sp>
        <p:nvSpPr>
          <p:cNvPr id="3" name="标题 2"/>
          <p:cNvSpPr>
            <a:spLocks noGrp="1"/>
          </p:cNvSpPr>
          <p:nvPr>
            <p:ph type="title"/>
          </p:nvPr>
        </p:nvSpPr>
        <p:spPr/>
        <p:txBody>
          <a:bodyPr/>
          <a:lstStyle/>
          <a:p>
            <a:r>
              <a:rPr lang="zh-CN" altLang="en-US" dirty="0" smtClean="0"/>
              <a:t>举例说明</a:t>
            </a:r>
            <a:endParaRPr lang="zh-CN" altLang="en-US" dirty="0"/>
          </a:p>
        </p:txBody>
      </p:sp>
      <p:sp>
        <p:nvSpPr>
          <p:cNvPr id="6" name="右箭头 5">
            <a:hlinkClick r:id="rId3" action="ppaction://hlinksldjump"/>
          </p:cNvPr>
          <p:cNvSpPr/>
          <p:nvPr/>
        </p:nvSpPr>
        <p:spPr bwMode="auto">
          <a:xfrm rot="10800000">
            <a:off x="6929054" y="3284984"/>
            <a:ext cx="1296144" cy="720080"/>
          </a:xfrm>
          <a:prstGeom prst="rightArrow">
            <a:avLst/>
          </a:prstGeom>
          <a:ln>
            <a:headEnd type="none" w="med" len="med"/>
            <a:tailEnd type="none" w="med" len="med"/>
          </a:ln>
          <a:extLst/>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 name="灯片编号占位符 1"/>
          <p:cNvSpPr>
            <a:spLocks noGrp="1"/>
          </p:cNvSpPr>
          <p:nvPr>
            <p:ph type="sldNum" sz="quarter" idx="10"/>
          </p:nvPr>
        </p:nvSpPr>
        <p:spPr/>
        <p:txBody>
          <a:bodyPr/>
          <a:lstStyle/>
          <a:p>
            <a:pPr>
              <a:defRPr/>
            </a:pPr>
            <a:fld id="{459EA7AB-6CCF-4392-BD0C-0EE200CA1E6B}" type="slidenum">
              <a:rPr lang="en-US" altLang="zh-CN" smtClean="0"/>
              <a:pPr>
                <a:defRPr/>
              </a:pPr>
              <a:t>73</a:t>
            </a:fld>
            <a:r>
              <a:rPr lang="en-US" altLang="zh-CN" smtClean="0"/>
              <a:t>/83</a:t>
            </a:r>
            <a:endParaRPr lang="en-US" altLang="zh-CN" dirty="0"/>
          </a:p>
        </p:txBody>
      </p:sp>
    </p:spTree>
    <p:extLst>
      <p:ext uri="{BB962C8B-B14F-4D97-AF65-F5344CB8AC3E}">
        <p14:creationId xmlns:p14="http://schemas.microsoft.com/office/powerpoint/2010/main" val="37108169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回溯法 </a:t>
            </a:r>
            <a:r>
              <a:rPr lang="en-US" altLang="zh-CN" dirty="0" smtClean="0"/>
              <a:t>backtracking</a:t>
            </a:r>
          </a:p>
          <a:p>
            <a:pPr lvl="1"/>
            <a:r>
              <a:rPr lang="zh-CN" altLang="en-US" dirty="0"/>
              <a:t>分</a:t>
            </a:r>
            <a:r>
              <a:rPr lang="zh-CN" altLang="en-US" dirty="0" smtClean="0"/>
              <a:t>步解题，尝试</a:t>
            </a:r>
            <a:endParaRPr lang="zh-CN" altLang="en-US" dirty="0"/>
          </a:p>
        </p:txBody>
      </p:sp>
      <p:sp>
        <p:nvSpPr>
          <p:cNvPr id="3" name="标题 2"/>
          <p:cNvSpPr>
            <a:spLocks noGrp="1"/>
          </p:cNvSpPr>
          <p:nvPr>
            <p:ph type="title"/>
          </p:nvPr>
        </p:nvSpPr>
        <p:spPr/>
        <p:txBody>
          <a:bodyPr/>
          <a:lstStyle/>
          <a:p>
            <a:r>
              <a:rPr lang="zh-CN" altLang="en-US" dirty="0" smtClean="0"/>
              <a:t>引入例子 </a:t>
            </a:r>
            <a:r>
              <a:rPr lang="en-US" altLang="zh-CN" dirty="0" smtClean="0"/>
              <a:t>(2)</a:t>
            </a:r>
            <a:endParaRPr lang="zh-CN" altLang="en-US" dirty="0"/>
          </a:p>
        </p:txBody>
      </p:sp>
      <p:pic>
        <p:nvPicPr>
          <p:cNvPr id="7" name="图片 6"/>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563888" y="1676588"/>
            <a:ext cx="2857500" cy="2076450"/>
          </a:xfrm>
          <a:prstGeom prst="rect">
            <a:avLst/>
          </a:prstGeom>
        </p:spPr>
      </p:pic>
      <p:sp>
        <p:nvSpPr>
          <p:cNvPr id="10" name="椭圆 9"/>
          <p:cNvSpPr/>
          <p:nvPr/>
        </p:nvSpPr>
        <p:spPr bwMode="auto">
          <a:xfrm>
            <a:off x="1403648" y="5421615"/>
            <a:ext cx="1440160" cy="792088"/>
          </a:xfrm>
          <a:prstGeom prst="ellipse">
            <a:avLst/>
          </a:prstGeom>
          <a:ln>
            <a:headEnd type="none" w="med" len="med"/>
            <a:tailEnd type="none" w="med" len="med"/>
          </a:ln>
          <a:extLst/>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dirty="0" smtClean="0">
                <a:ln>
                  <a:noFill/>
                </a:ln>
                <a:solidFill>
                  <a:schemeClr val="bg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rPr>
              <a:t>3</a:t>
            </a:r>
            <a:endParaRPr kumimoji="0" lang="zh-CN" altLang="en-US" sz="1800" b="1" i="0" u="none" strike="noStrike" cap="none" normalizeH="0" baseline="0" dirty="0" smtClean="0">
              <a:ln>
                <a:noFill/>
              </a:ln>
              <a:solidFill>
                <a:schemeClr val="bg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11" name="椭圆 10"/>
          <p:cNvSpPr/>
          <p:nvPr/>
        </p:nvSpPr>
        <p:spPr bwMode="auto">
          <a:xfrm>
            <a:off x="2339752" y="4581128"/>
            <a:ext cx="1440160" cy="792088"/>
          </a:xfrm>
          <a:prstGeom prst="ellipse">
            <a:avLst/>
          </a:prstGeom>
          <a:ln>
            <a:headEnd type="none" w="med" len="med"/>
            <a:tailEnd type="none" w="med" len="med"/>
          </a:ln>
          <a:extLst/>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dirty="0" smtClean="0">
                <a:ln>
                  <a:noFill/>
                </a:ln>
                <a:solidFill>
                  <a:schemeClr val="bg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rPr>
              <a:t>2</a:t>
            </a:r>
            <a:endParaRPr kumimoji="0" lang="zh-CN" altLang="en-US" sz="1800" b="1" i="0" u="none" strike="noStrike" cap="none" normalizeH="0" baseline="0" dirty="0" smtClean="0">
              <a:ln>
                <a:noFill/>
              </a:ln>
              <a:solidFill>
                <a:schemeClr val="bg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12" name="椭圆 11"/>
          <p:cNvSpPr/>
          <p:nvPr/>
        </p:nvSpPr>
        <p:spPr bwMode="auto">
          <a:xfrm>
            <a:off x="3779912" y="3780422"/>
            <a:ext cx="1440160" cy="792088"/>
          </a:xfrm>
          <a:prstGeom prst="ellipse">
            <a:avLst/>
          </a:prstGeom>
          <a:ln>
            <a:headEnd type="none" w="med" len="med"/>
            <a:tailEnd type="none" w="med" len="med"/>
          </a:ln>
          <a:extLst/>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dirty="0" smtClean="0">
                <a:ln>
                  <a:noFill/>
                </a:ln>
                <a:solidFill>
                  <a:schemeClr val="bg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rPr>
              <a:t>1</a:t>
            </a:r>
            <a:endParaRPr kumimoji="0" lang="zh-CN" altLang="en-US" sz="1800" b="1" i="0" u="none" strike="noStrike" cap="none" normalizeH="0" baseline="0" dirty="0" smtClean="0">
              <a:ln>
                <a:noFill/>
              </a:ln>
              <a:solidFill>
                <a:schemeClr val="bg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13" name="椭圆 12"/>
          <p:cNvSpPr/>
          <p:nvPr/>
        </p:nvSpPr>
        <p:spPr bwMode="auto">
          <a:xfrm>
            <a:off x="6300192" y="5401343"/>
            <a:ext cx="1440160" cy="792088"/>
          </a:xfrm>
          <a:prstGeom prst="ellipse">
            <a:avLst/>
          </a:prstGeom>
          <a:ln>
            <a:headEnd type="none" w="med" len="med"/>
            <a:tailEnd type="none" w="med" len="med"/>
          </a:ln>
          <a:extLst/>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dirty="0" smtClean="0">
                <a:ln>
                  <a:noFill/>
                </a:ln>
                <a:solidFill>
                  <a:schemeClr val="bg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rPr>
              <a:t>3’</a:t>
            </a:r>
            <a:endParaRPr kumimoji="0" lang="zh-CN" altLang="en-US" sz="1800" b="1" i="0" u="none" strike="noStrike" cap="none" normalizeH="0" baseline="0" dirty="0" smtClean="0">
              <a:ln>
                <a:noFill/>
              </a:ln>
              <a:solidFill>
                <a:schemeClr val="bg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14" name="椭圆 13"/>
          <p:cNvSpPr/>
          <p:nvPr/>
        </p:nvSpPr>
        <p:spPr bwMode="auto">
          <a:xfrm>
            <a:off x="5580112" y="4509120"/>
            <a:ext cx="1440160" cy="792088"/>
          </a:xfrm>
          <a:prstGeom prst="ellipse">
            <a:avLst/>
          </a:prstGeom>
          <a:ln>
            <a:headEnd type="none" w="med" len="med"/>
            <a:tailEnd type="none" w="med" len="med"/>
          </a:ln>
          <a:extLst/>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dirty="0" smtClean="0">
                <a:ln>
                  <a:noFill/>
                </a:ln>
                <a:solidFill>
                  <a:schemeClr val="bg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rPr>
              <a:t>2</a:t>
            </a:r>
            <a:r>
              <a:rPr lang="en-US" altLang="zh-CN" sz="2800" b="1" dirty="0" smtClean="0">
                <a:solidFill>
                  <a:schemeClr val="bg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rPr>
              <a:t>’</a:t>
            </a:r>
            <a:endParaRPr kumimoji="0" lang="zh-CN" altLang="en-US" sz="1800" b="1" i="0" u="none" strike="noStrike" cap="none" normalizeH="0" baseline="0" dirty="0" smtClean="0">
              <a:ln>
                <a:noFill/>
              </a:ln>
              <a:solidFill>
                <a:schemeClr val="bg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15" name="文本框 14"/>
          <p:cNvSpPr txBox="1"/>
          <p:nvPr/>
        </p:nvSpPr>
        <p:spPr>
          <a:xfrm>
            <a:off x="530660" y="5556049"/>
            <a:ext cx="1083951" cy="523220"/>
          </a:xfrm>
          <a:prstGeom prst="rect">
            <a:avLst/>
          </a:prstGeom>
          <a:noFill/>
        </p:spPr>
        <p:txBody>
          <a:bodyPr wrap="none" rtlCol="0">
            <a:spAutoFit/>
          </a:bodyPr>
          <a:lstStyle/>
          <a:p>
            <a:r>
              <a:rPr lang="en-US" altLang="zh-CN" sz="2800" b="1" dirty="0" smtClean="0">
                <a:effectLst>
                  <a:outerShdw blurRad="38100" dist="38100" dir="2700000" algn="tl">
                    <a:srgbClr val="000000">
                      <a:alpha val="43137"/>
                    </a:srgbClr>
                  </a:outerShdw>
                </a:effectLst>
              </a:rPr>
              <a:t>NO</a:t>
            </a:r>
            <a:r>
              <a:rPr lang="zh-CN" altLang="en-US" sz="2800" b="1" dirty="0" smtClean="0">
                <a:effectLst>
                  <a:outerShdw blurRad="38100" dist="38100" dir="2700000" algn="tl">
                    <a:srgbClr val="000000">
                      <a:alpha val="43137"/>
                    </a:srgbClr>
                  </a:outerShdw>
                </a:effectLst>
              </a:rPr>
              <a:t>！</a:t>
            </a:r>
            <a:endParaRPr lang="zh-CN" altLang="en-US" sz="2800" b="1" dirty="0">
              <a:effectLst>
                <a:outerShdw blurRad="38100" dist="38100" dir="2700000" algn="tl">
                  <a:srgbClr val="000000">
                    <a:alpha val="43137"/>
                  </a:srgbClr>
                </a:outerShdw>
              </a:effectLst>
            </a:endParaRPr>
          </a:p>
        </p:txBody>
      </p:sp>
      <p:sp>
        <p:nvSpPr>
          <p:cNvPr id="16" name="文本框 15"/>
          <p:cNvSpPr txBox="1"/>
          <p:nvPr/>
        </p:nvSpPr>
        <p:spPr>
          <a:xfrm>
            <a:off x="7740352" y="5535777"/>
            <a:ext cx="1261884" cy="523220"/>
          </a:xfrm>
          <a:prstGeom prst="rect">
            <a:avLst/>
          </a:prstGeom>
          <a:noFill/>
        </p:spPr>
        <p:txBody>
          <a:bodyPr wrap="none" rtlCol="0">
            <a:spAutoFit/>
          </a:bodyPr>
          <a:lstStyle/>
          <a:p>
            <a:r>
              <a:rPr lang="en-US" altLang="zh-CN" sz="2800" b="1" dirty="0" smtClean="0">
                <a:effectLst>
                  <a:outerShdw blurRad="38100" dist="38100" dir="2700000" algn="tl">
                    <a:srgbClr val="000000">
                      <a:alpha val="43137"/>
                    </a:srgbClr>
                  </a:outerShdw>
                </a:effectLst>
              </a:rPr>
              <a:t>YES</a:t>
            </a:r>
            <a:r>
              <a:rPr lang="zh-CN" altLang="en-US" sz="2800" b="1" dirty="0" smtClean="0">
                <a:effectLst>
                  <a:outerShdw blurRad="38100" dist="38100" dir="2700000" algn="tl">
                    <a:srgbClr val="000000">
                      <a:alpha val="43137"/>
                    </a:srgbClr>
                  </a:outerShdw>
                </a:effectLst>
              </a:rPr>
              <a:t>！</a:t>
            </a:r>
            <a:endParaRPr lang="zh-CN" altLang="en-US" sz="2800" b="1" dirty="0">
              <a:effectLst>
                <a:outerShdw blurRad="38100" dist="38100" dir="2700000" algn="tl">
                  <a:srgbClr val="000000">
                    <a:alpha val="43137"/>
                  </a:srgbClr>
                </a:outerShdw>
              </a:effectLst>
            </a:endParaRPr>
          </a:p>
        </p:txBody>
      </p:sp>
      <p:cxnSp>
        <p:nvCxnSpPr>
          <p:cNvPr id="18" name="直接箭头连接符 17"/>
          <p:cNvCxnSpPr/>
          <p:nvPr/>
        </p:nvCxnSpPr>
        <p:spPr bwMode="auto">
          <a:xfrm flipH="1">
            <a:off x="2339752" y="3780422"/>
            <a:ext cx="1080120" cy="728698"/>
          </a:xfrm>
          <a:prstGeom prst="straightConnector1">
            <a:avLst/>
          </a:prstGeom>
          <a:solidFill>
            <a:schemeClr val="accent1"/>
          </a:solidFill>
          <a:ln w="635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p:cNvCxnSpPr/>
          <p:nvPr/>
        </p:nvCxnSpPr>
        <p:spPr bwMode="auto">
          <a:xfrm flipH="1">
            <a:off x="863588" y="4692917"/>
            <a:ext cx="1080120" cy="728698"/>
          </a:xfrm>
          <a:prstGeom prst="straightConnector1">
            <a:avLst/>
          </a:prstGeom>
          <a:solidFill>
            <a:schemeClr val="accent1"/>
          </a:solidFill>
          <a:ln w="635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20"/>
          <p:cNvCxnSpPr/>
          <p:nvPr/>
        </p:nvCxnSpPr>
        <p:spPr bwMode="auto">
          <a:xfrm flipV="1">
            <a:off x="3054771" y="5661248"/>
            <a:ext cx="792088" cy="710140"/>
          </a:xfrm>
          <a:prstGeom prst="straightConnector1">
            <a:avLst/>
          </a:prstGeom>
          <a:solidFill>
            <a:schemeClr val="accent1"/>
          </a:solidFill>
          <a:ln w="635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21"/>
          <p:cNvCxnSpPr/>
          <p:nvPr/>
        </p:nvCxnSpPr>
        <p:spPr bwMode="auto">
          <a:xfrm flipV="1">
            <a:off x="4132501" y="4686913"/>
            <a:ext cx="792088" cy="710140"/>
          </a:xfrm>
          <a:prstGeom prst="straightConnector1">
            <a:avLst/>
          </a:prstGeom>
          <a:solidFill>
            <a:schemeClr val="accent1"/>
          </a:solidFill>
          <a:ln w="635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箭头连接符 22"/>
          <p:cNvCxnSpPr/>
          <p:nvPr/>
        </p:nvCxnSpPr>
        <p:spPr bwMode="auto">
          <a:xfrm>
            <a:off x="6524163" y="4090335"/>
            <a:ext cx="856149" cy="494174"/>
          </a:xfrm>
          <a:prstGeom prst="straightConnector1">
            <a:avLst/>
          </a:prstGeom>
          <a:solidFill>
            <a:schemeClr val="accent1"/>
          </a:solidFill>
          <a:ln w="635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箭头连接符 26"/>
          <p:cNvCxnSpPr/>
          <p:nvPr/>
        </p:nvCxnSpPr>
        <p:spPr bwMode="auto">
          <a:xfrm>
            <a:off x="7541175" y="4745839"/>
            <a:ext cx="830119" cy="573704"/>
          </a:xfrm>
          <a:prstGeom prst="straightConnector1">
            <a:avLst/>
          </a:prstGeom>
          <a:solidFill>
            <a:schemeClr val="accent1"/>
          </a:solidFill>
          <a:ln w="635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 name="灯片编号占位符 4"/>
          <p:cNvSpPr>
            <a:spLocks noGrp="1"/>
          </p:cNvSpPr>
          <p:nvPr>
            <p:ph type="sldNum" sz="quarter" idx="10"/>
          </p:nvPr>
        </p:nvSpPr>
        <p:spPr/>
        <p:txBody>
          <a:bodyPr/>
          <a:lstStyle/>
          <a:p>
            <a:pPr>
              <a:defRPr/>
            </a:pPr>
            <a:fld id="{459EA7AB-6CCF-4392-BD0C-0EE200CA1E6B}" type="slidenum">
              <a:rPr lang="en-US" altLang="zh-CN" smtClean="0"/>
              <a:pPr>
                <a:defRPr/>
              </a:pPr>
              <a:t>8</a:t>
            </a:fld>
            <a:r>
              <a:rPr lang="en-US" altLang="zh-CN" smtClean="0"/>
              <a:t>/83</a:t>
            </a:r>
            <a:endParaRPr lang="en-US" altLang="zh-CN" dirty="0"/>
          </a:p>
        </p:txBody>
      </p:sp>
    </p:spTree>
    <p:extLst>
      <p:ext uri="{BB962C8B-B14F-4D97-AF65-F5344CB8AC3E}">
        <p14:creationId xmlns:p14="http://schemas.microsoft.com/office/powerpoint/2010/main" val="38402524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par>
                                <p:cTn id="8" presetID="22" presetClass="entr" presetSubtype="4"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down)">
                                      <p:cBhvr>
                                        <p:cTn id="10" dur="500"/>
                                        <p:tgtEl>
                                          <p:spTgt spid="19"/>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barn(inVertical)">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barn(inVertical)">
                                      <p:cBhvr>
                                        <p:cTn id="18" dur="500"/>
                                        <p:tgtEl>
                                          <p:spTgt spid="21"/>
                                        </p:tgtEl>
                                      </p:cBhvr>
                                    </p:animEffect>
                                  </p:childTnLst>
                                </p:cTn>
                              </p:par>
                              <p:par>
                                <p:cTn id="19" presetID="16" presetClass="entr" presetSubtype="21"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barn(inVertical)">
                                      <p:cBhvr>
                                        <p:cTn id="21" dur="500"/>
                                        <p:tgtEl>
                                          <p:spTgt spid="22"/>
                                        </p:tgtEl>
                                      </p:cBhvr>
                                    </p:animEffect>
                                  </p:childTnLst>
                                </p:cTn>
                              </p:par>
                              <p:par>
                                <p:cTn id="22" presetID="16" presetClass="entr" presetSubtype="21" fill="hold"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barn(inVertical)">
                                      <p:cBhvr>
                                        <p:cTn id="24" dur="500"/>
                                        <p:tgtEl>
                                          <p:spTgt spid="23"/>
                                        </p:tgtEl>
                                      </p:cBhvr>
                                    </p:animEffect>
                                  </p:childTnLst>
                                </p:cTn>
                              </p:par>
                              <p:par>
                                <p:cTn id="25" presetID="16" presetClass="entr" presetSubtype="21"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barn(inVertical)">
                                      <p:cBhvr>
                                        <p:cTn id="27" dur="5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arn(inVertical)">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回溯法</a:t>
            </a:r>
            <a:r>
              <a:rPr lang="en-US" altLang="zh-CN" dirty="0" smtClean="0"/>
              <a:t>——backtracking</a:t>
            </a:r>
          </a:p>
          <a:p>
            <a:pPr lvl="1"/>
            <a:r>
              <a:rPr lang="zh-CN" altLang="en-US" dirty="0" smtClean="0"/>
              <a:t>从迷宫尝试走出来</a:t>
            </a:r>
            <a:endParaRPr lang="zh-CN" altLang="en-US" dirty="0"/>
          </a:p>
        </p:txBody>
      </p:sp>
      <p:sp>
        <p:nvSpPr>
          <p:cNvPr id="3" name="标题 2"/>
          <p:cNvSpPr>
            <a:spLocks noGrp="1"/>
          </p:cNvSpPr>
          <p:nvPr>
            <p:ph type="title"/>
          </p:nvPr>
        </p:nvSpPr>
        <p:spPr/>
        <p:txBody>
          <a:bodyPr/>
          <a:lstStyle/>
          <a:p>
            <a:r>
              <a:rPr lang="zh-CN" altLang="en-US" dirty="0" smtClean="0"/>
              <a:t>引入例子 </a:t>
            </a:r>
            <a:r>
              <a:rPr lang="en-US" altLang="zh-CN" dirty="0" smtClean="0"/>
              <a:t>(3)</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6081" y="2748225"/>
            <a:ext cx="3912738" cy="2937892"/>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804" y="2924944"/>
            <a:ext cx="3481794" cy="2785436"/>
          </a:xfrm>
          <a:prstGeom prst="rect">
            <a:avLst/>
          </a:prstGeom>
        </p:spPr>
      </p:pic>
      <p:sp>
        <p:nvSpPr>
          <p:cNvPr id="6" name="灯片编号占位符 5"/>
          <p:cNvSpPr>
            <a:spLocks noGrp="1"/>
          </p:cNvSpPr>
          <p:nvPr>
            <p:ph type="sldNum" sz="quarter" idx="10"/>
          </p:nvPr>
        </p:nvSpPr>
        <p:spPr/>
        <p:txBody>
          <a:bodyPr/>
          <a:lstStyle/>
          <a:p>
            <a:pPr>
              <a:defRPr/>
            </a:pPr>
            <a:fld id="{459EA7AB-6CCF-4392-BD0C-0EE200CA1E6B}" type="slidenum">
              <a:rPr lang="en-US" altLang="zh-CN" smtClean="0"/>
              <a:pPr>
                <a:defRPr/>
              </a:pPr>
              <a:t>9</a:t>
            </a:fld>
            <a:r>
              <a:rPr lang="en-US" altLang="zh-CN" smtClean="0"/>
              <a:t>/83</a:t>
            </a:r>
            <a:endParaRPr lang="en-US" altLang="zh-CN" dirty="0"/>
          </a:p>
        </p:txBody>
      </p:sp>
    </p:spTree>
    <p:extLst>
      <p:ext uri="{BB962C8B-B14F-4D97-AF65-F5344CB8AC3E}">
        <p14:creationId xmlns:p14="http://schemas.microsoft.com/office/powerpoint/2010/main" val="8671122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10906</TotalTime>
  <Words>6441</Words>
  <Application>Microsoft Office PowerPoint</Application>
  <PresentationFormat>全屏显示(4:3)</PresentationFormat>
  <Paragraphs>605</Paragraphs>
  <Slides>73</Slides>
  <Notes>4</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2</vt:i4>
      </vt:variant>
      <vt:variant>
        <vt:lpstr>幻灯片标题</vt:lpstr>
      </vt:variant>
      <vt:variant>
        <vt:i4>73</vt:i4>
      </vt:variant>
    </vt:vector>
  </HeadingPairs>
  <TitlesOfParts>
    <vt:vector size="90" baseType="lpstr">
      <vt:lpstr>黑体</vt:lpstr>
      <vt:lpstr>华文行楷</vt:lpstr>
      <vt:lpstr>华文新魏</vt:lpstr>
      <vt:lpstr>楷体</vt:lpstr>
      <vt:lpstr>楷体_GB2312</vt:lpstr>
      <vt:lpstr>隶书</vt:lpstr>
      <vt:lpstr>宋体</vt:lpstr>
      <vt:lpstr>微软雅黑</vt:lpstr>
      <vt:lpstr>Arial</vt:lpstr>
      <vt:lpstr>Calibri</vt:lpstr>
      <vt:lpstr>Comic Sans MS</vt:lpstr>
      <vt:lpstr>Symbol</vt:lpstr>
      <vt:lpstr>Times New Roman</vt:lpstr>
      <vt:lpstr>Wingdings</vt:lpstr>
      <vt:lpstr>默认设计模板</vt:lpstr>
      <vt:lpstr>公式</vt:lpstr>
      <vt:lpstr>位图图像</vt:lpstr>
      <vt:lpstr>算法设计与分析</vt:lpstr>
      <vt:lpstr>PowerPoint 演示文稿</vt:lpstr>
      <vt:lpstr>回溯法——学习要点</vt:lpstr>
      <vt:lpstr>PowerPoint 演示文稿</vt:lpstr>
      <vt:lpstr>回溯法的历史</vt:lpstr>
      <vt:lpstr>回溯法的使用</vt:lpstr>
      <vt:lpstr>引入例子 (1)</vt:lpstr>
      <vt:lpstr>引入例子 (2)</vt:lpstr>
      <vt:lpstr>引入例子 (3)</vt:lpstr>
      <vt:lpstr>PowerPoint 演示文稿</vt:lpstr>
      <vt:lpstr>回溯法定义一</vt:lpstr>
      <vt:lpstr>回溯法定义二</vt:lpstr>
      <vt:lpstr>回 溯 法</vt:lpstr>
      <vt:lpstr>回溯法关键元素</vt:lpstr>
      <vt:lpstr>搜索</vt:lpstr>
      <vt:lpstr>深度优先搜索</vt:lpstr>
      <vt:lpstr>广度优先搜索</vt:lpstr>
      <vt:lpstr>算法框架(1/4)</vt:lpstr>
      <vt:lpstr>算法框架(2/4)</vt:lpstr>
      <vt:lpstr>算法框架(3/4)</vt:lpstr>
      <vt:lpstr>算法框架(4/4)</vt:lpstr>
      <vt:lpstr>回溯法基本步骤</vt:lpstr>
      <vt:lpstr>几个基本概念</vt:lpstr>
      <vt:lpstr>举例说明一</vt:lpstr>
      <vt:lpstr>0-1背包：说明回溯步骤</vt:lpstr>
      <vt:lpstr>举例说明二</vt:lpstr>
      <vt:lpstr>说 明 回 溯 过 程</vt:lpstr>
      <vt:lpstr>PowerPoint 演示文稿</vt:lpstr>
      <vt:lpstr>装载问题</vt:lpstr>
      <vt:lpstr>例子</vt:lpstr>
      <vt:lpstr>算法设计</vt:lpstr>
      <vt:lpstr>批处理作业调度  batch job scheduling</vt:lpstr>
      <vt:lpstr>举例说明</vt:lpstr>
      <vt:lpstr>PowerPoint 演示文稿</vt:lpstr>
      <vt:lpstr>结果分析</vt:lpstr>
      <vt:lpstr>算法实现与说明</vt:lpstr>
      <vt:lpstr>回溯法求解批处理调度伪代码</vt:lpstr>
      <vt:lpstr>符号三角形问题</vt:lpstr>
      <vt:lpstr>设计思路(1/2)</vt:lpstr>
      <vt:lpstr>设计思路(2/2)</vt:lpstr>
      <vt:lpstr>N皇后问题</vt:lpstr>
      <vt:lpstr>N皇后历史问题</vt:lpstr>
      <vt:lpstr>4 X 4 皇后问题 回溯法？</vt:lpstr>
      <vt:lpstr>N皇后问题算法</vt:lpstr>
      <vt:lpstr>部落卫队问题</vt:lpstr>
      <vt:lpstr>图的m着色问题(Graph Coloring Problem, GCP)</vt:lpstr>
      <vt:lpstr>设计思路</vt:lpstr>
      <vt:lpstr>旅行售货员问题</vt:lpstr>
      <vt:lpstr>问题分析(1/3)</vt:lpstr>
      <vt:lpstr>问题分析(2/3)</vt:lpstr>
      <vt:lpstr>问题分析(3/3)</vt:lpstr>
      <vt:lpstr>算法设计</vt:lpstr>
      <vt:lpstr>圆排列问题</vt:lpstr>
      <vt:lpstr>问题分析(1/3)</vt:lpstr>
      <vt:lpstr>问题分析(2/3)</vt:lpstr>
      <vt:lpstr>问题分析(3/3)</vt:lpstr>
      <vt:lpstr>算法设计</vt:lpstr>
      <vt:lpstr>复杂度分析与改进</vt:lpstr>
      <vt:lpstr>连续邮资问题</vt:lpstr>
      <vt:lpstr>基本思路</vt:lpstr>
      <vt:lpstr>问题分析一</vt:lpstr>
      <vt:lpstr>问题分析二</vt:lpstr>
      <vt:lpstr>电路板排列问题</vt:lpstr>
      <vt:lpstr>举例说明</vt:lpstr>
      <vt:lpstr>问题分析</vt:lpstr>
      <vt:lpstr>算法效率</vt:lpstr>
      <vt:lpstr>数独Sudoku</vt:lpstr>
      <vt:lpstr>PowerPoint 演示文稿</vt:lpstr>
      <vt:lpstr>重排原理</vt:lpstr>
      <vt:lpstr>本章小结</vt:lpstr>
      <vt:lpstr>作业</vt:lpstr>
      <vt:lpstr>递归和迭代</vt:lpstr>
      <vt:lpstr>举例说明</vt:lpstr>
    </vt:vector>
  </TitlesOfParts>
  <Company>Computer Science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算法设计与分析</dc:title>
  <dc:creator>wangxd</dc:creator>
  <cp:lastModifiedBy>jingchao</cp:lastModifiedBy>
  <cp:revision>711</cp:revision>
  <dcterms:created xsi:type="dcterms:W3CDTF">2003-12-16T08:40:21Z</dcterms:created>
  <dcterms:modified xsi:type="dcterms:W3CDTF">2016-09-21T00:53:55Z</dcterms:modified>
</cp:coreProperties>
</file>