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64"/>
  </p:notesMasterIdLst>
  <p:handoutMasterIdLst>
    <p:handoutMasterId r:id="rId65"/>
  </p:handoutMasterIdLst>
  <p:sldIdLst>
    <p:sldId id="317" r:id="rId2"/>
    <p:sldId id="483" r:id="rId3"/>
    <p:sldId id="458" r:id="rId4"/>
    <p:sldId id="484" r:id="rId5"/>
    <p:sldId id="540" r:id="rId6"/>
    <p:sldId id="492" r:id="rId7"/>
    <p:sldId id="486" r:id="rId8"/>
    <p:sldId id="499" r:id="rId9"/>
    <p:sldId id="487" r:id="rId10"/>
    <p:sldId id="488" r:id="rId11"/>
    <p:sldId id="489" r:id="rId12"/>
    <p:sldId id="491" r:id="rId13"/>
    <p:sldId id="490" r:id="rId14"/>
    <p:sldId id="543" r:id="rId15"/>
    <p:sldId id="544" r:id="rId16"/>
    <p:sldId id="545" r:id="rId17"/>
    <p:sldId id="493" r:id="rId18"/>
    <p:sldId id="494" r:id="rId19"/>
    <p:sldId id="495" r:id="rId20"/>
    <p:sldId id="496" r:id="rId21"/>
    <p:sldId id="497" r:id="rId22"/>
    <p:sldId id="498" r:id="rId23"/>
    <p:sldId id="502" r:id="rId24"/>
    <p:sldId id="503" r:id="rId25"/>
    <p:sldId id="504" r:id="rId26"/>
    <p:sldId id="505" r:id="rId27"/>
    <p:sldId id="506" r:id="rId28"/>
    <p:sldId id="507" r:id="rId29"/>
    <p:sldId id="508" r:id="rId30"/>
    <p:sldId id="509" r:id="rId31"/>
    <p:sldId id="510" r:id="rId32"/>
    <p:sldId id="511" r:id="rId33"/>
    <p:sldId id="512" r:id="rId34"/>
    <p:sldId id="513" r:id="rId35"/>
    <p:sldId id="514" r:id="rId36"/>
    <p:sldId id="515" r:id="rId37"/>
    <p:sldId id="516" r:id="rId38"/>
    <p:sldId id="520" r:id="rId39"/>
    <p:sldId id="521" r:id="rId40"/>
    <p:sldId id="517" r:id="rId41"/>
    <p:sldId id="518" r:id="rId42"/>
    <p:sldId id="519" r:id="rId43"/>
    <p:sldId id="522" r:id="rId44"/>
    <p:sldId id="526" r:id="rId45"/>
    <p:sldId id="524" r:id="rId46"/>
    <p:sldId id="525" r:id="rId47"/>
    <p:sldId id="528" r:id="rId48"/>
    <p:sldId id="529" r:id="rId49"/>
    <p:sldId id="527" r:id="rId50"/>
    <p:sldId id="530" r:id="rId51"/>
    <p:sldId id="531" r:id="rId52"/>
    <p:sldId id="532" r:id="rId53"/>
    <p:sldId id="534" r:id="rId54"/>
    <p:sldId id="533" r:id="rId55"/>
    <p:sldId id="535" r:id="rId56"/>
    <p:sldId id="536" r:id="rId57"/>
    <p:sldId id="537" r:id="rId58"/>
    <p:sldId id="538" r:id="rId59"/>
    <p:sldId id="539" r:id="rId60"/>
    <p:sldId id="546" r:id="rId61"/>
    <p:sldId id="541" r:id="rId62"/>
    <p:sldId id="542" r:id="rId6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o Jing" initials="CJ" lastIdx="1" clrIdx="0">
    <p:extLst>
      <p:ext uri="{19B8F6BF-5375-455C-9EA6-DF929625EA0E}">
        <p15:presenceInfo xmlns:p15="http://schemas.microsoft.com/office/powerpoint/2012/main" userId="Chao J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2401"/>
    <a:srgbClr val="3907F1"/>
    <a:srgbClr val="5629F9"/>
    <a:srgbClr val="2605A1"/>
    <a:srgbClr val="83A3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6" autoAdjust="0"/>
    <p:restoredTop sz="93344" autoAdjust="0"/>
  </p:normalViewPr>
  <p:slideViewPr>
    <p:cSldViewPr>
      <p:cViewPr varScale="1">
        <p:scale>
          <a:sx n="83" d="100"/>
          <a:sy n="83" d="100"/>
        </p:scale>
        <p:origin x="1397" y="53"/>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53" d="100"/>
          <a:sy n="53" d="100"/>
        </p:scale>
        <p:origin x="1402" y="2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DBA03C-C4F1-4EBB-83C2-262A045A262B}" type="datetimeFigureOut">
              <a:rPr lang="zh-CN" altLang="en-US" smtClean="0"/>
              <a:t>2016/9/21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A818BD-EAA4-4BA9-9143-CBDBEC1D9FBE}" type="slidenum">
              <a:rPr lang="zh-CN" altLang="en-US" smtClean="0"/>
              <a:t>‹#›</a:t>
            </a:fld>
            <a:endParaRPr lang="zh-CN" altLang="en-US"/>
          </a:p>
        </p:txBody>
      </p:sp>
    </p:spTree>
    <p:extLst>
      <p:ext uri="{BB962C8B-B14F-4D97-AF65-F5344CB8AC3E}">
        <p14:creationId xmlns:p14="http://schemas.microsoft.com/office/powerpoint/2010/main" val="4196693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anose="02020603050405020304" pitchFamily="18" charset="0"/>
              </a:defRPr>
            </a:lvl1pPr>
          </a:lstStyle>
          <a:p>
            <a:pPr>
              <a:defRPr/>
            </a:pPr>
            <a:endParaRPr lang="en-US" altLang="zh-CN"/>
          </a:p>
        </p:txBody>
      </p:sp>
      <p:sp>
        <p:nvSpPr>
          <p:cNvPr id="1617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17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anose="02020603050405020304" pitchFamily="18" charset="0"/>
              </a:defRPr>
            </a:lvl1pPr>
          </a:lstStyle>
          <a:p>
            <a:pPr>
              <a:defRPr/>
            </a:pPr>
            <a:endParaRPr lang="en-US" altLang="zh-CN"/>
          </a:p>
        </p:txBody>
      </p:sp>
      <p:sp>
        <p:nvSpPr>
          <p:cNvPr id="1617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3B722E81-AB55-4FEF-9A55-C9052EA2496F}" type="slidenum">
              <a:rPr lang="en-US" altLang="zh-CN"/>
              <a:pPr>
                <a:defRPr/>
              </a:pPr>
              <a:t>‹#›</a:t>
            </a:fld>
            <a:endParaRPr lang="en-US" altLang="zh-CN"/>
          </a:p>
        </p:txBody>
      </p:sp>
    </p:spTree>
    <p:extLst>
      <p:ext uri="{BB962C8B-B14F-4D97-AF65-F5344CB8AC3E}">
        <p14:creationId xmlns:p14="http://schemas.microsoft.com/office/powerpoint/2010/main" val="3698960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smtClean="0"/>
          </a:p>
        </p:txBody>
      </p:sp>
      <p:sp>
        <p:nvSpPr>
          <p:cNvPr id="71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F9B856-7ED4-4B4D-B41D-7871A57EA61A}" type="slidenum">
              <a:rPr lang="zh-CN" altLang="en-US" smtClean="0">
                <a:latin typeface="Calibri" panose="020F0502020204030204" pitchFamily="34" charset="0"/>
              </a:rPr>
              <a:pPr/>
              <a:t>1</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81002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6902450" y="6453188"/>
            <a:ext cx="21336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r" rtl="0" eaLnBrk="1" fontAlgn="base" hangingPunct="1">
              <a:spcBef>
                <a:spcPct val="0"/>
              </a:spcBef>
              <a:spcAft>
                <a:spcPct val="0"/>
              </a:spcAft>
              <a:defRPr sz="2000" b="1" kern="120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5B063F-1149-428D-9D27-0D306B8B1388}" type="slidenum">
              <a:rPr lang="en-US" altLang="zh-CN"/>
              <a:pPr>
                <a:defRPr/>
              </a:pPr>
              <a:t>‹#›</a:t>
            </a:fld>
            <a:r>
              <a:rPr lang="en-US" altLang="zh-CN"/>
              <a:t>/100</a:t>
            </a:r>
            <a:endParaRPr lang="en-US" altLang="zh-CN" dirty="0"/>
          </a:p>
        </p:txBody>
      </p:sp>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21CEC71-CF77-43FD-8481-7995D9E98D69}" type="slidenum">
              <a:rPr lang="en-US" altLang="zh-CN"/>
              <a:pPr>
                <a:defRPr/>
              </a:pPr>
              <a:t>‹#›</a:t>
            </a:fld>
            <a:endParaRPr lang="en-US" altLang="zh-CN"/>
          </a:p>
        </p:txBody>
      </p:sp>
    </p:spTree>
    <p:extLst>
      <p:ext uri="{BB962C8B-B14F-4D97-AF65-F5344CB8AC3E}">
        <p14:creationId xmlns:p14="http://schemas.microsoft.com/office/powerpoint/2010/main" val="580727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0236CB3-0946-44A4-9840-C87AB1F298D9}" type="slidenum">
              <a:rPr lang="en-US" altLang="zh-CN"/>
              <a:pPr>
                <a:defRPr/>
              </a:pPr>
              <a:t>‹#›</a:t>
            </a:fld>
            <a:endParaRPr lang="en-US" altLang="zh-CN"/>
          </a:p>
        </p:txBody>
      </p:sp>
    </p:spTree>
    <p:extLst>
      <p:ext uri="{BB962C8B-B14F-4D97-AF65-F5344CB8AC3E}">
        <p14:creationId xmlns:p14="http://schemas.microsoft.com/office/powerpoint/2010/main" val="66242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21C6E6D-1268-4D72-9449-D7654CD2C55F}" type="slidenum">
              <a:rPr lang="en-US" altLang="zh-CN"/>
              <a:pPr>
                <a:defRPr/>
              </a:pPr>
              <a:t>‹#›</a:t>
            </a:fld>
            <a:endParaRPr lang="en-US" altLang="zh-CN"/>
          </a:p>
        </p:txBody>
      </p:sp>
    </p:spTree>
    <p:extLst>
      <p:ext uri="{BB962C8B-B14F-4D97-AF65-F5344CB8AC3E}">
        <p14:creationId xmlns:p14="http://schemas.microsoft.com/office/powerpoint/2010/main" val="956664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DFAB144-83AC-44E6-94E1-08501BA85702}" type="slidenum">
              <a:rPr lang="en-US" altLang="zh-CN"/>
              <a:pPr>
                <a:defRPr/>
              </a:pPr>
              <a:t>‹#›</a:t>
            </a:fld>
            <a:endParaRPr lang="en-US" altLang="zh-CN"/>
          </a:p>
        </p:txBody>
      </p:sp>
    </p:spTree>
    <p:extLst>
      <p:ext uri="{BB962C8B-B14F-4D97-AF65-F5344CB8AC3E}">
        <p14:creationId xmlns:p14="http://schemas.microsoft.com/office/powerpoint/2010/main" val="617089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B63378E-5A65-494E-8AEE-45392761EB8C}" type="slidenum">
              <a:rPr lang="en-US" altLang="zh-CN"/>
              <a:pPr>
                <a:defRPr/>
              </a:pPr>
              <a:t>‹#›</a:t>
            </a:fld>
            <a:endParaRPr lang="en-US" altLang="zh-CN"/>
          </a:p>
        </p:txBody>
      </p:sp>
    </p:spTree>
    <p:extLst>
      <p:ext uri="{BB962C8B-B14F-4D97-AF65-F5344CB8AC3E}">
        <p14:creationId xmlns:p14="http://schemas.microsoft.com/office/powerpoint/2010/main" val="342619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矩形 7"/>
          <p:cNvSpPr>
            <a:spLocks noChangeArrowheads="1"/>
          </p:cNvSpPr>
          <p:nvPr userDrawn="1"/>
        </p:nvSpPr>
        <p:spPr bwMode="auto">
          <a:xfrm>
            <a:off x="1" y="-27384"/>
            <a:ext cx="9144000" cy="1124744"/>
          </a:xfrm>
          <a:prstGeom prst="rect">
            <a:avLst/>
          </a:prstGeom>
          <a:solidFill>
            <a:srgbClr val="0070C0"/>
          </a:solidFill>
          <a:ln>
            <a:noFill/>
          </a:ln>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 name="内容占位符 2"/>
          <p:cNvSpPr>
            <a:spLocks noGrp="1"/>
          </p:cNvSpPr>
          <p:nvPr>
            <p:ph idx="1"/>
          </p:nvPr>
        </p:nvSpPr>
        <p:spPr>
          <a:xfrm>
            <a:off x="179512" y="1143000"/>
            <a:ext cx="8784976" cy="5228388"/>
          </a:xfrm>
        </p:spPr>
        <p:txBody>
          <a:bodyPr/>
          <a:lstStyle>
            <a:lvl1pPr marL="342900" indent="-342900">
              <a:buFont typeface="Wingdings" panose="05000000000000000000" pitchFamily="2" charset="2"/>
              <a:buChar char="q"/>
              <a:defRPr b="1" baseline="0">
                <a:effectLst>
                  <a:outerShdw blurRad="38100" dist="38100" dir="2700000" algn="tl">
                    <a:srgbClr val="000000">
                      <a:alpha val="43137"/>
                    </a:srgbClr>
                  </a:outerShdw>
                </a:effectLst>
                <a:latin typeface="Comic Sans MS" panose="030F0702030302020204" pitchFamily="66" charset="0"/>
                <a:ea typeface="微软雅黑" panose="020B0503020204020204" pitchFamily="34" charset="-122"/>
              </a:defRPr>
            </a:lvl1pPr>
            <a:lvl2pPr marL="742950" indent="-285750">
              <a:buFont typeface="Wingdings" panose="05000000000000000000" pitchFamily="2" charset="2"/>
              <a:buChar char="l"/>
              <a:defRPr b="0" baseline="0">
                <a:effectLst>
                  <a:outerShdw blurRad="38100" dist="38100" dir="2700000" algn="tl">
                    <a:srgbClr val="000000">
                      <a:alpha val="43137"/>
                    </a:srgbClr>
                  </a:outerShdw>
                </a:effectLst>
                <a:latin typeface="Comic Sans MS" panose="030F0702030302020204" pitchFamily="66" charset="0"/>
                <a:ea typeface="微软雅黑" panose="020B0503020204020204" pitchFamily="34" charset="-122"/>
              </a:defRPr>
            </a:lvl2pPr>
            <a:lvl3pPr marL="1143000" indent="-228600">
              <a:buFont typeface="Wingdings" panose="05000000000000000000" pitchFamily="2" charset="2"/>
              <a:buChar char="ü"/>
              <a:defRPr baseline="0">
                <a:effectLst/>
                <a:latin typeface="Comic Sans MS" panose="030F0702030302020204" pitchFamily="66" charset="0"/>
                <a:ea typeface="微软雅黑" panose="020B0503020204020204" pitchFamily="34" charset="-122"/>
              </a:defRPr>
            </a:lvl3pPr>
            <a:lvl4pPr>
              <a:defRPr baseline="0">
                <a:effectLst/>
                <a:latin typeface="Comic Sans MS" panose="030F0702030302020204" pitchFamily="66" charset="0"/>
                <a:ea typeface="微软雅黑" panose="020B0503020204020204" pitchFamily="34" charset="-122"/>
              </a:defRPr>
            </a:lvl4pPr>
            <a:lvl5pPr>
              <a:defRPr baseline="0">
                <a:effectLst/>
                <a:latin typeface="Comic Sans MS" panose="030F0702030302020204" pitchFamily="66" charset="0"/>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矩形 5"/>
          <p:cNvSpPr/>
          <p:nvPr userDrawn="1"/>
        </p:nvSpPr>
        <p:spPr bwMode="auto">
          <a:xfrm>
            <a:off x="-36513" y="6453188"/>
            <a:ext cx="9180513" cy="379412"/>
          </a:xfrm>
          <a:prstGeom prst="rect">
            <a:avLst/>
          </a:prstGeom>
          <a:solidFill>
            <a:srgbClr val="0070C0"/>
          </a:solidFill>
          <a:ln>
            <a:noFill/>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wrap="none"/>
          <a:lstStyle/>
          <a:p>
            <a:pPr eaLnBrk="1" hangingPunct="1">
              <a:defRPr/>
            </a:pPr>
            <a:r>
              <a:rPr lang="zh-CN" altLang="en-US"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1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信息科学与工程学院</a:t>
            </a:r>
          </a:p>
        </p:txBody>
      </p:sp>
      <p:sp>
        <p:nvSpPr>
          <p:cNvPr id="7" name="矩形 6"/>
          <p:cNvSpPr/>
          <p:nvPr userDrawn="1"/>
        </p:nvSpPr>
        <p:spPr>
          <a:xfrm>
            <a:off x="3419872" y="6423719"/>
            <a:ext cx="2779928" cy="461665"/>
          </a:xfrm>
          <a:prstGeom prst="rect">
            <a:avLst/>
          </a:prstGeom>
        </p:spPr>
        <p:txBody>
          <a:bodyPr wrap="none">
            <a:spAutoFit/>
          </a:bodyPr>
          <a:lstStyle/>
          <a:p>
            <a:pPr>
              <a:defRPr/>
            </a:pPr>
            <a:r>
              <a:rPr lang="zh-CN" altLang="en-US" sz="2400" b="1" spc="50" dirty="0">
                <a:ln w="0"/>
                <a:effectLst>
                  <a:innerShdw blurRad="63500" dist="50800" dir="13500000">
                    <a:srgbClr val="000000">
                      <a:alpha val="50000"/>
                    </a:srgbClr>
                  </a:innerShdw>
                </a:effectLst>
                <a:latin typeface="华文行楷" panose="02010800040101010101" pitchFamily="2" charset="-122"/>
                <a:ea typeface="华文行楷" panose="02010800040101010101" pitchFamily="2" charset="-122"/>
              </a:rPr>
              <a:t>厚德笃学 惟实励新</a:t>
            </a:r>
          </a:p>
        </p:txBody>
      </p:sp>
      <p:pic>
        <p:nvPicPr>
          <p:cNvPr id="8" name="图片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925" y="6453188"/>
            <a:ext cx="382588"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518864" y="-27384"/>
            <a:ext cx="8229600" cy="1143000"/>
          </a:xfrm>
        </p:spPr>
        <p:txBody>
          <a:bodyPr/>
          <a:lstStyle>
            <a:lvl1pPr>
              <a:defRPr b="1" baseline="0">
                <a:solidFill>
                  <a:schemeClr val="tx1"/>
                </a:solidFill>
                <a:effectLst>
                  <a:outerShdw blurRad="38100" dist="38100" dir="2700000" algn="tl">
                    <a:srgbClr val="000000">
                      <a:alpha val="43137"/>
                    </a:srgbClr>
                  </a:outerShdw>
                </a:effectLst>
                <a:latin typeface="Comic Sans MS" panose="030F0702030302020204" pitchFamily="66" charset="0"/>
                <a:ea typeface="微软雅黑" panose="020B0503020204020204" pitchFamily="34" charset="-122"/>
              </a:defRPr>
            </a:lvl1pPr>
          </a:lstStyle>
          <a:p>
            <a:r>
              <a:rPr lang="zh-CN" altLang="en-US" dirty="0" smtClean="0"/>
              <a:t>单击此处编辑母版标题样式</a:t>
            </a:r>
            <a:endParaRPr lang="zh-CN" altLang="en-US" dirty="0"/>
          </a:p>
        </p:txBody>
      </p:sp>
      <p:sp>
        <p:nvSpPr>
          <p:cNvPr id="9" name="Rectangle 6"/>
          <p:cNvSpPr>
            <a:spLocks noGrp="1" noChangeArrowheads="1"/>
          </p:cNvSpPr>
          <p:nvPr>
            <p:ph type="sldNum" sz="quarter" idx="10"/>
          </p:nvPr>
        </p:nvSpPr>
        <p:spPr>
          <a:xfrm>
            <a:off x="6902450" y="6453188"/>
            <a:ext cx="2133600" cy="379412"/>
          </a:xfrm>
        </p:spPr>
        <p:txBody>
          <a:bodyPr/>
          <a:lstStyle>
            <a:lvl1pPr>
              <a:defRPr sz="2000" b="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a:defRPr/>
            </a:pPr>
            <a:fld id="{459EA7AB-6CCF-4392-BD0C-0EE200CA1E6B}" type="slidenum">
              <a:rPr lang="en-US" altLang="zh-CN" smtClean="0"/>
              <a:pPr>
                <a:defRPr/>
              </a:pPr>
              <a:t>‹#›</a:t>
            </a:fld>
            <a:r>
              <a:rPr lang="en-US" altLang="zh-CN" dirty="0" smtClean="0"/>
              <a:t>/62</a:t>
            </a:r>
            <a:endParaRPr lang="en-US" altLang="zh-CN" dirty="0"/>
          </a:p>
        </p:txBody>
      </p:sp>
    </p:spTree>
    <p:extLst>
      <p:ext uri="{BB962C8B-B14F-4D97-AF65-F5344CB8AC3E}">
        <p14:creationId xmlns:p14="http://schemas.microsoft.com/office/powerpoint/2010/main" val="20106777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4ADA787-6F18-4EF0-83CF-CFC3D8232D9D}" type="slidenum">
              <a:rPr lang="en-US" altLang="zh-CN"/>
              <a:pPr>
                <a:defRPr/>
              </a:pPr>
              <a:t>‹#›</a:t>
            </a:fld>
            <a:endParaRPr lang="en-US" altLang="zh-CN"/>
          </a:p>
        </p:txBody>
      </p:sp>
    </p:spTree>
    <p:extLst>
      <p:ext uri="{BB962C8B-B14F-4D97-AF65-F5344CB8AC3E}">
        <p14:creationId xmlns:p14="http://schemas.microsoft.com/office/powerpoint/2010/main" val="223325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F90B4B5-3B32-4BED-A504-3F772C482F71}" type="slidenum">
              <a:rPr lang="en-US" altLang="zh-CN"/>
              <a:pPr>
                <a:defRPr/>
              </a:pPr>
              <a:t>‹#›</a:t>
            </a:fld>
            <a:endParaRPr lang="en-US" altLang="zh-CN"/>
          </a:p>
        </p:txBody>
      </p:sp>
    </p:spTree>
    <p:extLst>
      <p:ext uri="{BB962C8B-B14F-4D97-AF65-F5344CB8AC3E}">
        <p14:creationId xmlns:p14="http://schemas.microsoft.com/office/powerpoint/2010/main" val="25242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95B0A05-A2AC-46CF-8C90-D2B9CF8F44CD}" type="slidenum">
              <a:rPr lang="en-US" altLang="zh-CN"/>
              <a:pPr>
                <a:defRPr/>
              </a:pPr>
              <a:t>‹#›</a:t>
            </a:fld>
            <a:endParaRPr lang="en-US" altLang="zh-CN"/>
          </a:p>
        </p:txBody>
      </p:sp>
    </p:spTree>
    <p:extLst>
      <p:ext uri="{BB962C8B-B14F-4D97-AF65-F5344CB8AC3E}">
        <p14:creationId xmlns:p14="http://schemas.microsoft.com/office/powerpoint/2010/main" val="88508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500D6FF-F46C-45AB-B726-FD4B54C3571D}" type="slidenum">
              <a:rPr lang="en-US" altLang="zh-CN"/>
              <a:pPr>
                <a:defRPr/>
              </a:pPr>
              <a:t>‹#›</a:t>
            </a:fld>
            <a:endParaRPr lang="en-US" altLang="zh-CN"/>
          </a:p>
        </p:txBody>
      </p:sp>
    </p:spTree>
    <p:extLst>
      <p:ext uri="{BB962C8B-B14F-4D97-AF65-F5344CB8AC3E}">
        <p14:creationId xmlns:p14="http://schemas.microsoft.com/office/powerpoint/2010/main" val="2153417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A3B901F-9BC9-4DD9-81AE-B1290BF47D61}" type="slidenum">
              <a:rPr lang="en-US" altLang="zh-CN"/>
              <a:pPr>
                <a:defRPr/>
              </a:pPr>
              <a:t>‹#›</a:t>
            </a:fld>
            <a:endParaRPr lang="en-US" altLang="zh-CN"/>
          </a:p>
        </p:txBody>
      </p:sp>
    </p:spTree>
    <p:extLst>
      <p:ext uri="{BB962C8B-B14F-4D97-AF65-F5344CB8AC3E}">
        <p14:creationId xmlns:p14="http://schemas.microsoft.com/office/powerpoint/2010/main" val="330037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125EE6C-18C6-42B6-AC27-EE446A0EBB1D}" type="slidenum">
              <a:rPr lang="en-US" altLang="zh-CN"/>
              <a:pPr>
                <a:defRPr/>
              </a:pPr>
              <a:t>‹#›</a:t>
            </a:fld>
            <a:endParaRPr lang="en-US" altLang="zh-CN"/>
          </a:p>
        </p:txBody>
      </p:sp>
    </p:spTree>
    <p:extLst>
      <p:ext uri="{BB962C8B-B14F-4D97-AF65-F5344CB8AC3E}">
        <p14:creationId xmlns:p14="http://schemas.microsoft.com/office/powerpoint/2010/main" val="89246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18EC91C-92C0-4E79-91B2-188005F97E8C}" type="slidenum">
              <a:rPr lang="en-US" altLang="zh-CN"/>
              <a:pPr>
                <a:defRPr/>
              </a:pPr>
              <a:t>‹#›</a:t>
            </a:fld>
            <a:endParaRPr lang="en-US" altLang="zh-CN"/>
          </a:p>
        </p:txBody>
      </p:sp>
    </p:spTree>
    <p:extLst>
      <p:ext uri="{BB962C8B-B14F-4D97-AF65-F5344CB8AC3E}">
        <p14:creationId xmlns:p14="http://schemas.microsoft.com/office/powerpoint/2010/main" val="3110000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8B0BABAF-402C-49D4-8A3D-9E8D62D0EB8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pPr fontAlgn="auto">
              <a:spcAft>
                <a:spcPts val="0"/>
              </a:spcAft>
              <a:defRPr/>
            </a:pPr>
            <a:r>
              <a:rPr lang="zh-CN" altLang="en-US" sz="7200" b="1"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算法设计与分析</a:t>
            </a:r>
            <a:endParaRPr lang="zh-CN" altLang="en-US" sz="4400" b="1" dirty="0">
              <a:solidFill>
                <a:srgbClr val="FF0000"/>
              </a:solidFill>
              <a:effectLst>
                <a:outerShdw blurRad="38100" dist="38100" dir="2700000" algn="tl">
                  <a:srgbClr val="000000">
                    <a:alpha val="43137"/>
                  </a:srgbClr>
                </a:outerShdw>
              </a:effectLst>
              <a:latin typeface="微软雅黑" panose="020B0503020204020204" pitchFamily="34" charset="-122"/>
            </a:endParaRPr>
          </a:p>
        </p:txBody>
      </p:sp>
      <p:sp>
        <p:nvSpPr>
          <p:cNvPr id="6" name="圆角矩形 5"/>
          <p:cNvSpPr/>
          <p:nvPr/>
        </p:nvSpPr>
        <p:spPr>
          <a:xfrm>
            <a:off x="215543" y="2204864"/>
            <a:ext cx="8809038" cy="2120900"/>
          </a:xfrm>
          <a:prstGeom prst="round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6000" b="1" dirty="0" smtClean="0">
                <a:solidFill>
                  <a:srgbClr val="FF0000"/>
                </a:solidFill>
                <a:effectLst>
                  <a:outerShdw blurRad="38100" dist="38100" dir="2700000" algn="tl">
                    <a:srgbClr val="000000">
                      <a:alpha val="43137"/>
                    </a:srgbClr>
                  </a:outerShdw>
                </a:effectLst>
                <a:ea typeface="隶书" panose="02010509060101010101" pitchFamily="49" charset="-122"/>
              </a:rPr>
              <a:t>计算机算法设计与分析</a:t>
            </a:r>
            <a:endParaRPr lang="en-US" altLang="zh-CN" sz="6000" b="1" dirty="0" smtClean="0">
              <a:solidFill>
                <a:srgbClr val="FF0000"/>
              </a:solidFill>
              <a:effectLst>
                <a:outerShdw blurRad="38100" dist="38100" dir="2700000" algn="tl">
                  <a:srgbClr val="000000">
                    <a:alpha val="43137"/>
                  </a:srgbClr>
                </a:outerShdw>
              </a:effectLst>
              <a:ea typeface="隶书" panose="02010509060101010101" pitchFamily="49" charset="-122"/>
            </a:endParaRPr>
          </a:p>
          <a:p>
            <a:pPr algn="ctr" eaLnBrk="1" fontAlgn="auto" hangingPunct="1">
              <a:spcBef>
                <a:spcPts val="0"/>
              </a:spcBef>
              <a:spcAft>
                <a:spcPts val="0"/>
              </a:spcAft>
              <a:defRPr/>
            </a:pPr>
            <a:r>
              <a:rPr lang="zh-CN" altLang="en-US" sz="5400" b="1" dirty="0" smtClean="0">
                <a:solidFill>
                  <a:schemeClr val="tx1"/>
                </a:solidFill>
                <a:effectLst>
                  <a:outerShdw blurRad="38100" dist="38100" dir="2700000" algn="tl">
                    <a:srgbClr val="000000">
                      <a:alpha val="43137"/>
                    </a:srgbClr>
                  </a:outerShdw>
                </a:effectLst>
                <a:ea typeface="隶书" panose="02010509060101010101" pitchFamily="49" charset="-122"/>
              </a:rPr>
              <a:t>分支限界法</a:t>
            </a:r>
            <a:endParaRPr lang="zh-CN" altLang="en-US" sz="5400" b="1" dirty="0">
              <a:solidFill>
                <a:schemeClr val="tx1"/>
              </a:solidFill>
              <a:effectLst>
                <a:outerShdw blurRad="38100" dist="38100" dir="2700000" algn="tl">
                  <a:srgbClr val="000000">
                    <a:alpha val="43137"/>
                  </a:srgbClr>
                </a:outerShdw>
              </a:effectLst>
              <a:ea typeface="隶书" panose="02010509060101010101" pitchFamily="49" charset="-122"/>
            </a:endParaRPr>
          </a:p>
        </p:txBody>
      </p:sp>
      <p:sp>
        <p:nvSpPr>
          <p:cNvPr id="6150" name="矩形 6"/>
          <p:cNvSpPr>
            <a:spLocks noChangeArrowheads="1"/>
          </p:cNvSpPr>
          <p:nvPr/>
        </p:nvSpPr>
        <p:spPr bwMode="auto">
          <a:xfrm>
            <a:off x="0" y="0"/>
            <a:ext cx="9144000" cy="1700213"/>
          </a:xfrm>
          <a:prstGeom prst="rect">
            <a:avLst/>
          </a:prstGeom>
          <a:solidFill>
            <a:srgbClr val="0070C0"/>
          </a:solidFill>
          <a:ln>
            <a:noFill/>
          </a:ln>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矩形 7"/>
          <p:cNvSpPr/>
          <p:nvPr/>
        </p:nvSpPr>
        <p:spPr bwMode="auto">
          <a:xfrm>
            <a:off x="0" y="6429375"/>
            <a:ext cx="9144000" cy="417513"/>
          </a:xfrm>
          <a:prstGeom prst="rect">
            <a:avLst/>
          </a:prstGeom>
          <a:solidFill>
            <a:srgbClr val="0070C0"/>
          </a:solidFill>
          <a:ln w="9525" cap="flat" cmpd="sng" algn="ctr">
            <a:noFill/>
            <a:prstDash val="solid"/>
            <a:round/>
            <a:headEnd type="none" w="med" len="med"/>
            <a:tailEnd type="none" w="med" len="med"/>
          </a:ln>
          <a:effectLst/>
          <a:extLst/>
        </p:spPr>
        <p:txBody>
          <a:bodyPr wrap="none"/>
          <a:lstStyle/>
          <a:p>
            <a:pPr eaLnBrk="1" hangingPunct="1">
              <a:defRPr/>
            </a:pP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信息科学与工程学院</a:t>
            </a:r>
            <a:endParaRPr lang="zh-CN" altLang="en-US" dirty="0"/>
          </a:p>
        </p:txBody>
      </p:sp>
      <p:pic>
        <p:nvPicPr>
          <p:cNvPr id="6152"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13" y="6429375"/>
            <a:ext cx="3937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463" y="48317"/>
            <a:ext cx="1603578" cy="1603578"/>
          </a:xfrm>
          <a:prstGeom prst="rect">
            <a:avLst/>
          </a:prstGeom>
        </p:spPr>
      </p:pic>
      <p:sp>
        <p:nvSpPr>
          <p:cNvPr id="10" name="文本框 9"/>
          <p:cNvSpPr txBox="1"/>
          <p:nvPr/>
        </p:nvSpPr>
        <p:spPr>
          <a:xfrm>
            <a:off x="2152976" y="300880"/>
            <a:ext cx="6624736" cy="1015663"/>
          </a:xfrm>
          <a:prstGeom prst="rect">
            <a:avLst/>
          </a:prstGeom>
          <a:noFill/>
        </p:spPr>
        <p:txBody>
          <a:bodyPr wrap="square" rtlCol="0">
            <a:spAutoFit/>
          </a:bodyPr>
          <a:lstStyle/>
          <a:p>
            <a:pPr algn="dist"/>
            <a:r>
              <a:rPr lang="zh-CN" altLang="en-US" sz="6000" b="1" dirty="0" smtClean="0">
                <a:latin typeface="华文行楷" panose="02010800040101010101" pitchFamily="2" charset="-122"/>
                <a:ea typeface="华文行楷" panose="02010800040101010101" pitchFamily="2" charset="-122"/>
              </a:rPr>
              <a:t>桂林理工大学</a:t>
            </a:r>
            <a:endParaRPr lang="zh-CN" altLang="en-US" sz="6000" b="1" dirty="0">
              <a:latin typeface="华文行楷" panose="02010800040101010101" pitchFamily="2" charset="-122"/>
              <a:ea typeface="华文行楷" panose="02010800040101010101" pitchFamily="2" charset="-122"/>
            </a:endParaRPr>
          </a:p>
        </p:txBody>
      </p:sp>
      <p:sp>
        <p:nvSpPr>
          <p:cNvPr id="11" name="矩形 10"/>
          <p:cNvSpPr/>
          <p:nvPr/>
        </p:nvSpPr>
        <p:spPr>
          <a:xfrm>
            <a:off x="3419872" y="6453336"/>
            <a:ext cx="2779928" cy="461665"/>
          </a:xfrm>
          <a:prstGeom prst="rect">
            <a:avLst/>
          </a:prstGeom>
        </p:spPr>
        <p:txBody>
          <a:bodyPr wrap="none">
            <a:spAutoFit/>
          </a:bodyPr>
          <a:lstStyle/>
          <a:p>
            <a:pPr>
              <a:defRPr/>
            </a:pPr>
            <a:r>
              <a:rPr lang="zh-CN" altLang="en-US" sz="2400" b="1" spc="50" dirty="0">
                <a:ln w="0"/>
                <a:effectLst>
                  <a:innerShdw blurRad="63500" dist="50800" dir="13500000">
                    <a:srgbClr val="000000">
                      <a:alpha val="50000"/>
                    </a:srgbClr>
                  </a:innerShdw>
                </a:effectLst>
                <a:latin typeface="华文行楷" panose="02010800040101010101" pitchFamily="2" charset="-122"/>
                <a:ea typeface="华文行楷" panose="02010800040101010101" pitchFamily="2" charset="-122"/>
              </a:rPr>
              <a:t>厚德笃学 惟实励新</a:t>
            </a:r>
          </a:p>
        </p:txBody>
      </p:sp>
      <p:sp>
        <p:nvSpPr>
          <p:cNvPr id="4" name="文本框 3"/>
          <p:cNvSpPr txBox="1"/>
          <p:nvPr/>
        </p:nvSpPr>
        <p:spPr>
          <a:xfrm>
            <a:off x="2108825" y="4725144"/>
            <a:ext cx="4926349" cy="1508105"/>
          </a:xfrm>
          <a:prstGeom prst="rect">
            <a:avLst/>
          </a:prstGeom>
          <a:noFill/>
        </p:spPr>
        <p:txBody>
          <a:bodyPr wrap="none" rtlCol="0">
            <a:spAutoFit/>
          </a:bodyPr>
          <a:lstStyle/>
          <a:p>
            <a:pPr algn="ctr"/>
            <a:r>
              <a:rPr lang="zh-CN" altLang="en-US" sz="3600" b="1"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主讲老师：敬 超</a:t>
            </a:r>
            <a:endParaRPr lang="en-US" altLang="zh-CN" sz="3600" b="1"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lgn="ctr"/>
            <a:endParaRPr lang="en-US" altLang="zh-CN" sz="2800" dirty="0" smtClean="0"/>
          </a:p>
          <a:p>
            <a:pPr algn="ctr"/>
            <a:r>
              <a:rPr lang="en-US" altLang="zh-CN" sz="2800" dirty="0" smtClean="0"/>
              <a:t>Email: gyaochawk@163.com </a:t>
            </a:r>
            <a:endParaRPr lang="zh-CN" altLang="en-US" sz="2800"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1</a:t>
            </a:fld>
            <a:r>
              <a:rPr lang="en-US" altLang="zh-CN" smtClean="0"/>
              <a:t>/62</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在分支限界法中，每一个活结点只有一次机会成为扩展结点</a:t>
            </a:r>
            <a:r>
              <a:rPr lang="zh-CN" altLang="en-US" dirty="0" smtClean="0"/>
              <a:t>。</a:t>
            </a:r>
            <a:endParaRPr lang="en-US" altLang="zh-CN" dirty="0" smtClean="0"/>
          </a:p>
          <a:p>
            <a:r>
              <a:rPr lang="zh-CN" altLang="en-US" dirty="0" smtClean="0"/>
              <a:t>活结</a:t>
            </a:r>
            <a:r>
              <a:rPr lang="zh-CN" altLang="en-US" dirty="0"/>
              <a:t>点一旦成为扩展结点，就一次性产生其所有儿子结点</a:t>
            </a:r>
            <a:r>
              <a:rPr lang="zh-CN" altLang="en-US" dirty="0" smtClean="0"/>
              <a:t>。</a:t>
            </a:r>
            <a:endParaRPr lang="en-US" altLang="zh-CN" dirty="0" smtClean="0"/>
          </a:p>
          <a:p>
            <a:pPr lvl="1"/>
            <a:r>
              <a:rPr lang="zh-CN" altLang="en-US" dirty="0" smtClean="0"/>
              <a:t>在</a:t>
            </a:r>
            <a:r>
              <a:rPr lang="zh-CN" altLang="en-US" dirty="0"/>
              <a:t>这些儿子结点中，导致不可行解或导致非最优解的儿子结点被舍弃，其余儿子结点被加入活结点表中。</a:t>
            </a:r>
          </a:p>
          <a:p>
            <a:r>
              <a:rPr lang="zh-CN" altLang="en-US" dirty="0"/>
              <a:t>此后，从活结点表中取下一结点成为当前扩展结点，并重复上述结点扩展过程。这个过程一直持续到找到所需的解或活结点表为空时为止。</a:t>
            </a:r>
          </a:p>
        </p:txBody>
      </p:sp>
      <p:sp>
        <p:nvSpPr>
          <p:cNvPr id="3" name="标题 2"/>
          <p:cNvSpPr>
            <a:spLocks noGrp="1"/>
          </p:cNvSpPr>
          <p:nvPr>
            <p:ph type="title"/>
          </p:nvPr>
        </p:nvSpPr>
        <p:spPr/>
        <p:txBody>
          <a:bodyPr/>
          <a:lstStyle/>
          <a:p>
            <a:r>
              <a:rPr lang="zh-CN" altLang="en-US" dirty="0" smtClean="0"/>
              <a:t>分支限界法基本流程</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10</a:t>
            </a:fld>
            <a:r>
              <a:rPr lang="en-US" altLang="zh-CN" smtClean="0"/>
              <a:t>/62</a:t>
            </a:r>
            <a:endParaRPr lang="en-US" altLang="zh-CN" dirty="0"/>
          </a:p>
        </p:txBody>
      </p:sp>
    </p:spTree>
    <p:extLst>
      <p:ext uri="{BB962C8B-B14F-4D97-AF65-F5344CB8AC3E}">
        <p14:creationId xmlns:p14="http://schemas.microsoft.com/office/powerpoint/2010/main" val="336546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arn(inVertic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arn(inVertical)">
                                      <p:cBhvr>
                                        <p:cTn id="1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队列</a:t>
            </a:r>
            <a:r>
              <a:rPr lang="zh-CN" altLang="en-US" dirty="0"/>
              <a:t>式</a:t>
            </a:r>
            <a:r>
              <a:rPr lang="en-US" altLang="zh-CN" dirty="0"/>
              <a:t>(FIFO)</a:t>
            </a:r>
            <a:r>
              <a:rPr lang="zh-CN" altLang="en-US" dirty="0"/>
              <a:t>分支限界法</a:t>
            </a:r>
          </a:p>
          <a:p>
            <a:pPr lvl="1"/>
            <a:r>
              <a:rPr lang="zh-CN" altLang="en-US" dirty="0" smtClean="0"/>
              <a:t>按照</a:t>
            </a:r>
            <a:r>
              <a:rPr lang="zh-CN" altLang="en-US" dirty="0"/>
              <a:t>队列先进先出（</a:t>
            </a:r>
            <a:r>
              <a:rPr lang="en-US" altLang="zh-CN" dirty="0"/>
              <a:t>FIFO</a:t>
            </a:r>
            <a:r>
              <a:rPr lang="zh-CN" altLang="en-US" dirty="0"/>
              <a:t>）原则选取下一个结点为扩展结点。 </a:t>
            </a:r>
            <a:endParaRPr lang="en-US" altLang="zh-CN" dirty="0" smtClean="0"/>
          </a:p>
          <a:p>
            <a:pPr lvl="1"/>
            <a:endParaRPr lang="en-US" altLang="zh-CN" dirty="0"/>
          </a:p>
          <a:p>
            <a:pPr lvl="1"/>
            <a:endParaRPr lang="en-US" altLang="zh-CN" dirty="0" smtClean="0"/>
          </a:p>
          <a:p>
            <a:pPr lvl="1"/>
            <a:endParaRPr lang="zh-CN" altLang="en-US" dirty="0"/>
          </a:p>
          <a:p>
            <a:r>
              <a:rPr lang="zh-CN" altLang="en-US" dirty="0" smtClean="0"/>
              <a:t>优先</a:t>
            </a:r>
            <a:r>
              <a:rPr lang="zh-CN" altLang="en-US" dirty="0"/>
              <a:t>队列式分支限界</a:t>
            </a:r>
            <a:r>
              <a:rPr lang="zh-CN" altLang="en-US" dirty="0" smtClean="0"/>
              <a:t>法</a:t>
            </a:r>
            <a:endParaRPr lang="en-US" altLang="zh-CN" dirty="0" smtClean="0"/>
          </a:p>
          <a:p>
            <a:pPr lvl="1"/>
            <a:r>
              <a:rPr lang="zh-CN" altLang="en-US" dirty="0" smtClean="0"/>
              <a:t>按照</a:t>
            </a:r>
            <a:r>
              <a:rPr lang="zh-CN" altLang="en-US" dirty="0"/>
              <a:t>优先队列中规定的优先级选取优先级最高的结点成为当前扩展结点。</a:t>
            </a:r>
          </a:p>
        </p:txBody>
      </p:sp>
      <p:sp>
        <p:nvSpPr>
          <p:cNvPr id="3" name="标题 2"/>
          <p:cNvSpPr>
            <a:spLocks noGrp="1"/>
          </p:cNvSpPr>
          <p:nvPr>
            <p:ph type="title"/>
          </p:nvPr>
        </p:nvSpPr>
        <p:spPr/>
        <p:txBody>
          <a:bodyPr/>
          <a:lstStyle/>
          <a:p>
            <a:r>
              <a:rPr lang="zh-CN" altLang="en-US" dirty="0"/>
              <a:t>常见的两种分支限界</a:t>
            </a:r>
            <a:r>
              <a:rPr lang="zh-CN" altLang="en-US" dirty="0" smtClean="0"/>
              <a:t>法</a:t>
            </a:r>
            <a:endParaRPr lang="zh-CN" altLang="en-US" dirty="0"/>
          </a:p>
        </p:txBody>
      </p:sp>
      <p:pic>
        <p:nvPicPr>
          <p:cNvPr id="46088" name="Picture 8" descr="http://fanli7.net/uploads/allimg/2013-03-01/28215943-9e8a1e87b4484dad8b0df1869587a7e5.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39752" y="2636912"/>
            <a:ext cx="5048250" cy="1495426"/>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232" y="5466163"/>
            <a:ext cx="931008" cy="1169237"/>
          </a:xfrm>
          <a:prstGeom prst="rect">
            <a:avLst/>
          </a:prstGeom>
        </p:spPr>
      </p:pic>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11</a:t>
            </a:fld>
            <a:r>
              <a:rPr lang="en-US" altLang="zh-CN" smtClean="0"/>
              <a:t>/62</a:t>
            </a:r>
            <a:endParaRPr lang="en-US" altLang="zh-CN" dirty="0"/>
          </a:p>
        </p:txBody>
      </p:sp>
    </p:spTree>
    <p:extLst>
      <p:ext uri="{BB962C8B-B14F-4D97-AF65-F5344CB8AC3E}">
        <p14:creationId xmlns:p14="http://schemas.microsoft.com/office/powerpoint/2010/main" val="2873903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40768"/>
            <a:ext cx="8892480" cy="3888432"/>
          </a:xfrm>
        </p:spPr>
      </p:pic>
      <p:sp>
        <p:nvSpPr>
          <p:cNvPr id="3" name="标题 2"/>
          <p:cNvSpPr>
            <a:spLocks noGrp="1"/>
          </p:cNvSpPr>
          <p:nvPr>
            <p:ph type="title"/>
          </p:nvPr>
        </p:nvSpPr>
        <p:spPr/>
        <p:txBody>
          <a:bodyPr/>
          <a:lstStyle/>
          <a:p>
            <a:r>
              <a:rPr lang="zh-CN" altLang="en-US" dirty="0" smtClean="0"/>
              <a:t>优先队列</a:t>
            </a:r>
            <a:endParaRPr lang="zh-CN" altLang="en-US" dirty="0"/>
          </a:p>
        </p:txBody>
      </p:sp>
      <p:sp>
        <p:nvSpPr>
          <p:cNvPr id="6" name="右箭头 5">
            <a:hlinkClick r:id="rId3" action="ppaction://hlinksldjump"/>
          </p:cNvPr>
          <p:cNvSpPr/>
          <p:nvPr/>
        </p:nvSpPr>
        <p:spPr bwMode="auto">
          <a:xfrm>
            <a:off x="6228184" y="5085184"/>
            <a:ext cx="1512168" cy="1008112"/>
          </a:xfrm>
          <a:prstGeom prst="rightArrow">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12</a:t>
            </a:fld>
            <a:r>
              <a:rPr lang="en-US" altLang="zh-CN" smtClean="0"/>
              <a:t>/62</a:t>
            </a:r>
            <a:endParaRPr lang="en-US" altLang="zh-CN" dirty="0"/>
          </a:p>
        </p:txBody>
      </p:sp>
    </p:spTree>
    <p:extLst>
      <p:ext uri="{BB962C8B-B14F-4D97-AF65-F5344CB8AC3E}">
        <p14:creationId xmlns:p14="http://schemas.microsoft.com/office/powerpoint/2010/main" val="144643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求解</a:t>
            </a:r>
            <a:r>
              <a:rPr lang="zh-CN" altLang="en-US" dirty="0"/>
              <a:t>目标：回溯法的求解目标是找出解空间树中满足约束条件的所有解，而分支限界法的求解目标则是</a:t>
            </a:r>
            <a:r>
              <a:rPr lang="zh-CN" altLang="en-US" dirty="0">
                <a:solidFill>
                  <a:srgbClr val="FF0000"/>
                </a:solidFill>
              </a:rPr>
              <a:t>找出满足约束条件的一个解，或是在满足约束条件的解中找出在某种意义下的最优解。 </a:t>
            </a:r>
          </a:p>
          <a:p>
            <a:endParaRPr lang="zh-CN" altLang="en-US" dirty="0"/>
          </a:p>
          <a:p>
            <a:r>
              <a:rPr lang="zh-CN" altLang="en-US" dirty="0" smtClean="0"/>
              <a:t>搜索</a:t>
            </a:r>
            <a:r>
              <a:rPr lang="zh-CN" altLang="en-US" dirty="0"/>
              <a:t>方式的不同：回溯法</a:t>
            </a:r>
            <a:r>
              <a:rPr lang="zh-CN" altLang="en-US" dirty="0">
                <a:solidFill>
                  <a:srgbClr val="FF0000"/>
                </a:solidFill>
              </a:rPr>
              <a:t>以深度优先</a:t>
            </a:r>
            <a:r>
              <a:rPr lang="zh-CN" altLang="en-US" dirty="0"/>
              <a:t>的方式搜索解空间树，而分支限界法则</a:t>
            </a:r>
            <a:r>
              <a:rPr lang="zh-CN" altLang="en-US" dirty="0">
                <a:solidFill>
                  <a:srgbClr val="FF0000"/>
                </a:solidFill>
              </a:rPr>
              <a:t>以广度优先或以最小耗费优先</a:t>
            </a:r>
            <a:r>
              <a:rPr lang="zh-CN" altLang="en-US" dirty="0"/>
              <a:t>的方式搜索解空间树。 </a:t>
            </a:r>
          </a:p>
          <a:p>
            <a:endParaRPr lang="zh-CN" altLang="en-US" dirty="0"/>
          </a:p>
        </p:txBody>
      </p:sp>
      <p:sp>
        <p:nvSpPr>
          <p:cNvPr id="3" name="标题 2"/>
          <p:cNvSpPr>
            <a:spLocks noGrp="1"/>
          </p:cNvSpPr>
          <p:nvPr>
            <p:ph type="title"/>
          </p:nvPr>
        </p:nvSpPr>
        <p:spPr/>
        <p:txBody>
          <a:bodyPr/>
          <a:lstStyle/>
          <a:p>
            <a:r>
              <a:rPr lang="zh-CN" altLang="en-US" dirty="0"/>
              <a:t>分支限界法与回溯</a:t>
            </a:r>
            <a:r>
              <a:rPr lang="zh-CN" altLang="en-US" dirty="0" smtClean="0"/>
              <a:t>法</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13</a:t>
            </a:fld>
            <a:r>
              <a:rPr lang="en-US" altLang="zh-CN" smtClean="0"/>
              <a:t>/62</a:t>
            </a:r>
            <a:endParaRPr lang="en-US" altLang="zh-CN" dirty="0"/>
          </a:p>
        </p:txBody>
      </p:sp>
    </p:spTree>
    <p:extLst>
      <p:ext uri="{BB962C8B-B14F-4D97-AF65-F5344CB8AC3E}">
        <p14:creationId xmlns:p14="http://schemas.microsoft.com/office/powerpoint/2010/main" val="85344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dirty="0" smtClean="0"/>
              <a:t>回溯</a:t>
            </a:r>
            <a:r>
              <a:rPr lang="zh-CN" altLang="en-US" sz="2400" dirty="0"/>
              <a:t>求解</a:t>
            </a:r>
            <a:r>
              <a:rPr lang="en-US" altLang="zh-CN" sz="2400" dirty="0"/>
              <a:t>0/1</a:t>
            </a:r>
            <a:r>
              <a:rPr lang="zh-CN" altLang="en-US" sz="2400" dirty="0"/>
              <a:t>背包问题，虽剪枝减少了搜索空间，但整个搜索按深度优先机械进行，是盲目搜索（不可预测本结点以下的结点进行的如何）。</a:t>
            </a:r>
          </a:p>
          <a:p>
            <a:r>
              <a:rPr lang="zh-CN" altLang="en-US" sz="2400" dirty="0" smtClean="0"/>
              <a:t>回溯</a:t>
            </a:r>
            <a:r>
              <a:rPr lang="zh-CN" altLang="en-US" sz="2400" dirty="0"/>
              <a:t>求解</a:t>
            </a:r>
            <a:r>
              <a:rPr lang="en-US" altLang="zh-CN" sz="2400" dirty="0"/>
              <a:t>TSP</a:t>
            </a:r>
            <a:r>
              <a:rPr lang="zh-CN" altLang="en-US" sz="2400" dirty="0"/>
              <a:t>也是盲目的（虽有目标函数，也只有找到一个可行解后才有意义）</a:t>
            </a:r>
          </a:p>
          <a:p>
            <a:r>
              <a:rPr lang="zh-CN" altLang="en-US" sz="2400" dirty="0" smtClean="0"/>
              <a:t>分支</a:t>
            </a:r>
            <a:r>
              <a:rPr lang="zh-CN" altLang="en-US" sz="2400" dirty="0"/>
              <a:t>限界法首先确定一个合理的限界函数，并根据限界函数确定目标函数的界</a:t>
            </a:r>
            <a:r>
              <a:rPr lang="en-US" altLang="zh-CN" sz="2400" dirty="0"/>
              <a:t>[down, up]</a:t>
            </a:r>
            <a:r>
              <a:rPr lang="zh-CN" altLang="en-US" sz="2400" dirty="0"/>
              <a:t>；然后按照广度优先策略遍历问题的解空间树，在某一分支上，依次搜索该结点的所有孩子结点，分别估算这些孩子结点的目标函数的可能取值（对最小化问题，估算结点的</a:t>
            </a:r>
            <a:r>
              <a:rPr lang="en-US" altLang="zh-CN" sz="2400" dirty="0"/>
              <a:t>down</a:t>
            </a:r>
            <a:r>
              <a:rPr lang="zh-CN" altLang="en-US" sz="2400" dirty="0"/>
              <a:t>，对最大化问题，估算结点的</a:t>
            </a:r>
            <a:r>
              <a:rPr lang="en-US" altLang="zh-CN" sz="2400" dirty="0"/>
              <a:t>up</a:t>
            </a:r>
            <a:r>
              <a:rPr lang="zh-CN" altLang="en-US" sz="2400" dirty="0"/>
              <a:t>）。如果某孩子结点的目标函数值超出目标函数的界，则将其丢弃（从此结点生成的解不会比目前已得的更好），否则入待处理表。</a:t>
            </a:r>
          </a:p>
        </p:txBody>
      </p:sp>
      <p:sp>
        <p:nvSpPr>
          <p:cNvPr id="3" name="标题 2"/>
          <p:cNvSpPr>
            <a:spLocks noGrp="1"/>
          </p:cNvSpPr>
          <p:nvPr>
            <p:ph type="title"/>
          </p:nvPr>
        </p:nvSpPr>
        <p:spPr/>
        <p:txBody>
          <a:bodyPr/>
          <a:lstStyle/>
          <a:p>
            <a:r>
              <a:rPr lang="zh-CN" altLang="en-US" dirty="0"/>
              <a:t>比较</a:t>
            </a:r>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14</a:t>
            </a:fld>
            <a:r>
              <a:rPr lang="en-US" altLang="zh-CN" smtClean="0"/>
              <a:t>/62</a:t>
            </a:r>
            <a:endParaRPr lang="en-US" altLang="zh-CN" dirty="0"/>
          </a:p>
        </p:txBody>
      </p:sp>
    </p:spTree>
    <p:extLst>
      <p:ext uri="{BB962C8B-B14F-4D97-AF65-F5344CB8AC3E}">
        <p14:creationId xmlns:p14="http://schemas.microsoft.com/office/powerpoint/2010/main" val="366375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设</a:t>
            </a:r>
            <a:r>
              <a:rPr lang="zh-CN" altLang="en-US" dirty="0"/>
              <a:t>求解最大化问题，解向量为</a:t>
            </a:r>
            <a:r>
              <a:rPr lang="en-US" altLang="zh-CN" dirty="0"/>
              <a:t>X=(x1,…,</a:t>
            </a:r>
            <a:r>
              <a:rPr lang="en-US" altLang="zh-CN" dirty="0" err="1"/>
              <a:t>xn</a:t>
            </a:r>
            <a:r>
              <a:rPr lang="en-US" altLang="zh-CN" dirty="0"/>
              <a:t>)</a:t>
            </a:r>
            <a:r>
              <a:rPr lang="zh-CN" altLang="en-US" dirty="0"/>
              <a:t>，</a:t>
            </a:r>
            <a:r>
              <a:rPr lang="en-US" altLang="zh-CN" dirty="0"/>
              <a:t>xi</a:t>
            </a:r>
            <a:r>
              <a:rPr lang="zh-CN" altLang="en-US" dirty="0"/>
              <a:t>的取值范围为</a:t>
            </a:r>
            <a:r>
              <a:rPr lang="en-US" altLang="zh-CN" dirty="0"/>
              <a:t>Si</a:t>
            </a:r>
            <a:r>
              <a:rPr lang="zh-CN" altLang="en-US" dirty="0"/>
              <a:t>，</a:t>
            </a:r>
            <a:r>
              <a:rPr lang="en-US" altLang="zh-CN" dirty="0"/>
              <a:t>|Si|=</a:t>
            </a:r>
            <a:r>
              <a:rPr lang="en-US" altLang="zh-CN" dirty="0" err="1"/>
              <a:t>ri</a:t>
            </a:r>
            <a:r>
              <a:rPr lang="zh-CN" altLang="en-US" dirty="0"/>
              <a:t>。在使用分支限界搜索问题的解空间树时，先根据限界函数估算目标函数的界</a:t>
            </a:r>
            <a:r>
              <a:rPr lang="en-US" altLang="zh-CN" dirty="0"/>
              <a:t>[down, up]</a:t>
            </a:r>
            <a:r>
              <a:rPr lang="zh-CN" altLang="en-US" dirty="0"/>
              <a:t>，然后从根结点出发，扩展根结点的</a:t>
            </a:r>
            <a:r>
              <a:rPr lang="en-US" altLang="zh-CN" dirty="0"/>
              <a:t>r1</a:t>
            </a:r>
            <a:r>
              <a:rPr lang="zh-CN" altLang="en-US" dirty="0"/>
              <a:t>个孩子结点，从而构成分量</a:t>
            </a:r>
            <a:r>
              <a:rPr lang="en-US" altLang="zh-CN" dirty="0"/>
              <a:t>x1</a:t>
            </a:r>
            <a:r>
              <a:rPr lang="zh-CN" altLang="en-US" dirty="0"/>
              <a:t>的</a:t>
            </a:r>
            <a:r>
              <a:rPr lang="en-US" altLang="zh-CN" dirty="0"/>
              <a:t>r1</a:t>
            </a:r>
            <a:r>
              <a:rPr lang="zh-CN" altLang="en-US" dirty="0"/>
              <a:t>种可能的取值方式。</a:t>
            </a:r>
          </a:p>
          <a:p>
            <a:pPr lvl="1"/>
            <a:r>
              <a:rPr lang="zh-CN" altLang="en-US" dirty="0"/>
              <a:t>对这</a:t>
            </a:r>
            <a:r>
              <a:rPr lang="en-US" altLang="zh-CN" dirty="0"/>
              <a:t>r1</a:t>
            </a:r>
            <a:r>
              <a:rPr lang="zh-CN" altLang="en-US" dirty="0"/>
              <a:t>个孩子结点分别估算可能的目标函数</a:t>
            </a:r>
            <a:r>
              <a:rPr lang="en-US" altLang="zh-CN" dirty="0"/>
              <a:t>bound(x1)</a:t>
            </a:r>
            <a:r>
              <a:rPr lang="zh-CN" altLang="en-US" dirty="0"/>
              <a:t>，其含义：以该结点为根的子树所有可能的取值不大于</a:t>
            </a:r>
            <a:r>
              <a:rPr lang="en-US" altLang="zh-CN" dirty="0"/>
              <a:t>bound(x1)</a:t>
            </a:r>
            <a:r>
              <a:rPr lang="zh-CN" altLang="en-US" dirty="0"/>
              <a:t>，即：</a:t>
            </a:r>
          </a:p>
          <a:p>
            <a:pPr lvl="1"/>
            <a:r>
              <a:rPr lang="en-US" altLang="zh-CN" dirty="0"/>
              <a:t>bound(x1)≥bound(x1,x2)≥…≥ bound(x1,…,</a:t>
            </a:r>
            <a:r>
              <a:rPr lang="en-US" altLang="zh-CN" dirty="0" err="1"/>
              <a:t>xn</a:t>
            </a:r>
            <a:r>
              <a:rPr lang="en-US" altLang="zh-CN" dirty="0" smtClean="0"/>
              <a:t>)</a:t>
            </a:r>
            <a:endParaRPr lang="en-US" altLang="zh-CN" dirty="0"/>
          </a:p>
        </p:txBody>
      </p:sp>
      <p:sp>
        <p:nvSpPr>
          <p:cNvPr id="3" name="标题 2"/>
          <p:cNvSpPr>
            <a:spLocks noGrp="1"/>
          </p:cNvSpPr>
          <p:nvPr>
            <p:ph type="title"/>
          </p:nvPr>
        </p:nvSpPr>
        <p:spPr/>
        <p:txBody>
          <a:bodyPr/>
          <a:lstStyle/>
          <a:p>
            <a:r>
              <a:rPr lang="zh-CN" altLang="en-US" dirty="0" smtClean="0"/>
              <a:t>设计思路</a:t>
            </a:r>
            <a:r>
              <a:rPr lang="en-US" altLang="zh-CN" dirty="0" smtClean="0"/>
              <a:t>1</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15</a:t>
            </a:fld>
            <a:r>
              <a:rPr lang="en-US" altLang="zh-CN" smtClean="0"/>
              <a:t>/62</a:t>
            </a:r>
            <a:endParaRPr lang="en-US" altLang="zh-CN" dirty="0"/>
          </a:p>
        </p:txBody>
      </p:sp>
    </p:spTree>
    <p:extLst>
      <p:ext uri="{BB962C8B-B14F-4D97-AF65-F5344CB8AC3E}">
        <p14:creationId xmlns:p14="http://schemas.microsoft.com/office/powerpoint/2010/main" val="3295291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若</a:t>
            </a:r>
            <a:r>
              <a:rPr lang="zh-CN" altLang="en-US" dirty="0"/>
              <a:t>某孩子结点的目标函数值超出目标函数的下界，则将该孩子结点丢弃；否则，将该孩子结点保存在待处理结点表</a:t>
            </a:r>
            <a:r>
              <a:rPr lang="en-US" altLang="zh-CN" dirty="0"/>
              <a:t>PT</a:t>
            </a:r>
            <a:r>
              <a:rPr lang="zh-CN" altLang="en-US" dirty="0"/>
              <a:t>中。</a:t>
            </a:r>
          </a:p>
          <a:p>
            <a:r>
              <a:rPr lang="zh-CN" altLang="en-US" dirty="0"/>
              <a:t>再取</a:t>
            </a:r>
            <a:r>
              <a:rPr lang="en-US" altLang="zh-CN" dirty="0"/>
              <a:t>PT</a:t>
            </a:r>
            <a:r>
              <a:rPr lang="zh-CN" altLang="en-US" dirty="0"/>
              <a:t>表中目标函数极大值结点作为扩展的根结点，重复上述。</a:t>
            </a:r>
          </a:p>
          <a:p>
            <a:r>
              <a:rPr lang="zh-CN" altLang="en-US" dirty="0"/>
              <a:t>直到一个叶子结点时的可行解</a:t>
            </a:r>
            <a:r>
              <a:rPr lang="en-US" altLang="zh-CN" dirty="0"/>
              <a:t>X=(x1,…,</a:t>
            </a:r>
            <a:r>
              <a:rPr lang="en-US" altLang="zh-CN" dirty="0" err="1"/>
              <a:t>xn</a:t>
            </a:r>
            <a:r>
              <a:rPr lang="en-US" altLang="zh-CN" dirty="0"/>
              <a:t>)</a:t>
            </a:r>
            <a:r>
              <a:rPr lang="zh-CN" altLang="en-US" dirty="0"/>
              <a:t>，及目标函数值</a:t>
            </a:r>
            <a:r>
              <a:rPr lang="en-US" altLang="zh-CN" dirty="0"/>
              <a:t>bound(x1,…,</a:t>
            </a:r>
            <a:r>
              <a:rPr lang="en-US" altLang="zh-CN" dirty="0" err="1"/>
              <a:t>xn</a:t>
            </a:r>
            <a:r>
              <a:rPr lang="en-US" altLang="zh-CN" dirty="0"/>
              <a:t>)</a:t>
            </a:r>
            <a:r>
              <a:rPr lang="zh-CN" altLang="en-US" dirty="0"/>
              <a:t>。</a:t>
            </a:r>
          </a:p>
        </p:txBody>
      </p:sp>
      <p:sp>
        <p:nvSpPr>
          <p:cNvPr id="3" name="标题 2"/>
          <p:cNvSpPr>
            <a:spLocks noGrp="1"/>
          </p:cNvSpPr>
          <p:nvPr>
            <p:ph type="title"/>
          </p:nvPr>
        </p:nvSpPr>
        <p:spPr/>
        <p:txBody>
          <a:bodyPr/>
          <a:lstStyle/>
          <a:p>
            <a:r>
              <a:rPr lang="zh-CN" altLang="en-US" dirty="0" smtClean="0"/>
              <a:t>设计思路</a:t>
            </a:r>
            <a:r>
              <a:rPr lang="en-US" altLang="zh-CN" dirty="0" smtClean="0"/>
              <a:t>2</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16</a:t>
            </a:fld>
            <a:r>
              <a:rPr lang="en-US" altLang="zh-CN" smtClean="0"/>
              <a:t>/62</a:t>
            </a:r>
            <a:endParaRPr lang="en-US" altLang="zh-CN" dirty="0"/>
          </a:p>
        </p:txBody>
      </p:sp>
    </p:spTree>
    <p:extLst>
      <p:ext uri="{BB962C8B-B14F-4D97-AF65-F5344CB8AC3E}">
        <p14:creationId xmlns:p14="http://schemas.microsoft.com/office/powerpoint/2010/main" val="3058514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问题描述</a:t>
            </a:r>
            <a:endParaRPr lang="en-US" altLang="zh-CN" dirty="0" smtClean="0"/>
          </a:p>
          <a:p>
            <a:pPr lvl="1"/>
            <a:r>
              <a:rPr lang="zh-CN" altLang="en-US" dirty="0" smtClean="0"/>
              <a:t>对于</a:t>
            </a:r>
            <a:r>
              <a:rPr lang="en-US" altLang="zh-CN" dirty="0" smtClean="0"/>
              <a:t>n=3</a:t>
            </a:r>
            <a:r>
              <a:rPr lang="zh-CN" altLang="en-US" dirty="0" smtClean="0"/>
              <a:t>时的</a:t>
            </a:r>
            <a:r>
              <a:rPr lang="en-US" altLang="zh-CN" dirty="0" smtClean="0"/>
              <a:t>0-1</a:t>
            </a:r>
            <a:r>
              <a:rPr lang="zh-CN" altLang="en-US" dirty="0" smtClean="0"/>
              <a:t>背包问题考虑下面的具体实例，</a:t>
            </a:r>
            <a:r>
              <a:rPr lang="en-US" altLang="zh-CN" dirty="0" smtClean="0"/>
              <a:t>w={16,15,15},p={45,25,25},c=30</a:t>
            </a:r>
            <a:r>
              <a:rPr lang="zh-CN" altLang="en-US" dirty="0" smtClean="0"/>
              <a:t>，其中</a:t>
            </a:r>
            <a:r>
              <a:rPr lang="en-US" altLang="zh-CN" dirty="0" smtClean="0"/>
              <a:t>w</a:t>
            </a:r>
            <a:r>
              <a:rPr lang="zh-CN" altLang="en-US" dirty="0" smtClean="0"/>
              <a:t>代表物品的重量，</a:t>
            </a:r>
            <a:r>
              <a:rPr lang="en-US" altLang="zh-CN" dirty="0" smtClean="0"/>
              <a:t>p</a:t>
            </a:r>
            <a:r>
              <a:rPr lang="zh-CN" altLang="en-US" dirty="0" smtClean="0"/>
              <a:t>表示物品的价值，</a:t>
            </a:r>
            <a:r>
              <a:rPr lang="en-US" altLang="zh-CN" dirty="0" smtClean="0"/>
              <a:t>c</a:t>
            </a:r>
            <a:r>
              <a:rPr lang="zh-CN" altLang="en-US" dirty="0" smtClean="0"/>
              <a:t>表示背包能够容纳的最大重量，请问怎么进行物品的装包，使得不超过背包容量，又获得最大的价值？</a:t>
            </a:r>
            <a:endParaRPr lang="zh-CN" altLang="en-US" dirty="0"/>
          </a:p>
        </p:txBody>
      </p:sp>
      <p:sp>
        <p:nvSpPr>
          <p:cNvPr id="3" name="标题 2"/>
          <p:cNvSpPr>
            <a:spLocks noGrp="1"/>
          </p:cNvSpPr>
          <p:nvPr>
            <p:ph type="title"/>
          </p:nvPr>
        </p:nvSpPr>
        <p:spPr/>
        <p:txBody>
          <a:bodyPr/>
          <a:lstStyle/>
          <a:p>
            <a:r>
              <a:rPr lang="zh-CN" altLang="en-US" dirty="0" smtClean="0"/>
              <a:t>简单应用范例</a:t>
            </a:r>
            <a:endParaRPr lang="zh-CN" altLang="en-US" dirty="0"/>
          </a:p>
        </p:txBody>
      </p:sp>
      <p:pic>
        <p:nvPicPr>
          <p:cNvPr id="55" name="Picture 7" descr="t51"/>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2087724" y="3939685"/>
            <a:ext cx="4968552" cy="25135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17</a:t>
            </a:fld>
            <a:r>
              <a:rPr lang="en-US" altLang="zh-CN" smtClean="0"/>
              <a:t>/62</a:t>
            </a:r>
            <a:endParaRPr lang="en-US" altLang="zh-CN" dirty="0"/>
          </a:p>
        </p:txBody>
      </p:sp>
    </p:spTree>
    <p:extLst>
      <p:ext uri="{BB962C8B-B14F-4D97-AF65-F5344CB8AC3E}">
        <p14:creationId xmlns:p14="http://schemas.microsoft.com/office/powerpoint/2010/main" val="352087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问题描述</a:t>
            </a:r>
            <a:endParaRPr lang="en-US" altLang="zh-CN" dirty="0" smtClean="0"/>
          </a:p>
          <a:p>
            <a:pPr lvl="1"/>
            <a:r>
              <a:rPr lang="zh-CN" altLang="en-US" dirty="0"/>
              <a:t> 下面以一个例子来说明单源最短路径问题：在下图所给的有向图</a:t>
            </a:r>
            <a:r>
              <a:rPr lang="en-US" altLang="zh-CN" dirty="0"/>
              <a:t>G</a:t>
            </a:r>
            <a:r>
              <a:rPr lang="zh-CN" altLang="en-US" dirty="0"/>
              <a:t>中，每一边都有一个非负边权。要求图</a:t>
            </a:r>
            <a:r>
              <a:rPr lang="en-US" altLang="zh-CN" dirty="0"/>
              <a:t>G</a:t>
            </a:r>
            <a:r>
              <a:rPr lang="zh-CN" altLang="en-US" dirty="0"/>
              <a:t>的从源顶点</a:t>
            </a:r>
            <a:r>
              <a:rPr lang="en-US" altLang="zh-CN" dirty="0"/>
              <a:t>s</a:t>
            </a:r>
            <a:r>
              <a:rPr lang="zh-CN" altLang="en-US" dirty="0"/>
              <a:t>到目标顶点</a:t>
            </a:r>
            <a:r>
              <a:rPr lang="en-US" altLang="zh-CN" dirty="0"/>
              <a:t>t</a:t>
            </a:r>
            <a:r>
              <a:rPr lang="zh-CN" altLang="en-US" dirty="0"/>
              <a:t>之间的最短路径。 </a:t>
            </a:r>
          </a:p>
        </p:txBody>
      </p:sp>
      <p:sp>
        <p:nvSpPr>
          <p:cNvPr id="10243" name="Rectangle 2"/>
          <p:cNvSpPr>
            <a:spLocks noGrp="1" noChangeArrowheads="1"/>
          </p:cNvSpPr>
          <p:nvPr>
            <p:ph type="title"/>
          </p:nvPr>
        </p:nvSpPr>
        <p:spPr/>
        <p:txBody>
          <a:bodyPr/>
          <a:lstStyle/>
          <a:p>
            <a:pPr eaLnBrk="1" hangingPunct="1"/>
            <a:r>
              <a:rPr lang="zh-CN" altLang="en-US" sz="3600" dirty="0" smtClean="0"/>
              <a:t>单源最短路径问题</a:t>
            </a:r>
          </a:p>
        </p:txBody>
      </p:sp>
      <p:pic>
        <p:nvPicPr>
          <p:cNvPr id="326696" name="Picture 40"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3764" y="3757194"/>
            <a:ext cx="6019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0"/>
          </p:nvPr>
        </p:nvSpPr>
        <p:spPr/>
        <p:txBody>
          <a:bodyPr/>
          <a:lstStyle/>
          <a:p>
            <a:pPr>
              <a:defRPr/>
            </a:pPr>
            <a:fld id="{459EA7AB-6CCF-4392-BD0C-0EE200CA1E6B}" type="slidenum">
              <a:rPr lang="en-US" altLang="zh-CN" smtClean="0"/>
              <a:pPr>
                <a:defRPr/>
              </a:pPr>
              <a:t>18</a:t>
            </a:fld>
            <a:r>
              <a:rPr lang="en-US" altLang="zh-CN" smtClean="0"/>
              <a:t>/62</a:t>
            </a:r>
            <a:endParaRPr lang="en-US" altLang="zh-CN" dirty="0"/>
          </a:p>
        </p:txBody>
      </p:sp>
    </p:spTree>
    <p:extLst>
      <p:ext uri="{BB962C8B-B14F-4D97-AF65-F5344CB8AC3E}">
        <p14:creationId xmlns:p14="http://schemas.microsoft.com/office/powerpoint/2010/main" val="3033341315"/>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6696"/>
                                        </p:tgtEl>
                                        <p:attrNameLst>
                                          <p:attrName>style.visibility</p:attrName>
                                        </p:attrNameLst>
                                      </p:cBhvr>
                                      <p:to>
                                        <p:strVal val="visible"/>
                                      </p:to>
                                    </p:set>
                                    <p:anim calcmode="lin" valueType="num">
                                      <p:cBhvr additive="base">
                                        <p:cTn id="7" dur="500" fill="hold"/>
                                        <p:tgtEl>
                                          <p:spTgt spid="326696"/>
                                        </p:tgtEl>
                                        <p:attrNameLst>
                                          <p:attrName>ppt_x</p:attrName>
                                        </p:attrNameLst>
                                      </p:cBhvr>
                                      <p:tavLst>
                                        <p:tav tm="0">
                                          <p:val>
                                            <p:strVal val="#ppt_x"/>
                                          </p:val>
                                        </p:tav>
                                        <p:tav tm="100000">
                                          <p:val>
                                            <p:strVal val="#ppt_x"/>
                                          </p:val>
                                        </p:tav>
                                      </p:tavLst>
                                    </p:anim>
                                    <p:anim calcmode="lin" valueType="num">
                                      <p:cBhvr additive="base">
                                        <p:cTn id="8" dur="500" fill="hold"/>
                                        <p:tgtEl>
                                          <p:spTgt spid="3266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 下图是用优先队列式分支限界法解有向图</a:t>
            </a:r>
            <a:r>
              <a:rPr lang="en-US" altLang="zh-CN" dirty="0"/>
              <a:t>G</a:t>
            </a:r>
            <a:r>
              <a:rPr lang="zh-CN" altLang="en-US" dirty="0"/>
              <a:t>的单源最短路径问题产生的</a:t>
            </a:r>
            <a:r>
              <a:rPr lang="zh-CN" altLang="en-US" dirty="0">
                <a:solidFill>
                  <a:srgbClr val="FF0000"/>
                </a:solidFill>
              </a:rPr>
              <a:t>解空间树</a:t>
            </a:r>
            <a:r>
              <a:rPr lang="zh-CN" altLang="en-US" dirty="0"/>
              <a:t>。其中，每一个结点旁边的数字表示该结点所对应的当前路长。</a:t>
            </a:r>
          </a:p>
        </p:txBody>
      </p:sp>
      <p:sp>
        <p:nvSpPr>
          <p:cNvPr id="11267" name="Rectangle 2"/>
          <p:cNvSpPr>
            <a:spLocks noGrp="1" noChangeArrowheads="1"/>
          </p:cNvSpPr>
          <p:nvPr>
            <p:ph type="title"/>
          </p:nvPr>
        </p:nvSpPr>
        <p:spPr/>
        <p:txBody>
          <a:bodyPr/>
          <a:lstStyle/>
          <a:p>
            <a:pPr eaLnBrk="1" hangingPunct="1"/>
            <a:r>
              <a:rPr lang="zh-CN" altLang="en-US" sz="3600" dirty="0" smtClean="0"/>
              <a:t>单源最短路径问题</a:t>
            </a:r>
          </a:p>
        </p:txBody>
      </p:sp>
      <p:sp>
        <p:nvSpPr>
          <p:cNvPr id="11270" name="Rectangle 10"/>
          <p:cNvSpPr>
            <a:spLocks noChangeArrowheads="1"/>
          </p:cNvSpPr>
          <p:nvPr/>
        </p:nvSpPr>
        <p:spPr bwMode="auto">
          <a:xfrm>
            <a:off x="2905125"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327689" name="Picture 9" descr="t6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780928"/>
            <a:ext cx="5410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0"/>
          </p:nvPr>
        </p:nvSpPr>
        <p:spPr/>
        <p:txBody>
          <a:bodyPr/>
          <a:lstStyle/>
          <a:p>
            <a:pPr>
              <a:defRPr/>
            </a:pPr>
            <a:fld id="{459EA7AB-6CCF-4392-BD0C-0EE200CA1E6B}" type="slidenum">
              <a:rPr lang="en-US" altLang="zh-CN" smtClean="0"/>
              <a:pPr>
                <a:defRPr/>
              </a:pPr>
              <a:t>19</a:t>
            </a:fld>
            <a:r>
              <a:rPr lang="en-US" altLang="zh-CN" smtClean="0"/>
              <a:t>/62</a:t>
            </a:r>
            <a:endParaRPr lang="en-US" altLang="zh-CN" dirty="0"/>
          </a:p>
        </p:txBody>
      </p:sp>
    </p:spTree>
    <p:extLst>
      <p:ext uri="{BB962C8B-B14F-4D97-AF65-F5344CB8AC3E}">
        <p14:creationId xmlns:p14="http://schemas.microsoft.com/office/powerpoint/2010/main" val="314216719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689"/>
                                        </p:tgtEl>
                                        <p:attrNameLst>
                                          <p:attrName>style.visibility</p:attrName>
                                        </p:attrNameLst>
                                      </p:cBhvr>
                                      <p:to>
                                        <p:strVal val="visible"/>
                                      </p:to>
                                    </p:set>
                                    <p:anim calcmode="lin" valueType="num">
                                      <p:cBhvr additive="base">
                                        <p:cTn id="7" dur="500" fill="hold"/>
                                        <p:tgtEl>
                                          <p:spTgt spid="327689"/>
                                        </p:tgtEl>
                                        <p:attrNameLst>
                                          <p:attrName>ppt_x</p:attrName>
                                        </p:attrNameLst>
                                      </p:cBhvr>
                                      <p:tavLst>
                                        <p:tav tm="0">
                                          <p:val>
                                            <p:strVal val="#ppt_x"/>
                                          </p:val>
                                        </p:tav>
                                        <p:tav tm="100000">
                                          <p:val>
                                            <p:strVal val="#ppt_x"/>
                                          </p:val>
                                        </p:tav>
                                      </p:tavLst>
                                    </p:anim>
                                    <p:anim calcmode="lin" valueType="num">
                                      <p:cBhvr additive="base">
                                        <p:cTn id="8" dur="500" fill="hold"/>
                                        <p:tgtEl>
                                          <p:spTgt spid="3276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理解</a:t>
            </a:r>
            <a:r>
              <a:rPr lang="zh-CN" altLang="en-US" dirty="0"/>
              <a:t>分支限界法的剪枝搜索策略。</a:t>
            </a:r>
          </a:p>
          <a:p>
            <a:r>
              <a:rPr lang="zh-CN" altLang="en-US" dirty="0"/>
              <a:t>掌握分支限界法的算法框架</a:t>
            </a:r>
          </a:p>
          <a:p>
            <a:pPr lvl="1"/>
            <a:r>
              <a:rPr lang="zh-CN" altLang="en-US" dirty="0"/>
              <a:t>（</a:t>
            </a:r>
            <a:r>
              <a:rPr lang="en-US" altLang="zh-CN" dirty="0"/>
              <a:t>1</a:t>
            </a:r>
            <a:r>
              <a:rPr lang="zh-CN" altLang="en-US" dirty="0"/>
              <a:t>）队列式</a:t>
            </a:r>
            <a:r>
              <a:rPr lang="en-US" altLang="zh-CN" dirty="0"/>
              <a:t>(FIFO)</a:t>
            </a:r>
            <a:r>
              <a:rPr lang="zh-CN" altLang="en-US" dirty="0"/>
              <a:t>分支限界法</a:t>
            </a:r>
          </a:p>
          <a:p>
            <a:pPr lvl="1"/>
            <a:r>
              <a:rPr lang="zh-CN" altLang="en-US" dirty="0"/>
              <a:t>（</a:t>
            </a:r>
            <a:r>
              <a:rPr lang="en-US" altLang="zh-CN" dirty="0"/>
              <a:t>2</a:t>
            </a:r>
            <a:r>
              <a:rPr lang="zh-CN" altLang="en-US" dirty="0"/>
              <a:t>）优先队列式分支限界法   </a:t>
            </a:r>
          </a:p>
          <a:p>
            <a:r>
              <a:rPr lang="zh-CN" altLang="en-US" dirty="0"/>
              <a:t>通过应用范例学习分支限界法的设计策略。</a:t>
            </a:r>
          </a:p>
          <a:p>
            <a:pPr lvl="1"/>
            <a:r>
              <a:rPr lang="zh-CN" altLang="en-US" dirty="0"/>
              <a:t>（</a:t>
            </a:r>
            <a:r>
              <a:rPr lang="en-US" altLang="zh-CN" dirty="0"/>
              <a:t>1</a:t>
            </a:r>
            <a:r>
              <a:rPr lang="zh-CN" altLang="en-US" dirty="0"/>
              <a:t>）单源</a:t>
            </a:r>
            <a:r>
              <a:rPr lang="zh-CN" altLang="en-US" dirty="0" smtClean="0"/>
              <a:t>最短路径问题；（</a:t>
            </a:r>
            <a:r>
              <a:rPr lang="en-US" altLang="zh-CN" dirty="0"/>
              <a:t>2</a:t>
            </a:r>
            <a:r>
              <a:rPr lang="zh-CN" altLang="en-US" dirty="0"/>
              <a:t>）装载问题</a:t>
            </a:r>
            <a:r>
              <a:rPr lang="zh-CN" altLang="en-US" dirty="0" smtClean="0"/>
              <a:t>；</a:t>
            </a:r>
            <a:endParaRPr lang="zh-CN" altLang="en-US" dirty="0"/>
          </a:p>
          <a:p>
            <a:pPr lvl="1"/>
            <a:r>
              <a:rPr lang="zh-CN" altLang="en-US" dirty="0" smtClean="0"/>
              <a:t>（</a:t>
            </a:r>
            <a:r>
              <a:rPr lang="en-US" altLang="zh-CN" dirty="0"/>
              <a:t>3</a:t>
            </a:r>
            <a:r>
              <a:rPr lang="zh-CN" altLang="en-US" dirty="0"/>
              <a:t>）布线</a:t>
            </a:r>
            <a:r>
              <a:rPr lang="zh-CN" altLang="en-US" dirty="0" smtClean="0"/>
              <a:t>问题；（</a:t>
            </a:r>
            <a:r>
              <a:rPr lang="en-US" altLang="zh-CN" dirty="0"/>
              <a:t>4</a:t>
            </a:r>
            <a:r>
              <a:rPr lang="zh-CN" altLang="en-US" dirty="0"/>
              <a:t>）</a:t>
            </a:r>
            <a:r>
              <a:rPr lang="en-US" altLang="zh-CN" dirty="0"/>
              <a:t>0-1</a:t>
            </a:r>
            <a:r>
              <a:rPr lang="zh-CN" altLang="en-US" dirty="0"/>
              <a:t>背包问题</a:t>
            </a:r>
            <a:r>
              <a:rPr lang="zh-CN" altLang="en-US" dirty="0" smtClean="0"/>
              <a:t>；</a:t>
            </a:r>
            <a:endParaRPr lang="zh-CN" altLang="en-US" dirty="0"/>
          </a:p>
          <a:p>
            <a:pPr lvl="1"/>
            <a:r>
              <a:rPr lang="zh-CN" altLang="en-US" dirty="0" smtClean="0"/>
              <a:t>（</a:t>
            </a:r>
            <a:r>
              <a:rPr lang="en-US" altLang="zh-CN" dirty="0"/>
              <a:t>5</a:t>
            </a:r>
            <a:r>
              <a:rPr lang="zh-CN" altLang="en-US" dirty="0"/>
              <a:t>）最大团问题</a:t>
            </a:r>
            <a:r>
              <a:rPr lang="zh-CN" altLang="en-US" dirty="0" smtClean="0"/>
              <a:t>；</a:t>
            </a:r>
            <a:r>
              <a:rPr lang="zh-CN" altLang="en-US" dirty="0"/>
              <a:t>（</a:t>
            </a:r>
            <a:r>
              <a:rPr lang="en-US" altLang="zh-CN" dirty="0"/>
              <a:t>6</a:t>
            </a:r>
            <a:r>
              <a:rPr lang="zh-CN" altLang="en-US" dirty="0"/>
              <a:t>）旅行售货员</a:t>
            </a:r>
            <a:r>
              <a:rPr lang="zh-CN" altLang="en-US" dirty="0" smtClean="0"/>
              <a:t>问题；</a:t>
            </a:r>
            <a:endParaRPr lang="zh-CN" altLang="en-US" dirty="0"/>
          </a:p>
          <a:p>
            <a:pPr lvl="1"/>
            <a:r>
              <a:rPr lang="zh-CN" altLang="en-US" dirty="0" smtClean="0"/>
              <a:t>（</a:t>
            </a:r>
            <a:r>
              <a:rPr lang="en-US" altLang="zh-CN" dirty="0"/>
              <a:t>7</a:t>
            </a:r>
            <a:r>
              <a:rPr lang="zh-CN" altLang="en-US" dirty="0"/>
              <a:t>）电路板排列问题</a:t>
            </a:r>
          </a:p>
          <a:p>
            <a:pPr lvl="1"/>
            <a:r>
              <a:rPr lang="zh-CN" altLang="en-US" dirty="0"/>
              <a:t>（</a:t>
            </a:r>
            <a:r>
              <a:rPr lang="en-US" altLang="zh-CN" dirty="0"/>
              <a:t>8</a:t>
            </a:r>
            <a:r>
              <a:rPr lang="zh-CN" altLang="en-US" dirty="0"/>
              <a:t>）批处理作业调度问题</a:t>
            </a:r>
          </a:p>
          <a:p>
            <a:endParaRPr lang="zh-CN" altLang="en-US" dirty="0"/>
          </a:p>
        </p:txBody>
      </p:sp>
      <p:sp>
        <p:nvSpPr>
          <p:cNvPr id="3" name="标题 2"/>
          <p:cNvSpPr>
            <a:spLocks noGrp="1"/>
          </p:cNvSpPr>
          <p:nvPr>
            <p:ph type="title"/>
          </p:nvPr>
        </p:nvSpPr>
        <p:spPr/>
        <p:txBody>
          <a:bodyPr/>
          <a:lstStyle/>
          <a:p>
            <a:r>
              <a:rPr lang="zh-CN" altLang="en-US" dirty="0" smtClean="0"/>
              <a:t>课程要点</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2</a:t>
            </a:fld>
            <a:r>
              <a:rPr lang="en-US" altLang="zh-CN" smtClean="0"/>
              <a:t>/62</a:t>
            </a:r>
            <a:endParaRPr lang="en-US" altLang="zh-CN" dirty="0"/>
          </a:p>
        </p:txBody>
      </p:sp>
    </p:spTree>
    <p:extLst>
      <p:ext uri="{BB962C8B-B14F-4D97-AF65-F5344CB8AC3E}">
        <p14:creationId xmlns:p14="http://schemas.microsoft.com/office/powerpoint/2010/main" val="12725035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 解单源最短路径问题的优先队列式分支限界法用一极小堆来存储活结点表。其优先级是结点所对应的当前路长</a:t>
            </a:r>
            <a:r>
              <a:rPr lang="zh-CN" altLang="en-US" dirty="0" smtClean="0"/>
              <a:t>。</a:t>
            </a:r>
            <a:endParaRPr lang="zh-CN" altLang="en-US" dirty="0"/>
          </a:p>
          <a:p>
            <a:pPr lvl="1"/>
            <a:r>
              <a:rPr lang="zh-CN" altLang="en-US" dirty="0" smtClean="0"/>
              <a:t>算法</a:t>
            </a:r>
            <a:r>
              <a:rPr lang="zh-CN" altLang="en-US" dirty="0"/>
              <a:t>从图</a:t>
            </a:r>
            <a:r>
              <a:rPr lang="en-US" altLang="zh-CN" dirty="0"/>
              <a:t>G</a:t>
            </a:r>
            <a:r>
              <a:rPr lang="zh-CN" altLang="en-US" dirty="0"/>
              <a:t>的源顶点</a:t>
            </a:r>
            <a:r>
              <a:rPr lang="en-US" altLang="zh-CN" dirty="0"/>
              <a:t>s</a:t>
            </a:r>
            <a:r>
              <a:rPr lang="zh-CN" altLang="en-US" dirty="0"/>
              <a:t>和空优先队列开始。结点</a:t>
            </a:r>
            <a:r>
              <a:rPr lang="en-US" altLang="zh-CN" dirty="0"/>
              <a:t>s</a:t>
            </a:r>
            <a:r>
              <a:rPr lang="zh-CN" altLang="en-US" dirty="0"/>
              <a:t>被扩展后，它的儿子结点被依次插入堆中。此后，算法从堆中取出具有最小当前路长的结点作为当前扩展结点，并依次检查与当前扩展结点相邻的所有顶点。如果从当前扩展结点</a:t>
            </a:r>
            <a:r>
              <a:rPr lang="en-US" altLang="zh-CN" dirty="0" err="1"/>
              <a:t>i</a:t>
            </a:r>
            <a:r>
              <a:rPr lang="zh-CN" altLang="en-US" dirty="0"/>
              <a:t>到顶点</a:t>
            </a:r>
            <a:r>
              <a:rPr lang="en-US" altLang="zh-CN" dirty="0"/>
              <a:t>j</a:t>
            </a:r>
            <a:r>
              <a:rPr lang="zh-CN" altLang="en-US" dirty="0"/>
              <a:t>有边可达，且从源出发，途经顶点</a:t>
            </a:r>
            <a:r>
              <a:rPr lang="en-US" altLang="zh-CN" dirty="0" err="1"/>
              <a:t>i</a:t>
            </a:r>
            <a:r>
              <a:rPr lang="zh-CN" altLang="en-US" dirty="0"/>
              <a:t>再到顶点</a:t>
            </a:r>
            <a:r>
              <a:rPr lang="en-US" altLang="zh-CN" dirty="0"/>
              <a:t>j</a:t>
            </a:r>
            <a:r>
              <a:rPr lang="zh-CN" altLang="en-US" dirty="0"/>
              <a:t>的所相应的路径的长度小于当前最优路径长度，则将该顶点作为活结点插入到活结点优先队列中。这个结点的扩展过程一直继续到活结点优先队列为空时为止。</a:t>
            </a:r>
          </a:p>
        </p:txBody>
      </p:sp>
      <p:sp>
        <p:nvSpPr>
          <p:cNvPr id="12291" name="Rectangle 2"/>
          <p:cNvSpPr>
            <a:spLocks noGrp="1" noChangeArrowheads="1"/>
          </p:cNvSpPr>
          <p:nvPr>
            <p:ph type="title"/>
          </p:nvPr>
        </p:nvSpPr>
        <p:spPr/>
        <p:txBody>
          <a:bodyPr/>
          <a:lstStyle/>
          <a:p>
            <a:pPr eaLnBrk="1" hangingPunct="1"/>
            <a:r>
              <a:rPr lang="zh-CN" altLang="en-US" sz="3600" dirty="0" smtClean="0"/>
              <a:t>单源最短路径问题</a:t>
            </a:r>
          </a:p>
        </p:txBody>
      </p:sp>
      <p:sp>
        <p:nvSpPr>
          <p:cNvPr id="3" name="灯片编号占位符 2"/>
          <p:cNvSpPr>
            <a:spLocks noGrp="1"/>
          </p:cNvSpPr>
          <p:nvPr>
            <p:ph type="sldNum" sz="quarter" idx="10"/>
          </p:nvPr>
        </p:nvSpPr>
        <p:spPr/>
        <p:txBody>
          <a:bodyPr/>
          <a:lstStyle/>
          <a:p>
            <a:pPr>
              <a:defRPr/>
            </a:pPr>
            <a:fld id="{459EA7AB-6CCF-4392-BD0C-0EE200CA1E6B}" type="slidenum">
              <a:rPr lang="en-US" altLang="zh-CN" smtClean="0"/>
              <a:pPr>
                <a:defRPr/>
              </a:pPr>
              <a:t>20</a:t>
            </a:fld>
            <a:r>
              <a:rPr lang="en-US" altLang="zh-CN" smtClean="0"/>
              <a:t>/62</a:t>
            </a:r>
            <a:endParaRPr lang="en-US" altLang="zh-CN" dirty="0"/>
          </a:p>
        </p:txBody>
      </p:sp>
    </p:spTree>
    <p:extLst>
      <p:ext uri="{BB962C8B-B14F-4D97-AF65-F5344CB8AC3E}">
        <p14:creationId xmlns:p14="http://schemas.microsoft.com/office/powerpoint/2010/main" val="3201123654"/>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剪枝策略</a:t>
            </a:r>
            <a:endParaRPr lang="en-US" altLang="zh-CN" dirty="0" smtClean="0"/>
          </a:p>
          <a:p>
            <a:pPr lvl="1"/>
            <a:r>
              <a:rPr lang="zh-CN" altLang="en-US" dirty="0"/>
              <a:t>在算法扩展结点的过程中，一旦发现一个结点的下界不小于当前找到的最短路长，则算法剪去以该结点为根的子树</a:t>
            </a:r>
            <a:r>
              <a:rPr lang="zh-CN" altLang="en-US" dirty="0" smtClean="0"/>
              <a:t>。</a:t>
            </a:r>
            <a:endParaRPr lang="zh-CN" altLang="en-US" dirty="0"/>
          </a:p>
          <a:p>
            <a:pPr lvl="1"/>
            <a:r>
              <a:rPr lang="zh-CN" altLang="en-US" dirty="0" smtClean="0"/>
              <a:t>在</a:t>
            </a:r>
            <a:r>
              <a:rPr lang="zh-CN" altLang="en-US" dirty="0"/>
              <a:t>算法中，利用结点间的控制关系进行剪枝。从源顶点</a:t>
            </a:r>
            <a:r>
              <a:rPr lang="en-US" altLang="zh-CN" dirty="0"/>
              <a:t>s</a:t>
            </a:r>
            <a:r>
              <a:rPr lang="zh-CN" altLang="en-US" dirty="0"/>
              <a:t>出发，</a:t>
            </a:r>
            <a:r>
              <a:rPr lang="en-US" altLang="zh-CN" dirty="0"/>
              <a:t>2</a:t>
            </a:r>
            <a:r>
              <a:rPr lang="zh-CN" altLang="en-US" dirty="0"/>
              <a:t>条不同路径到达图</a:t>
            </a:r>
            <a:r>
              <a:rPr lang="en-US" altLang="zh-CN" dirty="0"/>
              <a:t>G</a:t>
            </a:r>
            <a:r>
              <a:rPr lang="zh-CN" altLang="en-US" dirty="0"/>
              <a:t>的同一顶点。由于两条路径的路长不同，因此可以将</a:t>
            </a:r>
            <a:r>
              <a:rPr lang="zh-CN" altLang="en-US" dirty="0" smtClean="0"/>
              <a:t>路长</a:t>
            </a:r>
            <a:r>
              <a:rPr lang="zh-CN" altLang="en-US" dirty="0"/>
              <a:t>的路径所对应的树中的结点为根的子树剪去。 </a:t>
            </a:r>
          </a:p>
          <a:p>
            <a:endParaRPr lang="zh-CN" altLang="en-US" dirty="0"/>
          </a:p>
        </p:txBody>
      </p:sp>
      <p:sp>
        <p:nvSpPr>
          <p:cNvPr id="13315" name="Rectangle 2"/>
          <p:cNvSpPr>
            <a:spLocks noGrp="1" noChangeArrowheads="1"/>
          </p:cNvSpPr>
          <p:nvPr>
            <p:ph type="title"/>
          </p:nvPr>
        </p:nvSpPr>
        <p:spPr/>
        <p:txBody>
          <a:bodyPr/>
          <a:lstStyle/>
          <a:p>
            <a:pPr eaLnBrk="1" hangingPunct="1"/>
            <a:r>
              <a:rPr lang="zh-CN" altLang="en-US" sz="3600" dirty="0" smtClean="0"/>
              <a:t>单源最短路径问题</a:t>
            </a:r>
          </a:p>
        </p:txBody>
      </p:sp>
      <p:sp>
        <p:nvSpPr>
          <p:cNvPr id="3" name="灯片编号占位符 2"/>
          <p:cNvSpPr>
            <a:spLocks noGrp="1"/>
          </p:cNvSpPr>
          <p:nvPr>
            <p:ph type="sldNum" sz="quarter" idx="10"/>
          </p:nvPr>
        </p:nvSpPr>
        <p:spPr/>
        <p:txBody>
          <a:bodyPr/>
          <a:lstStyle/>
          <a:p>
            <a:pPr>
              <a:defRPr/>
            </a:pPr>
            <a:fld id="{459EA7AB-6CCF-4392-BD0C-0EE200CA1E6B}" type="slidenum">
              <a:rPr lang="en-US" altLang="zh-CN" smtClean="0"/>
              <a:pPr>
                <a:defRPr/>
              </a:pPr>
              <a:t>21</a:t>
            </a:fld>
            <a:r>
              <a:rPr lang="en-US" altLang="zh-CN" smtClean="0"/>
              <a:t>/62</a:t>
            </a:r>
            <a:endParaRPr lang="en-US" altLang="zh-CN" dirty="0"/>
          </a:p>
        </p:txBody>
      </p:sp>
    </p:spTree>
    <p:extLst>
      <p:ext uri="{BB962C8B-B14F-4D97-AF65-F5344CB8AC3E}">
        <p14:creationId xmlns:p14="http://schemas.microsoft.com/office/powerpoint/2010/main" val="3905450199"/>
      </p:ext>
    </p:extLst>
  </p:cSld>
  <p:clrMapOvr>
    <a:masterClrMapping/>
  </p:clrMapOvr>
  <p:transition>
    <p:randomBa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zh-CN" altLang="en-US" sz="3600" dirty="0" smtClean="0"/>
              <a:t>单源最短路径问题</a:t>
            </a:r>
          </a:p>
        </p:txBody>
      </p:sp>
      <p:sp>
        <p:nvSpPr>
          <p:cNvPr id="289796" name="Text Box 4"/>
          <p:cNvSpPr txBox="1">
            <a:spLocks noChangeArrowheads="1"/>
          </p:cNvSpPr>
          <p:nvPr/>
        </p:nvSpPr>
        <p:spPr bwMode="auto">
          <a:xfrm>
            <a:off x="457200" y="1752600"/>
            <a:ext cx="78486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800" dirty="0">
                <a:solidFill>
                  <a:schemeClr val="accent2"/>
                </a:solidFill>
                <a:latin typeface="Times New Roman" panose="02020603050405020304" pitchFamily="18" charset="0"/>
                <a:cs typeface="Times New Roman" panose="02020603050405020304" pitchFamily="18" charset="0"/>
              </a:rPr>
              <a:t> </a:t>
            </a:r>
            <a:r>
              <a:rPr kumimoji="1" lang="en-US" altLang="zh-CN" sz="1600" dirty="0"/>
              <a:t>while (true) {</a:t>
            </a:r>
          </a:p>
          <a:p>
            <a:pPr eaLnBrk="1" hangingPunct="1">
              <a:lnSpc>
                <a:spcPct val="120000"/>
              </a:lnSpc>
              <a:spcBef>
                <a:spcPct val="0"/>
              </a:spcBef>
              <a:buFontTx/>
              <a:buNone/>
            </a:pPr>
            <a:r>
              <a:rPr kumimoji="1" lang="en-US" altLang="zh-CN" sz="1600" dirty="0"/>
              <a:t>     for (</a:t>
            </a:r>
            <a:r>
              <a:rPr kumimoji="1" lang="en-US" altLang="zh-CN" sz="1600" dirty="0" err="1"/>
              <a:t>int</a:t>
            </a:r>
            <a:r>
              <a:rPr kumimoji="1" lang="en-US" altLang="zh-CN" sz="1600" dirty="0"/>
              <a:t> j = 1; j &lt;= n; j++)</a:t>
            </a:r>
          </a:p>
          <a:p>
            <a:pPr eaLnBrk="1" hangingPunct="1">
              <a:lnSpc>
                <a:spcPct val="120000"/>
              </a:lnSpc>
              <a:spcBef>
                <a:spcPct val="0"/>
              </a:spcBef>
              <a:buFontTx/>
              <a:buNone/>
            </a:pPr>
            <a:r>
              <a:rPr kumimoji="1" lang="en-US" altLang="zh-CN" sz="1600" dirty="0"/>
              <a:t>       if ((c[</a:t>
            </a:r>
            <a:r>
              <a:rPr kumimoji="1" lang="en-US" altLang="zh-CN" sz="1600" dirty="0" err="1"/>
              <a:t>E.i</a:t>
            </a:r>
            <a:r>
              <a:rPr kumimoji="1" lang="en-US" altLang="zh-CN" sz="1600" dirty="0"/>
              <a:t>][j]&lt;</a:t>
            </a:r>
            <a:r>
              <a:rPr kumimoji="1" lang="en-US" altLang="zh-CN" sz="1600" dirty="0" err="1"/>
              <a:t>inf</a:t>
            </a:r>
            <a:r>
              <a:rPr kumimoji="1" lang="en-US" altLang="zh-CN" sz="1600" dirty="0"/>
              <a:t>)&amp;&amp;(</a:t>
            </a:r>
            <a:r>
              <a:rPr kumimoji="1" lang="en-US" altLang="zh-CN" sz="1600" dirty="0" err="1"/>
              <a:t>E.length+c</a:t>
            </a:r>
            <a:r>
              <a:rPr kumimoji="1" lang="en-US" altLang="zh-CN" sz="1600" dirty="0"/>
              <a:t>[</a:t>
            </a:r>
            <a:r>
              <a:rPr kumimoji="1" lang="en-US" altLang="zh-CN" sz="1600" dirty="0" err="1"/>
              <a:t>E.i</a:t>
            </a:r>
            <a:r>
              <a:rPr kumimoji="1" lang="en-US" altLang="zh-CN" sz="1600" dirty="0"/>
              <a:t>][j]&lt;</a:t>
            </a:r>
            <a:r>
              <a:rPr kumimoji="1" lang="en-US" altLang="zh-CN" sz="1600" dirty="0" err="1"/>
              <a:t>dist</a:t>
            </a:r>
            <a:r>
              <a:rPr kumimoji="1" lang="en-US" altLang="zh-CN" sz="1600" dirty="0"/>
              <a:t>[j])) {</a:t>
            </a:r>
          </a:p>
          <a:p>
            <a:pPr eaLnBrk="1" hangingPunct="1">
              <a:lnSpc>
                <a:spcPct val="120000"/>
              </a:lnSpc>
              <a:spcBef>
                <a:spcPct val="0"/>
              </a:spcBef>
              <a:buFontTx/>
              <a:buNone/>
            </a:pPr>
            <a:r>
              <a:rPr kumimoji="1" lang="en-US" altLang="zh-CN" sz="1600" b="1" dirty="0"/>
              <a:t>         // </a:t>
            </a:r>
            <a:r>
              <a:rPr kumimoji="1" lang="zh-CN" altLang="en-US" sz="1600" b="1" dirty="0"/>
              <a:t>顶点</a:t>
            </a:r>
            <a:r>
              <a:rPr kumimoji="1" lang="en-US" altLang="zh-CN" sz="1600" b="1" dirty="0" err="1"/>
              <a:t>i</a:t>
            </a:r>
            <a:r>
              <a:rPr kumimoji="1" lang="zh-CN" altLang="en-US" sz="1600" b="1" dirty="0"/>
              <a:t>到顶点</a:t>
            </a:r>
            <a:r>
              <a:rPr kumimoji="1" lang="en-US" altLang="zh-CN" sz="1600" b="1" dirty="0"/>
              <a:t>j</a:t>
            </a:r>
            <a:r>
              <a:rPr kumimoji="1" lang="zh-CN" altLang="en-US" sz="1600" b="1" dirty="0"/>
              <a:t>可达，且满足控制约束</a:t>
            </a:r>
          </a:p>
          <a:p>
            <a:pPr eaLnBrk="1" hangingPunct="1">
              <a:lnSpc>
                <a:spcPct val="120000"/>
              </a:lnSpc>
              <a:spcBef>
                <a:spcPct val="0"/>
              </a:spcBef>
              <a:buFontTx/>
              <a:buNone/>
            </a:pPr>
            <a:r>
              <a:rPr kumimoji="1" lang="zh-CN" altLang="en-US" sz="1600" dirty="0"/>
              <a:t>         </a:t>
            </a:r>
            <a:r>
              <a:rPr kumimoji="1" lang="en-US" altLang="zh-CN" sz="1600" dirty="0" err="1"/>
              <a:t>dist</a:t>
            </a:r>
            <a:r>
              <a:rPr kumimoji="1" lang="en-US" altLang="zh-CN" sz="1600" dirty="0"/>
              <a:t>[j]=</a:t>
            </a:r>
            <a:r>
              <a:rPr kumimoji="1" lang="en-US" altLang="zh-CN" sz="1600" dirty="0" err="1"/>
              <a:t>E.length+c</a:t>
            </a:r>
            <a:r>
              <a:rPr kumimoji="1" lang="en-US" altLang="zh-CN" sz="1600" dirty="0"/>
              <a:t>[</a:t>
            </a:r>
            <a:r>
              <a:rPr kumimoji="1" lang="en-US" altLang="zh-CN" sz="1600" dirty="0" err="1"/>
              <a:t>E.i</a:t>
            </a:r>
            <a:r>
              <a:rPr kumimoji="1" lang="en-US" altLang="zh-CN" sz="1600" dirty="0"/>
              <a:t>][j];</a:t>
            </a:r>
          </a:p>
          <a:p>
            <a:pPr eaLnBrk="1" hangingPunct="1">
              <a:lnSpc>
                <a:spcPct val="120000"/>
              </a:lnSpc>
              <a:spcBef>
                <a:spcPct val="0"/>
              </a:spcBef>
              <a:buFontTx/>
              <a:buNone/>
            </a:pPr>
            <a:r>
              <a:rPr kumimoji="1" lang="en-US" altLang="zh-CN" sz="1600" dirty="0"/>
              <a:t>         </a:t>
            </a:r>
            <a:r>
              <a:rPr kumimoji="1" lang="en-US" altLang="zh-CN" sz="1600" dirty="0" err="1"/>
              <a:t>prev</a:t>
            </a:r>
            <a:r>
              <a:rPr kumimoji="1" lang="en-US" altLang="zh-CN" sz="1600" dirty="0"/>
              <a:t>[j]=</a:t>
            </a:r>
            <a:r>
              <a:rPr kumimoji="1" lang="en-US" altLang="zh-CN" sz="1600" dirty="0" err="1"/>
              <a:t>E.i</a:t>
            </a:r>
            <a:r>
              <a:rPr kumimoji="1" lang="en-US" altLang="zh-CN" sz="1600" dirty="0"/>
              <a:t>;</a:t>
            </a:r>
          </a:p>
          <a:p>
            <a:pPr eaLnBrk="1" hangingPunct="1">
              <a:lnSpc>
                <a:spcPct val="120000"/>
              </a:lnSpc>
              <a:spcBef>
                <a:spcPct val="0"/>
              </a:spcBef>
              <a:buFontTx/>
              <a:buNone/>
            </a:pPr>
            <a:r>
              <a:rPr kumimoji="1" lang="en-US" altLang="zh-CN" sz="1600" b="1" dirty="0"/>
              <a:t>         // </a:t>
            </a:r>
            <a:r>
              <a:rPr kumimoji="1" lang="zh-CN" altLang="en-US" sz="1600" b="1" dirty="0"/>
              <a:t>加入活结点优先队列</a:t>
            </a:r>
          </a:p>
          <a:p>
            <a:pPr eaLnBrk="1" hangingPunct="1">
              <a:lnSpc>
                <a:spcPct val="120000"/>
              </a:lnSpc>
              <a:spcBef>
                <a:spcPct val="0"/>
              </a:spcBef>
              <a:buFontTx/>
              <a:buNone/>
            </a:pPr>
            <a:r>
              <a:rPr kumimoji="1" lang="zh-CN" altLang="en-US" sz="1600" dirty="0"/>
              <a:t>         </a:t>
            </a:r>
            <a:r>
              <a:rPr kumimoji="1" lang="en-US" altLang="zh-CN" sz="1600" dirty="0" err="1"/>
              <a:t>MinHeapNode</a:t>
            </a:r>
            <a:r>
              <a:rPr kumimoji="1" lang="en-US" altLang="zh-CN" sz="1600" dirty="0"/>
              <a:t>&lt;Type&gt; N;</a:t>
            </a:r>
          </a:p>
          <a:p>
            <a:pPr eaLnBrk="1" hangingPunct="1">
              <a:lnSpc>
                <a:spcPct val="120000"/>
              </a:lnSpc>
              <a:spcBef>
                <a:spcPct val="0"/>
              </a:spcBef>
              <a:buFontTx/>
              <a:buNone/>
            </a:pPr>
            <a:r>
              <a:rPr kumimoji="1" lang="en-US" altLang="zh-CN" sz="1600" dirty="0"/>
              <a:t>         </a:t>
            </a:r>
            <a:r>
              <a:rPr kumimoji="1" lang="en-US" altLang="zh-CN" sz="1600" dirty="0" err="1"/>
              <a:t>N.i</a:t>
            </a:r>
            <a:r>
              <a:rPr kumimoji="1" lang="en-US" altLang="zh-CN" sz="1600" dirty="0"/>
              <a:t>=j;</a:t>
            </a:r>
          </a:p>
          <a:p>
            <a:pPr eaLnBrk="1" hangingPunct="1">
              <a:lnSpc>
                <a:spcPct val="120000"/>
              </a:lnSpc>
              <a:spcBef>
                <a:spcPct val="0"/>
              </a:spcBef>
              <a:buFontTx/>
              <a:buNone/>
            </a:pPr>
            <a:r>
              <a:rPr kumimoji="1" lang="en-US" altLang="zh-CN" sz="1600" dirty="0"/>
              <a:t>         </a:t>
            </a:r>
            <a:r>
              <a:rPr kumimoji="1" lang="en-US" altLang="zh-CN" sz="1600" dirty="0" err="1"/>
              <a:t>N.length</a:t>
            </a:r>
            <a:r>
              <a:rPr kumimoji="1" lang="en-US" altLang="zh-CN" sz="1600" dirty="0"/>
              <a:t>=</a:t>
            </a:r>
            <a:r>
              <a:rPr kumimoji="1" lang="en-US" altLang="zh-CN" sz="1600" dirty="0" err="1"/>
              <a:t>dist</a:t>
            </a:r>
            <a:r>
              <a:rPr kumimoji="1" lang="en-US" altLang="zh-CN" sz="1600" dirty="0"/>
              <a:t>[j];</a:t>
            </a:r>
          </a:p>
          <a:p>
            <a:pPr eaLnBrk="1" hangingPunct="1">
              <a:lnSpc>
                <a:spcPct val="120000"/>
              </a:lnSpc>
              <a:spcBef>
                <a:spcPct val="0"/>
              </a:spcBef>
              <a:buFontTx/>
              <a:buNone/>
            </a:pPr>
            <a:r>
              <a:rPr kumimoji="1" lang="en-US" altLang="zh-CN" sz="1600" dirty="0"/>
              <a:t>         </a:t>
            </a:r>
            <a:r>
              <a:rPr kumimoji="1" lang="en-US" altLang="zh-CN" sz="1600" dirty="0" err="1"/>
              <a:t>H.Insert</a:t>
            </a:r>
            <a:r>
              <a:rPr kumimoji="1" lang="en-US" altLang="zh-CN" sz="1600" dirty="0"/>
              <a:t>(N);}</a:t>
            </a:r>
          </a:p>
          <a:p>
            <a:pPr eaLnBrk="1" hangingPunct="1">
              <a:lnSpc>
                <a:spcPct val="120000"/>
              </a:lnSpc>
              <a:spcBef>
                <a:spcPct val="0"/>
              </a:spcBef>
              <a:buFontTx/>
              <a:buNone/>
            </a:pPr>
            <a:r>
              <a:rPr kumimoji="1" lang="en-US" altLang="zh-CN" sz="1600" dirty="0"/>
              <a:t>     try {</a:t>
            </a:r>
            <a:r>
              <a:rPr kumimoji="1" lang="en-US" altLang="zh-CN" sz="1600" dirty="0" err="1"/>
              <a:t>H.DeleteMin</a:t>
            </a:r>
            <a:r>
              <a:rPr kumimoji="1" lang="en-US" altLang="zh-CN" sz="1600" dirty="0"/>
              <a:t>(E);}         // </a:t>
            </a:r>
            <a:r>
              <a:rPr kumimoji="1" lang="zh-CN" altLang="en-US" sz="1600" dirty="0"/>
              <a:t>取下一扩展结点</a:t>
            </a:r>
          </a:p>
          <a:p>
            <a:pPr eaLnBrk="1" hangingPunct="1">
              <a:lnSpc>
                <a:spcPct val="120000"/>
              </a:lnSpc>
              <a:spcBef>
                <a:spcPct val="0"/>
              </a:spcBef>
              <a:buFontTx/>
              <a:buNone/>
            </a:pPr>
            <a:r>
              <a:rPr kumimoji="1" lang="zh-CN" altLang="en-US" sz="1600" dirty="0"/>
              <a:t>     </a:t>
            </a:r>
            <a:r>
              <a:rPr kumimoji="1" lang="en-US" altLang="zh-CN" sz="1600" dirty="0"/>
              <a:t>catch (</a:t>
            </a:r>
            <a:r>
              <a:rPr kumimoji="1" lang="en-US" altLang="zh-CN" sz="1600" dirty="0" err="1"/>
              <a:t>OutOfBounds</a:t>
            </a:r>
            <a:r>
              <a:rPr kumimoji="1" lang="en-US" altLang="zh-CN" sz="1600" dirty="0"/>
              <a:t>) {break;}  // </a:t>
            </a:r>
            <a:r>
              <a:rPr kumimoji="1" lang="zh-CN" altLang="en-US" sz="1600" dirty="0"/>
              <a:t>优先队列空</a:t>
            </a:r>
          </a:p>
          <a:p>
            <a:pPr eaLnBrk="1" hangingPunct="1">
              <a:lnSpc>
                <a:spcPct val="120000"/>
              </a:lnSpc>
              <a:spcBef>
                <a:spcPct val="0"/>
              </a:spcBef>
              <a:buFontTx/>
              <a:buNone/>
            </a:pPr>
            <a:r>
              <a:rPr kumimoji="1" lang="zh-CN" altLang="en-US" sz="1600" dirty="0"/>
              <a:t>     </a:t>
            </a:r>
            <a:r>
              <a:rPr kumimoji="1" lang="en-US" altLang="zh-CN" sz="1600" dirty="0"/>
              <a:t>}</a:t>
            </a:r>
          </a:p>
          <a:p>
            <a:pPr eaLnBrk="1" hangingPunct="1">
              <a:lnSpc>
                <a:spcPct val="120000"/>
              </a:lnSpc>
              <a:spcBef>
                <a:spcPct val="0"/>
              </a:spcBef>
              <a:buFontTx/>
              <a:buNone/>
            </a:pPr>
            <a:r>
              <a:rPr kumimoji="1" lang="en-US" altLang="zh-CN" sz="1600" dirty="0"/>
              <a:t>} </a:t>
            </a:r>
          </a:p>
        </p:txBody>
      </p:sp>
      <p:sp>
        <p:nvSpPr>
          <p:cNvPr id="289798" name="AutoShape 6"/>
          <p:cNvSpPr>
            <a:spLocks noChangeArrowheads="1"/>
          </p:cNvSpPr>
          <p:nvPr/>
        </p:nvSpPr>
        <p:spPr bwMode="auto">
          <a:xfrm>
            <a:off x="5148064" y="2876550"/>
            <a:ext cx="3048000" cy="1143000"/>
          </a:xfrm>
          <a:prstGeom prst="wedgeRoundRectCallout">
            <a:avLst>
              <a:gd name="adj1" fmla="val -72032"/>
              <a:gd name="adj2" fmla="val -63889"/>
              <a:gd name="adj3" fmla="val 16667"/>
            </a:avLst>
          </a:prstGeom>
          <a:ln>
            <a:headEnd/>
            <a:tailEnd/>
          </a:ln>
        </p:spPr>
        <p:style>
          <a:lnRef idx="0">
            <a:schemeClr val="accent2"/>
          </a:lnRef>
          <a:fillRef idx="3">
            <a:schemeClr val="accent2"/>
          </a:fillRef>
          <a:effectRef idx="3">
            <a:schemeClr val="accent2"/>
          </a:effectRef>
          <a:fontRef idx="minor">
            <a:schemeClr val="lt1"/>
          </a:fontRef>
        </p:style>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dirty="0">
                <a:solidFill>
                  <a:schemeClr val="bg1"/>
                </a:solidFill>
                <a:latin typeface="楷体_GB2312" pitchFamily="49" charset="-122"/>
                <a:ea typeface="楷体_GB2312" pitchFamily="49" charset="-122"/>
              </a:rPr>
              <a:t>顶点</a:t>
            </a:r>
            <a:r>
              <a:rPr lang="en-US" altLang="zh-CN" sz="2000" b="1" dirty="0">
                <a:solidFill>
                  <a:schemeClr val="bg1"/>
                </a:solidFill>
                <a:latin typeface="楷体_GB2312" pitchFamily="49" charset="-122"/>
                <a:ea typeface="楷体_GB2312" pitchFamily="49" charset="-122"/>
              </a:rPr>
              <a:t>I</a:t>
            </a:r>
            <a:r>
              <a:rPr lang="zh-CN" altLang="en-US" sz="2000" b="1" dirty="0">
                <a:solidFill>
                  <a:schemeClr val="bg1"/>
                </a:solidFill>
                <a:latin typeface="楷体_GB2312" pitchFamily="49" charset="-122"/>
                <a:ea typeface="楷体_GB2312" pitchFamily="49" charset="-122"/>
              </a:rPr>
              <a:t>和</a:t>
            </a:r>
            <a:r>
              <a:rPr lang="en-US" altLang="zh-CN" sz="2000" b="1" dirty="0">
                <a:solidFill>
                  <a:schemeClr val="bg1"/>
                </a:solidFill>
                <a:latin typeface="楷体_GB2312" pitchFamily="49" charset="-122"/>
                <a:ea typeface="楷体_GB2312" pitchFamily="49" charset="-122"/>
              </a:rPr>
              <a:t>j</a:t>
            </a:r>
            <a:r>
              <a:rPr lang="zh-CN" altLang="en-US" sz="2000" b="1" dirty="0">
                <a:solidFill>
                  <a:schemeClr val="bg1"/>
                </a:solidFill>
                <a:latin typeface="楷体_GB2312" pitchFamily="49" charset="-122"/>
                <a:ea typeface="楷体_GB2312" pitchFamily="49" charset="-122"/>
              </a:rPr>
              <a:t>间有边，且此路径长小于原先从原点到</a:t>
            </a:r>
            <a:r>
              <a:rPr lang="en-US" altLang="zh-CN" sz="2000" b="1" dirty="0">
                <a:solidFill>
                  <a:schemeClr val="bg1"/>
                </a:solidFill>
                <a:latin typeface="楷体_GB2312" pitchFamily="49" charset="-122"/>
                <a:ea typeface="楷体_GB2312" pitchFamily="49" charset="-122"/>
              </a:rPr>
              <a:t>j</a:t>
            </a:r>
            <a:r>
              <a:rPr lang="zh-CN" altLang="en-US" sz="2000" b="1" dirty="0">
                <a:solidFill>
                  <a:schemeClr val="bg1"/>
                </a:solidFill>
                <a:latin typeface="楷体_GB2312" pitchFamily="49" charset="-122"/>
                <a:ea typeface="楷体_GB2312" pitchFamily="49" charset="-122"/>
              </a:rPr>
              <a:t>的路径长 </a:t>
            </a: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22</a:t>
            </a:fld>
            <a:r>
              <a:rPr lang="en-US" altLang="zh-CN" smtClean="0"/>
              <a:t>/62</a:t>
            </a:r>
            <a:endParaRPr lang="en-US" altLang="zh-CN" dirty="0"/>
          </a:p>
        </p:txBody>
      </p:sp>
    </p:spTree>
    <p:extLst>
      <p:ext uri="{BB962C8B-B14F-4D97-AF65-F5344CB8AC3E}">
        <p14:creationId xmlns:p14="http://schemas.microsoft.com/office/powerpoint/2010/main" val="2830043199"/>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89796"/>
                                        </p:tgtEl>
                                        <p:attrNameLst>
                                          <p:attrName>style.visibility</p:attrName>
                                        </p:attrNameLst>
                                      </p:cBhvr>
                                      <p:to>
                                        <p:strVal val="visible"/>
                                      </p:to>
                                    </p:set>
                                    <p:anim calcmode="lin" valueType="num">
                                      <p:cBhvr>
                                        <p:cTn id="7" dur="500" fill="hold"/>
                                        <p:tgtEl>
                                          <p:spTgt spid="289796"/>
                                        </p:tgtEl>
                                        <p:attrNameLst>
                                          <p:attrName>ppt_w</p:attrName>
                                        </p:attrNameLst>
                                      </p:cBhvr>
                                      <p:tavLst>
                                        <p:tav tm="0">
                                          <p:val>
                                            <p:fltVal val="0"/>
                                          </p:val>
                                        </p:tav>
                                        <p:tav tm="100000">
                                          <p:val>
                                            <p:strVal val="#ppt_w"/>
                                          </p:val>
                                        </p:tav>
                                      </p:tavLst>
                                    </p:anim>
                                    <p:anim calcmode="lin" valueType="num">
                                      <p:cBhvr>
                                        <p:cTn id="8" dur="500" fill="hold"/>
                                        <p:tgtEl>
                                          <p:spTgt spid="28979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9798"/>
                                        </p:tgtEl>
                                        <p:attrNameLst>
                                          <p:attrName>style.visibility</p:attrName>
                                        </p:attrNameLst>
                                      </p:cBhvr>
                                      <p:to>
                                        <p:strVal val="visible"/>
                                      </p:to>
                                    </p:set>
                                    <p:anim calcmode="lin" valueType="num">
                                      <p:cBhvr additive="base">
                                        <p:cTn id="13" dur="500" fill="hold"/>
                                        <p:tgtEl>
                                          <p:spTgt spid="289798"/>
                                        </p:tgtEl>
                                        <p:attrNameLst>
                                          <p:attrName>ppt_x</p:attrName>
                                        </p:attrNameLst>
                                      </p:cBhvr>
                                      <p:tavLst>
                                        <p:tav tm="0">
                                          <p:val>
                                            <p:strVal val="#ppt_x"/>
                                          </p:val>
                                        </p:tav>
                                        <p:tav tm="100000">
                                          <p:val>
                                            <p:strVal val="#ppt_x"/>
                                          </p:val>
                                        </p:tav>
                                      </p:tavLst>
                                    </p:anim>
                                    <p:anim calcmode="lin" valueType="num">
                                      <p:cBhvr additive="base">
                                        <p:cTn id="14" dur="500" fill="hold"/>
                                        <p:tgtEl>
                                          <p:spTgt spid="2897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6" grpId="0" autoUpdateAnimBg="0"/>
      <p:bldP spid="289798"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0-1</a:t>
            </a:r>
            <a:r>
              <a:rPr lang="zh-CN" altLang="en-US" dirty="0" smtClean="0"/>
              <a:t>背包问题</a:t>
            </a:r>
            <a:endParaRPr lang="zh-CN" altLang="en-US" dirty="0"/>
          </a:p>
        </p:txBody>
      </p:sp>
      <p:sp>
        <p:nvSpPr>
          <p:cNvPr id="5" name="Text Box 4"/>
          <p:cNvSpPr txBox="1">
            <a:spLocks noChangeArrowheads="1"/>
          </p:cNvSpPr>
          <p:nvPr/>
        </p:nvSpPr>
        <p:spPr bwMode="auto">
          <a:xfrm>
            <a:off x="899592" y="1604764"/>
            <a:ext cx="5791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dirty="0">
                <a:solidFill>
                  <a:schemeClr val="accent2"/>
                </a:solidFill>
                <a:latin typeface="Times New Roman" panose="02020603050405020304" pitchFamily="18" charset="0"/>
                <a:ea typeface="黑体" panose="02010609060101010101" pitchFamily="49" charset="-122"/>
              </a:rPr>
              <a:t>算法的思想</a:t>
            </a:r>
            <a:endParaRPr lang="zh-CN" altLang="en-US" sz="1800" dirty="0">
              <a:solidFill>
                <a:schemeClr val="accent2"/>
              </a:solidFill>
              <a:ea typeface="华文行楷" panose="02010800040101010101" pitchFamily="2" charset="-122"/>
            </a:endParaRPr>
          </a:p>
        </p:txBody>
      </p:sp>
      <p:sp>
        <p:nvSpPr>
          <p:cNvPr id="6" name="Text Box 5"/>
          <p:cNvSpPr txBox="1">
            <a:spLocks noChangeArrowheads="1"/>
          </p:cNvSpPr>
          <p:nvPr/>
        </p:nvSpPr>
        <p:spPr bwMode="auto">
          <a:xfrm>
            <a:off x="1280592" y="2214364"/>
            <a:ext cx="662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dirty="0">
                <a:ea typeface="楷体_GB2312" pitchFamily="49" charset="-122"/>
              </a:rPr>
              <a:t>       首先，要对输入数据进行预处理，将各物品依其单位重量价值从大到小进行排列。</a:t>
            </a:r>
          </a:p>
        </p:txBody>
      </p:sp>
      <p:sp>
        <p:nvSpPr>
          <p:cNvPr id="7" name="Text Box 6"/>
          <p:cNvSpPr txBox="1">
            <a:spLocks noChangeArrowheads="1"/>
          </p:cNvSpPr>
          <p:nvPr/>
        </p:nvSpPr>
        <p:spPr bwMode="auto">
          <a:xfrm>
            <a:off x="1280592" y="3128764"/>
            <a:ext cx="6629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dirty="0">
                <a:ea typeface="楷体_GB2312" pitchFamily="49" charset="-122"/>
              </a:rPr>
              <a:t>       在下面描述的优先队列分支限界法中，</a:t>
            </a:r>
            <a:r>
              <a:rPr lang="zh-CN" altLang="en-US" sz="2000" b="1" dirty="0">
                <a:solidFill>
                  <a:srgbClr val="FF0000"/>
                </a:solidFill>
                <a:ea typeface="楷体_GB2312" pitchFamily="49" charset="-122"/>
              </a:rPr>
              <a:t>节点的优先级由已装袋的物品价值加上剩下的最大单位重量价值的物品装满剩余容量的价值和</a:t>
            </a:r>
            <a:r>
              <a:rPr lang="zh-CN" altLang="en-US" sz="2000" dirty="0">
                <a:ea typeface="楷体_GB2312" pitchFamily="49" charset="-122"/>
              </a:rPr>
              <a:t>。</a:t>
            </a:r>
          </a:p>
        </p:txBody>
      </p:sp>
      <p:sp>
        <p:nvSpPr>
          <p:cNvPr id="8" name="Text Box 7"/>
          <p:cNvSpPr txBox="1">
            <a:spLocks noChangeArrowheads="1"/>
          </p:cNvSpPr>
          <p:nvPr/>
        </p:nvSpPr>
        <p:spPr bwMode="auto">
          <a:xfrm>
            <a:off x="1280592" y="4347964"/>
            <a:ext cx="6553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dirty="0">
                <a:latin typeface="楷体_GB2312" pitchFamily="49" charset="-122"/>
                <a:ea typeface="楷体_GB2312" pitchFamily="49" charset="-122"/>
              </a:rPr>
              <a:t>    算法首先检查当前扩展结点的左儿子结点的可行性。如果该左儿子结点是可行结点，则将它加入到子集树和活结点优先队列中。当前扩展结点的右儿子结点一定是可行结点，仅当右儿子结点满足上界约束时才将它加入子集树和活结点优先队列。当扩展到叶节点时为问题的最优值。</a:t>
            </a: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23</a:t>
            </a:fld>
            <a:r>
              <a:rPr lang="en-US" altLang="zh-CN" smtClean="0"/>
              <a:t>/62</a:t>
            </a:r>
            <a:endParaRPr lang="en-US" altLang="zh-CN" dirty="0"/>
          </a:p>
        </p:txBody>
      </p:sp>
    </p:spTree>
    <p:extLst>
      <p:ext uri="{BB962C8B-B14F-4D97-AF65-F5344CB8AC3E}">
        <p14:creationId xmlns:p14="http://schemas.microsoft.com/office/powerpoint/2010/main" val="42467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上 界 函 数</a:t>
            </a:r>
            <a:endParaRPr lang="zh-CN" altLang="en-US" dirty="0"/>
          </a:p>
        </p:txBody>
      </p:sp>
      <p:sp>
        <p:nvSpPr>
          <p:cNvPr id="5" name="Text Box 5"/>
          <p:cNvSpPr txBox="1">
            <a:spLocks noChangeArrowheads="1"/>
          </p:cNvSpPr>
          <p:nvPr/>
        </p:nvSpPr>
        <p:spPr bwMode="auto">
          <a:xfrm>
            <a:off x="899592" y="1844824"/>
            <a:ext cx="7416824"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lang="en-US" altLang="zh-CN" sz="1800" dirty="0">
                <a:solidFill>
                  <a:schemeClr val="accent2"/>
                </a:solidFill>
                <a:latin typeface="Times New Roman" panose="02020603050405020304" pitchFamily="18" charset="0"/>
                <a:cs typeface="Times New Roman" panose="02020603050405020304" pitchFamily="18" charset="0"/>
              </a:rPr>
              <a:t>while (</a:t>
            </a:r>
            <a:r>
              <a:rPr lang="en-US" altLang="zh-CN" sz="1800" dirty="0" err="1">
                <a:solidFill>
                  <a:schemeClr val="accent2"/>
                </a:solidFill>
                <a:latin typeface="Times New Roman" panose="02020603050405020304" pitchFamily="18" charset="0"/>
                <a:cs typeface="Times New Roman" panose="02020603050405020304" pitchFamily="18" charset="0"/>
              </a:rPr>
              <a:t>i</a:t>
            </a:r>
            <a:r>
              <a:rPr lang="en-US" altLang="zh-CN" sz="1800" dirty="0">
                <a:solidFill>
                  <a:schemeClr val="accent2"/>
                </a:solidFill>
                <a:latin typeface="Times New Roman" panose="02020603050405020304" pitchFamily="18" charset="0"/>
                <a:cs typeface="Times New Roman" panose="02020603050405020304" pitchFamily="18" charset="0"/>
              </a:rPr>
              <a:t> &lt;= n &amp;&amp; w[</a:t>
            </a:r>
            <a:r>
              <a:rPr lang="en-US" altLang="zh-CN" sz="1800" dirty="0" err="1">
                <a:solidFill>
                  <a:schemeClr val="accent2"/>
                </a:solidFill>
                <a:latin typeface="Times New Roman" panose="02020603050405020304" pitchFamily="18" charset="0"/>
                <a:cs typeface="Times New Roman" panose="02020603050405020304" pitchFamily="18" charset="0"/>
              </a:rPr>
              <a:t>i</a:t>
            </a:r>
            <a:r>
              <a:rPr lang="en-US" altLang="zh-CN" sz="1800" dirty="0">
                <a:solidFill>
                  <a:schemeClr val="accent2"/>
                </a:solidFill>
                <a:latin typeface="Times New Roman" panose="02020603050405020304" pitchFamily="18" charset="0"/>
                <a:cs typeface="Times New Roman" panose="02020603050405020304" pitchFamily="18" charset="0"/>
              </a:rPr>
              <a:t>] &lt;= cleft)       </a:t>
            </a:r>
            <a:r>
              <a:rPr lang="en-US" altLang="zh-CN" sz="1800" dirty="0">
                <a:latin typeface="Times New Roman" panose="02020603050405020304" pitchFamily="18" charset="0"/>
              </a:rPr>
              <a:t>// n</a:t>
            </a:r>
            <a:r>
              <a:rPr lang="zh-CN" altLang="en-US" sz="1800" dirty="0">
                <a:latin typeface="Times New Roman" panose="02020603050405020304" pitchFamily="18" charset="0"/>
              </a:rPr>
              <a:t>表示物品总数，</a:t>
            </a:r>
            <a:r>
              <a:rPr lang="en-US" altLang="zh-CN" sz="1800" dirty="0">
                <a:latin typeface="Times New Roman" panose="02020603050405020304" pitchFamily="18" charset="0"/>
              </a:rPr>
              <a:t>cleft</a:t>
            </a:r>
            <a:r>
              <a:rPr lang="zh-CN" altLang="en-US" sz="1800" dirty="0">
                <a:latin typeface="Times New Roman" panose="02020603050405020304" pitchFamily="18" charset="0"/>
              </a:rPr>
              <a:t>为剩余空间</a:t>
            </a:r>
          </a:p>
          <a:p>
            <a:pPr algn="just" eaLnBrk="1" hangingPunct="1">
              <a:spcBef>
                <a:spcPct val="50000"/>
              </a:spcBef>
              <a:buFontTx/>
              <a:buNone/>
            </a:pPr>
            <a:r>
              <a:rPr lang="en-US" altLang="zh-CN" sz="1800" dirty="0">
                <a:solidFill>
                  <a:schemeClr val="accent2"/>
                </a:solidFill>
                <a:latin typeface="Times New Roman" panose="02020603050405020304" pitchFamily="18" charset="0"/>
                <a:cs typeface="Times New Roman" panose="02020603050405020304" pitchFamily="18" charset="0"/>
              </a:rPr>
              <a:t>      {</a:t>
            </a:r>
          </a:p>
          <a:p>
            <a:pPr algn="just" eaLnBrk="1" hangingPunct="1">
              <a:spcBef>
                <a:spcPct val="50000"/>
              </a:spcBef>
              <a:buFontTx/>
              <a:buNone/>
            </a:pPr>
            <a:r>
              <a:rPr lang="en-US" altLang="zh-CN" sz="1800" dirty="0">
                <a:solidFill>
                  <a:schemeClr val="accent2"/>
                </a:solidFill>
                <a:latin typeface="Times New Roman" panose="02020603050405020304" pitchFamily="18" charset="0"/>
                <a:cs typeface="Times New Roman" panose="02020603050405020304" pitchFamily="18" charset="0"/>
              </a:rPr>
              <a:t>         cleft -= w[</a:t>
            </a:r>
            <a:r>
              <a:rPr lang="en-US" altLang="zh-CN" sz="1800" dirty="0" err="1">
                <a:solidFill>
                  <a:schemeClr val="accent2"/>
                </a:solidFill>
                <a:latin typeface="Times New Roman" panose="02020603050405020304" pitchFamily="18" charset="0"/>
                <a:cs typeface="Times New Roman" panose="02020603050405020304" pitchFamily="18" charset="0"/>
              </a:rPr>
              <a:t>i</a:t>
            </a:r>
            <a:r>
              <a:rPr lang="en-US" altLang="zh-CN" sz="1800" dirty="0">
                <a:solidFill>
                  <a:schemeClr val="accent2"/>
                </a:solidFill>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rPr>
              <a:t>//w[</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a:t>
            </a:r>
            <a:r>
              <a:rPr lang="zh-CN" altLang="en-US" sz="1800" dirty="0">
                <a:latin typeface="Times New Roman" panose="02020603050405020304" pitchFamily="18" charset="0"/>
              </a:rPr>
              <a:t>表示</a:t>
            </a:r>
            <a:r>
              <a:rPr lang="en-US" altLang="zh-CN" sz="1800" dirty="0" err="1">
                <a:latin typeface="Times New Roman" panose="02020603050405020304" pitchFamily="18" charset="0"/>
              </a:rPr>
              <a:t>i</a:t>
            </a:r>
            <a:r>
              <a:rPr lang="zh-CN" altLang="en-US" sz="1800" dirty="0">
                <a:latin typeface="Times New Roman" panose="02020603050405020304" pitchFamily="18" charset="0"/>
              </a:rPr>
              <a:t>所占空间</a:t>
            </a:r>
          </a:p>
          <a:p>
            <a:pPr algn="just" eaLnBrk="1" hangingPunct="1">
              <a:spcBef>
                <a:spcPct val="50000"/>
              </a:spcBef>
              <a:buFontTx/>
              <a:buNone/>
            </a:pPr>
            <a:r>
              <a:rPr lang="en-US" altLang="zh-CN" sz="1800" dirty="0">
                <a:solidFill>
                  <a:schemeClr val="accent2"/>
                </a:solidFill>
                <a:latin typeface="Times New Roman" panose="02020603050405020304" pitchFamily="18" charset="0"/>
                <a:cs typeface="Times New Roman" panose="02020603050405020304" pitchFamily="18" charset="0"/>
              </a:rPr>
              <a:t>         b += p[</a:t>
            </a:r>
            <a:r>
              <a:rPr lang="en-US" altLang="zh-CN" sz="1800" dirty="0" err="1">
                <a:solidFill>
                  <a:schemeClr val="accent2"/>
                </a:solidFill>
                <a:latin typeface="Times New Roman" panose="02020603050405020304" pitchFamily="18" charset="0"/>
                <a:cs typeface="Times New Roman" panose="02020603050405020304" pitchFamily="18" charset="0"/>
              </a:rPr>
              <a:t>i</a:t>
            </a:r>
            <a:r>
              <a:rPr lang="en-US" altLang="zh-CN" sz="1800" dirty="0">
                <a:solidFill>
                  <a:schemeClr val="accent2"/>
                </a:solidFill>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//p[</a:t>
            </a:r>
            <a:r>
              <a:rPr lang="en-US" altLang="zh-CN" sz="1800" dirty="0" err="1">
                <a:latin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rPr>
              <a:t>表示</a:t>
            </a:r>
            <a:r>
              <a:rPr lang="en-US" altLang="zh-CN" sz="1800" dirty="0" err="1">
                <a:latin typeface="Times New Roman" panose="02020603050405020304" pitchFamily="18" charset="0"/>
              </a:rPr>
              <a:t>i</a:t>
            </a:r>
            <a:r>
              <a:rPr lang="zh-CN" altLang="en-US" sz="1800" dirty="0">
                <a:latin typeface="Times New Roman" panose="02020603050405020304" pitchFamily="18" charset="0"/>
              </a:rPr>
              <a:t>的价值</a:t>
            </a:r>
          </a:p>
          <a:p>
            <a:pPr algn="just" eaLnBrk="1" hangingPunct="1">
              <a:spcBef>
                <a:spcPct val="50000"/>
              </a:spcBef>
              <a:buFontTx/>
              <a:buNone/>
            </a:pPr>
            <a:r>
              <a:rPr lang="en-US" altLang="zh-CN" sz="1800" dirty="0">
                <a:solidFill>
                  <a:schemeClr val="accent2"/>
                </a:solidFill>
                <a:latin typeface="Times New Roman" panose="02020603050405020304" pitchFamily="18" charset="0"/>
                <a:cs typeface="Times New Roman" panose="02020603050405020304" pitchFamily="18" charset="0"/>
              </a:rPr>
              <a:t>         </a:t>
            </a:r>
            <a:r>
              <a:rPr lang="en-US" altLang="zh-CN" sz="1800" dirty="0" err="1">
                <a:solidFill>
                  <a:schemeClr val="accent2"/>
                </a:solidFill>
                <a:latin typeface="Times New Roman" panose="02020603050405020304" pitchFamily="18" charset="0"/>
                <a:cs typeface="Times New Roman" panose="02020603050405020304" pitchFamily="18" charset="0"/>
              </a:rPr>
              <a:t>i</a:t>
            </a:r>
            <a:r>
              <a:rPr lang="en-US" altLang="zh-CN" sz="1800" dirty="0">
                <a:solidFill>
                  <a:schemeClr val="accent2"/>
                </a:solidFill>
                <a:latin typeface="Times New Roman" panose="02020603050405020304" pitchFamily="18" charset="0"/>
                <a:cs typeface="Times New Roman" panose="02020603050405020304" pitchFamily="18" charset="0"/>
              </a:rPr>
              <a:t>++;</a:t>
            </a:r>
          </a:p>
          <a:p>
            <a:pPr algn="just" eaLnBrk="1" hangingPunct="1">
              <a:spcBef>
                <a:spcPct val="50000"/>
              </a:spcBef>
              <a:buFontTx/>
              <a:buNone/>
            </a:pPr>
            <a:r>
              <a:rPr lang="en-US" altLang="zh-CN" sz="1800" dirty="0">
                <a:solidFill>
                  <a:schemeClr val="accent2"/>
                </a:solidFill>
                <a:latin typeface="Times New Roman" panose="02020603050405020304" pitchFamily="18" charset="0"/>
                <a:cs typeface="Times New Roman" panose="02020603050405020304" pitchFamily="18" charset="0"/>
              </a:rPr>
              <a:t>      }</a:t>
            </a:r>
          </a:p>
          <a:p>
            <a:pPr algn="just" eaLnBrk="1" hangingPunct="1">
              <a:spcBef>
                <a:spcPct val="50000"/>
              </a:spcBef>
              <a:buFontTx/>
              <a:buNone/>
            </a:pPr>
            <a:r>
              <a:rPr lang="en-US" altLang="zh-CN" sz="1800" dirty="0">
                <a:solidFill>
                  <a:schemeClr val="accent2"/>
                </a:solidFill>
                <a:latin typeface="Times New Roman" panose="02020603050405020304" pitchFamily="18" charset="0"/>
                <a:cs typeface="Times New Roman" panose="02020603050405020304" pitchFamily="18" charset="0"/>
              </a:rPr>
              <a:t>if (</a:t>
            </a:r>
            <a:r>
              <a:rPr lang="en-US" altLang="zh-CN" sz="1800" dirty="0" err="1">
                <a:solidFill>
                  <a:schemeClr val="accent2"/>
                </a:solidFill>
                <a:latin typeface="Times New Roman" panose="02020603050405020304" pitchFamily="18" charset="0"/>
                <a:cs typeface="Times New Roman" panose="02020603050405020304" pitchFamily="18" charset="0"/>
              </a:rPr>
              <a:t>i</a:t>
            </a:r>
            <a:r>
              <a:rPr lang="en-US" altLang="zh-CN" sz="1800" dirty="0">
                <a:solidFill>
                  <a:schemeClr val="accent2"/>
                </a:solidFill>
                <a:latin typeface="Times New Roman" panose="02020603050405020304" pitchFamily="18" charset="0"/>
                <a:cs typeface="Times New Roman" panose="02020603050405020304" pitchFamily="18" charset="0"/>
              </a:rPr>
              <a:t> &lt;= n) b += p[</a:t>
            </a:r>
            <a:r>
              <a:rPr lang="en-US" altLang="zh-CN" sz="1800" dirty="0" err="1">
                <a:solidFill>
                  <a:schemeClr val="accent2"/>
                </a:solidFill>
                <a:latin typeface="Times New Roman" panose="02020603050405020304" pitchFamily="18" charset="0"/>
                <a:cs typeface="Times New Roman" panose="02020603050405020304" pitchFamily="18" charset="0"/>
              </a:rPr>
              <a:t>i</a:t>
            </a:r>
            <a:r>
              <a:rPr lang="en-US" altLang="zh-CN" sz="1800" dirty="0">
                <a:solidFill>
                  <a:schemeClr val="accent2"/>
                </a:solidFill>
                <a:latin typeface="Times New Roman" panose="02020603050405020304" pitchFamily="18" charset="0"/>
                <a:cs typeface="Times New Roman" panose="02020603050405020304" pitchFamily="18" charset="0"/>
              </a:rPr>
              <a:t>] / w[</a:t>
            </a:r>
            <a:r>
              <a:rPr lang="en-US" altLang="zh-CN" sz="1800" dirty="0" err="1">
                <a:solidFill>
                  <a:schemeClr val="accent2"/>
                </a:solidFill>
                <a:latin typeface="Times New Roman" panose="02020603050405020304" pitchFamily="18" charset="0"/>
                <a:cs typeface="Times New Roman" panose="02020603050405020304" pitchFamily="18" charset="0"/>
              </a:rPr>
              <a:t>i</a:t>
            </a:r>
            <a:r>
              <a:rPr lang="en-US" altLang="zh-CN" sz="1800" dirty="0">
                <a:solidFill>
                  <a:schemeClr val="accent2"/>
                </a:solidFill>
                <a:latin typeface="Times New Roman" panose="02020603050405020304" pitchFamily="18" charset="0"/>
                <a:cs typeface="Times New Roman" panose="02020603050405020304" pitchFamily="18" charset="0"/>
              </a:rPr>
              <a:t>] * cleft;    </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宋体" panose="02010600030101010101" pitchFamily="2" charset="-122"/>
              </a:rPr>
              <a:t>装填剩余容量装满背包</a:t>
            </a:r>
            <a:endParaRPr lang="en-US" altLang="zh-CN" sz="1800" dirty="0">
              <a:latin typeface="Times New Roman" panose="02020603050405020304" pitchFamily="18" charset="0"/>
              <a:cs typeface="Times New Roman" panose="02020603050405020304" pitchFamily="18" charset="0"/>
            </a:endParaRPr>
          </a:p>
          <a:p>
            <a:pPr algn="just" eaLnBrk="1" hangingPunct="1">
              <a:spcBef>
                <a:spcPct val="50000"/>
              </a:spcBef>
              <a:buFontTx/>
              <a:buNone/>
            </a:pPr>
            <a:r>
              <a:rPr lang="en-US" altLang="zh-CN" sz="1800" dirty="0">
                <a:solidFill>
                  <a:schemeClr val="accent2"/>
                </a:solidFill>
                <a:latin typeface="Times New Roman" panose="02020603050405020304" pitchFamily="18" charset="0"/>
                <a:cs typeface="Times New Roman" panose="02020603050405020304" pitchFamily="18" charset="0"/>
              </a:rPr>
              <a:t>return b;</a:t>
            </a:r>
            <a:r>
              <a:rPr lang="en-US" altLang="zh-CN" sz="1800" dirty="0">
                <a:solidFill>
                  <a:schemeClr val="accent2"/>
                </a:solidFill>
                <a:ea typeface="华文行楷" panose="02010800040101010101" pitchFamily="2" charset="-122"/>
              </a:rPr>
              <a:t>                                       </a:t>
            </a:r>
            <a:r>
              <a:rPr lang="en-US" altLang="zh-CN" sz="1800" dirty="0">
                <a:ea typeface="华文行楷" panose="02010800040101010101" pitchFamily="2" charset="-122"/>
              </a:rPr>
              <a:t>//b</a:t>
            </a:r>
            <a:r>
              <a:rPr lang="zh-CN" altLang="en-US" sz="1800" dirty="0"/>
              <a:t>为上界函数</a:t>
            </a: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24</a:t>
            </a:fld>
            <a:r>
              <a:rPr lang="en-US" altLang="zh-CN" smtClean="0"/>
              <a:t>/62</a:t>
            </a:r>
            <a:endParaRPr lang="en-US" altLang="zh-CN" dirty="0"/>
          </a:p>
        </p:txBody>
      </p:sp>
    </p:spTree>
    <p:extLst>
      <p:ext uri="{BB962C8B-B14F-4D97-AF65-F5344CB8AC3E}">
        <p14:creationId xmlns:p14="http://schemas.microsoft.com/office/powerpoint/2010/main" val="23825118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5" name="Text Box 4"/>
          <p:cNvSpPr txBox="1">
            <a:spLocks noChangeArrowheads="1"/>
          </p:cNvSpPr>
          <p:nvPr/>
        </p:nvSpPr>
        <p:spPr bwMode="auto">
          <a:xfrm>
            <a:off x="685800" y="1524000"/>
            <a:ext cx="7848600"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1600" b="1" dirty="0">
                <a:solidFill>
                  <a:srgbClr val="FF0000"/>
                </a:solidFill>
                <a:latin typeface="Times New Roman" panose="02020603050405020304" pitchFamily="18" charset="0"/>
                <a:cs typeface="Times New Roman" panose="02020603050405020304" pitchFamily="18" charset="0"/>
              </a:rPr>
              <a:t> </a:t>
            </a:r>
            <a:r>
              <a:rPr kumimoji="1" lang="en-US" altLang="zh-CN" sz="1600" b="1" dirty="0">
                <a:solidFill>
                  <a:srgbClr val="FF0000"/>
                </a:solidFill>
              </a:rPr>
              <a:t>while (</a:t>
            </a:r>
            <a:r>
              <a:rPr kumimoji="1" lang="en-US" altLang="zh-CN" sz="1600" b="1" dirty="0" err="1">
                <a:solidFill>
                  <a:srgbClr val="FF0000"/>
                </a:solidFill>
              </a:rPr>
              <a:t>i</a:t>
            </a:r>
            <a:r>
              <a:rPr kumimoji="1" lang="en-US" altLang="zh-CN" sz="1600" b="1" dirty="0">
                <a:solidFill>
                  <a:srgbClr val="FF0000"/>
                </a:solidFill>
              </a:rPr>
              <a:t> != n+1) {// </a:t>
            </a:r>
            <a:r>
              <a:rPr kumimoji="1" lang="zh-CN" altLang="en-US" sz="1600" b="1" dirty="0">
                <a:solidFill>
                  <a:srgbClr val="FF0000"/>
                </a:solidFill>
              </a:rPr>
              <a:t>非叶结点</a:t>
            </a:r>
          </a:p>
          <a:p>
            <a:pPr eaLnBrk="1" hangingPunct="1">
              <a:lnSpc>
                <a:spcPct val="150000"/>
              </a:lnSpc>
              <a:spcBef>
                <a:spcPct val="0"/>
              </a:spcBef>
              <a:buFontTx/>
              <a:buNone/>
            </a:pPr>
            <a:r>
              <a:rPr kumimoji="1" lang="zh-CN" altLang="en-US" sz="1600" b="1" dirty="0">
                <a:solidFill>
                  <a:srgbClr val="FF0000"/>
                </a:solidFill>
              </a:rPr>
              <a:t>      </a:t>
            </a:r>
            <a:r>
              <a:rPr kumimoji="1" lang="en-US" altLang="zh-CN" sz="1600" b="1" dirty="0">
                <a:solidFill>
                  <a:srgbClr val="FF0000"/>
                </a:solidFill>
              </a:rPr>
              <a:t>// </a:t>
            </a:r>
            <a:r>
              <a:rPr kumimoji="1" lang="zh-CN" altLang="en-US" sz="1600" b="1" dirty="0">
                <a:solidFill>
                  <a:srgbClr val="FF0000"/>
                </a:solidFill>
              </a:rPr>
              <a:t>检查当前扩展结点的左儿子结点</a:t>
            </a:r>
          </a:p>
          <a:p>
            <a:pPr eaLnBrk="1" hangingPunct="1">
              <a:lnSpc>
                <a:spcPct val="150000"/>
              </a:lnSpc>
              <a:spcBef>
                <a:spcPct val="0"/>
              </a:spcBef>
              <a:buFontTx/>
              <a:buNone/>
            </a:pPr>
            <a:r>
              <a:rPr kumimoji="1" lang="zh-CN" altLang="en-US" sz="1600" dirty="0"/>
              <a:t>      </a:t>
            </a:r>
            <a:r>
              <a:rPr kumimoji="1" lang="en-US" altLang="zh-CN" sz="1600" dirty="0" err="1"/>
              <a:t>Typew</a:t>
            </a:r>
            <a:r>
              <a:rPr kumimoji="1" lang="en-US" altLang="zh-CN" sz="1600" dirty="0"/>
              <a:t> </a:t>
            </a:r>
            <a:r>
              <a:rPr kumimoji="1" lang="en-US" altLang="zh-CN" sz="1600" dirty="0" err="1"/>
              <a:t>wt</a:t>
            </a:r>
            <a:r>
              <a:rPr kumimoji="1" lang="en-US" altLang="zh-CN" sz="1600" dirty="0"/>
              <a:t> = </a:t>
            </a:r>
            <a:r>
              <a:rPr kumimoji="1" lang="en-US" altLang="zh-CN" sz="1600" dirty="0" err="1"/>
              <a:t>cw</a:t>
            </a:r>
            <a:r>
              <a:rPr kumimoji="1" lang="en-US" altLang="zh-CN" sz="1600" dirty="0"/>
              <a:t> + w[</a:t>
            </a:r>
            <a:r>
              <a:rPr kumimoji="1" lang="en-US" altLang="zh-CN" sz="1600" dirty="0" err="1"/>
              <a:t>i</a:t>
            </a:r>
            <a:r>
              <a:rPr kumimoji="1" lang="en-US" altLang="zh-CN" sz="1600" dirty="0"/>
              <a:t>];</a:t>
            </a:r>
          </a:p>
          <a:p>
            <a:pPr eaLnBrk="1" hangingPunct="1">
              <a:lnSpc>
                <a:spcPct val="150000"/>
              </a:lnSpc>
              <a:spcBef>
                <a:spcPct val="0"/>
              </a:spcBef>
              <a:buFontTx/>
              <a:buNone/>
            </a:pPr>
            <a:r>
              <a:rPr kumimoji="1" lang="en-US" altLang="zh-CN" sz="1600" dirty="0"/>
              <a:t>      if (</a:t>
            </a:r>
            <a:r>
              <a:rPr kumimoji="1" lang="en-US" altLang="zh-CN" sz="1600" dirty="0" err="1"/>
              <a:t>wt</a:t>
            </a:r>
            <a:r>
              <a:rPr kumimoji="1" lang="en-US" altLang="zh-CN" sz="1600" dirty="0"/>
              <a:t> &lt;= c) </a:t>
            </a:r>
            <a:r>
              <a:rPr kumimoji="1" lang="en-US" altLang="zh-CN" sz="1600" b="1" dirty="0">
                <a:solidFill>
                  <a:srgbClr val="FF0000"/>
                </a:solidFill>
              </a:rPr>
              <a:t>{// </a:t>
            </a:r>
            <a:r>
              <a:rPr kumimoji="1" lang="zh-CN" altLang="en-US" sz="1600" b="1" dirty="0">
                <a:solidFill>
                  <a:srgbClr val="FF0000"/>
                </a:solidFill>
              </a:rPr>
              <a:t>左儿子结点为可行结点</a:t>
            </a:r>
          </a:p>
          <a:p>
            <a:pPr eaLnBrk="1" hangingPunct="1">
              <a:lnSpc>
                <a:spcPct val="150000"/>
              </a:lnSpc>
              <a:spcBef>
                <a:spcPct val="0"/>
              </a:spcBef>
              <a:buFontTx/>
              <a:buNone/>
            </a:pPr>
            <a:r>
              <a:rPr kumimoji="1" lang="zh-CN" altLang="en-US" sz="1600" dirty="0"/>
              <a:t>         </a:t>
            </a:r>
            <a:r>
              <a:rPr kumimoji="1" lang="en-US" altLang="zh-CN" sz="1600" dirty="0"/>
              <a:t>if (</a:t>
            </a:r>
            <a:r>
              <a:rPr kumimoji="1" lang="en-US" altLang="zh-CN" sz="1600" dirty="0" err="1"/>
              <a:t>cp+p</a:t>
            </a:r>
            <a:r>
              <a:rPr kumimoji="1" lang="en-US" altLang="zh-CN" sz="1600" dirty="0"/>
              <a:t>[</a:t>
            </a:r>
            <a:r>
              <a:rPr kumimoji="1" lang="en-US" altLang="zh-CN" sz="1600" dirty="0" err="1"/>
              <a:t>i</a:t>
            </a:r>
            <a:r>
              <a:rPr kumimoji="1" lang="en-US" altLang="zh-CN" sz="1600" dirty="0"/>
              <a:t>] &gt; </a:t>
            </a:r>
            <a:r>
              <a:rPr kumimoji="1" lang="en-US" altLang="zh-CN" sz="1600" dirty="0" err="1"/>
              <a:t>bestp</a:t>
            </a:r>
            <a:r>
              <a:rPr kumimoji="1" lang="en-US" altLang="zh-CN" sz="1600" dirty="0"/>
              <a:t>) </a:t>
            </a:r>
            <a:r>
              <a:rPr kumimoji="1" lang="en-US" altLang="zh-CN" sz="1600" dirty="0" err="1"/>
              <a:t>bestp</a:t>
            </a:r>
            <a:r>
              <a:rPr kumimoji="1" lang="en-US" altLang="zh-CN" sz="1600" dirty="0"/>
              <a:t> = </a:t>
            </a:r>
            <a:r>
              <a:rPr kumimoji="1" lang="en-US" altLang="zh-CN" sz="1600" dirty="0" err="1"/>
              <a:t>cp+p</a:t>
            </a:r>
            <a:r>
              <a:rPr kumimoji="1" lang="en-US" altLang="zh-CN" sz="1600" dirty="0"/>
              <a:t>[</a:t>
            </a:r>
            <a:r>
              <a:rPr kumimoji="1" lang="en-US" altLang="zh-CN" sz="1600" dirty="0" err="1"/>
              <a:t>i</a:t>
            </a:r>
            <a:r>
              <a:rPr kumimoji="1" lang="en-US" altLang="zh-CN" sz="1600" dirty="0"/>
              <a:t>];</a:t>
            </a:r>
          </a:p>
          <a:p>
            <a:pPr eaLnBrk="1" hangingPunct="1">
              <a:lnSpc>
                <a:spcPct val="150000"/>
              </a:lnSpc>
              <a:spcBef>
                <a:spcPct val="0"/>
              </a:spcBef>
              <a:buFontTx/>
              <a:buNone/>
            </a:pPr>
            <a:r>
              <a:rPr kumimoji="1" lang="en-US" altLang="zh-CN" sz="1600" dirty="0"/>
              <a:t>         </a:t>
            </a:r>
            <a:r>
              <a:rPr kumimoji="1" lang="en-US" altLang="zh-CN" sz="1600" dirty="0" err="1"/>
              <a:t>AddLiveNode</a:t>
            </a:r>
            <a:r>
              <a:rPr kumimoji="1" lang="en-US" altLang="zh-CN" sz="1600" dirty="0"/>
              <a:t>(up, </a:t>
            </a:r>
            <a:r>
              <a:rPr kumimoji="1" lang="en-US" altLang="zh-CN" sz="1600" dirty="0" err="1"/>
              <a:t>cp+p</a:t>
            </a:r>
            <a:r>
              <a:rPr kumimoji="1" lang="en-US" altLang="zh-CN" sz="1600" dirty="0"/>
              <a:t>[</a:t>
            </a:r>
            <a:r>
              <a:rPr kumimoji="1" lang="en-US" altLang="zh-CN" sz="1600" dirty="0" err="1"/>
              <a:t>i</a:t>
            </a:r>
            <a:r>
              <a:rPr kumimoji="1" lang="en-US" altLang="zh-CN" sz="1600" dirty="0"/>
              <a:t>], </a:t>
            </a:r>
            <a:r>
              <a:rPr kumimoji="1" lang="en-US" altLang="zh-CN" sz="1600" dirty="0" err="1"/>
              <a:t>cw+w</a:t>
            </a:r>
            <a:r>
              <a:rPr kumimoji="1" lang="en-US" altLang="zh-CN" sz="1600" dirty="0"/>
              <a:t>[</a:t>
            </a:r>
            <a:r>
              <a:rPr kumimoji="1" lang="en-US" altLang="zh-CN" sz="1600" dirty="0" err="1"/>
              <a:t>i</a:t>
            </a:r>
            <a:r>
              <a:rPr kumimoji="1" lang="en-US" altLang="zh-CN" sz="1600" dirty="0"/>
              <a:t>], true, i+1);}</a:t>
            </a:r>
          </a:p>
          <a:p>
            <a:pPr eaLnBrk="1" hangingPunct="1">
              <a:lnSpc>
                <a:spcPct val="150000"/>
              </a:lnSpc>
              <a:spcBef>
                <a:spcPct val="0"/>
              </a:spcBef>
              <a:buFontTx/>
              <a:buNone/>
            </a:pPr>
            <a:r>
              <a:rPr kumimoji="1" lang="en-US" altLang="zh-CN" sz="1600" dirty="0"/>
              <a:t>         up = Bound(i+1);</a:t>
            </a:r>
          </a:p>
          <a:p>
            <a:pPr eaLnBrk="1" hangingPunct="1">
              <a:lnSpc>
                <a:spcPct val="150000"/>
              </a:lnSpc>
              <a:spcBef>
                <a:spcPct val="0"/>
              </a:spcBef>
              <a:buFontTx/>
              <a:buNone/>
            </a:pPr>
            <a:r>
              <a:rPr kumimoji="1" lang="en-US" altLang="zh-CN" sz="1600" b="1" dirty="0">
                <a:solidFill>
                  <a:srgbClr val="FF0000"/>
                </a:solidFill>
                <a:effectLst>
                  <a:outerShdw blurRad="38100" dist="38100" dir="2700000" algn="tl">
                    <a:srgbClr val="000000">
                      <a:alpha val="43137"/>
                    </a:srgbClr>
                  </a:outerShdw>
                </a:effectLst>
              </a:rPr>
              <a:t>      // </a:t>
            </a:r>
            <a:r>
              <a:rPr kumimoji="1" lang="zh-CN" altLang="en-US" sz="1600" b="1" dirty="0">
                <a:solidFill>
                  <a:srgbClr val="FF0000"/>
                </a:solidFill>
                <a:effectLst>
                  <a:outerShdw blurRad="38100" dist="38100" dir="2700000" algn="tl">
                    <a:srgbClr val="000000">
                      <a:alpha val="43137"/>
                    </a:srgbClr>
                  </a:outerShdw>
                </a:effectLst>
              </a:rPr>
              <a:t>检查当前扩展结点的右儿子结点</a:t>
            </a:r>
          </a:p>
          <a:p>
            <a:pPr eaLnBrk="1" hangingPunct="1">
              <a:lnSpc>
                <a:spcPct val="150000"/>
              </a:lnSpc>
              <a:spcBef>
                <a:spcPct val="0"/>
              </a:spcBef>
              <a:buFontTx/>
              <a:buNone/>
            </a:pPr>
            <a:r>
              <a:rPr kumimoji="1" lang="zh-CN" altLang="en-US" sz="1600" dirty="0"/>
              <a:t>      </a:t>
            </a:r>
            <a:r>
              <a:rPr kumimoji="1" lang="en-US" altLang="zh-CN" sz="1600" dirty="0"/>
              <a:t>if (up &gt;= </a:t>
            </a:r>
            <a:r>
              <a:rPr kumimoji="1" lang="en-US" altLang="zh-CN" sz="1600" dirty="0" err="1"/>
              <a:t>bestp</a:t>
            </a:r>
            <a:r>
              <a:rPr kumimoji="1" lang="en-US" altLang="zh-CN" sz="1600" dirty="0"/>
              <a:t>) </a:t>
            </a:r>
            <a:r>
              <a:rPr kumimoji="1" lang="en-US" altLang="zh-CN" sz="1600" b="1" dirty="0">
                <a:solidFill>
                  <a:srgbClr val="FF0000"/>
                </a:solidFill>
                <a:effectLst>
                  <a:outerShdw blurRad="38100" dist="38100" dir="2700000" algn="tl">
                    <a:srgbClr val="000000">
                      <a:alpha val="43137"/>
                    </a:srgbClr>
                  </a:outerShdw>
                </a:effectLst>
              </a:rPr>
              <a:t>// </a:t>
            </a:r>
            <a:r>
              <a:rPr kumimoji="1" lang="zh-CN" altLang="en-US" sz="1600" b="1" dirty="0">
                <a:solidFill>
                  <a:srgbClr val="FF0000"/>
                </a:solidFill>
                <a:effectLst>
                  <a:outerShdw blurRad="38100" dist="38100" dir="2700000" algn="tl">
                    <a:srgbClr val="000000">
                      <a:alpha val="43137"/>
                    </a:srgbClr>
                  </a:outerShdw>
                </a:effectLst>
              </a:rPr>
              <a:t>右子树可能含最优解</a:t>
            </a:r>
          </a:p>
          <a:p>
            <a:pPr eaLnBrk="1" hangingPunct="1">
              <a:lnSpc>
                <a:spcPct val="150000"/>
              </a:lnSpc>
              <a:spcBef>
                <a:spcPct val="0"/>
              </a:spcBef>
              <a:buFontTx/>
              <a:buNone/>
            </a:pPr>
            <a:r>
              <a:rPr kumimoji="1" lang="zh-CN" altLang="en-US" sz="1600" dirty="0"/>
              <a:t>           </a:t>
            </a:r>
            <a:r>
              <a:rPr kumimoji="1" lang="en-US" altLang="zh-CN" sz="1600" dirty="0" err="1"/>
              <a:t>AddLiveNode</a:t>
            </a:r>
            <a:r>
              <a:rPr kumimoji="1" lang="en-US" altLang="zh-CN" sz="1600" dirty="0"/>
              <a:t>(up, </a:t>
            </a:r>
            <a:r>
              <a:rPr kumimoji="1" lang="en-US" altLang="zh-CN" sz="1600" dirty="0" err="1"/>
              <a:t>cp</a:t>
            </a:r>
            <a:r>
              <a:rPr kumimoji="1" lang="en-US" altLang="zh-CN" sz="1600" dirty="0"/>
              <a:t>, </a:t>
            </a:r>
            <a:r>
              <a:rPr kumimoji="1" lang="en-US" altLang="zh-CN" sz="1600" dirty="0" err="1"/>
              <a:t>cw</a:t>
            </a:r>
            <a:r>
              <a:rPr kumimoji="1" lang="en-US" altLang="zh-CN" sz="1600" dirty="0"/>
              <a:t>, false, i+1);</a:t>
            </a:r>
          </a:p>
          <a:p>
            <a:pPr algn="just" eaLnBrk="1" hangingPunct="1">
              <a:lnSpc>
                <a:spcPct val="150000"/>
              </a:lnSpc>
              <a:spcBef>
                <a:spcPct val="50000"/>
              </a:spcBef>
              <a:buFontTx/>
              <a:buNone/>
            </a:pP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rPr>
              <a:t>//   </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rPr>
              <a:t>取下一个扩展节点（略）</a:t>
            </a:r>
          </a:p>
          <a:p>
            <a:pPr algn="just" eaLnBrk="1" hangingPunct="1">
              <a:lnSpc>
                <a:spcPct val="150000"/>
              </a:lnSpc>
              <a:spcBef>
                <a:spcPct val="50000"/>
              </a:spcBef>
              <a:buFontTx/>
              <a:buNone/>
            </a:pPr>
            <a:r>
              <a:rPr lang="en-US" altLang="zh-CN" sz="1600" dirty="0">
                <a:solidFill>
                  <a:schemeClr val="accent2"/>
                </a:solidFill>
                <a:latin typeface="Times New Roman" panose="02020603050405020304" pitchFamily="18" charset="0"/>
                <a:cs typeface="Times New Roman" panose="02020603050405020304" pitchFamily="18" charset="0"/>
              </a:rPr>
              <a:t>}</a:t>
            </a:r>
            <a:endParaRPr lang="zh-CN" altLang="en-US" sz="1600" dirty="0">
              <a:solidFill>
                <a:schemeClr val="accent2"/>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25</a:t>
            </a:fld>
            <a:r>
              <a:rPr lang="en-US" altLang="zh-CN" smtClean="0"/>
              <a:t>/62</a:t>
            </a:r>
            <a:endParaRPr lang="en-US" altLang="zh-CN" dirty="0"/>
          </a:p>
        </p:txBody>
      </p:sp>
    </p:spTree>
    <p:extLst>
      <p:ext uri="{BB962C8B-B14F-4D97-AF65-F5344CB8AC3E}">
        <p14:creationId xmlns:p14="http://schemas.microsoft.com/office/powerpoint/2010/main" val="3958568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问题描述</a:t>
            </a:r>
            <a:endParaRPr lang="zh-CN" altLang="en-US" dirty="0"/>
          </a:p>
        </p:txBody>
      </p:sp>
      <p:sp>
        <p:nvSpPr>
          <p:cNvPr id="3" name="标题 2"/>
          <p:cNvSpPr>
            <a:spLocks noGrp="1"/>
          </p:cNvSpPr>
          <p:nvPr>
            <p:ph type="title"/>
          </p:nvPr>
        </p:nvSpPr>
        <p:spPr/>
        <p:txBody>
          <a:bodyPr/>
          <a:lstStyle/>
          <a:p>
            <a:r>
              <a:rPr lang="zh-CN" altLang="en-US" dirty="0"/>
              <a:t>旅行售货员问题</a:t>
            </a:r>
          </a:p>
        </p:txBody>
      </p:sp>
      <p:sp>
        <p:nvSpPr>
          <p:cNvPr id="5" name="Text Box 5"/>
          <p:cNvSpPr txBox="1">
            <a:spLocks noChangeArrowheads="1"/>
          </p:cNvSpPr>
          <p:nvPr/>
        </p:nvSpPr>
        <p:spPr bwMode="auto">
          <a:xfrm>
            <a:off x="518864" y="1916832"/>
            <a:ext cx="76962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dirty="0">
                <a:latin typeface="楷体_GB2312" pitchFamily="49" charset="-122"/>
                <a:ea typeface="楷体_GB2312" pitchFamily="49" charset="-122"/>
              </a:rPr>
              <a:t>    某售货员要到若干城市去推销商品，已知各城市之间的路程(或旅费)。他要选定一条从驻地出发，经过每个城市一次，最后回到驻地的路线，使总的路程(或总旅费)最小。</a:t>
            </a:r>
          </a:p>
          <a:p>
            <a:pPr eaLnBrk="1" hangingPunct="1">
              <a:spcBef>
                <a:spcPct val="50000"/>
              </a:spcBef>
              <a:buFontTx/>
              <a:buNone/>
            </a:pPr>
            <a:r>
              <a:rPr lang="zh-CN" altLang="en-US" sz="2400" dirty="0">
                <a:latin typeface="楷体_GB2312" pitchFamily="49" charset="-122"/>
                <a:ea typeface="楷体_GB2312" pitchFamily="49" charset="-122"/>
              </a:rPr>
              <a:t>    路线是一个带权图。图中各边的费用（权）为正数。图的一条周游路线是包括</a:t>
            </a:r>
            <a:r>
              <a:rPr lang="en-US" altLang="zh-CN" sz="2400" dirty="0">
                <a:latin typeface="楷体_GB2312" pitchFamily="49" charset="-122"/>
                <a:ea typeface="楷体_GB2312" pitchFamily="49" charset="-122"/>
              </a:rPr>
              <a:t>V</a:t>
            </a:r>
            <a:r>
              <a:rPr lang="zh-CN" altLang="en-US" sz="2400" dirty="0">
                <a:latin typeface="楷体_GB2312" pitchFamily="49" charset="-122"/>
                <a:ea typeface="楷体_GB2312" pitchFamily="49" charset="-122"/>
              </a:rPr>
              <a:t>中的每个顶点在内的一条回路。周游路线的费用是这条路线上所有边的费用之和。</a:t>
            </a:r>
          </a:p>
          <a:p>
            <a:pPr eaLnBrk="1" hangingPunct="1">
              <a:spcBef>
                <a:spcPct val="50000"/>
              </a:spcBef>
              <a:buFontTx/>
              <a:buNone/>
            </a:pPr>
            <a:r>
              <a:rPr lang="zh-CN" altLang="en-US" sz="2400" dirty="0">
                <a:latin typeface="楷体_GB2312" pitchFamily="49" charset="-122"/>
                <a:ea typeface="楷体_GB2312" pitchFamily="49" charset="-122"/>
              </a:rPr>
              <a:t>    旅行售货员问题的解空间可以组织成一棵树，从树的根结点到任一叶结点的路径定义了图的一条周游路线。旅行售货员问题要在图</a:t>
            </a:r>
            <a:r>
              <a:rPr lang="en-US" altLang="zh-CN" sz="2400" dirty="0">
                <a:latin typeface="楷体_GB2312" pitchFamily="49" charset="-122"/>
                <a:ea typeface="楷体_GB2312" pitchFamily="49" charset="-122"/>
              </a:rPr>
              <a:t>G</a:t>
            </a:r>
            <a:r>
              <a:rPr lang="zh-CN" altLang="en-US" sz="2400" dirty="0">
                <a:latin typeface="楷体_GB2312" pitchFamily="49" charset="-122"/>
                <a:ea typeface="楷体_GB2312" pitchFamily="49" charset="-122"/>
              </a:rPr>
              <a:t>中找出费用最小的周游路线。 </a:t>
            </a:r>
          </a:p>
        </p:txBody>
      </p:sp>
      <p:sp>
        <p:nvSpPr>
          <p:cNvPr id="6" name="灯片编号占位符 5"/>
          <p:cNvSpPr>
            <a:spLocks noGrp="1"/>
          </p:cNvSpPr>
          <p:nvPr>
            <p:ph type="sldNum" sz="quarter" idx="10"/>
          </p:nvPr>
        </p:nvSpPr>
        <p:spPr/>
        <p:txBody>
          <a:bodyPr/>
          <a:lstStyle/>
          <a:p>
            <a:pPr>
              <a:defRPr/>
            </a:pPr>
            <a:fld id="{459EA7AB-6CCF-4392-BD0C-0EE200CA1E6B}" type="slidenum">
              <a:rPr lang="en-US" altLang="zh-CN" smtClean="0"/>
              <a:pPr>
                <a:defRPr/>
              </a:pPr>
              <a:t>26</a:t>
            </a:fld>
            <a:r>
              <a:rPr lang="en-US" altLang="zh-CN" smtClean="0"/>
              <a:t>/62</a:t>
            </a:r>
            <a:endParaRPr lang="en-US" altLang="zh-CN" dirty="0"/>
          </a:p>
        </p:txBody>
      </p:sp>
    </p:spTree>
    <p:extLst>
      <p:ext uri="{BB962C8B-B14F-4D97-AF65-F5344CB8AC3E}">
        <p14:creationId xmlns:p14="http://schemas.microsoft.com/office/powerpoint/2010/main" val="166385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排列树</a:t>
            </a:r>
            <a:endParaRPr lang="zh-CN" altLang="en-US" dirty="0"/>
          </a:p>
        </p:txBody>
      </p:sp>
      <p:pic>
        <p:nvPicPr>
          <p:cNvPr id="5" name="内容占位符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773238"/>
            <a:ext cx="78232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灯片编号占位符 5"/>
          <p:cNvSpPr>
            <a:spLocks noGrp="1"/>
          </p:cNvSpPr>
          <p:nvPr>
            <p:ph type="sldNum" sz="quarter" idx="10"/>
          </p:nvPr>
        </p:nvSpPr>
        <p:spPr/>
        <p:txBody>
          <a:bodyPr/>
          <a:lstStyle/>
          <a:p>
            <a:pPr>
              <a:defRPr/>
            </a:pPr>
            <a:fld id="{459EA7AB-6CCF-4392-BD0C-0EE200CA1E6B}" type="slidenum">
              <a:rPr lang="en-US" altLang="zh-CN" smtClean="0"/>
              <a:pPr>
                <a:defRPr/>
              </a:pPr>
              <a:t>27</a:t>
            </a:fld>
            <a:r>
              <a:rPr lang="en-US" altLang="zh-CN" smtClean="0"/>
              <a:t>/62</a:t>
            </a:r>
            <a:endParaRPr lang="en-US" altLang="zh-CN" dirty="0"/>
          </a:p>
        </p:txBody>
      </p:sp>
    </p:spTree>
    <p:extLst>
      <p:ext uri="{BB962C8B-B14F-4D97-AF65-F5344CB8AC3E}">
        <p14:creationId xmlns:p14="http://schemas.microsoft.com/office/powerpoint/2010/main" val="38489744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算法描述</a:t>
            </a:r>
            <a:r>
              <a:rPr lang="en-US" altLang="zh-CN" dirty="0" smtClean="0"/>
              <a:t>(1/2)</a:t>
            </a:r>
            <a:endParaRPr lang="zh-CN" altLang="en-US" dirty="0"/>
          </a:p>
        </p:txBody>
      </p:sp>
      <p:sp>
        <p:nvSpPr>
          <p:cNvPr id="5" name="Text Box 5"/>
          <p:cNvSpPr txBox="1">
            <a:spLocks noChangeArrowheads="1"/>
          </p:cNvSpPr>
          <p:nvPr/>
        </p:nvSpPr>
        <p:spPr bwMode="auto">
          <a:xfrm>
            <a:off x="843399" y="1277915"/>
            <a:ext cx="7467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latin typeface="楷体_GB2312" pitchFamily="49" charset="-122"/>
                <a:ea typeface="楷体_GB2312" pitchFamily="49" charset="-122"/>
              </a:rPr>
              <a:t>    1、</a:t>
            </a:r>
            <a:r>
              <a:rPr lang="zh-CN" altLang="en-US" sz="2800" b="1" dirty="0">
                <a:solidFill>
                  <a:srgbClr val="FF0000"/>
                </a:solidFill>
                <a:latin typeface="楷体_GB2312" pitchFamily="49" charset="-122"/>
                <a:ea typeface="楷体_GB2312" pitchFamily="49" charset="-122"/>
              </a:rPr>
              <a:t>首先考虑</a:t>
            </a:r>
            <a:r>
              <a:rPr lang="en-US" altLang="zh-CN" sz="2800" b="1" dirty="0">
                <a:solidFill>
                  <a:srgbClr val="FF0000"/>
                </a:solidFill>
                <a:latin typeface="楷体_GB2312" pitchFamily="49" charset="-122"/>
                <a:ea typeface="楷体_GB2312" pitchFamily="49" charset="-122"/>
              </a:rPr>
              <a:t>s=n-2</a:t>
            </a:r>
            <a:r>
              <a:rPr lang="zh-CN" altLang="en-US" sz="2800" b="1" dirty="0">
                <a:solidFill>
                  <a:srgbClr val="FF0000"/>
                </a:solidFill>
                <a:latin typeface="楷体_GB2312" pitchFamily="49" charset="-122"/>
                <a:ea typeface="楷体_GB2312" pitchFamily="49" charset="-122"/>
              </a:rPr>
              <a:t>的情形</a:t>
            </a:r>
            <a:r>
              <a:rPr lang="zh-CN" altLang="en-US" sz="2800" b="1" dirty="0">
                <a:latin typeface="楷体_GB2312" pitchFamily="49" charset="-122"/>
                <a:ea typeface="楷体_GB2312" pitchFamily="49" charset="-122"/>
              </a:rPr>
              <a:t>，此时当前扩展结点是排列树中某个叶结点的父结点。如果该叶结点相应一条可行回路且费用小于当前最小费用，则将该叶结点插入到优先队列中，否则舍去该叶结点。</a:t>
            </a:r>
          </a:p>
        </p:txBody>
      </p:sp>
      <p:sp>
        <p:nvSpPr>
          <p:cNvPr id="6" name="Text Box 6"/>
          <p:cNvSpPr txBox="1">
            <a:spLocks noChangeArrowheads="1"/>
          </p:cNvSpPr>
          <p:nvPr/>
        </p:nvSpPr>
        <p:spPr bwMode="auto">
          <a:xfrm>
            <a:off x="843399" y="3483102"/>
            <a:ext cx="73914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dirty="0">
                <a:latin typeface="楷体_GB2312" pitchFamily="49" charset="-122"/>
                <a:ea typeface="楷体_GB2312" pitchFamily="49" charset="-122"/>
              </a:rPr>
              <a:t>    2、</a:t>
            </a:r>
            <a:r>
              <a:rPr lang="zh-CN" altLang="en-US" sz="2400" b="1" dirty="0">
                <a:solidFill>
                  <a:srgbClr val="FF0000"/>
                </a:solidFill>
                <a:latin typeface="楷体_GB2312" pitchFamily="49" charset="-122"/>
                <a:ea typeface="楷体_GB2312" pitchFamily="49" charset="-122"/>
              </a:rPr>
              <a:t>当</a:t>
            </a:r>
            <a:r>
              <a:rPr lang="en-US" altLang="zh-CN" sz="2400" b="1" dirty="0">
                <a:solidFill>
                  <a:srgbClr val="FF0000"/>
                </a:solidFill>
                <a:latin typeface="楷体_GB2312" pitchFamily="49" charset="-122"/>
                <a:ea typeface="楷体_GB2312" pitchFamily="49" charset="-122"/>
              </a:rPr>
              <a:t>s&lt;n-2</a:t>
            </a:r>
            <a:r>
              <a:rPr lang="zh-CN" altLang="en-US" sz="2400" b="1" dirty="0">
                <a:solidFill>
                  <a:srgbClr val="FF0000"/>
                </a:solidFill>
                <a:latin typeface="楷体_GB2312" pitchFamily="49" charset="-122"/>
                <a:ea typeface="楷体_GB2312" pitchFamily="49" charset="-122"/>
              </a:rPr>
              <a:t>时</a:t>
            </a:r>
            <a:r>
              <a:rPr lang="zh-CN" altLang="en-US" sz="2400" b="1" dirty="0">
                <a:latin typeface="楷体_GB2312" pitchFamily="49" charset="-122"/>
                <a:ea typeface="楷体_GB2312" pitchFamily="49" charset="-122"/>
              </a:rPr>
              <a:t>，算法依次产生当前扩展结点的所有儿子结点。由于当前扩展结点所相应的路径是</a:t>
            </a:r>
            <a:r>
              <a:rPr lang="en-US" altLang="zh-CN" sz="2400" b="1" dirty="0">
                <a:latin typeface="楷体_GB2312" pitchFamily="49" charset="-122"/>
                <a:ea typeface="楷体_GB2312" pitchFamily="49" charset="-122"/>
              </a:rPr>
              <a:t>x[0:s]，</a:t>
            </a:r>
            <a:r>
              <a:rPr lang="zh-CN" altLang="en-US" sz="2400" b="1" dirty="0">
                <a:latin typeface="楷体_GB2312" pitchFamily="49" charset="-122"/>
                <a:ea typeface="楷体_GB2312" pitchFamily="49" charset="-122"/>
              </a:rPr>
              <a:t>其可行儿子结点是从剩余顶点</a:t>
            </a:r>
            <a:r>
              <a:rPr lang="en-US" altLang="zh-CN" sz="2400" b="1" dirty="0">
                <a:latin typeface="楷体_GB2312" pitchFamily="49" charset="-122"/>
                <a:ea typeface="楷体_GB2312" pitchFamily="49" charset="-122"/>
              </a:rPr>
              <a:t>x[s+1:n-1]</a:t>
            </a:r>
            <a:r>
              <a:rPr lang="zh-CN" altLang="en-US" sz="2400" b="1" dirty="0">
                <a:latin typeface="楷体_GB2312" pitchFamily="49" charset="-122"/>
                <a:ea typeface="楷体_GB2312" pitchFamily="49" charset="-122"/>
              </a:rPr>
              <a:t>中选取的顶点</a:t>
            </a:r>
            <a:r>
              <a:rPr lang="en-US" altLang="zh-CN" sz="2400" b="1" dirty="0">
                <a:latin typeface="楷体_GB2312" pitchFamily="49" charset="-122"/>
                <a:ea typeface="楷体_GB2312" pitchFamily="49" charset="-122"/>
              </a:rPr>
              <a:t>x[</a:t>
            </a:r>
            <a:r>
              <a:rPr lang="en-US" altLang="zh-CN" sz="2400" b="1" dirty="0" err="1">
                <a:latin typeface="楷体_GB2312" pitchFamily="49" charset="-122"/>
                <a:ea typeface="楷体_GB2312" pitchFamily="49" charset="-122"/>
              </a:rPr>
              <a:t>i</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且(</a:t>
            </a:r>
            <a:r>
              <a:rPr lang="en-US" altLang="zh-CN" sz="2400" b="1" dirty="0">
                <a:latin typeface="楷体_GB2312" pitchFamily="49" charset="-122"/>
                <a:ea typeface="楷体_GB2312" pitchFamily="49" charset="-122"/>
              </a:rPr>
              <a:t>x[s]，x[</a:t>
            </a:r>
            <a:r>
              <a:rPr lang="en-US" altLang="zh-CN" sz="2400" b="1" dirty="0" err="1">
                <a:latin typeface="楷体_GB2312" pitchFamily="49" charset="-122"/>
                <a:ea typeface="楷体_GB2312" pitchFamily="49" charset="-122"/>
              </a:rPr>
              <a:t>i</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是所给有向图</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中的一条边。对于当前扩展结点的每一个可行儿子结点，计算出其前缀(</a:t>
            </a:r>
            <a:r>
              <a:rPr lang="en-US" altLang="zh-CN" sz="2400" b="1" dirty="0">
                <a:latin typeface="楷体_GB2312" pitchFamily="49" charset="-122"/>
                <a:ea typeface="楷体_GB2312" pitchFamily="49" charset="-122"/>
              </a:rPr>
              <a:t>x[0:s]，x[</a:t>
            </a:r>
            <a:r>
              <a:rPr lang="en-US" altLang="zh-CN" sz="2400" b="1" dirty="0" err="1">
                <a:latin typeface="楷体_GB2312" pitchFamily="49" charset="-122"/>
                <a:ea typeface="楷体_GB2312" pitchFamily="49" charset="-122"/>
              </a:rPr>
              <a:t>i</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的费用</a:t>
            </a:r>
            <a:r>
              <a:rPr lang="en-US" altLang="zh-CN" sz="2400" b="1" dirty="0">
                <a:latin typeface="楷体_GB2312" pitchFamily="49" charset="-122"/>
                <a:ea typeface="楷体_GB2312" pitchFamily="49" charset="-122"/>
              </a:rPr>
              <a:t>cc</a:t>
            </a:r>
            <a:r>
              <a:rPr lang="zh-CN" altLang="en-US" sz="2400" b="1" dirty="0">
                <a:latin typeface="楷体_GB2312" pitchFamily="49" charset="-122"/>
                <a:ea typeface="楷体_GB2312" pitchFamily="49" charset="-122"/>
              </a:rPr>
              <a:t>和相应的下界</a:t>
            </a:r>
            <a:r>
              <a:rPr lang="en-US" altLang="zh-CN" sz="2400" b="1" dirty="0" err="1">
                <a:latin typeface="楷体_GB2312" pitchFamily="49" charset="-122"/>
                <a:ea typeface="楷体_GB2312" pitchFamily="49" charset="-122"/>
              </a:rPr>
              <a:t>lcost</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当</a:t>
            </a:r>
            <a:r>
              <a:rPr lang="en-US" altLang="zh-CN" sz="2400" b="1" dirty="0" err="1">
                <a:latin typeface="楷体_GB2312" pitchFamily="49" charset="-122"/>
                <a:ea typeface="楷体_GB2312" pitchFamily="49" charset="-122"/>
              </a:rPr>
              <a:t>lcost</a:t>
            </a:r>
            <a:r>
              <a:rPr lang="en-US" altLang="zh-CN" sz="2400" b="1" dirty="0">
                <a:latin typeface="楷体_GB2312" pitchFamily="49" charset="-122"/>
                <a:ea typeface="楷体_GB2312" pitchFamily="49" charset="-122"/>
              </a:rPr>
              <a:t>&lt;</a:t>
            </a:r>
            <a:r>
              <a:rPr lang="en-US" altLang="zh-CN" sz="2400" b="1" dirty="0" err="1">
                <a:latin typeface="楷体_GB2312" pitchFamily="49" charset="-122"/>
                <a:ea typeface="楷体_GB2312" pitchFamily="49" charset="-122"/>
              </a:rPr>
              <a:t>bestc</a:t>
            </a:r>
            <a:r>
              <a:rPr lang="zh-CN" altLang="en-US" sz="2400" b="1" dirty="0">
                <a:latin typeface="楷体_GB2312" pitchFamily="49" charset="-122"/>
                <a:ea typeface="楷体_GB2312" pitchFamily="49" charset="-122"/>
              </a:rPr>
              <a:t>时，将这个可行儿子结点插入到活结点优先队列中。 </a:t>
            </a: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28</a:t>
            </a:fld>
            <a:r>
              <a:rPr lang="en-US" altLang="zh-CN" smtClean="0"/>
              <a:t>/62</a:t>
            </a:r>
            <a:endParaRPr lang="en-US" altLang="zh-CN" dirty="0"/>
          </a:p>
        </p:txBody>
      </p:sp>
    </p:spTree>
    <p:extLst>
      <p:ext uri="{BB962C8B-B14F-4D97-AF65-F5344CB8AC3E}">
        <p14:creationId xmlns:p14="http://schemas.microsoft.com/office/powerpoint/2010/main" val="68916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算法描述</a:t>
            </a:r>
            <a:r>
              <a:rPr lang="en-US" altLang="zh-CN" dirty="0" smtClean="0"/>
              <a:t>(2/2)</a:t>
            </a:r>
            <a:endParaRPr lang="zh-CN" altLang="en-US" dirty="0"/>
          </a:p>
        </p:txBody>
      </p:sp>
      <p:sp>
        <p:nvSpPr>
          <p:cNvPr id="5" name="Text Box 5"/>
          <p:cNvSpPr txBox="1">
            <a:spLocks noChangeArrowheads="1"/>
          </p:cNvSpPr>
          <p:nvPr/>
        </p:nvSpPr>
        <p:spPr bwMode="auto">
          <a:xfrm>
            <a:off x="755576" y="1045191"/>
            <a:ext cx="7391400"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dirty="0">
                <a:latin typeface="楷体_GB2312" pitchFamily="49" charset="-122"/>
                <a:ea typeface="楷体_GB2312" pitchFamily="49" charset="-122"/>
              </a:rPr>
              <a:t>   算法中</a:t>
            </a:r>
            <a:r>
              <a:rPr lang="en-US" altLang="zh-CN" sz="2800" dirty="0">
                <a:latin typeface="楷体_GB2312" pitchFamily="49" charset="-122"/>
                <a:ea typeface="楷体_GB2312" pitchFamily="49" charset="-122"/>
              </a:rPr>
              <a:t>while</a:t>
            </a:r>
            <a:r>
              <a:rPr lang="zh-CN" altLang="en-US" sz="2800" dirty="0">
                <a:latin typeface="楷体_GB2312" pitchFamily="49" charset="-122"/>
                <a:ea typeface="楷体_GB2312" pitchFamily="49" charset="-122"/>
              </a:rPr>
              <a:t>循环的终止条件是排列树的一个叶结点成为当前扩展结点。当</a:t>
            </a:r>
            <a:r>
              <a:rPr lang="en-US" altLang="zh-CN" sz="2800" dirty="0">
                <a:latin typeface="楷体_GB2312" pitchFamily="49" charset="-122"/>
                <a:ea typeface="楷体_GB2312" pitchFamily="49" charset="-122"/>
              </a:rPr>
              <a:t>s=n-1</a:t>
            </a:r>
            <a:r>
              <a:rPr lang="zh-CN" altLang="en-US" sz="2800" dirty="0">
                <a:latin typeface="楷体_GB2312" pitchFamily="49" charset="-122"/>
                <a:ea typeface="楷体_GB2312" pitchFamily="49" charset="-122"/>
              </a:rPr>
              <a:t>时，已找到的回路前缀是</a:t>
            </a:r>
            <a:r>
              <a:rPr lang="en-US" altLang="zh-CN" sz="2800" dirty="0">
                <a:latin typeface="楷体_GB2312" pitchFamily="49" charset="-122"/>
                <a:ea typeface="楷体_GB2312" pitchFamily="49" charset="-122"/>
              </a:rPr>
              <a:t>x[0:n-1]，</a:t>
            </a:r>
            <a:r>
              <a:rPr lang="zh-CN" altLang="en-US" sz="2800" dirty="0">
                <a:latin typeface="楷体_GB2312" pitchFamily="49" charset="-122"/>
                <a:ea typeface="楷体_GB2312" pitchFamily="49" charset="-122"/>
              </a:rPr>
              <a:t>它已包含图</a:t>
            </a:r>
            <a:r>
              <a:rPr lang="en-US" altLang="zh-CN" sz="2800" dirty="0">
                <a:latin typeface="楷体_GB2312" pitchFamily="49" charset="-122"/>
                <a:ea typeface="楷体_GB2312" pitchFamily="49" charset="-122"/>
              </a:rPr>
              <a:t>G</a:t>
            </a:r>
            <a:r>
              <a:rPr lang="zh-CN" altLang="en-US" sz="2800" dirty="0">
                <a:latin typeface="楷体_GB2312" pitchFamily="49" charset="-122"/>
                <a:ea typeface="楷体_GB2312" pitchFamily="49" charset="-122"/>
              </a:rPr>
              <a:t>的所有</a:t>
            </a:r>
            <a:r>
              <a:rPr lang="en-US" altLang="zh-CN" sz="2800" dirty="0">
                <a:latin typeface="楷体_GB2312" pitchFamily="49" charset="-122"/>
                <a:ea typeface="楷体_GB2312" pitchFamily="49" charset="-122"/>
              </a:rPr>
              <a:t>n</a:t>
            </a:r>
            <a:r>
              <a:rPr lang="zh-CN" altLang="en-US" sz="2800" dirty="0">
                <a:latin typeface="楷体_GB2312" pitchFamily="49" charset="-122"/>
                <a:ea typeface="楷体_GB2312" pitchFamily="49" charset="-122"/>
              </a:rPr>
              <a:t>个顶点。因此，</a:t>
            </a:r>
            <a:r>
              <a:rPr lang="zh-CN" altLang="en-US" sz="2800" dirty="0">
                <a:solidFill>
                  <a:srgbClr val="FF0000"/>
                </a:solidFill>
                <a:latin typeface="楷体_GB2312" pitchFamily="49" charset="-122"/>
                <a:ea typeface="楷体_GB2312" pitchFamily="49" charset="-122"/>
              </a:rPr>
              <a:t>当</a:t>
            </a:r>
            <a:r>
              <a:rPr lang="en-US" altLang="zh-CN" sz="2800" dirty="0">
                <a:solidFill>
                  <a:srgbClr val="FF0000"/>
                </a:solidFill>
                <a:latin typeface="楷体_GB2312" pitchFamily="49" charset="-122"/>
                <a:ea typeface="楷体_GB2312" pitchFamily="49" charset="-122"/>
              </a:rPr>
              <a:t>s=n-1</a:t>
            </a:r>
            <a:r>
              <a:rPr lang="zh-CN" altLang="en-US" sz="2800" dirty="0">
                <a:solidFill>
                  <a:srgbClr val="FF0000"/>
                </a:solidFill>
                <a:latin typeface="楷体_GB2312" pitchFamily="49" charset="-122"/>
                <a:ea typeface="楷体_GB2312" pitchFamily="49" charset="-122"/>
              </a:rPr>
              <a:t>时，相应的扩展结点表示一个叶结点</a:t>
            </a:r>
            <a:r>
              <a:rPr lang="zh-CN" altLang="en-US" sz="2800" dirty="0">
                <a:latin typeface="楷体_GB2312" pitchFamily="49" charset="-122"/>
                <a:ea typeface="楷体_GB2312" pitchFamily="49" charset="-122"/>
              </a:rPr>
              <a:t>。此时该叶结点所相应的回路的费用等于</a:t>
            </a:r>
            <a:r>
              <a:rPr lang="en-US" altLang="zh-CN" sz="2800" dirty="0">
                <a:latin typeface="楷体_GB2312" pitchFamily="49" charset="-122"/>
                <a:ea typeface="楷体_GB2312" pitchFamily="49" charset="-122"/>
              </a:rPr>
              <a:t>cc</a:t>
            </a:r>
            <a:r>
              <a:rPr lang="zh-CN" altLang="en-US" sz="2800" dirty="0">
                <a:latin typeface="楷体_GB2312" pitchFamily="49" charset="-122"/>
                <a:ea typeface="楷体_GB2312" pitchFamily="49" charset="-122"/>
              </a:rPr>
              <a:t>和</a:t>
            </a:r>
            <a:r>
              <a:rPr lang="en-US" altLang="zh-CN" sz="2800" dirty="0" err="1">
                <a:latin typeface="楷体_GB2312" pitchFamily="49" charset="-122"/>
                <a:ea typeface="楷体_GB2312" pitchFamily="49" charset="-122"/>
              </a:rPr>
              <a:t>lcost</a:t>
            </a:r>
            <a:r>
              <a:rPr lang="zh-CN" altLang="en-US" sz="2800" dirty="0">
                <a:latin typeface="楷体_GB2312" pitchFamily="49" charset="-122"/>
                <a:ea typeface="楷体_GB2312" pitchFamily="49" charset="-122"/>
              </a:rPr>
              <a:t>的值。剩余的活结点的</a:t>
            </a:r>
            <a:r>
              <a:rPr lang="en-US" altLang="zh-CN" sz="2800" dirty="0" err="1">
                <a:latin typeface="楷体_GB2312" pitchFamily="49" charset="-122"/>
                <a:ea typeface="楷体_GB2312" pitchFamily="49" charset="-122"/>
              </a:rPr>
              <a:t>lcost</a:t>
            </a:r>
            <a:r>
              <a:rPr lang="zh-CN" altLang="en-US" sz="2800" dirty="0">
                <a:latin typeface="楷体_GB2312" pitchFamily="49" charset="-122"/>
                <a:ea typeface="楷体_GB2312" pitchFamily="49" charset="-122"/>
              </a:rPr>
              <a:t>值不小于已找到的回路的费用。它们都不可能导致费用更小的回路。因此已找到的叶结点所相应的回路是一个最小费用旅行售货员回路，算法可以结束。</a:t>
            </a:r>
          </a:p>
          <a:p>
            <a:pPr eaLnBrk="1" hangingPunct="1">
              <a:spcBef>
                <a:spcPct val="50000"/>
              </a:spcBef>
              <a:buFontTx/>
              <a:buNone/>
            </a:pPr>
            <a:r>
              <a:rPr lang="zh-CN" altLang="en-US" sz="2800" dirty="0">
                <a:latin typeface="楷体_GB2312" pitchFamily="49" charset="-122"/>
                <a:ea typeface="楷体_GB2312" pitchFamily="49" charset="-122"/>
              </a:rPr>
              <a:t>   算法结束时返回找到的最小费用，相应的最优解由数组</a:t>
            </a:r>
            <a:r>
              <a:rPr lang="en-US" altLang="zh-CN" sz="2800" dirty="0">
                <a:latin typeface="楷体_GB2312" pitchFamily="49" charset="-122"/>
                <a:ea typeface="楷体_GB2312" pitchFamily="49" charset="-122"/>
              </a:rPr>
              <a:t>v</a:t>
            </a:r>
            <a:r>
              <a:rPr lang="zh-CN" altLang="en-US" sz="2800" dirty="0">
                <a:latin typeface="楷体_GB2312" pitchFamily="49" charset="-122"/>
                <a:ea typeface="楷体_GB2312" pitchFamily="49" charset="-122"/>
              </a:rPr>
              <a:t>给出。 </a:t>
            </a: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29</a:t>
            </a:fld>
            <a:r>
              <a:rPr lang="en-US" altLang="zh-CN" smtClean="0"/>
              <a:t>/62</a:t>
            </a:r>
            <a:endParaRPr lang="en-US" altLang="zh-CN" dirty="0"/>
          </a:p>
        </p:txBody>
      </p:sp>
    </p:spTree>
    <p:extLst>
      <p:ext uri="{BB962C8B-B14F-4D97-AF65-F5344CB8AC3E}">
        <p14:creationId xmlns:p14="http://schemas.microsoft.com/office/powerpoint/2010/main" val="159681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27012" y="1988840"/>
            <a:ext cx="8809038" cy="2120900"/>
          </a:xfrm>
          <a:prstGeom prst="round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6000" b="1" dirty="0" smtClean="0">
                <a:solidFill>
                  <a:srgbClr val="FF0000"/>
                </a:solidFill>
                <a:effectLst>
                  <a:outerShdw blurRad="38100" dist="38100" dir="2700000" algn="tl">
                    <a:srgbClr val="000000">
                      <a:alpha val="43137"/>
                    </a:srgbClr>
                  </a:outerShdw>
                </a:effectLst>
                <a:ea typeface="隶书" panose="02010509060101010101" pitchFamily="49" charset="-122"/>
              </a:rPr>
              <a:t>课程引入</a:t>
            </a:r>
            <a:endParaRPr lang="zh-CN" altLang="en-US" sz="5400" b="1" dirty="0">
              <a:solidFill>
                <a:schemeClr val="tx1"/>
              </a:solidFill>
              <a:effectLst>
                <a:outerShdw blurRad="38100" dist="38100" dir="2700000" algn="tl">
                  <a:srgbClr val="000000">
                    <a:alpha val="43137"/>
                  </a:srgbClr>
                </a:outerShdw>
              </a:effectLst>
              <a:ea typeface="隶书" panose="02010509060101010101" pitchFamily="49" charset="-122"/>
            </a:endParaRPr>
          </a:p>
        </p:txBody>
      </p:sp>
      <p:sp>
        <p:nvSpPr>
          <p:cNvPr id="3" name="灯片编号占位符 2"/>
          <p:cNvSpPr>
            <a:spLocks noGrp="1"/>
          </p:cNvSpPr>
          <p:nvPr>
            <p:ph type="sldNum" sz="quarter" idx="10"/>
          </p:nvPr>
        </p:nvSpPr>
        <p:spPr/>
        <p:txBody>
          <a:bodyPr/>
          <a:lstStyle/>
          <a:p>
            <a:pPr>
              <a:defRPr/>
            </a:pPr>
            <a:fld id="{459EA7AB-6CCF-4392-BD0C-0EE200CA1E6B}" type="slidenum">
              <a:rPr lang="en-US" altLang="zh-CN" smtClean="0"/>
              <a:pPr>
                <a:defRPr/>
              </a:pPr>
              <a:t>3</a:t>
            </a:fld>
            <a:r>
              <a:rPr lang="en-US" altLang="zh-CN" smtClean="0"/>
              <a:t>/62</a:t>
            </a:r>
            <a:endParaRPr lang="en-US" altLang="zh-CN" dirty="0"/>
          </a:p>
        </p:txBody>
      </p:sp>
    </p:spTree>
    <p:extLst>
      <p:ext uri="{BB962C8B-B14F-4D97-AF65-F5344CB8AC3E}">
        <p14:creationId xmlns:p14="http://schemas.microsoft.com/office/powerpoint/2010/main" val="4077647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问题描述</a:t>
            </a:r>
            <a:endParaRPr lang="zh-CN" altLang="en-US" dirty="0"/>
          </a:p>
        </p:txBody>
      </p:sp>
      <p:sp>
        <p:nvSpPr>
          <p:cNvPr id="3" name="标题 2"/>
          <p:cNvSpPr>
            <a:spLocks noGrp="1"/>
          </p:cNvSpPr>
          <p:nvPr>
            <p:ph type="title"/>
          </p:nvPr>
        </p:nvSpPr>
        <p:spPr/>
        <p:txBody>
          <a:bodyPr/>
          <a:lstStyle/>
          <a:p>
            <a:r>
              <a:rPr lang="zh-CN" altLang="en-US" dirty="0" smtClean="0"/>
              <a:t>装载问题</a:t>
            </a:r>
            <a:endParaRPr lang="zh-CN" altLang="en-US" dirty="0"/>
          </a:p>
        </p:txBody>
      </p:sp>
      <p:sp>
        <p:nvSpPr>
          <p:cNvPr id="5" name="Text Box 7"/>
          <p:cNvSpPr txBox="1">
            <a:spLocks noChangeArrowheads="1"/>
          </p:cNvSpPr>
          <p:nvPr/>
        </p:nvSpPr>
        <p:spPr bwMode="auto">
          <a:xfrm>
            <a:off x="838200" y="1988840"/>
            <a:ext cx="7696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lang="zh-CN" altLang="en-US" sz="2000" b="1" dirty="0">
                <a:latin typeface="楷体_GB2312" pitchFamily="49" charset="-122"/>
                <a:ea typeface="楷体_GB2312" pitchFamily="49" charset="-122"/>
              </a:rPr>
              <a:t>有一批共个集装箱要装上2艘载重量分别为</a:t>
            </a:r>
            <a:r>
              <a:rPr lang="en-US" altLang="zh-CN" sz="2000" b="1" dirty="0">
                <a:latin typeface="楷体_GB2312" pitchFamily="49" charset="-122"/>
                <a:ea typeface="楷体_GB2312" pitchFamily="49" charset="-122"/>
              </a:rPr>
              <a:t>C1</a:t>
            </a:r>
            <a:r>
              <a:rPr lang="zh-CN" altLang="en-US" sz="2000" b="1" dirty="0">
                <a:latin typeface="楷体_GB2312" pitchFamily="49" charset="-122"/>
                <a:ea typeface="楷体_GB2312" pitchFamily="49" charset="-122"/>
              </a:rPr>
              <a:t>和</a:t>
            </a:r>
            <a:r>
              <a:rPr lang="en-US" altLang="zh-CN" sz="2000" b="1" dirty="0">
                <a:latin typeface="楷体_GB2312" pitchFamily="49" charset="-122"/>
                <a:ea typeface="楷体_GB2312" pitchFamily="49" charset="-122"/>
              </a:rPr>
              <a:t>C2</a:t>
            </a:r>
            <a:r>
              <a:rPr lang="zh-CN" altLang="en-US" sz="2000" b="1" dirty="0">
                <a:latin typeface="楷体_GB2312" pitchFamily="49" charset="-122"/>
                <a:ea typeface="楷体_GB2312" pitchFamily="49" charset="-122"/>
              </a:rPr>
              <a:t>的轮船，其中集</a:t>
            </a:r>
          </a:p>
          <a:p>
            <a:pPr algn="just" eaLnBrk="1" hangingPunct="1">
              <a:spcBef>
                <a:spcPct val="50000"/>
              </a:spcBef>
              <a:buFontTx/>
              <a:buNone/>
            </a:pPr>
            <a:r>
              <a:rPr lang="zh-CN" altLang="en-US" sz="2000" b="1" dirty="0">
                <a:latin typeface="楷体_GB2312" pitchFamily="49" charset="-122"/>
                <a:ea typeface="楷体_GB2312" pitchFamily="49" charset="-122"/>
              </a:rPr>
              <a:t>装箱</a:t>
            </a:r>
            <a:r>
              <a:rPr lang="en-US" altLang="zh-CN" sz="2000" b="1" dirty="0" err="1">
                <a:latin typeface="楷体_GB2312" pitchFamily="49" charset="-122"/>
                <a:ea typeface="楷体_GB2312" pitchFamily="49" charset="-122"/>
              </a:rPr>
              <a:t>i</a:t>
            </a:r>
            <a:r>
              <a:rPr lang="zh-CN" altLang="en-US" sz="2000" b="1" dirty="0">
                <a:latin typeface="楷体_GB2312" pitchFamily="49" charset="-122"/>
                <a:ea typeface="楷体_GB2312" pitchFamily="49" charset="-122"/>
              </a:rPr>
              <a:t>的重量为</a:t>
            </a:r>
            <a:r>
              <a:rPr lang="en-US" altLang="zh-CN" sz="2000" b="1" dirty="0">
                <a:latin typeface="楷体_GB2312" pitchFamily="49" charset="-122"/>
                <a:ea typeface="楷体_GB2312" pitchFamily="49" charset="-122"/>
              </a:rPr>
              <a:t>Wi，</a:t>
            </a:r>
            <a:r>
              <a:rPr lang="zh-CN" altLang="en-US" sz="2000" b="1" dirty="0">
                <a:latin typeface="楷体_GB2312" pitchFamily="49" charset="-122"/>
                <a:ea typeface="楷体_GB2312" pitchFamily="49" charset="-122"/>
              </a:rPr>
              <a:t>且</a:t>
            </a:r>
          </a:p>
        </p:txBody>
      </p:sp>
      <p:graphicFrame>
        <p:nvGraphicFramePr>
          <p:cNvPr id="6" name="Object 10"/>
          <p:cNvGraphicFramePr>
            <a:graphicFrameLocks noChangeAspect="1"/>
          </p:cNvGraphicFramePr>
          <p:nvPr>
            <p:extLst>
              <p:ext uri="{D42A27DB-BD31-4B8C-83A1-F6EECF244321}">
                <p14:modId xmlns:p14="http://schemas.microsoft.com/office/powerpoint/2010/main" val="293374555"/>
              </p:ext>
            </p:extLst>
          </p:nvPr>
        </p:nvGraphicFramePr>
        <p:xfrm>
          <a:off x="3848100" y="2369840"/>
          <a:ext cx="1447800" cy="762000"/>
        </p:xfrm>
        <a:graphic>
          <a:graphicData uri="http://schemas.openxmlformats.org/presentationml/2006/ole">
            <mc:AlternateContent xmlns:mc="http://schemas.openxmlformats.org/markup-compatibility/2006">
              <mc:Choice xmlns:v="urn:schemas-microsoft-com:vml" Requires="v">
                <p:oleObj spid="_x0000_s1051" name="Microsoft 公式 3.0" r:id="rId3" imgW="927100" imgH="431800" progId="Equation.3">
                  <p:embed/>
                </p:oleObj>
              </mc:Choice>
              <mc:Fallback>
                <p:oleObj name="Microsoft 公式 3.0" r:id="rId3" imgW="9271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8100" y="2369840"/>
                        <a:ext cx="1447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12"/>
          <p:cNvSpPr txBox="1">
            <a:spLocks noChangeArrowheads="1"/>
          </p:cNvSpPr>
          <p:nvPr/>
        </p:nvSpPr>
        <p:spPr bwMode="auto">
          <a:xfrm>
            <a:off x="838200" y="3645024"/>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b="1" dirty="0">
                <a:latin typeface="楷体_GB2312" pitchFamily="49" charset="-122"/>
                <a:ea typeface="楷体_GB2312" pitchFamily="49" charset="-122"/>
              </a:rPr>
              <a:t>装载问题要求确定是否有一个合理的装载方案可将这个集装箱装上这2艘轮船。如果有，找出一种装载方案。 </a:t>
            </a:r>
          </a:p>
        </p:txBody>
      </p:sp>
      <p:sp>
        <p:nvSpPr>
          <p:cNvPr id="8" name="Text Box 13"/>
          <p:cNvSpPr txBox="1">
            <a:spLocks noChangeArrowheads="1"/>
          </p:cNvSpPr>
          <p:nvPr/>
        </p:nvSpPr>
        <p:spPr bwMode="auto">
          <a:xfrm>
            <a:off x="838200" y="4559424"/>
            <a:ext cx="7696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lang="zh-CN" altLang="en-US" sz="2000" b="1" dirty="0">
                <a:latin typeface="楷体_GB2312" pitchFamily="49" charset="-122"/>
                <a:ea typeface="楷体_GB2312" pitchFamily="49" charset="-122"/>
              </a:rPr>
              <a:t>容易证明：如果一个给定装载问题有解，则采用下面的策略可得到最优装载方案。 </a:t>
            </a:r>
          </a:p>
          <a:p>
            <a:pPr algn="just" eaLnBrk="1" hangingPunct="1">
              <a:spcBef>
                <a:spcPct val="50000"/>
              </a:spcBef>
              <a:buFontTx/>
              <a:buNone/>
            </a:pPr>
            <a:r>
              <a:rPr lang="zh-CN" altLang="en-US" sz="2000" b="1" dirty="0">
                <a:latin typeface="楷体_GB2312" pitchFamily="49" charset="-122"/>
                <a:ea typeface="楷体_GB2312" pitchFamily="49" charset="-122"/>
              </a:rPr>
              <a:t>(1)首先将第一艘轮船尽可能装满；</a:t>
            </a:r>
          </a:p>
          <a:p>
            <a:pPr algn="just" eaLnBrk="1" hangingPunct="1">
              <a:spcBef>
                <a:spcPct val="50000"/>
              </a:spcBef>
              <a:buFontTx/>
              <a:buNone/>
            </a:pPr>
            <a:r>
              <a:rPr lang="zh-CN" altLang="en-US" sz="2000" b="1" dirty="0">
                <a:latin typeface="楷体_GB2312" pitchFamily="49" charset="-122"/>
                <a:ea typeface="楷体_GB2312" pitchFamily="49" charset="-122"/>
              </a:rPr>
              <a:t>(2)将剩余的集装箱装上第二艘轮船。 </a:t>
            </a:r>
          </a:p>
        </p:txBody>
      </p:sp>
      <p:sp>
        <p:nvSpPr>
          <p:cNvPr id="9" name="灯片编号占位符 8"/>
          <p:cNvSpPr>
            <a:spLocks noGrp="1"/>
          </p:cNvSpPr>
          <p:nvPr>
            <p:ph type="sldNum" sz="quarter" idx="10"/>
          </p:nvPr>
        </p:nvSpPr>
        <p:spPr/>
        <p:txBody>
          <a:bodyPr/>
          <a:lstStyle/>
          <a:p>
            <a:pPr>
              <a:defRPr/>
            </a:pPr>
            <a:fld id="{459EA7AB-6CCF-4392-BD0C-0EE200CA1E6B}" type="slidenum">
              <a:rPr lang="en-US" altLang="zh-CN" smtClean="0"/>
              <a:pPr>
                <a:defRPr/>
              </a:pPr>
              <a:t>30</a:t>
            </a:fld>
            <a:r>
              <a:rPr lang="en-US" altLang="zh-CN" smtClean="0"/>
              <a:t>/62</a:t>
            </a:r>
            <a:endParaRPr lang="en-US" altLang="zh-CN" dirty="0"/>
          </a:p>
        </p:txBody>
      </p:sp>
    </p:spTree>
    <p:extLst>
      <p:ext uri="{BB962C8B-B14F-4D97-AF65-F5344CB8AC3E}">
        <p14:creationId xmlns:p14="http://schemas.microsoft.com/office/powerpoint/2010/main" val="318579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autoUpdateAnimBg="0"/>
      <p:bldP spid="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队列式分支限界法</a:t>
            </a:r>
          </a:p>
        </p:txBody>
      </p:sp>
      <p:sp>
        <p:nvSpPr>
          <p:cNvPr id="6" name="Text Box 5"/>
          <p:cNvSpPr txBox="1">
            <a:spLocks noChangeArrowheads="1"/>
          </p:cNvSpPr>
          <p:nvPr/>
        </p:nvSpPr>
        <p:spPr bwMode="auto">
          <a:xfrm>
            <a:off x="323528" y="1484784"/>
            <a:ext cx="813690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lang="zh-CN" altLang="en-US" sz="2400" b="1" dirty="0">
                <a:latin typeface="楷体_GB2312" pitchFamily="49" charset="-122"/>
                <a:ea typeface="楷体_GB2312" pitchFamily="49" charset="-122"/>
              </a:rPr>
              <a:t>    在算法的</a:t>
            </a:r>
            <a:r>
              <a:rPr lang="en-US" altLang="zh-CN" sz="2400" b="1" dirty="0">
                <a:latin typeface="楷体_GB2312" pitchFamily="49" charset="-122"/>
                <a:ea typeface="楷体_GB2312" pitchFamily="49" charset="-122"/>
              </a:rPr>
              <a:t>while</a:t>
            </a:r>
            <a:r>
              <a:rPr lang="zh-CN" altLang="en-US" sz="2400" b="1" dirty="0">
                <a:latin typeface="楷体_GB2312" pitchFamily="49" charset="-122"/>
                <a:ea typeface="楷体_GB2312" pitchFamily="49" charset="-122"/>
              </a:rPr>
              <a:t>循环中，首先检测当前扩展结点的左儿子结点是否为可行结点。如果是则将其加入到活结点队列中。然后将其右儿子结点加入到活结点队列中(右儿子结点一定是可行结点)。2个儿子结点都产生后，当前扩展结点被舍弃。</a:t>
            </a:r>
          </a:p>
          <a:p>
            <a:pPr algn="just" eaLnBrk="1" hangingPunct="1">
              <a:spcBef>
                <a:spcPct val="50000"/>
              </a:spcBef>
              <a:buFontTx/>
              <a:buNone/>
            </a:pPr>
            <a:r>
              <a:rPr lang="zh-CN" altLang="en-US" sz="2400" b="1" dirty="0">
                <a:latin typeface="楷体_GB2312" pitchFamily="49" charset="-122"/>
                <a:ea typeface="楷体_GB2312" pitchFamily="49" charset="-122"/>
              </a:rPr>
              <a:t>    活结点队列中的队首元素被取出作为当前扩展结点，由于队列中每一层结点之后都有一个尾部标记-1，故在取队首元素时，活结点队列一定不空。当取出的元素是-1时，再判断当前队列是否为空。如果队列非空，则将尾部标记-1加入活结点队列，算法开始处理下一层的活结点。</a:t>
            </a: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31</a:t>
            </a:fld>
            <a:r>
              <a:rPr lang="en-US" altLang="zh-CN" smtClean="0"/>
              <a:t>/62</a:t>
            </a:r>
            <a:endParaRPr lang="en-US" altLang="zh-CN" dirty="0"/>
          </a:p>
        </p:txBody>
      </p:sp>
    </p:spTree>
    <p:extLst>
      <p:ext uri="{BB962C8B-B14F-4D97-AF65-F5344CB8AC3E}">
        <p14:creationId xmlns:p14="http://schemas.microsoft.com/office/powerpoint/2010/main" val="220916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实现源码</a:t>
            </a:r>
            <a:endParaRPr lang="zh-CN" altLang="en-US" dirty="0"/>
          </a:p>
        </p:txBody>
      </p:sp>
      <p:sp>
        <p:nvSpPr>
          <p:cNvPr id="5" name="Text Box 7"/>
          <p:cNvSpPr txBox="1">
            <a:spLocks noChangeArrowheads="1"/>
          </p:cNvSpPr>
          <p:nvPr/>
        </p:nvSpPr>
        <p:spPr bwMode="auto">
          <a:xfrm>
            <a:off x="502205" y="1115616"/>
            <a:ext cx="7924800" cy="536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dirty="0"/>
              <a:t>while (true) {</a:t>
            </a:r>
          </a:p>
          <a:p>
            <a:pPr eaLnBrk="1" hangingPunct="1">
              <a:lnSpc>
                <a:spcPct val="120000"/>
              </a:lnSpc>
              <a:spcBef>
                <a:spcPct val="0"/>
              </a:spcBef>
              <a:buFontTx/>
              <a:buNone/>
            </a:pPr>
            <a:r>
              <a:rPr kumimoji="1" lang="en-US" altLang="zh-CN" sz="2400" b="1" dirty="0">
                <a:solidFill>
                  <a:srgbClr val="FF0000"/>
                </a:solidFill>
              </a:rPr>
              <a:t>      // </a:t>
            </a:r>
            <a:r>
              <a:rPr kumimoji="1" lang="zh-CN" altLang="en-US" sz="2400" b="1" dirty="0">
                <a:solidFill>
                  <a:srgbClr val="FF0000"/>
                </a:solidFill>
              </a:rPr>
              <a:t>检查左儿子结点</a:t>
            </a:r>
          </a:p>
          <a:p>
            <a:pPr eaLnBrk="1" hangingPunct="1">
              <a:lnSpc>
                <a:spcPct val="120000"/>
              </a:lnSpc>
              <a:spcBef>
                <a:spcPct val="0"/>
              </a:spcBef>
              <a:buFontTx/>
              <a:buNone/>
            </a:pPr>
            <a:r>
              <a:rPr kumimoji="1" lang="zh-CN" altLang="en-US" sz="2400" dirty="0"/>
              <a:t>      </a:t>
            </a:r>
            <a:r>
              <a:rPr kumimoji="1" lang="en-US" altLang="zh-CN" sz="2400" dirty="0"/>
              <a:t>if (</a:t>
            </a:r>
            <a:r>
              <a:rPr kumimoji="1" lang="en-US" altLang="zh-CN" sz="2400" dirty="0" err="1"/>
              <a:t>Ew</a:t>
            </a:r>
            <a:r>
              <a:rPr kumimoji="1" lang="en-US" altLang="zh-CN" sz="2400" dirty="0"/>
              <a:t> + w[</a:t>
            </a:r>
            <a:r>
              <a:rPr kumimoji="1" lang="en-US" altLang="zh-CN" sz="2400" dirty="0" err="1"/>
              <a:t>i</a:t>
            </a:r>
            <a:r>
              <a:rPr kumimoji="1" lang="en-US" altLang="zh-CN" sz="2400" dirty="0"/>
              <a:t>] &lt;= c) // x[</a:t>
            </a:r>
            <a:r>
              <a:rPr kumimoji="1" lang="en-US" altLang="zh-CN" sz="2400" dirty="0" err="1"/>
              <a:t>i</a:t>
            </a:r>
            <a:r>
              <a:rPr kumimoji="1" lang="en-US" altLang="zh-CN" sz="2400" dirty="0"/>
              <a:t>] = 1</a:t>
            </a:r>
          </a:p>
          <a:p>
            <a:pPr eaLnBrk="1" hangingPunct="1">
              <a:lnSpc>
                <a:spcPct val="120000"/>
              </a:lnSpc>
              <a:spcBef>
                <a:spcPct val="0"/>
              </a:spcBef>
              <a:buFontTx/>
              <a:buNone/>
            </a:pPr>
            <a:r>
              <a:rPr kumimoji="1" lang="en-US" altLang="zh-CN" sz="2400" dirty="0"/>
              <a:t>         </a:t>
            </a:r>
            <a:r>
              <a:rPr kumimoji="1" lang="en-US" altLang="zh-CN" sz="2400" dirty="0" err="1"/>
              <a:t>EnQueue</a:t>
            </a:r>
            <a:r>
              <a:rPr kumimoji="1" lang="en-US" altLang="zh-CN" sz="2400" dirty="0"/>
              <a:t>(Q, </a:t>
            </a:r>
            <a:r>
              <a:rPr kumimoji="1" lang="en-US" altLang="zh-CN" sz="2400" dirty="0" err="1"/>
              <a:t>Ew</a:t>
            </a:r>
            <a:r>
              <a:rPr kumimoji="1" lang="en-US" altLang="zh-CN" sz="2400" dirty="0"/>
              <a:t> + w[</a:t>
            </a:r>
            <a:r>
              <a:rPr kumimoji="1" lang="en-US" altLang="zh-CN" sz="2400" dirty="0" err="1"/>
              <a:t>i</a:t>
            </a:r>
            <a:r>
              <a:rPr kumimoji="1" lang="en-US" altLang="zh-CN" sz="2400" dirty="0"/>
              <a:t>], </a:t>
            </a:r>
            <a:r>
              <a:rPr kumimoji="1" lang="en-US" altLang="zh-CN" sz="2400" dirty="0" err="1"/>
              <a:t>bestw</a:t>
            </a:r>
            <a:r>
              <a:rPr kumimoji="1" lang="en-US" altLang="zh-CN" sz="2400" dirty="0"/>
              <a:t>, </a:t>
            </a:r>
            <a:r>
              <a:rPr kumimoji="1" lang="en-US" altLang="zh-CN" sz="2400" dirty="0" err="1"/>
              <a:t>i</a:t>
            </a:r>
            <a:r>
              <a:rPr kumimoji="1" lang="en-US" altLang="zh-CN" sz="2400" dirty="0"/>
              <a:t>, n);</a:t>
            </a:r>
          </a:p>
          <a:p>
            <a:pPr eaLnBrk="1" hangingPunct="1">
              <a:lnSpc>
                <a:spcPct val="120000"/>
              </a:lnSpc>
              <a:spcBef>
                <a:spcPct val="0"/>
              </a:spcBef>
              <a:buFontTx/>
              <a:buNone/>
            </a:pPr>
            <a:r>
              <a:rPr kumimoji="1" lang="en-US" altLang="zh-CN" sz="2400" b="1" dirty="0">
                <a:solidFill>
                  <a:srgbClr val="FF0000"/>
                </a:solidFill>
              </a:rPr>
              <a:t>      // </a:t>
            </a:r>
            <a:r>
              <a:rPr kumimoji="1" lang="zh-CN" altLang="en-US" sz="2400" b="1" dirty="0">
                <a:solidFill>
                  <a:srgbClr val="FF0000"/>
                </a:solidFill>
              </a:rPr>
              <a:t>右儿子结点总是可行的</a:t>
            </a:r>
          </a:p>
          <a:p>
            <a:pPr eaLnBrk="1" hangingPunct="1">
              <a:lnSpc>
                <a:spcPct val="120000"/>
              </a:lnSpc>
              <a:spcBef>
                <a:spcPct val="0"/>
              </a:spcBef>
              <a:buFontTx/>
              <a:buNone/>
            </a:pPr>
            <a:r>
              <a:rPr kumimoji="1" lang="zh-CN" altLang="en-US" sz="2400" dirty="0"/>
              <a:t>      </a:t>
            </a:r>
            <a:r>
              <a:rPr kumimoji="1" lang="en-US" altLang="zh-CN" sz="2400" dirty="0" err="1"/>
              <a:t>EnQueue</a:t>
            </a:r>
            <a:r>
              <a:rPr kumimoji="1" lang="en-US" altLang="zh-CN" sz="2400" dirty="0"/>
              <a:t>(Q, </a:t>
            </a:r>
            <a:r>
              <a:rPr kumimoji="1" lang="en-US" altLang="zh-CN" sz="2400" dirty="0" err="1"/>
              <a:t>Ew</a:t>
            </a:r>
            <a:r>
              <a:rPr kumimoji="1" lang="en-US" altLang="zh-CN" sz="2400" dirty="0"/>
              <a:t>, </a:t>
            </a:r>
            <a:r>
              <a:rPr kumimoji="1" lang="en-US" altLang="zh-CN" sz="2400" dirty="0" err="1"/>
              <a:t>bestw</a:t>
            </a:r>
            <a:r>
              <a:rPr kumimoji="1" lang="en-US" altLang="zh-CN" sz="2400" dirty="0"/>
              <a:t>, </a:t>
            </a:r>
            <a:r>
              <a:rPr kumimoji="1" lang="en-US" altLang="zh-CN" sz="2400" dirty="0" err="1"/>
              <a:t>i</a:t>
            </a:r>
            <a:r>
              <a:rPr kumimoji="1" lang="en-US" altLang="zh-CN" sz="2400" dirty="0"/>
              <a:t>, n); // x[</a:t>
            </a:r>
            <a:r>
              <a:rPr kumimoji="1" lang="en-US" altLang="zh-CN" sz="2400" dirty="0" err="1"/>
              <a:t>i</a:t>
            </a:r>
            <a:r>
              <a:rPr kumimoji="1" lang="en-US" altLang="zh-CN" sz="2400" dirty="0"/>
              <a:t>] = 0</a:t>
            </a:r>
          </a:p>
          <a:p>
            <a:pPr eaLnBrk="1" hangingPunct="1">
              <a:lnSpc>
                <a:spcPct val="120000"/>
              </a:lnSpc>
              <a:spcBef>
                <a:spcPct val="0"/>
              </a:spcBef>
              <a:buFontTx/>
              <a:buNone/>
            </a:pPr>
            <a:r>
              <a:rPr kumimoji="1" lang="en-US" altLang="zh-CN" sz="2400" dirty="0"/>
              <a:t>      </a:t>
            </a:r>
            <a:r>
              <a:rPr kumimoji="1" lang="en-US" altLang="zh-CN" sz="2400" dirty="0" err="1"/>
              <a:t>Q.Delete</a:t>
            </a:r>
            <a:r>
              <a:rPr kumimoji="1" lang="en-US" altLang="zh-CN" sz="2400" dirty="0"/>
              <a:t>(</a:t>
            </a:r>
            <a:r>
              <a:rPr kumimoji="1" lang="en-US" altLang="zh-CN" sz="2400" dirty="0" err="1"/>
              <a:t>Ew</a:t>
            </a:r>
            <a:r>
              <a:rPr kumimoji="1" lang="en-US" altLang="zh-CN" sz="2400" dirty="0"/>
              <a:t>);     // </a:t>
            </a:r>
            <a:r>
              <a:rPr kumimoji="1" lang="zh-CN" altLang="en-US" sz="2400" dirty="0"/>
              <a:t>取下一扩展结点</a:t>
            </a:r>
          </a:p>
          <a:p>
            <a:pPr eaLnBrk="1" hangingPunct="1">
              <a:lnSpc>
                <a:spcPct val="120000"/>
              </a:lnSpc>
              <a:spcBef>
                <a:spcPct val="0"/>
              </a:spcBef>
              <a:buFontTx/>
              <a:buNone/>
            </a:pPr>
            <a:r>
              <a:rPr kumimoji="1" lang="zh-CN" altLang="en-US" sz="2400" dirty="0"/>
              <a:t>      </a:t>
            </a:r>
            <a:r>
              <a:rPr kumimoji="1" lang="en-US" altLang="zh-CN" sz="2400" dirty="0"/>
              <a:t>if (</a:t>
            </a:r>
            <a:r>
              <a:rPr kumimoji="1" lang="en-US" altLang="zh-CN" sz="2400" dirty="0" err="1"/>
              <a:t>Ew</a:t>
            </a:r>
            <a:r>
              <a:rPr kumimoji="1" lang="en-US" altLang="zh-CN" sz="2400" dirty="0"/>
              <a:t> == -1) {      // </a:t>
            </a:r>
            <a:r>
              <a:rPr kumimoji="1" lang="zh-CN" altLang="en-US" sz="2400" dirty="0"/>
              <a:t>同层结点尾部</a:t>
            </a:r>
          </a:p>
          <a:p>
            <a:pPr eaLnBrk="1" hangingPunct="1">
              <a:lnSpc>
                <a:spcPct val="120000"/>
              </a:lnSpc>
              <a:spcBef>
                <a:spcPct val="0"/>
              </a:spcBef>
              <a:buFontTx/>
              <a:buNone/>
            </a:pPr>
            <a:r>
              <a:rPr kumimoji="1" lang="zh-CN" altLang="en-US" sz="2400" dirty="0"/>
              <a:t>         </a:t>
            </a:r>
            <a:r>
              <a:rPr kumimoji="1" lang="en-US" altLang="zh-CN" sz="2400" dirty="0"/>
              <a:t>if (</a:t>
            </a:r>
            <a:r>
              <a:rPr kumimoji="1" lang="en-US" altLang="zh-CN" sz="2400" dirty="0" err="1"/>
              <a:t>Q.IsEmpty</a:t>
            </a:r>
            <a:r>
              <a:rPr kumimoji="1" lang="en-US" altLang="zh-CN" sz="2400" dirty="0"/>
              <a:t>()) return </a:t>
            </a:r>
            <a:r>
              <a:rPr kumimoji="1" lang="en-US" altLang="zh-CN" sz="2400" dirty="0" err="1"/>
              <a:t>bestw</a:t>
            </a:r>
            <a:r>
              <a:rPr kumimoji="1" lang="en-US" altLang="zh-CN" sz="2400" dirty="0"/>
              <a:t>;</a:t>
            </a:r>
          </a:p>
          <a:p>
            <a:pPr eaLnBrk="1" hangingPunct="1">
              <a:lnSpc>
                <a:spcPct val="120000"/>
              </a:lnSpc>
              <a:spcBef>
                <a:spcPct val="0"/>
              </a:spcBef>
              <a:buFontTx/>
              <a:buNone/>
            </a:pPr>
            <a:r>
              <a:rPr kumimoji="1" lang="en-US" altLang="zh-CN" sz="2400" dirty="0"/>
              <a:t>         </a:t>
            </a:r>
            <a:r>
              <a:rPr kumimoji="1" lang="en-US" altLang="zh-CN" sz="2400" dirty="0" err="1"/>
              <a:t>Q.Add</a:t>
            </a:r>
            <a:r>
              <a:rPr kumimoji="1" lang="en-US" altLang="zh-CN" sz="2400" dirty="0"/>
              <a:t>(-1);        // </a:t>
            </a:r>
            <a:r>
              <a:rPr kumimoji="1" lang="zh-CN" altLang="en-US" sz="2400" dirty="0"/>
              <a:t>同层结点尾部标志</a:t>
            </a:r>
          </a:p>
          <a:p>
            <a:pPr eaLnBrk="1" hangingPunct="1">
              <a:lnSpc>
                <a:spcPct val="120000"/>
              </a:lnSpc>
              <a:spcBef>
                <a:spcPct val="0"/>
              </a:spcBef>
              <a:buFontTx/>
              <a:buNone/>
            </a:pPr>
            <a:r>
              <a:rPr kumimoji="1" lang="zh-CN" altLang="en-US" sz="2400" dirty="0"/>
              <a:t>         </a:t>
            </a:r>
            <a:r>
              <a:rPr kumimoji="1" lang="en-US" altLang="zh-CN" sz="2400" dirty="0" err="1"/>
              <a:t>Q.Delete</a:t>
            </a:r>
            <a:r>
              <a:rPr kumimoji="1" lang="en-US" altLang="zh-CN" sz="2400" dirty="0"/>
              <a:t>(</a:t>
            </a:r>
            <a:r>
              <a:rPr kumimoji="1" lang="en-US" altLang="zh-CN" sz="2400" dirty="0" err="1"/>
              <a:t>Ew</a:t>
            </a:r>
            <a:r>
              <a:rPr kumimoji="1" lang="en-US" altLang="zh-CN" sz="2400" dirty="0"/>
              <a:t>);  // </a:t>
            </a:r>
            <a:r>
              <a:rPr kumimoji="1" lang="zh-CN" altLang="en-US" sz="2400" dirty="0"/>
              <a:t>取下一扩展结点</a:t>
            </a:r>
          </a:p>
          <a:p>
            <a:pPr eaLnBrk="1" hangingPunct="1">
              <a:lnSpc>
                <a:spcPct val="120000"/>
              </a:lnSpc>
              <a:spcBef>
                <a:spcPct val="0"/>
              </a:spcBef>
              <a:buFontTx/>
              <a:buNone/>
            </a:pPr>
            <a:r>
              <a:rPr kumimoji="1" lang="zh-CN" altLang="en-US" sz="2400" dirty="0"/>
              <a:t>         </a:t>
            </a:r>
            <a:r>
              <a:rPr kumimoji="1" lang="en-US" altLang="zh-CN" sz="2400" dirty="0" err="1"/>
              <a:t>i</a:t>
            </a:r>
            <a:r>
              <a:rPr kumimoji="1" lang="en-US" altLang="zh-CN" sz="2400" dirty="0"/>
              <a:t>++;}                 // </a:t>
            </a:r>
            <a:r>
              <a:rPr kumimoji="1" lang="zh-CN" altLang="en-US" sz="2400" dirty="0"/>
              <a:t>进入下一层      </a:t>
            </a:r>
            <a:r>
              <a:rPr kumimoji="1" lang="en-US" altLang="zh-CN" sz="2400" dirty="0"/>
              <a:t>}  }</a:t>
            </a: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32</a:t>
            </a:fld>
            <a:r>
              <a:rPr lang="en-US" altLang="zh-CN" smtClean="0"/>
              <a:t>/62</a:t>
            </a:r>
            <a:endParaRPr lang="en-US" altLang="zh-CN" dirty="0"/>
          </a:p>
        </p:txBody>
      </p:sp>
    </p:spTree>
    <p:extLst>
      <p:ext uri="{BB962C8B-B14F-4D97-AF65-F5344CB8AC3E}">
        <p14:creationId xmlns:p14="http://schemas.microsoft.com/office/powerpoint/2010/main" val="20177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算法改进</a:t>
            </a:r>
            <a:endParaRPr lang="zh-CN" altLang="en-US" dirty="0"/>
          </a:p>
        </p:txBody>
      </p:sp>
      <p:sp>
        <p:nvSpPr>
          <p:cNvPr id="5" name="Text Box 5"/>
          <p:cNvSpPr txBox="1">
            <a:spLocks noChangeArrowheads="1"/>
          </p:cNvSpPr>
          <p:nvPr/>
        </p:nvSpPr>
        <p:spPr bwMode="auto">
          <a:xfrm>
            <a:off x="771028" y="1340768"/>
            <a:ext cx="797743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latin typeface="楷体_GB2312" pitchFamily="49" charset="-122"/>
                <a:ea typeface="楷体_GB2312" pitchFamily="49" charset="-122"/>
              </a:rPr>
              <a:t>    节点的左子树表示将此集装箱装上船，右子树表示不将此集装箱装上船。设</a:t>
            </a:r>
            <a:r>
              <a:rPr lang="en-US" altLang="zh-CN" sz="2800" b="1" dirty="0" err="1">
                <a:latin typeface="楷体_GB2312" pitchFamily="49" charset="-122"/>
                <a:ea typeface="楷体_GB2312" pitchFamily="49" charset="-122"/>
              </a:rPr>
              <a:t>bestw</a:t>
            </a:r>
            <a:r>
              <a:rPr lang="zh-CN" altLang="en-US" sz="2800" b="1" dirty="0">
                <a:latin typeface="楷体_GB2312" pitchFamily="49" charset="-122"/>
                <a:ea typeface="楷体_GB2312" pitchFamily="49" charset="-122"/>
              </a:rPr>
              <a:t>是当前最优解；</a:t>
            </a:r>
            <a:r>
              <a:rPr lang="en-US" altLang="zh-CN" sz="2800" b="1" dirty="0" err="1">
                <a:latin typeface="楷体_GB2312" pitchFamily="49" charset="-122"/>
                <a:ea typeface="楷体_GB2312" pitchFamily="49" charset="-122"/>
              </a:rPr>
              <a:t>ew</a:t>
            </a:r>
            <a:r>
              <a:rPr lang="zh-CN" altLang="en-US" sz="2800" b="1" dirty="0">
                <a:latin typeface="楷体_GB2312" pitchFamily="49" charset="-122"/>
                <a:ea typeface="楷体_GB2312" pitchFamily="49" charset="-122"/>
              </a:rPr>
              <a:t>是当前扩展结点所相应的重量；</a:t>
            </a:r>
            <a:r>
              <a:rPr lang="en-US" altLang="zh-CN" sz="2800" b="1" dirty="0">
                <a:latin typeface="楷体_GB2312" pitchFamily="49" charset="-122"/>
                <a:ea typeface="楷体_GB2312" pitchFamily="49" charset="-122"/>
              </a:rPr>
              <a:t>r</a:t>
            </a:r>
            <a:r>
              <a:rPr lang="zh-CN" altLang="en-US" sz="2800" b="1" dirty="0">
                <a:latin typeface="楷体_GB2312" pitchFamily="49" charset="-122"/>
                <a:ea typeface="楷体_GB2312" pitchFamily="49" charset="-122"/>
              </a:rPr>
              <a:t>是剩余集装箱的重量。则当</a:t>
            </a:r>
            <a:r>
              <a:rPr lang="en-US" altLang="zh-CN" sz="2800" b="1" dirty="0" err="1">
                <a:latin typeface="楷体_GB2312" pitchFamily="49" charset="-122"/>
                <a:ea typeface="楷体_GB2312" pitchFamily="49" charset="-122"/>
              </a:rPr>
              <a:t>ew+r</a:t>
            </a:r>
            <a:r>
              <a:rPr lang="en-US" altLang="zh-CN" sz="2800" b="1" dirty="0" err="1">
                <a:latin typeface="楷体_GB2312" pitchFamily="49" charset="-122"/>
                <a:ea typeface="楷体_GB2312" pitchFamily="49" charset="-122"/>
                <a:sym typeface="Symbol" panose="05050102010706020507" pitchFamily="18" charset="2"/>
              </a:rPr>
              <a:t></a:t>
            </a:r>
            <a:r>
              <a:rPr lang="en-US" altLang="zh-CN" sz="2800" b="1" dirty="0" err="1">
                <a:latin typeface="楷体_GB2312" pitchFamily="49" charset="-122"/>
                <a:ea typeface="楷体_GB2312" pitchFamily="49" charset="-122"/>
              </a:rPr>
              <a:t>bestw</a:t>
            </a:r>
            <a:r>
              <a:rPr lang="zh-CN" altLang="en-US" sz="2800" b="1" dirty="0">
                <a:latin typeface="楷体_GB2312" pitchFamily="49" charset="-122"/>
                <a:ea typeface="楷体_GB2312" pitchFamily="49" charset="-122"/>
              </a:rPr>
              <a:t>时，可将其右子树剪去，因为此时若要船装最多集装箱，就应该把此箱装上船。</a:t>
            </a:r>
          </a:p>
        </p:txBody>
      </p:sp>
      <p:sp>
        <p:nvSpPr>
          <p:cNvPr id="6" name="Text Box 7"/>
          <p:cNvSpPr txBox="1">
            <a:spLocks noChangeArrowheads="1"/>
          </p:cNvSpPr>
          <p:nvPr/>
        </p:nvSpPr>
        <p:spPr bwMode="auto">
          <a:xfrm>
            <a:off x="535414" y="4744398"/>
            <a:ext cx="806266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latin typeface="楷体_GB2312" pitchFamily="49" charset="-122"/>
                <a:ea typeface="楷体_GB2312" pitchFamily="49" charset="-122"/>
              </a:rPr>
              <a:t>    另外，为了确保右子树成功剪枝，应该在算法每一次进入左子树的时候更新</a:t>
            </a:r>
            <a:r>
              <a:rPr lang="en-US" altLang="zh-CN" sz="2800" b="1" dirty="0" err="1">
                <a:latin typeface="楷体_GB2312" pitchFamily="49" charset="-122"/>
                <a:ea typeface="楷体_GB2312" pitchFamily="49" charset="-122"/>
              </a:rPr>
              <a:t>bestw</a:t>
            </a:r>
            <a:r>
              <a:rPr lang="zh-CN" altLang="en-US" sz="2800" b="1" dirty="0">
                <a:latin typeface="楷体_GB2312" pitchFamily="49" charset="-122"/>
                <a:ea typeface="楷体_GB2312" pitchFamily="49" charset="-122"/>
              </a:rPr>
              <a:t>的值。</a:t>
            </a: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33</a:t>
            </a:fld>
            <a:r>
              <a:rPr lang="en-US" altLang="zh-CN" smtClean="0"/>
              <a:t>/62</a:t>
            </a:r>
            <a:endParaRPr lang="en-US" altLang="zh-CN" dirty="0"/>
          </a:p>
        </p:txBody>
      </p:sp>
    </p:spTree>
    <p:extLst>
      <p:ext uri="{BB962C8B-B14F-4D97-AF65-F5344CB8AC3E}">
        <p14:creationId xmlns:p14="http://schemas.microsoft.com/office/powerpoint/2010/main" val="130859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Righ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改进算法</a:t>
            </a:r>
            <a:endParaRPr lang="zh-CN" altLang="en-US" dirty="0"/>
          </a:p>
        </p:txBody>
      </p:sp>
      <p:sp>
        <p:nvSpPr>
          <p:cNvPr id="5" name="Text Box 6"/>
          <p:cNvSpPr txBox="1">
            <a:spLocks noChangeArrowheads="1"/>
          </p:cNvSpPr>
          <p:nvPr/>
        </p:nvSpPr>
        <p:spPr bwMode="auto">
          <a:xfrm>
            <a:off x="381000" y="1996976"/>
            <a:ext cx="411480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65000"/>
              </a:lnSpc>
              <a:spcBef>
                <a:spcPct val="0"/>
              </a:spcBef>
              <a:buFontTx/>
              <a:buNone/>
            </a:pPr>
            <a:r>
              <a:rPr kumimoji="1" lang="en-US" altLang="zh-CN" sz="1600" dirty="0"/>
              <a:t>// </a:t>
            </a:r>
            <a:r>
              <a:rPr kumimoji="1" lang="zh-CN" altLang="en-US" sz="1600" dirty="0"/>
              <a:t>检查左儿子结点</a:t>
            </a:r>
          </a:p>
          <a:p>
            <a:pPr eaLnBrk="1" hangingPunct="1">
              <a:lnSpc>
                <a:spcPct val="165000"/>
              </a:lnSpc>
              <a:spcBef>
                <a:spcPct val="0"/>
              </a:spcBef>
              <a:buFontTx/>
              <a:buNone/>
            </a:pPr>
            <a:r>
              <a:rPr kumimoji="1" lang="zh-CN" altLang="en-US" sz="1600" dirty="0"/>
              <a:t>  </a:t>
            </a:r>
            <a:r>
              <a:rPr kumimoji="1" lang="en-US" altLang="zh-CN" sz="1600" dirty="0"/>
              <a:t>Type </a:t>
            </a:r>
            <a:r>
              <a:rPr kumimoji="1" lang="en-US" altLang="zh-CN" sz="1600" dirty="0" err="1"/>
              <a:t>wt</a:t>
            </a:r>
            <a:r>
              <a:rPr kumimoji="1" lang="en-US" altLang="zh-CN" sz="1600" dirty="0"/>
              <a:t> = </a:t>
            </a:r>
            <a:r>
              <a:rPr kumimoji="1" lang="en-US" altLang="zh-CN" sz="1600" dirty="0" err="1"/>
              <a:t>Ew</a:t>
            </a:r>
            <a:r>
              <a:rPr kumimoji="1" lang="en-US" altLang="zh-CN" sz="1600" dirty="0"/>
              <a:t> + w[</a:t>
            </a:r>
            <a:r>
              <a:rPr kumimoji="1" lang="en-US" altLang="zh-CN" sz="1600" dirty="0" err="1"/>
              <a:t>i</a:t>
            </a:r>
            <a:r>
              <a:rPr kumimoji="1" lang="en-US" altLang="zh-CN" sz="1600" dirty="0"/>
              <a:t>];   // </a:t>
            </a:r>
            <a:r>
              <a:rPr kumimoji="1" lang="zh-CN" altLang="en-US" sz="1600" dirty="0"/>
              <a:t>左儿子结点的重量</a:t>
            </a:r>
          </a:p>
          <a:p>
            <a:pPr eaLnBrk="1" hangingPunct="1">
              <a:lnSpc>
                <a:spcPct val="165000"/>
              </a:lnSpc>
              <a:spcBef>
                <a:spcPct val="0"/>
              </a:spcBef>
              <a:buFontTx/>
              <a:buNone/>
            </a:pPr>
            <a:r>
              <a:rPr kumimoji="1" lang="zh-CN" altLang="en-US" sz="1600" dirty="0"/>
              <a:t>      </a:t>
            </a:r>
            <a:r>
              <a:rPr kumimoji="1" lang="en-US" altLang="zh-CN" sz="1600" dirty="0"/>
              <a:t>if (</a:t>
            </a:r>
            <a:r>
              <a:rPr kumimoji="1" lang="en-US" altLang="zh-CN" sz="1600" dirty="0" err="1"/>
              <a:t>wt</a:t>
            </a:r>
            <a:r>
              <a:rPr kumimoji="1" lang="en-US" altLang="zh-CN" sz="1600" dirty="0"/>
              <a:t> &lt;= c) {     // </a:t>
            </a:r>
            <a:r>
              <a:rPr kumimoji="1" lang="zh-CN" altLang="en-US" sz="1600" dirty="0"/>
              <a:t>可行结点</a:t>
            </a:r>
          </a:p>
          <a:p>
            <a:pPr eaLnBrk="1" hangingPunct="1">
              <a:lnSpc>
                <a:spcPct val="165000"/>
              </a:lnSpc>
              <a:spcBef>
                <a:spcPct val="0"/>
              </a:spcBef>
              <a:buFontTx/>
              <a:buNone/>
            </a:pPr>
            <a:r>
              <a:rPr kumimoji="1" lang="zh-CN" altLang="en-US" sz="1600" dirty="0"/>
              <a:t>         </a:t>
            </a:r>
            <a:r>
              <a:rPr kumimoji="1" lang="en-US" altLang="zh-CN" sz="1600" dirty="0"/>
              <a:t>if (</a:t>
            </a:r>
            <a:r>
              <a:rPr kumimoji="1" lang="en-US" altLang="zh-CN" sz="1600" dirty="0" err="1"/>
              <a:t>wt</a:t>
            </a:r>
            <a:r>
              <a:rPr kumimoji="1" lang="en-US" altLang="zh-CN" sz="1600" dirty="0"/>
              <a:t> &gt; </a:t>
            </a:r>
            <a:r>
              <a:rPr kumimoji="1" lang="en-US" altLang="zh-CN" sz="1600" dirty="0" err="1"/>
              <a:t>bestw</a:t>
            </a:r>
            <a:r>
              <a:rPr kumimoji="1" lang="en-US" altLang="zh-CN" sz="1600" dirty="0"/>
              <a:t>) </a:t>
            </a:r>
            <a:r>
              <a:rPr kumimoji="1" lang="en-US" altLang="zh-CN" sz="1600" dirty="0" err="1"/>
              <a:t>bestw</a:t>
            </a:r>
            <a:r>
              <a:rPr kumimoji="1" lang="en-US" altLang="zh-CN" sz="1600" dirty="0"/>
              <a:t> = </a:t>
            </a:r>
            <a:r>
              <a:rPr kumimoji="1" lang="en-US" altLang="zh-CN" sz="1600" dirty="0" err="1"/>
              <a:t>wt</a:t>
            </a:r>
            <a:r>
              <a:rPr kumimoji="1" lang="en-US" altLang="zh-CN" sz="1600" dirty="0"/>
              <a:t>;</a:t>
            </a:r>
          </a:p>
          <a:p>
            <a:pPr eaLnBrk="1" hangingPunct="1">
              <a:lnSpc>
                <a:spcPct val="165000"/>
              </a:lnSpc>
              <a:spcBef>
                <a:spcPct val="0"/>
              </a:spcBef>
              <a:buFontTx/>
              <a:buNone/>
            </a:pPr>
            <a:r>
              <a:rPr kumimoji="1" lang="en-US" altLang="zh-CN" sz="1600" dirty="0"/>
              <a:t>         // </a:t>
            </a:r>
            <a:r>
              <a:rPr kumimoji="1" lang="zh-CN" altLang="en-US" sz="1600" dirty="0"/>
              <a:t>加入活结点队列</a:t>
            </a:r>
          </a:p>
          <a:p>
            <a:pPr eaLnBrk="1" hangingPunct="1">
              <a:lnSpc>
                <a:spcPct val="165000"/>
              </a:lnSpc>
              <a:spcBef>
                <a:spcPct val="0"/>
              </a:spcBef>
              <a:buFontTx/>
              <a:buNone/>
            </a:pPr>
            <a:r>
              <a:rPr kumimoji="1" lang="zh-CN" altLang="en-US" sz="1600" dirty="0"/>
              <a:t>         </a:t>
            </a:r>
            <a:r>
              <a:rPr kumimoji="1" lang="en-US" altLang="zh-CN" sz="1600" dirty="0"/>
              <a:t>if (</a:t>
            </a:r>
            <a:r>
              <a:rPr kumimoji="1" lang="en-US" altLang="zh-CN" sz="1600" dirty="0" err="1"/>
              <a:t>i</a:t>
            </a:r>
            <a:r>
              <a:rPr kumimoji="1" lang="en-US" altLang="zh-CN" sz="1600" dirty="0"/>
              <a:t> &lt; n) </a:t>
            </a:r>
            <a:r>
              <a:rPr kumimoji="1" lang="en-US" altLang="zh-CN" sz="1600" dirty="0" err="1"/>
              <a:t>Q.Add</a:t>
            </a:r>
            <a:r>
              <a:rPr kumimoji="1" lang="en-US" altLang="zh-CN" sz="1600" dirty="0"/>
              <a:t>(</a:t>
            </a:r>
            <a:r>
              <a:rPr kumimoji="1" lang="en-US" altLang="zh-CN" sz="1600" dirty="0" err="1"/>
              <a:t>wt</a:t>
            </a:r>
            <a:r>
              <a:rPr kumimoji="1" lang="en-US" altLang="zh-CN" sz="1600" dirty="0"/>
              <a:t>);</a:t>
            </a:r>
          </a:p>
          <a:p>
            <a:pPr eaLnBrk="1" hangingPunct="1">
              <a:lnSpc>
                <a:spcPct val="165000"/>
              </a:lnSpc>
              <a:spcBef>
                <a:spcPct val="0"/>
              </a:spcBef>
              <a:buFontTx/>
              <a:buNone/>
            </a:pPr>
            <a:r>
              <a:rPr kumimoji="1" lang="en-US" altLang="zh-CN" sz="1600" dirty="0"/>
              <a:t>}</a:t>
            </a:r>
          </a:p>
        </p:txBody>
      </p:sp>
      <p:sp>
        <p:nvSpPr>
          <p:cNvPr id="6" name="AutoShape 7"/>
          <p:cNvSpPr>
            <a:spLocks noChangeArrowheads="1"/>
          </p:cNvSpPr>
          <p:nvPr/>
        </p:nvSpPr>
        <p:spPr bwMode="auto">
          <a:xfrm>
            <a:off x="3491880" y="4240411"/>
            <a:ext cx="1676400" cy="762000"/>
          </a:xfrm>
          <a:prstGeom prst="wedgeRoundRectCallout">
            <a:avLst>
              <a:gd name="adj1" fmla="val -70163"/>
              <a:gd name="adj2" fmla="val -131379"/>
              <a:gd name="adj3" fmla="val 16667"/>
            </a:avLst>
          </a:prstGeom>
          <a:solidFill>
            <a:schemeClr val="hlink"/>
          </a:solidFill>
          <a:ln w="6350">
            <a:solidFill>
              <a:schemeClr val="hlink"/>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dirty="0">
                <a:solidFill>
                  <a:schemeClr val="accent2"/>
                </a:solidFill>
                <a:latin typeface="楷体_GB2312" pitchFamily="49" charset="-122"/>
                <a:ea typeface="楷体_GB2312" pitchFamily="49" charset="-122"/>
              </a:rPr>
              <a:t>提前更新</a:t>
            </a:r>
            <a:r>
              <a:rPr lang="en-US" altLang="zh-CN" sz="2000" b="1" dirty="0" err="1">
                <a:solidFill>
                  <a:schemeClr val="accent2"/>
                </a:solidFill>
                <a:latin typeface="楷体_GB2312" pitchFamily="49" charset="-122"/>
                <a:ea typeface="楷体_GB2312" pitchFamily="49" charset="-122"/>
              </a:rPr>
              <a:t>bestw</a:t>
            </a:r>
            <a:r>
              <a:rPr lang="en-US" altLang="zh-CN" sz="2000" b="1" dirty="0">
                <a:solidFill>
                  <a:schemeClr val="accent2"/>
                </a:solidFill>
                <a:latin typeface="楷体_GB2312" pitchFamily="49" charset="-122"/>
                <a:ea typeface="楷体_GB2312" pitchFamily="49" charset="-122"/>
              </a:rPr>
              <a:t> </a:t>
            </a:r>
          </a:p>
        </p:txBody>
      </p:sp>
      <p:sp>
        <p:nvSpPr>
          <p:cNvPr id="7" name="Text Box 8"/>
          <p:cNvSpPr txBox="1">
            <a:spLocks noChangeArrowheads="1"/>
          </p:cNvSpPr>
          <p:nvPr/>
        </p:nvSpPr>
        <p:spPr bwMode="auto">
          <a:xfrm>
            <a:off x="4724400" y="2073176"/>
            <a:ext cx="38862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0"/>
              </a:spcBef>
              <a:buFontTx/>
              <a:buNone/>
            </a:pPr>
            <a:r>
              <a:rPr kumimoji="1" lang="en-US" altLang="zh-CN" sz="1600"/>
              <a:t>// </a:t>
            </a:r>
            <a:r>
              <a:rPr kumimoji="1" lang="zh-CN" altLang="en-US" sz="1600"/>
              <a:t>检查右儿子结点</a:t>
            </a:r>
          </a:p>
          <a:p>
            <a:pPr eaLnBrk="1" hangingPunct="1">
              <a:lnSpc>
                <a:spcPct val="200000"/>
              </a:lnSpc>
              <a:spcBef>
                <a:spcPct val="0"/>
              </a:spcBef>
              <a:buFontTx/>
              <a:buNone/>
            </a:pPr>
            <a:r>
              <a:rPr kumimoji="1" lang="zh-CN" altLang="en-US" sz="1600"/>
              <a:t>      </a:t>
            </a:r>
            <a:r>
              <a:rPr kumimoji="1" lang="en-US" altLang="zh-CN" sz="1600"/>
              <a:t>if (Ew + r &gt; bestw &amp;&amp; i &lt; n)</a:t>
            </a:r>
          </a:p>
          <a:p>
            <a:pPr eaLnBrk="1" hangingPunct="1">
              <a:lnSpc>
                <a:spcPct val="200000"/>
              </a:lnSpc>
              <a:spcBef>
                <a:spcPct val="0"/>
              </a:spcBef>
              <a:buFontTx/>
              <a:buNone/>
            </a:pPr>
            <a:r>
              <a:rPr kumimoji="1" lang="en-US" altLang="zh-CN" sz="1600"/>
              <a:t>          Q.Add(Ew);     // </a:t>
            </a:r>
            <a:r>
              <a:rPr kumimoji="1" lang="zh-CN" altLang="en-US" sz="1600"/>
              <a:t>可能含最优解</a:t>
            </a:r>
          </a:p>
          <a:p>
            <a:pPr eaLnBrk="1" hangingPunct="1">
              <a:lnSpc>
                <a:spcPct val="200000"/>
              </a:lnSpc>
              <a:spcBef>
                <a:spcPct val="0"/>
              </a:spcBef>
              <a:buFontTx/>
              <a:buNone/>
            </a:pPr>
            <a:r>
              <a:rPr kumimoji="1" lang="zh-CN" altLang="en-US" sz="1600"/>
              <a:t>      </a:t>
            </a:r>
            <a:r>
              <a:rPr kumimoji="1" lang="en-US" altLang="zh-CN" sz="1600"/>
              <a:t>Q.Delete(Ew);     // </a:t>
            </a:r>
            <a:r>
              <a:rPr kumimoji="1" lang="zh-CN" altLang="en-US" sz="1600"/>
              <a:t>取下一扩展结点</a:t>
            </a:r>
          </a:p>
        </p:txBody>
      </p:sp>
      <p:sp>
        <p:nvSpPr>
          <p:cNvPr id="8" name="AutoShape 9"/>
          <p:cNvSpPr>
            <a:spLocks noChangeArrowheads="1"/>
          </p:cNvSpPr>
          <p:nvPr/>
        </p:nvSpPr>
        <p:spPr bwMode="auto">
          <a:xfrm>
            <a:off x="7162800" y="1412776"/>
            <a:ext cx="1676400" cy="762000"/>
          </a:xfrm>
          <a:prstGeom prst="wedgeRoundRectCallout">
            <a:avLst>
              <a:gd name="adj1" fmla="val -64773"/>
              <a:gd name="adj2" fmla="val 135000"/>
              <a:gd name="adj3" fmla="val 16667"/>
            </a:avLst>
          </a:prstGeom>
          <a:solidFill>
            <a:schemeClr val="hlink"/>
          </a:solidFill>
          <a:ln w="6350">
            <a:solidFill>
              <a:schemeClr val="hlink"/>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a:solidFill>
                  <a:schemeClr val="accent2"/>
                </a:solidFill>
                <a:latin typeface="楷体_GB2312" pitchFamily="49" charset="-122"/>
                <a:ea typeface="楷体_GB2312" pitchFamily="49" charset="-122"/>
              </a:rPr>
              <a:t>右儿子剪枝</a:t>
            </a:r>
            <a:r>
              <a:rPr lang="en-US" altLang="zh-CN" sz="2000" b="1">
                <a:solidFill>
                  <a:schemeClr val="accent2"/>
                </a:solidFill>
                <a:latin typeface="楷体_GB2312" pitchFamily="49" charset="-122"/>
                <a:ea typeface="楷体_GB2312" pitchFamily="49" charset="-122"/>
              </a:rPr>
              <a:t> </a:t>
            </a: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34</a:t>
            </a:fld>
            <a:r>
              <a:rPr lang="en-US" altLang="zh-CN" smtClean="0"/>
              <a:t>/62</a:t>
            </a:r>
            <a:endParaRPr lang="en-US" altLang="zh-CN" dirty="0"/>
          </a:p>
        </p:txBody>
      </p:sp>
    </p:spTree>
    <p:extLst>
      <p:ext uri="{BB962C8B-B14F-4D97-AF65-F5344CB8AC3E}">
        <p14:creationId xmlns:p14="http://schemas.microsoft.com/office/powerpoint/2010/main" val="16509655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构造最优解</a:t>
            </a:r>
            <a:r>
              <a:rPr lang="en-US" altLang="zh-CN" dirty="0" smtClean="0"/>
              <a:t>1</a:t>
            </a:r>
            <a:endParaRPr lang="zh-CN" altLang="en-US" dirty="0"/>
          </a:p>
        </p:txBody>
      </p:sp>
      <p:sp>
        <p:nvSpPr>
          <p:cNvPr id="5" name="Text Box 6"/>
          <p:cNvSpPr txBox="1">
            <a:spLocks noChangeArrowheads="1"/>
          </p:cNvSpPr>
          <p:nvPr/>
        </p:nvSpPr>
        <p:spPr bwMode="auto">
          <a:xfrm>
            <a:off x="755576" y="1537632"/>
            <a:ext cx="75819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chemeClr val="accent2"/>
                </a:solidFill>
                <a:latin typeface="楷体_GB2312" pitchFamily="49" charset="-122"/>
                <a:ea typeface="楷体_GB2312" pitchFamily="49" charset="-122"/>
              </a:rPr>
              <a:t>    </a:t>
            </a:r>
            <a:r>
              <a:rPr lang="zh-CN" altLang="en-US" sz="2800" b="1" dirty="0">
                <a:latin typeface="楷体_GB2312" pitchFamily="49" charset="-122"/>
                <a:ea typeface="楷体_GB2312" pitchFamily="49" charset="-122"/>
              </a:rPr>
              <a:t>为了在算法结束后能方便地构造出与最优值相应的最优解，算法必须存储相应子集树中从活结点到根结点的路径。为此目的，可在每个结点处设置指向其父结点的指针，并设置左、右儿子标志。</a:t>
            </a:r>
            <a:r>
              <a:rPr lang="zh-CN" altLang="en-US" sz="2400" b="1" dirty="0">
                <a:solidFill>
                  <a:schemeClr val="accent2"/>
                </a:solidFill>
                <a:ea typeface="华文行楷" panose="02010800040101010101" pitchFamily="2" charset="-122"/>
              </a:rPr>
              <a:t> </a:t>
            </a:r>
          </a:p>
        </p:txBody>
      </p:sp>
      <p:sp>
        <p:nvSpPr>
          <p:cNvPr id="6" name="Text Box 7"/>
          <p:cNvSpPr txBox="1">
            <a:spLocks noChangeArrowheads="1"/>
          </p:cNvSpPr>
          <p:nvPr/>
        </p:nvSpPr>
        <p:spPr bwMode="auto">
          <a:xfrm>
            <a:off x="1384226" y="4073861"/>
            <a:ext cx="63246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200000"/>
              </a:lnSpc>
              <a:spcBef>
                <a:spcPct val="50000"/>
              </a:spcBef>
              <a:buFontTx/>
              <a:buNone/>
            </a:pPr>
            <a:r>
              <a:rPr kumimoji="1" lang="en-US" altLang="zh-CN" sz="1600" dirty="0"/>
              <a:t>class </a:t>
            </a:r>
            <a:r>
              <a:rPr kumimoji="1" lang="en-US" altLang="zh-CN" sz="1600" dirty="0" err="1"/>
              <a:t>QNode</a:t>
            </a:r>
            <a:endParaRPr kumimoji="1" lang="en-US" altLang="zh-CN" sz="1600" dirty="0"/>
          </a:p>
          <a:p>
            <a:pPr eaLnBrk="1" hangingPunct="1">
              <a:lnSpc>
                <a:spcPct val="200000"/>
              </a:lnSpc>
              <a:spcBef>
                <a:spcPct val="0"/>
              </a:spcBef>
              <a:buFontTx/>
              <a:buNone/>
            </a:pPr>
            <a:r>
              <a:rPr lang="en-US" altLang="zh-CN" sz="1600" dirty="0">
                <a:solidFill>
                  <a:srgbClr val="0000FF"/>
                </a:solidFill>
                <a:latin typeface="Times New Roman" panose="02020603050405020304" pitchFamily="18" charset="0"/>
              </a:rPr>
              <a:t> {</a:t>
            </a:r>
            <a:r>
              <a:rPr kumimoji="1" lang="en-US" altLang="zh-CN" sz="1600" dirty="0" err="1"/>
              <a:t>QNode</a:t>
            </a:r>
            <a:r>
              <a:rPr kumimoji="1" lang="en-US" altLang="zh-CN" sz="1600" dirty="0"/>
              <a:t> *parent;  // </a:t>
            </a:r>
            <a:r>
              <a:rPr kumimoji="1" lang="zh-CN" altLang="en-US" sz="1600" dirty="0"/>
              <a:t>指向父结点的指针</a:t>
            </a:r>
          </a:p>
          <a:p>
            <a:pPr eaLnBrk="1" hangingPunct="1">
              <a:lnSpc>
                <a:spcPct val="200000"/>
              </a:lnSpc>
              <a:spcBef>
                <a:spcPct val="0"/>
              </a:spcBef>
              <a:buFontTx/>
              <a:buNone/>
            </a:pPr>
            <a:r>
              <a:rPr kumimoji="1" lang="zh-CN" altLang="en-US" sz="1600" dirty="0"/>
              <a:t>      </a:t>
            </a:r>
            <a:r>
              <a:rPr kumimoji="1" lang="en-US" altLang="zh-CN" sz="1600" dirty="0" err="1"/>
              <a:t>bool</a:t>
            </a:r>
            <a:r>
              <a:rPr kumimoji="1" lang="en-US" altLang="zh-CN" sz="1600" dirty="0"/>
              <a:t> </a:t>
            </a:r>
            <a:r>
              <a:rPr kumimoji="1" lang="en-US" altLang="zh-CN" sz="1600" dirty="0" err="1"/>
              <a:t>LChild</a:t>
            </a:r>
            <a:r>
              <a:rPr kumimoji="1" lang="en-US" altLang="zh-CN" sz="1600" dirty="0"/>
              <a:t>;        // </a:t>
            </a:r>
            <a:r>
              <a:rPr kumimoji="1" lang="zh-CN" altLang="en-US" sz="1600" dirty="0"/>
              <a:t>左儿子标志</a:t>
            </a:r>
          </a:p>
          <a:p>
            <a:pPr eaLnBrk="1" hangingPunct="1">
              <a:lnSpc>
                <a:spcPct val="200000"/>
              </a:lnSpc>
              <a:spcBef>
                <a:spcPct val="0"/>
              </a:spcBef>
              <a:buFontTx/>
              <a:buNone/>
            </a:pPr>
            <a:r>
              <a:rPr kumimoji="1" lang="zh-CN" altLang="en-US" sz="1600" dirty="0"/>
              <a:t>      </a:t>
            </a:r>
            <a:r>
              <a:rPr kumimoji="1" lang="en-US" altLang="zh-CN" sz="1600" dirty="0"/>
              <a:t>Type weight;       // </a:t>
            </a:r>
            <a:r>
              <a:rPr kumimoji="1" lang="zh-CN" altLang="en-US" sz="1600" dirty="0"/>
              <a:t>结点所相应的载重量</a:t>
            </a: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35</a:t>
            </a:fld>
            <a:r>
              <a:rPr lang="en-US" altLang="zh-CN" smtClean="0"/>
              <a:t>/62</a:t>
            </a:r>
            <a:endParaRPr lang="en-US" altLang="zh-CN" dirty="0"/>
          </a:p>
        </p:txBody>
      </p:sp>
    </p:spTree>
    <p:extLst>
      <p:ext uri="{BB962C8B-B14F-4D97-AF65-F5344CB8AC3E}">
        <p14:creationId xmlns:p14="http://schemas.microsoft.com/office/powerpoint/2010/main" val="25774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构造最优解</a:t>
            </a:r>
            <a:r>
              <a:rPr lang="en-US" altLang="zh-CN" dirty="0" smtClean="0"/>
              <a:t>2</a:t>
            </a:r>
            <a:endParaRPr lang="zh-CN" altLang="en-US" dirty="0"/>
          </a:p>
        </p:txBody>
      </p:sp>
      <p:sp>
        <p:nvSpPr>
          <p:cNvPr id="6" name="Text Box 4"/>
          <p:cNvSpPr txBox="1">
            <a:spLocks noChangeArrowheads="1"/>
          </p:cNvSpPr>
          <p:nvPr/>
        </p:nvSpPr>
        <p:spPr bwMode="auto">
          <a:xfrm>
            <a:off x="861764" y="1484784"/>
            <a:ext cx="75438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latin typeface="楷体_GB2312" pitchFamily="49" charset="-122"/>
                <a:ea typeface="楷体_GB2312" pitchFamily="49" charset="-122"/>
              </a:rPr>
              <a:t>找到最优值后，可以根据</a:t>
            </a:r>
            <a:r>
              <a:rPr lang="en-US" altLang="zh-CN" sz="2800" b="1" dirty="0">
                <a:latin typeface="楷体_GB2312" pitchFamily="49" charset="-122"/>
                <a:ea typeface="楷体_GB2312" pitchFamily="49" charset="-122"/>
              </a:rPr>
              <a:t>parent</a:t>
            </a:r>
            <a:r>
              <a:rPr lang="zh-CN" altLang="en-US" sz="2800" b="1" dirty="0">
                <a:latin typeface="楷体_GB2312" pitchFamily="49" charset="-122"/>
                <a:ea typeface="楷体_GB2312" pitchFamily="49" charset="-122"/>
              </a:rPr>
              <a:t>回溯到根节点，找到最优解。</a:t>
            </a:r>
          </a:p>
        </p:txBody>
      </p:sp>
      <p:sp>
        <p:nvSpPr>
          <p:cNvPr id="7" name="Text Box 6"/>
          <p:cNvSpPr txBox="1">
            <a:spLocks noChangeArrowheads="1"/>
          </p:cNvSpPr>
          <p:nvPr/>
        </p:nvSpPr>
        <p:spPr bwMode="auto">
          <a:xfrm>
            <a:off x="1227883" y="3165051"/>
            <a:ext cx="7162800"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200000"/>
              </a:lnSpc>
              <a:spcBef>
                <a:spcPct val="50000"/>
              </a:spcBef>
              <a:buFontTx/>
              <a:buNone/>
            </a:pPr>
            <a:r>
              <a:rPr lang="zh-CN" altLang="en-US" sz="1600" dirty="0">
                <a:latin typeface="Times New Roman" panose="02020603050405020304" pitchFamily="18" charset="0"/>
                <a:cs typeface="Times New Roman" panose="02020603050405020304" pitchFamily="18" charset="0"/>
              </a:rPr>
              <a:t>// </a:t>
            </a:r>
            <a:r>
              <a:rPr lang="zh-CN" altLang="en-US" sz="1600" dirty="0">
                <a:latin typeface="宋体" panose="02010600030101010101" pitchFamily="2" charset="-122"/>
              </a:rPr>
              <a:t>构造当前最优解</a:t>
            </a:r>
            <a:endParaRPr lang="zh-CN" altLang="en-US" sz="1600" dirty="0">
              <a:latin typeface="Times New Roman" panose="02020603050405020304" pitchFamily="18" charset="0"/>
              <a:cs typeface="Times New Roman" panose="02020603050405020304" pitchFamily="18" charset="0"/>
            </a:endParaRPr>
          </a:p>
          <a:p>
            <a:pPr eaLnBrk="1" hangingPunct="1">
              <a:lnSpc>
                <a:spcPct val="200000"/>
              </a:lnSpc>
              <a:spcBef>
                <a:spcPct val="0"/>
              </a:spcBef>
              <a:buFontTx/>
              <a:buNone/>
            </a:pPr>
            <a:r>
              <a:rPr kumimoji="1" lang="en-US" altLang="zh-CN" sz="1600" dirty="0"/>
              <a:t>for (</a:t>
            </a:r>
            <a:r>
              <a:rPr kumimoji="1" lang="en-US" altLang="zh-CN" sz="1600" dirty="0" err="1"/>
              <a:t>int</a:t>
            </a:r>
            <a:r>
              <a:rPr kumimoji="1" lang="en-US" altLang="zh-CN" sz="1600" dirty="0"/>
              <a:t> j = n - 1; j &gt; 0; j--) {</a:t>
            </a:r>
          </a:p>
          <a:p>
            <a:pPr eaLnBrk="1" hangingPunct="1">
              <a:lnSpc>
                <a:spcPct val="200000"/>
              </a:lnSpc>
              <a:spcBef>
                <a:spcPct val="0"/>
              </a:spcBef>
              <a:buFontTx/>
              <a:buNone/>
            </a:pPr>
            <a:r>
              <a:rPr kumimoji="1" lang="en-US" altLang="zh-CN" sz="1600" dirty="0"/>
              <a:t>      </a:t>
            </a:r>
            <a:r>
              <a:rPr kumimoji="1" lang="en-US" altLang="zh-CN" sz="1600" dirty="0" err="1"/>
              <a:t>bestx</a:t>
            </a:r>
            <a:r>
              <a:rPr kumimoji="1" lang="en-US" altLang="zh-CN" sz="1600" dirty="0"/>
              <a:t>[j] = </a:t>
            </a:r>
            <a:r>
              <a:rPr kumimoji="1" lang="en-US" altLang="zh-CN" sz="1600" dirty="0" err="1"/>
              <a:t>bestE</a:t>
            </a:r>
            <a:r>
              <a:rPr kumimoji="1" lang="en-US" altLang="zh-CN" sz="1600" dirty="0"/>
              <a:t>-&gt;</a:t>
            </a:r>
            <a:r>
              <a:rPr kumimoji="1" lang="en-US" altLang="zh-CN" sz="1600" dirty="0" err="1"/>
              <a:t>LChild</a:t>
            </a:r>
            <a:r>
              <a:rPr kumimoji="1" lang="en-US" altLang="zh-CN" sz="1600" dirty="0"/>
              <a:t>; </a:t>
            </a:r>
          </a:p>
          <a:p>
            <a:pPr eaLnBrk="1" hangingPunct="1">
              <a:lnSpc>
                <a:spcPct val="200000"/>
              </a:lnSpc>
              <a:spcBef>
                <a:spcPct val="0"/>
              </a:spcBef>
              <a:buFontTx/>
              <a:buNone/>
            </a:pPr>
            <a:r>
              <a:rPr kumimoji="1" lang="en-US" altLang="zh-CN" sz="1600" dirty="0"/>
              <a:t>      </a:t>
            </a:r>
            <a:r>
              <a:rPr kumimoji="1" lang="en-US" altLang="zh-CN" sz="1600" dirty="0" err="1"/>
              <a:t>bestE</a:t>
            </a:r>
            <a:r>
              <a:rPr kumimoji="1" lang="en-US" altLang="zh-CN" sz="1600" dirty="0"/>
              <a:t> = </a:t>
            </a:r>
            <a:r>
              <a:rPr kumimoji="1" lang="en-US" altLang="zh-CN" sz="1600" dirty="0" err="1"/>
              <a:t>bestE</a:t>
            </a:r>
            <a:r>
              <a:rPr kumimoji="1" lang="en-US" altLang="zh-CN" sz="1600" dirty="0"/>
              <a:t>-&gt;parent; </a:t>
            </a:r>
          </a:p>
          <a:p>
            <a:pPr eaLnBrk="1" hangingPunct="1">
              <a:lnSpc>
                <a:spcPct val="200000"/>
              </a:lnSpc>
              <a:spcBef>
                <a:spcPct val="0"/>
              </a:spcBef>
              <a:buFontTx/>
              <a:buNone/>
            </a:pPr>
            <a:r>
              <a:rPr kumimoji="1" lang="en-US" altLang="zh-CN" sz="1600" dirty="0"/>
              <a:t>}</a:t>
            </a: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36</a:t>
            </a:fld>
            <a:r>
              <a:rPr lang="en-US" altLang="zh-CN" smtClean="0"/>
              <a:t>/62</a:t>
            </a:r>
            <a:endParaRPr lang="en-US" altLang="zh-CN" dirty="0"/>
          </a:p>
        </p:txBody>
      </p:sp>
    </p:spTree>
    <p:extLst>
      <p:ext uri="{BB962C8B-B14F-4D97-AF65-F5344CB8AC3E}">
        <p14:creationId xmlns:p14="http://schemas.microsoft.com/office/powerpoint/2010/main" val="423741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优先队列式分支限界</a:t>
            </a:r>
            <a:r>
              <a:rPr lang="zh-CN" altLang="en-US" dirty="0" smtClean="0"/>
              <a:t>法</a:t>
            </a:r>
            <a:endParaRPr lang="zh-CN" altLang="en-US" dirty="0"/>
          </a:p>
        </p:txBody>
      </p:sp>
      <p:sp>
        <p:nvSpPr>
          <p:cNvPr id="5" name="Text Box 5"/>
          <p:cNvSpPr txBox="1">
            <a:spLocks noChangeArrowheads="1"/>
          </p:cNvSpPr>
          <p:nvPr/>
        </p:nvSpPr>
        <p:spPr bwMode="auto">
          <a:xfrm>
            <a:off x="485582" y="1340768"/>
            <a:ext cx="826288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dirty="0">
                <a:latin typeface="楷体_GB2312" pitchFamily="49" charset="-122"/>
                <a:ea typeface="楷体_GB2312" pitchFamily="49" charset="-122"/>
              </a:rPr>
              <a:t>    解装载问题的优先队列式分支限界法用最大优先队列存储活结点表。活结点</a:t>
            </a:r>
            <a:r>
              <a:rPr lang="en-US" altLang="zh-CN" sz="2400" b="1" dirty="0">
                <a:latin typeface="楷体_GB2312" pitchFamily="49" charset="-122"/>
                <a:ea typeface="楷体_GB2312" pitchFamily="49" charset="-122"/>
              </a:rPr>
              <a:t>x</a:t>
            </a:r>
            <a:r>
              <a:rPr lang="zh-CN" altLang="en-US" sz="2400" b="1" dirty="0">
                <a:latin typeface="楷体_GB2312" pitchFamily="49" charset="-122"/>
                <a:ea typeface="楷体_GB2312" pitchFamily="49" charset="-122"/>
              </a:rPr>
              <a:t>在优先队列中的优先级定义为从根结点到结点</a:t>
            </a:r>
            <a:r>
              <a:rPr lang="en-US" altLang="zh-CN" sz="2400" b="1" dirty="0">
                <a:latin typeface="楷体_GB2312" pitchFamily="49" charset="-122"/>
                <a:ea typeface="楷体_GB2312" pitchFamily="49" charset="-122"/>
              </a:rPr>
              <a:t>x</a:t>
            </a:r>
            <a:r>
              <a:rPr lang="zh-CN" altLang="en-US" sz="2400" b="1" dirty="0">
                <a:latin typeface="楷体_GB2312" pitchFamily="49" charset="-122"/>
                <a:ea typeface="楷体_GB2312" pitchFamily="49" charset="-122"/>
              </a:rPr>
              <a:t>的路径所相应的载重量再加上剩余集装箱的重量之和。</a:t>
            </a:r>
          </a:p>
          <a:p>
            <a:pPr eaLnBrk="1" hangingPunct="1">
              <a:spcBef>
                <a:spcPct val="50000"/>
              </a:spcBef>
              <a:buFontTx/>
              <a:buNone/>
            </a:pPr>
            <a:r>
              <a:rPr lang="zh-CN" altLang="en-US" sz="2400" b="1" dirty="0">
                <a:latin typeface="楷体_GB2312" pitchFamily="49" charset="-122"/>
                <a:ea typeface="楷体_GB2312" pitchFamily="49" charset="-122"/>
              </a:rPr>
              <a:t>    优先队列中优先级最大的活结点成为下一个扩展结点。以结点</a:t>
            </a:r>
            <a:r>
              <a:rPr lang="en-US" altLang="zh-CN" sz="2400" b="1" dirty="0">
                <a:latin typeface="楷体_GB2312" pitchFamily="49" charset="-122"/>
                <a:ea typeface="楷体_GB2312" pitchFamily="49" charset="-122"/>
              </a:rPr>
              <a:t>x</a:t>
            </a:r>
            <a:r>
              <a:rPr lang="zh-CN" altLang="en-US" sz="2400" b="1" dirty="0">
                <a:latin typeface="楷体_GB2312" pitchFamily="49" charset="-122"/>
                <a:ea typeface="楷体_GB2312" pitchFamily="49" charset="-122"/>
              </a:rPr>
              <a:t>为根的子树中所有结点相应的路径的载重量不超过它的优先级。子集树中叶结点所相应的载重量与其优先级相同。</a:t>
            </a:r>
          </a:p>
          <a:p>
            <a:pPr eaLnBrk="1" hangingPunct="1">
              <a:spcBef>
                <a:spcPct val="50000"/>
              </a:spcBef>
              <a:buFontTx/>
              <a:buNone/>
            </a:pPr>
            <a:r>
              <a:rPr lang="zh-CN" altLang="en-US" sz="2400" b="1" dirty="0">
                <a:latin typeface="楷体_GB2312" pitchFamily="49" charset="-122"/>
                <a:ea typeface="楷体_GB2312" pitchFamily="49" charset="-122"/>
              </a:rPr>
              <a:t>    在优先队列式分支限界法中，一旦有一个叶结点成为当前扩展结点，则可以断言该叶结点所相应的解即为最优解。此时可终止算法。 </a:t>
            </a: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37</a:t>
            </a:fld>
            <a:r>
              <a:rPr lang="en-US" altLang="zh-CN" smtClean="0"/>
              <a:t>/62</a:t>
            </a:r>
            <a:endParaRPr lang="en-US" altLang="zh-CN" dirty="0"/>
          </a:p>
        </p:txBody>
      </p:sp>
    </p:spTree>
    <p:extLst>
      <p:ext uri="{BB962C8B-B14F-4D97-AF65-F5344CB8AC3E}">
        <p14:creationId xmlns:p14="http://schemas.microsoft.com/office/powerpoint/2010/main" val="200935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arn(inVertic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问题描述</a:t>
            </a:r>
            <a:endParaRPr lang="en-US" altLang="zh-CN" dirty="0" smtClean="0"/>
          </a:p>
          <a:p>
            <a:pPr lvl="1"/>
            <a:r>
              <a:rPr lang="zh-CN" altLang="en-US" dirty="0" smtClean="0"/>
              <a:t>印刷电路</a:t>
            </a:r>
            <a:r>
              <a:rPr lang="zh-CN" altLang="en-US" dirty="0"/>
              <a:t>板将布线区域划分成</a:t>
            </a:r>
            <a:r>
              <a:rPr lang="en-US" altLang="zh-CN" dirty="0" err="1"/>
              <a:t>n×m</a:t>
            </a:r>
            <a:r>
              <a:rPr lang="zh-CN" altLang="en-US" dirty="0"/>
              <a:t>个方格如图</a:t>
            </a:r>
            <a:r>
              <a:rPr lang="en-US" altLang="zh-CN" dirty="0"/>
              <a:t>a</a:t>
            </a:r>
            <a:r>
              <a:rPr lang="zh-CN" altLang="en-US" dirty="0"/>
              <a:t>所示。精确的电路布线问题要求确定连接方格</a:t>
            </a:r>
            <a:r>
              <a:rPr lang="en-US" altLang="zh-CN" dirty="0"/>
              <a:t>a</a:t>
            </a:r>
            <a:r>
              <a:rPr lang="zh-CN" altLang="en-US" dirty="0"/>
              <a:t>的中点到方格</a:t>
            </a:r>
            <a:r>
              <a:rPr lang="en-US" altLang="zh-CN" dirty="0"/>
              <a:t>b</a:t>
            </a:r>
            <a:r>
              <a:rPr lang="zh-CN" altLang="en-US" dirty="0"/>
              <a:t>的中点的最短布线方案。在布线时，电路只能沿直线或直角布线，如图</a:t>
            </a:r>
            <a:r>
              <a:rPr lang="en-US" altLang="zh-CN" dirty="0"/>
              <a:t>b</a:t>
            </a:r>
            <a:r>
              <a:rPr lang="zh-CN" altLang="en-US" dirty="0"/>
              <a:t>所示。为了避免线路相交，已布了线的方格做了封锁标记，其它线路不允穿过被封锁的方格。 </a:t>
            </a:r>
          </a:p>
        </p:txBody>
      </p:sp>
      <p:sp>
        <p:nvSpPr>
          <p:cNvPr id="3" name="标题 2"/>
          <p:cNvSpPr>
            <a:spLocks noGrp="1"/>
          </p:cNvSpPr>
          <p:nvPr>
            <p:ph type="title"/>
          </p:nvPr>
        </p:nvSpPr>
        <p:spPr/>
        <p:txBody>
          <a:bodyPr/>
          <a:lstStyle/>
          <a:p>
            <a:r>
              <a:rPr lang="zh-CN" altLang="en-US" dirty="0" smtClean="0"/>
              <a:t>布线问题</a:t>
            </a:r>
            <a:endParaRPr lang="zh-CN" altLang="en-US" dirty="0"/>
          </a:p>
        </p:txBody>
      </p:sp>
      <p:pic>
        <p:nvPicPr>
          <p:cNvPr id="2050" name="Picture 2" descr="http://img.blog.csdn.net/2013051017262172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11760" y="4474665"/>
            <a:ext cx="4778722" cy="1978523"/>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38</a:t>
            </a:fld>
            <a:r>
              <a:rPr lang="en-US" altLang="zh-CN" smtClean="0"/>
              <a:t>/62</a:t>
            </a:r>
            <a:endParaRPr lang="en-US" altLang="zh-CN" dirty="0"/>
          </a:p>
        </p:txBody>
      </p:sp>
    </p:spTree>
    <p:extLst>
      <p:ext uri="{BB962C8B-B14F-4D97-AF65-F5344CB8AC3E}">
        <p14:creationId xmlns:p14="http://schemas.microsoft.com/office/powerpoint/2010/main" val="33376438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 一个布线的例子：图中包含障碍。起始点为</a:t>
            </a:r>
            <a:r>
              <a:rPr lang="en-US" altLang="zh-CN" dirty="0"/>
              <a:t>a</a:t>
            </a:r>
            <a:r>
              <a:rPr lang="zh-CN" altLang="en-US" dirty="0"/>
              <a:t>，目标点为</a:t>
            </a:r>
            <a:r>
              <a:rPr lang="en-US" altLang="zh-CN" dirty="0"/>
              <a:t>b</a:t>
            </a:r>
            <a:r>
              <a:rPr lang="zh-CN" altLang="en-US" dirty="0"/>
              <a:t>。</a:t>
            </a:r>
          </a:p>
        </p:txBody>
      </p:sp>
      <p:sp>
        <p:nvSpPr>
          <p:cNvPr id="3" name="标题 2"/>
          <p:cNvSpPr>
            <a:spLocks noGrp="1"/>
          </p:cNvSpPr>
          <p:nvPr>
            <p:ph type="title"/>
          </p:nvPr>
        </p:nvSpPr>
        <p:spPr/>
        <p:txBody>
          <a:bodyPr/>
          <a:lstStyle/>
          <a:p>
            <a:r>
              <a:rPr lang="zh-CN" altLang="en-US" dirty="0" smtClean="0"/>
              <a:t>布线例子</a:t>
            </a:r>
            <a:endParaRPr lang="zh-CN" altLang="en-US" dirty="0"/>
          </a:p>
        </p:txBody>
      </p:sp>
      <p:pic>
        <p:nvPicPr>
          <p:cNvPr id="20482" name="Picture 2" descr="http://img.blog.csdn.net/201305101727045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492896"/>
            <a:ext cx="6984776" cy="3372514"/>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39</a:t>
            </a:fld>
            <a:r>
              <a:rPr lang="en-US" altLang="zh-CN" smtClean="0"/>
              <a:t>/62</a:t>
            </a:r>
            <a:endParaRPr lang="en-US" altLang="zh-CN" dirty="0"/>
          </a:p>
        </p:txBody>
      </p:sp>
    </p:spTree>
    <p:extLst>
      <p:ext uri="{BB962C8B-B14F-4D97-AF65-F5344CB8AC3E}">
        <p14:creationId xmlns:p14="http://schemas.microsoft.com/office/powerpoint/2010/main" val="1131072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7704" y="2852936"/>
            <a:ext cx="5691920" cy="3280836"/>
          </a:xfrm>
        </p:spPr>
      </p:pic>
      <p:sp>
        <p:nvSpPr>
          <p:cNvPr id="3" name="标题 2"/>
          <p:cNvSpPr>
            <a:spLocks noGrp="1"/>
          </p:cNvSpPr>
          <p:nvPr>
            <p:ph type="title"/>
          </p:nvPr>
        </p:nvSpPr>
        <p:spPr/>
        <p:txBody>
          <a:bodyPr/>
          <a:lstStyle/>
          <a:p>
            <a:r>
              <a:rPr lang="zh-CN" altLang="en-US" dirty="0" smtClean="0"/>
              <a:t>分支限界法</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434" y="1435032"/>
            <a:ext cx="6056133" cy="1229614"/>
          </a:xfrm>
          <a:prstGeom prst="rect">
            <a:avLst/>
          </a:prstGeom>
        </p:spPr>
      </p:pic>
      <p:sp>
        <p:nvSpPr>
          <p:cNvPr id="7" name="矩形 6"/>
          <p:cNvSpPr/>
          <p:nvPr/>
        </p:nvSpPr>
        <p:spPr bwMode="auto">
          <a:xfrm>
            <a:off x="3923928" y="1844824"/>
            <a:ext cx="792088" cy="288032"/>
          </a:xfrm>
          <a:prstGeom prst="rect">
            <a:avLst/>
          </a:prstGeom>
          <a:noFill/>
          <a:ln w="635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148" y="1394577"/>
            <a:ext cx="1247425" cy="1333879"/>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8917" y="1382899"/>
            <a:ext cx="1247425" cy="1333879"/>
          </a:xfrm>
          <a:prstGeom prst="rect">
            <a:avLst/>
          </a:prstGeom>
        </p:spPr>
      </p:pic>
      <p:sp>
        <p:nvSpPr>
          <p:cNvPr id="10" name="文本框 9"/>
          <p:cNvSpPr txBox="1"/>
          <p:nvPr/>
        </p:nvSpPr>
        <p:spPr>
          <a:xfrm>
            <a:off x="231278" y="3007417"/>
            <a:ext cx="1082348" cy="369332"/>
          </a:xfrm>
          <a:prstGeom prst="rect">
            <a:avLst/>
          </a:prstGeom>
          <a:noFill/>
        </p:spPr>
        <p:txBody>
          <a:bodyPr wrap="none" rtlCol="0">
            <a:spAutoFit/>
          </a:bodyPr>
          <a:lstStyle/>
          <a:p>
            <a:r>
              <a:rPr lang="en-US" altLang="zh-CN" dirty="0" smtClean="0"/>
              <a:t>AH Land</a:t>
            </a:r>
          </a:p>
        </p:txBody>
      </p:sp>
      <p:sp>
        <p:nvSpPr>
          <p:cNvPr id="11" name="文本框 10"/>
          <p:cNvSpPr txBox="1"/>
          <p:nvPr/>
        </p:nvSpPr>
        <p:spPr>
          <a:xfrm>
            <a:off x="7729487" y="2833016"/>
            <a:ext cx="1056700" cy="369332"/>
          </a:xfrm>
          <a:prstGeom prst="rect">
            <a:avLst/>
          </a:prstGeom>
          <a:noFill/>
        </p:spPr>
        <p:txBody>
          <a:bodyPr wrap="none" rtlCol="0">
            <a:spAutoFit/>
          </a:bodyPr>
          <a:lstStyle/>
          <a:p>
            <a:r>
              <a:rPr lang="en-US" altLang="zh-CN" dirty="0" smtClean="0"/>
              <a:t>AG </a:t>
            </a:r>
            <a:r>
              <a:rPr lang="en-US" altLang="zh-CN" dirty="0" err="1"/>
              <a:t>Doig</a:t>
            </a:r>
            <a:endParaRPr lang="en-US" altLang="zh-CN" dirty="0" smtClean="0"/>
          </a:p>
        </p:txBody>
      </p:sp>
      <p:pic>
        <p:nvPicPr>
          <p:cNvPr id="45058" name="Picture 2" descr="http://www.wyy.cn/upload/images/20110621/20110621130863853659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1278" y="4411321"/>
            <a:ext cx="1800200" cy="1246292"/>
          </a:xfrm>
          <a:prstGeom prst="rect">
            <a:avLst/>
          </a:prstGeom>
          <a:noFill/>
          <a:extLst>
            <a:ext uri="{909E8E84-426E-40DD-AFC4-6F175D3DCCD1}">
              <a14:hiddenFill xmlns:a14="http://schemas.microsoft.com/office/drawing/2010/main">
                <a:solidFill>
                  <a:srgbClr val="FFFFFF"/>
                </a:solidFill>
              </a14:hiddenFill>
            </a:ext>
          </a:extLst>
        </p:spPr>
      </p:pic>
      <p:pic>
        <p:nvPicPr>
          <p:cNvPr id="45060" name="Picture 4" descr="http://wenwen.soso.com/p/20090822/20090822221102-39800463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2093" y="4332194"/>
            <a:ext cx="1803957" cy="1307524"/>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4</a:t>
            </a:fld>
            <a:r>
              <a:rPr lang="en-US" altLang="zh-CN" smtClean="0"/>
              <a:t>/62</a:t>
            </a:r>
            <a:endParaRPr lang="en-US" altLang="zh-CN" dirty="0"/>
          </a:p>
        </p:txBody>
      </p:sp>
    </p:spTree>
    <p:extLst>
      <p:ext uri="{BB962C8B-B14F-4D97-AF65-F5344CB8AC3E}">
        <p14:creationId xmlns:p14="http://schemas.microsoft.com/office/powerpoint/2010/main" val="12725778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布线问题</a:t>
            </a:r>
            <a:endParaRPr lang="zh-CN" altLang="en-US" dirty="0"/>
          </a:p>
        </p:txBody>
      </p:sp>
      <p:sp>
        <p:nvSpPr>
          <p:cNvPr id="5" name="Text Box 4"/>
          <p:cNvSpPr txBox="1">
            <a:spLocks noChangeArrowheads="1"/>
          </p:cNvSpPr>
          <p:nvPr/>
        </p:nvSpPr>
        <p:spPr bwMode="auto">
          <a:xfrm>
            <a:off x="569168" y="1484784"/>
            <a:ext cx="5791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dirty="0">
                <a:solidFill>
                  <a:schemeClr val="accent2"/>
                </a:solidFill>
                <a:latin typeface="Times New Roman" panose="02020603050405020304" pitchFamily="18" charset="0"/>
                <a:ea typeface="黑体" panose="02010609060101010101" pitchFamily="49" charset="-122"/>
              </a:rPr>
              <a:t>1. 算法思想</a:t>
            </a:r>
            <a:endParaRPr lang="zh-CN" altLang="en-US" sz="1800" dirty="0">
              <a:solidFill>
                <a:schemeClr val="accent2"/>
              </a:solidFill>
              <a:ea typeface="华文行楷" panose="02010800040101010101" pitchFamily="2" charset="-122"/>
            </a:endParaRPr>
          </a:p>
        </p:txBody>
      </p:sp>
      <p:sp>
        <p:nvSpPr>
          <p:cNvPr id="6" name="Text Box 5"/>
          <p:cNvSpPr txBox="1">
            <a:spLocks noChangeArrowheads="1"/>
          </p:cNvSpPr>
          <p:nvPr/>
        </p:nvSpPr>
        <p:spPr bwMode="auto">
          <a:xfrm>
            <a:off x="1026368" y="2214742"/>
            <a:ext cx="765008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lang="zh-CN" altLang="en-US" sz="2400" dirty="0">
                <a:latin typeface="楷体_GB2312" pitchFamily="49" charset="-122"/>
                <a:ea typeface="楷体_GB2312" pitchFamily="49" charset="-122"/>
              </a:rPr>
              <a:t>    解此问题的队列式分支限界法从起始位置</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开始将它作为第一个扩展结点。与该扩展结点相邻并且可达的方格成为可行结点被加入到活结点队列中，并且将这些方格标记为1，即从起始方格</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到这些方格的距离为1。</a:t>
            </a:r>
          </a:p>
        </p:txBody>
      </p:sp>
      <p:sp>
        <p:nvSpPr>
          <p:cNvPr id="7" name="Text Box 6"/>
          <p:cNvSpPr txBox="1">
            <a:spLocks noChangeArrowheads="1"/>
          </p:cNvSpPr>
          <p:nvPr/>
        </p:nvSpPr>
        <p:spPr bwMode="auto">
          <a:xfrm>
            <a:off x="1026368" y="3999384"/>
            <a:ext cx="750607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lang="zh-CN" altLang="en-US" sz="2400" dirty="0">
                <a:latin typeface="楷体_GB2312" pitchFamily="49" charset="-122"/>
                <a:ea typeface="楷体_GB2312" pitchFamily="49" charset="-122"/>
              </a:rPr>
              <a:t>    接着，算法从活结点队列中取出队首结点作为下一个扩展结点，并将与当前扩展结点相邻且未标记过的方格标记为2，并存入活结点队列。这个过程一直继续到算法搜索到目标方格</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或活结点队列为空时为止。即加入剪枝的广度优先搜索。</a:t>
            </a:r>
            <a:endParaRPr lang="zh-CN" altLang="en-US" sz="2000" dirty="0">
              <a:solidFill>
                <a:schemeClr val="accent2"/>
              </a:solidFill>
              <a:ea typeface="华文行楷" panose="02010800040101010101" pitchFamily="2" charset="-122"/>
            </a:endParaRP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40</a:t>
            </a:fld>
            <a:r>
              <a:rPr lang="en-US" altLang="zh-CN" smtClean="0"/>
              <a:t>/62</a:t>
            </a:r>
            <a:endParaRPr lang="en-US" altLang="zh-CN" dirty="0"/>
          </a:p>
        </p:txBody>
      </p:sp>
    </p:spTree>
    <p:extLst>
      <p:ext uri="{BB962C8B-B14F-4D97-AF65-F5344CB8AC3E}">
        <p14:creationId xmlns:p14="http://schemas.microsoft.com/office/powerpoint/2010/main" val="17155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布线问题</a:t>
            </a:r>
            <a:endParaRPr lang="zh-CN" altLang="en-US" dirty="0"/>
          </a:p>
        </p:txBody>
      </p:sp>
      <p:sp>
        <p:nvSpPr>
          <p:cNvPr id="5" name="Text Box 4"/>
          <p:cNvSpPr txBox="1">
            <a:spLocks noChangeArrowheads="1"/>
          </p:cNvSpPr>
          <p:nvPr/>
        </p:nvSpPr>
        <p:spPr bwMode="auto">
          <a:xfrm>
            <a:off x="762000" y="1700808"/>
            <a:ext cx="4114800"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65000"/>
              </a:lnSpc>
              <a:spcBef>
                <a:spcPct val="0"/>
              </a:spcBef>
              <a:buFontTx/>
              <a:buNone/>
            </a:pPr>
            <a:r>
              <a:rPr kumimoji="1" lang="en-US" altLang="zh-CN" sz="1600" dirty="0"/>
              <a:t>Position offset[4];</a:t>
            </a:r>
          </a:p>
          <a:p>
            <a:pPr eaLnBrk="1" hangingPunct="1">
              <a:lnSpc>
                <a:spcPct val="165000"/>
              </a:lnSpc>
              <a:spcBef>
                <a:spcPct val="0"/>
              </a:spcBef>
              <a:buFontTx/>
              <a:buNone/>
            </a:pPr>
            <a:r>
              <a:rPr kumimoji="1" lang="en-US" altLang="zh-CN" sz="1600" dirty="0"/>
              <a:t>   offset[0].row = 0; offset[0].col = 1; // </a:t>
            </a:r>
            <a:r>
              <a:rPr kumimoji="1" lang="zh-CN" altLang="en-US" sz="1600" dirty="0"/>
              <a:t>右</a:t>
            </a:r>
          </a:p>
          <a:p>
            <a:pPr eaLnBrk="1" hangingPunct="1">
              <a:lnSpc>
                <a:spcPct val="165000"/>
              </a:lnSpc>
              <a:spcBef>
                <a:spcPct val="0"/>
              </a:spcBef>
              <a:buFontTx/>
              <a:buNone/>
            </a:pPr>
            <a:r>
              <a:rPr kumimoji="1" lang="zh-CN" altLang="en-US" sz="1600" dirty="0"/>
              <a:t>   </a:t>
            </a:r>
            <a:r>
              <a:rPr kumimoji="1" lang="en-US" altLang="zh-CN" sz="1600" dirty="0"/>
              <a:t>offset[1].row = 1; offset[1].col = 0; // </a:t>
            </a:r>
            <a:r>
              <a:rPr kumimoji="1" lang="zh-CN" altLang="en-US" sz="1600" dirty="0"/>
              <a:t>下</a:t>
            </a:r>
          </a:p>
          <a:p>
            <a:pPr eaLnBrk="1" hangingPunct="1">
              <a:lnSpc>
                <a:spcPct val="165000"/>
              </a:lnSpc>
              <a:spcBef>
                <a:spcPct val="0"/>
              </a:spcBef>
              <a:buFontTx/>
              <a:buNone/>
            </a:pPr>
            <a:r>
              <a:rPr kumimoji="1" lang="zh-CN" altLang="en-US" sz="1600" dirty="0"/>
              <a:t>   </a:t>
            </a:r>
            <a:r>
              <a:rPr kumimoji="1" lang="en-US" altLang="zh-CN" sz="1600" dirty="0"/>
              <a:t>offset[2].row = 0; offset[2].col = -1; // </a:t>
            </a:r>
            <a:r>
              <a:rPr kumimoji="1" lang="zh-CN" altLang="en-US" sz="1600" dirty="0"/>
              <a:t>左</a:t>
            </a:r>
          </a:p>
          <a:p>
            <a:pPr eaLnBrk="1" hangingPunct="1">
              <a:lnSpc>
                <a:spcPct val="165000"/>
              </a:lnSpc>
              <a:spcBef>
                <a:spcPct val="0"/>
              </a:spcBef>
              <a:buFontTx/>
              <a:buNone/>
            </a:pPr>
            <a:r>
              <a:rPr kumimoji="1" lang="zh-CN" altLang="en-US" sz="1600" dirty="0"/>
              <a:t>   </a:t>
            </a:r>
            <a:r>
              <a:rPr kumimoji="1" lang="en-US" altLang="zh-CN" sz="1600" dirty="0"/>
              <a:t>offset[3].row = -1; offset[3].col = 0; // </a:t>
            </a:r>
            <a:r>
              <a:rPr kumimoji="1" lang="zh-CN" altLang="en-US" sz="1600" dirty="0"/>
              <a:t>上</a:t>
            </a:r>
          </a:p>
        </p:txBody>
      </p:sp>
      <p:sp>
        <p:nvSpPr>
          <p:cNvPr id="6" name="AutoShape 5"/>
          <p:cNvSpPr>
            <a:spLocks noChangeArrowheads="1"/>
          </p:cNvSpPr>
          <p:nvPr/>
        </p:nvSpPr>
        <p:spPr bwMode="auto">
          <a:xfrm>
            <a:off x="5638800" y="1777008"/>
            <a:ext cx="2286000" cy="914400"/>
          </a:xfrm>
          <a:prstGeom prst="wedgeRoundRectCallout">
            <a:avLst>
              <a:gd name="adj1" fmla="val -95486"/>
              <a:gd name="adj2" fmla="val 30731"/>
              <a:gd name="adj3" fmla="val 16667"/>
            </a:avLst>
          </a:prstGeom>
          <a:solidFill>
            <a:schemeClr val="hlink"/>
          </a:solidFill>
          <a:ln w="6350">
            <a:solidFill>
              <a:schemeClr val="hlink"/>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a:solidFill>
                  <a:schemeClr val="accent2"/>
                </a:solidFill>
                <a:latin typeface="楷体_GB2312" pitchFamily="49" charset="-122"/>
                <a:ea typeface="楷体_GB2312" pitchFamily="49" charset="-122"/>
              </a:rPr>
              <a:t>定义移动方向的相对位移</a:t>
            </a:r>
            <a:endParaRPr lang="en-US" altLang="zh-CN" sz="2000" b="1">
              <a:solidFill>
                <a:schemeClr val="accent2"/>
              </a:solidFill>
              <a:latin typeface="楷体_GB2312" pitchFamily="49" charset="-122"/>
              <a:ea typeface="楷体_GB2312" pitchFamily="49" charset="-122"/>
            </a:endParaRPr>
          </a:p>
        </p:txBody>
      </p:sp>
      <p:sp>
        <p:nvSpPr>
          <p:cNvPr id="7" name="Text Box 6"/>
          <p:cNvSpPr txBox="1">
            <a:spLocks noChangeArrowheads="1"/>
          </p:cNvSpPr>
          <p:nvPr/>
        </p:nvSpPr>
        <p:spPr bwMode="auto">
          <a:xfrm>
            <a:off x="762000" y="4139208"/>
            <a:ext cx="5562600"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65000"/>
              </a:lnSpc>
              <a:spcBef>
                <a:spcPct val="0"/>
              </a:spcBef>
              <a:buFontTx/>
              <a:buNone/>
            </a:pPr>
            <a:r>
              <a:rPr lang="zh-CN" altLang="en-US" sz="1800">
                <a:solidFill>
                  <a:schemeClr val="accent2"/>
                </a:solidFill>
                <a:latin typeface="Times New Roman" panose="02020603050405020304" pitchFamily="18" charset="0"/>
                <a:cs typeface="Times New Roman" panose="02020603050405020304" pitchFamily="18" charset="0"/>
              </a:rPr>
              <a:t> </a:t>
            </a:r>
            <a:r>
              <a:rPr kumimoji="1" lang="en-US" altLang="zh-CN" sz="1600"/>
              <a:t>for (int i = 0; i &lt;= m+1; i++)</a:t>
            </a:r>
          </a:p>
          <a:p>
            <a:pPr eaLnBrk="1" hangingPunct="1">
              <a:lnSpc>
                <a:spcPct val="165000"/>
              </a:lnSpc>
              <a:spcBef>
                <a:spcPct val="0"/>
              </a:spcBef>
              <a:buFontTx/>
              <a:buNone/>
            </a:pPr>
            <a:r>
              <a:rPr kumimoji="1" lang="en-US" altLang="zh-CN" sz="1600"/>
              <a:t>      grid[0][i] = grid[n+1][i] = 1; // </a:t>
            </a:r>
            <a:r>
              <a:rPr kumimoji="1" lang="zh-CN" altLang="en-US" sz="1600"/>
              <a:t>顶部和底部</a:t>
            </a:r>
          </a:p>
          <a:p>
            <a:pPr eaLnBrk="1" hangingPunct="1">
              <a:lnSpc>
                <a:spcPct val="165000"/>
              </a:lnSpc>
              <a:spcBef>
                <a:spcPct val="0"/>
              </a:spcBef>
              <a:buFontTx/>
              <a:buNone/>
            </a:pPr>
            <a:r>
              <a:rPr kumimoji="1" lang="zh-CN" altLang="en-US" sz="1600"/>
              <a:t>   </a:t>
            </a:r>
            <a:r>
              <a:rPr kumimoji="1" lang="en-US" altLang="zh-CN" sz="1600"/>
              <a:t>for (int i = 0; i &lt;= n+1; i++)</a:t>
            </a:r>
          </a:p>
          <a:p>
            <a:pPr eaLnBrk="1" hangingPunct="1">
              <a:lnSpc>
                <a:spcPct val="165000"/>
              </a:lnSpc>
              <a:spcBef>
                <a:spcPct val="0"/>
              </a:spcBef>
              <a:buFontTx/>
              <a:buNone/>
            </a:pPr>
            <a:r>
              <a:rPr kumimoji="1" lang="en-US" altLang="zh-CN" sz="1600"/>
              <a:t>      grid[i][0] = grid[i][m+1] = 1; // </a:t>
            </a:r>
            <a:r>
              <a:rPr kumimoji="1" lang="zh-CN" altLang="en-US" sz="1600"/>
              <a:t>左翼和右翼</a:t>
            </a:r>
          </a:p>
        </p:txBody>
      </p:sp>
      <p:sp>
        <p:nvSpPr>
          <p:cNvPr id="8" name="AutoShape 7"/>
          <p:cNvSpPr>
            <a:spLocks noChangeArrowheads="1"/>
          </p:cNvSpPr>
          <p:nvPr/>
        </p:nvSpPr>
        <p:spPr bwMode="auto">
          <a:xfrm>
            <a:off x="5715000" y="3758208"/>
            <a:ext cx="2209800" cy="914400"/>
          </a:xfrm>
          <a:prstGeom prst="wedgeRoundRectCallout">
            <a:avLst>
              <a:gd name="adj1" fmla="val -111065"/>
              <a:gd name="adj2" fmla="val 51042"/>
              <a:gd name="adj3" fmla="val 16667"/>
            </a:avLst>
          </a:prstGeom>
          <a:solidFill>
            <a:schemeClr val="hlink"/>
          </a:solidFill>
          <a:ln w="6350">
            <a:solidFill>
              <a:schemeClr val="hlink"/>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a:solidFill>
                  <a:schemeClr val="accent2"/>
                </a:solidFill>
                <a:latin typeface="楷体_GB2312" pitchFamily="49" charset="-122"/>
                <a:ea typeface="楷体_GB2312" pitchFamily="49" charset="-122"/>
              </a:rPr>
              <a:t>设置边界的围墙</a:t>
            </a:r>
            <a:endParaRPr lang="en-US" altLang="zh-CN" sz="2000" b="1">
              <a:solidFill>
                <a:schemeClr val="accent2"/>
              </a:solidFill>
              <a:latin typeface="楷体_GB2312" pitchFamily="49" charset="-122"/>
              <a:ea typeface="楷体_GB2312" pitchFamily="49" charset="-122"/>
            </a:endParaRP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41</a:t>
            </a:fld>
            <a:r>
              <a:rPr lang="en-US" altLang="zh-CN" smtClean="0"/>
              <a:t>/62</a:t>
            </a:r>
            <a:endParaRPr lang="en-US" altLang="zh-CN" dirty="0"/>
          </a:p>
        </p:txBody>
      </p:sp>
    </p:spTree>
    <p:extLst>
      <p:ext uri="{BB962C8B-B14F-4D97-AF65-F5344CB8AC3E}">
        <p14:creationId xmlns:p14="http://schemas.microsoft.com/office/powerpoint/2010/main" val="8311647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布线问题</a:t>
            </a:r>
            <a:endParaRPr lang="zh-CN" altLang="en-US" dirty="0"/>
          </a:p>
        </p:txBody>
      </p:sp>
      <p:sp>
        <p:nvSpPr>
          <p:cNvPr id="5" name="Text Box 4"/>
          <p:cNvSpPr txBox="1">
            <a:spLocks noChangeArrowheads="1"/>
          </p:cNvSpPr>
          <p:nvPr/>
        </p:nvSpPr>
        <p:spPr bwMode="auto">
          <a:xfrm>
            <a:off x="609600" y="1412776"/>
            <a:ext cx="8077200" cy="386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FontTx/>
              <a:buNone/>
            </a:pPr>
            <a:r>
              <a:rPr kumimoji="1" lang="en-US" altLang="zh-CN" sz="1600" dirty="0"/>
              <a:t>for (</a:t>
            </a:r>
            <a:r>
              <a:rPr kumimoji="1" lang="en-US" altLang="zh-CN" sz="1600" dirty="0" err="1"/>
              <a:t>int</a:t>
            </a:r>
            <a:r>
              <a:rPr kumimoji="1" lang="en-US" altLang="zh-CN" sz="1600" dirty="0"/>
              <a:t> </a:t>
            </a:r>
            <a:r>
              <a:rPr kumimoji="1" lang="en-US" altLang="zh-CN" sz="1600" dirty="0" err="1"/>
              <a:t>i</a:t>
            </a:r>
            <a:r>
              <a:rPr kumimoji="1" lang="en-US" altLang="zh-CN" sz="1600" dirty="0"/>
              <a:t> = 0; </a:t>
            </a:r>
            <a:r>
              <a:rPr kumimoji="1" lang="en-US" altLang="zh-CN" sz="1600" dirty="0" err="1"/>
              <a:t>i</a:t>
            </a:r>
            <a:r>
              <a:rPr kumimoji="1" lang="en-US" altLang="zh-CN" sz="1600" dirty="0"/>
              <a:t> &lt; </a:t>
            </a:r>
            <a:r>
              <a:rPr kumimoji="1" lang="en-US" altLang="zh-CN" sz="1600" dirty="0" err="1"/>
              <a:t>NumOfNbrs</a:t>
            </a:r>
            <a:r>
              <a:rPr kumimoji="1" lang="en-US" altLang="zh-CN" sz="1600" dirty="0"/>
              <a:t>; </a:t>
            </a:r>
            <a:r>
              <a:rPr kumimoji="1" lang="en-US" altLang="zh-CN" sz="1600" dirty="0" err="1"/>
              <a:t>i</a:t>
            </a:r>
            <a:r>
              <a:rPr kumimoji="1" lang="en-US" altLang="zh-CN" sz="1600" dirty="0"/>
              <a:t>++) {</a:t>
            </a:r>
          </a:p>
          <a:p>
            <a:pPr eaLnBrk="1" hangingPunct="1">
              <a:lnSpc>
                <a:spcPct val="140000"/>
              </a:lnSpc>
              <a:spcBef>
                <a:spcPct val="0"/>
              </a:spcBef>
              <a:buFontTx/>
              <a:buNone/>
            </a:pPr>
            <a:r>
              <a:rPr kumimoji="1" lang="en-US" altLang="zh-CN" sz="1600" dirty="0"/>
              <a:t>         </a:t>
            </a:r>
            <a:r>
              <a:rPr kumimoji="1" lang="en-US" altLang="zh-CN" sz="1600" dirty="0" err="1"/>
              <a:t>nbr.row</a:t>
            </a:r>
            <a:r>
              <a:rPr kumimoji="1" lang="en-US" altLang="zh-CN" sz="1600" dirty="0"/>
              <a:t> = </a:t>
            </a:r>
            <a:r>
              <a:rPr kumimoji="1" lang="en-US" altLang="zh-CN" sz="1600" dirty="0" err="1"/>
              <a:t>here.row</a:t>
            </a:r>
            <a:r>
              <a:rPr kumimoji="1" lang="en-US" altLang="zh-CN" sz="1600" dirty="0"/>
              <a:t> + offset[</a:t>
            </a:r>
            <a:r>
              <a:rPr kumimoji="1" lang="en-US" altLang="zh-CN" sz="1600" dirty="0" err="1"/>
              <a:t>i</a:t>
            </a:r>
            <a:r>
              <a:rPr kumimoji="1" lang="en-US" altLang="zh-CN" sz="1600" dirty="0"/>
              <a:t>].row;</a:t>
            </a:r>
          </a:p>
          <a:p>
            <a:pPr eaLnBrk="1" hangingPunct="1">
              <a:lnSpc>
                <a:spcPct val="140000"/>
              </a:lnSpc>
              <a:spcBef>
                <a:spcPct val="0"/>
              </a:spcBef>
              <a:buFontTx/>
              <a:buNone/>
            </a:pPr>
            <a:r>
              <a:rPr kumimoji="1" lang="en-US" altLang="zh-CN" sz="1600" dirty="0"/>
              <a:t>         </a:t>
            </a:r>
            <a:r>
              <a:rPr kumimoji="1" lang="en-US" altLang="zh-CN" sz="1600" dirty="0" err="1"/>
              <a:t>nbr.col</a:t>
            </a:r>
            <a:r>
              <a:rPr kumimoji="1" lang="en-US" altLang="zh-CN" sz="1600" dirty="0"/>
              <a:t> = </a:t>
            </a:r>
            <a:r>
              <a:rPr kumimoji="1" lang="en-US" altLang="zh-CN" sz="1600" dirty="0" err="1"/>
              <a:t>here.col</a:t>
            </a:r>
            <a:r>
              <a:rPr kumimoji="1" lang="en-US" altLang="zh-CN" sz="1600" dirty="0"/>
              <a:t> + offset[</a:t>
            </a:r>
            <a:r>
              <a:rPr kumimoji="1" lang="en-US" altLang="zh-CN" sz="1600" dirty="0" err="1"/>
              <a:t>i</a:t>
            </a:r>
            <a:r>
              <a:rPr kumimoji="1" lang="en-US" altLang="zh-CN" sz="1600" dirty="0"/>
              <a:t>].col;</a:t>
            </a:r>
          </a:p>
          <a:p>
            <a:pPr eaLnBrk="1" hangingPunct="1">
              <a:lnSpc>
                <a:spcPct val="140000"/>
              </a:lnSpc>
              <a:spcBef>
                <a:spcPct val="0"/>
              </a:spcBef>
              <a:buFontTx/>
              <a:buNone/>
            </a:pPr>
            <a:r>
              <a:rPr kumimoji="1" lang="en-US" altLang="zh-CN" sz="1600" dirty="0"/>
              <a:t>         if (grid[</a:t>
            </a:r>
            <a:r>
              <a:rPr kumimoji="1" lang="en-US" altLang="zh-CN" sz="1600" dirty="0" err="1"/>
              <a:t>nbr.row</a:t>
            </a:r>
            <a:r>
              <a:rPr kumimoji="1" lang="en-US" altLang="zh-CN" sz="1600" dirty="0"/>
              <a:t>][</a:t>
            </a:r>
            <a:r>
              <a:rPr kumimoji="1" lang="en-US" altLang="zh-CN" sz="1600" dirty="0" err="1"/>
              <a:t>nbr.col</a:t>
            </a:r>
            <a:r>
              <a:rPr kumimoji="1" lang="en-US" altLang="zh-CN" sz="1600" dirty="0"/>
              <a:t>] == 0) {</a:t>
            </a:r>
          </a:p>
          <a:p>
            <a:pPr eaLnBrk="1" hangingPunct="1">
              <a:lnSpc>
                <a:spcPct val="140000"/>
              </a:lnSpc>
              <a:spcBef>
                <a:spcPct val="0"/>
              </a:spcBef>
              <a:buFontTx/>
              <a:buNone/>
            </a:pPr>
            <a:r>
              <a:rPr kumimoji="1" lang="en-US" altLang="zh-CN" sz="1600" dirty="0"/>
              <a:t>             // </a:t>
            </a:r>
            <a:r>
              <a:rPr kumimoji="1" lang="zh-CN" altLang="en-US" sz="1600" dirty="0"/>
              <a:t>该方格未标记</a:t>
            </a:r>
          </a:p>
          <a:p>
            <a:pPr eaLnBrk="1" hangingPunct="1">
              <a:lnSpc>
                <a:spcPct val="140000"/>
              </a:lnSpc>
              <a:spcBef>
                <a:spcPct val="0"/>
              </a:spcBef>
              <a:buFontTx/>
              <a:buNone/>
            </a:pPr>
            <a:r>
              <a:rPr kumimoji="1" lang="zh-CN" altLang="en-US" sz="1600" dirty="0"/>
              <a:t>             </a:t>
            </a:r>
            <a:r>
              <a:rPr kumimoji="1" lang="en-US" altLang="zh-CN" sz="1600" dirty="0"/>
              <a:t>grid[</a:t>
            </a:r>
            <a:r>
              <a:rPr kumimoji="1" lang="en-US" altLang="zh-CN" sz="1600" dirty="0" err="1"/>
              <a:t>nbr.row</a:t>
            </a:r>
            <a:r>
              <a:rPr kumimoji="1" lang="en-US" altLang="zh-CN" sz="1600" dirty="0"/>
              <a:t>][</a:t>
            </a:r>
            <a:r>
              <a:rPr kumimoji="1" lang="en-US" altLang="zh-CN" sz="1600" dirty="0" err="1"/>
              <a:t>nbr.col</a:t>
            </a:r>
            <a:r>
              <a:rPr kumimoji="1" lang="en-US" altLang="zh-CN" sz="1600" dirty="0"/>
              <a:t>]</a:t>
            </a:r>
          </a:p>
          <a:p>
            <a:pPr eaLnBrk="1" hangingPunct="1">
              <a:lnSpc>
                <a:spcPct val="140000"/>
              </a:lnSpc>
              <a:spcBef>
                <a:spcPct val="0"/>
              </a:spcBef>
              <a:buFontTx/>
              <a:buNone/>
            </a:pPr>
            <a:r>
              <a:rPr kumimoji="1" lang="en-US" altLang="zh-CN" sz="1600" dirty="0"/>
              <a:t>                = grid[</a:t>
            </a:r>
            <a:r>
              <a:rPr kumimoji="1" lang="en-US" altLang="zh-CN" sz="1600" dirty="0" err="1"/>
              <a:t>here.row</a:t>
            </a:r>
            <a:r>
              <a:rPr kumimoji="1" lang="en-US" altLang="zh-CN" sz="1600" dirty="0"/>
              <a:t>][</a:t>
            </a:r>
            <a:r>
              <a:rPr kumimoji="1" lang="en-US" altLang="zh-CN" sz="1600" dirty="0" err="1"/>
              <a:t>here.col</a:t>
            </a:r>
            <a:r>
              <a:rPr kumimoji="1" lang="en-US" altLang="zh-CN" sz="1600" dirty="0"/>
              <a:t>] + 1;</a:t>
            </a:r>
          </a:p>
          <a:p>
            <a:pPr eaLnBrk="1" hangingPunct="1">
              <a:lnSpc>
                <a:spcPct val="140000"/>
              </a:lnSpc>
              <a:spcBef>
                <a:spcPct val="0"/>
              </a:spcBef>
              <a:buFontTx/>
              <a:buNone/>
            </a:pPr>
            <a:r>
              <a:rPr kumimoji="1" lang="en-US" altLang="zh-CN" sz="1600" dirty="0"/>
              <a:t>             if ((</a:t>
            </a:r>
            <a:r>
              <a:rPr kumimoji="1" lang="en-US" altLang="zh-CN" sz="1600" dirty="0" err="1"/>
              <a:t>nbr.row</a:t>
            </a:r>
            <a:r>
              <a:rPr kumimoji="1" lang="en-US" altLang="zh-CN" sz="1600" dirty="0"/>
              <a:t> == </a:t>
            </a:r>
            <a:r>
              <a:rPr kumimoji="1" lang="en-US" altLang="zh-CN" sz="1600" dirty="0" err="1"/>
              <a:t>finish.row</a:t>
            </a:r>
            <a:r>
              <a:rPr kumimoji="1" lang="en-US" altLang="zh-CN" sz="1600" dirty="0"/>
              <a:t>) &amp;&amp;</a:t>
            </a:r>
          </a:p>
          <a:p>
            <a:pPr eaLnBrk="1" hangingPunct="1">
              <a:lnSpc>
                <a:spcPct val="140000"/>
              </a:lnSpc>
              <a:spcBef>
                <a:spcPct val="0"/>
              </a:spcBef>
              <a:buFontTx/>
              <a:buNone/>
            </a:pPr>
            <a:r>
              <a:rPr kumimoji="1" lang="en-US" altLang="zh-CN" sz="1600" dirty="0"/>
              <a:t>                (</a:t>
            </a:r>
            <a:r>
              <a:rPr kumimoji="1" lang="en-US" altLang="zh-CN" sz="1600" dirty="0" err="1"/>
              <a:t>nbr.col</a:t>
            </a:r>
            <a:r>
              <a:rPr kumimoji="1" lang="en-US" altLang="zh-CN" sz="1600" dirty="0"/>
              <a:t> == </a:t>
            </a:r>
            <a:r>
              <a:rPr kumimoji="1" lang="en-US" altLang="zh-CN" sz="1600" dirty="0" err="1"/>
              <a:t>finish.col</a:t>
            </a:r>
            <a:r>
              <a:rPr kumimoji="1" lang="en-US" altLang="zh-CN" sz="1600" dirty="0"/>
              <a:t>)) break; // </a:t>
            </a:r>
            <a:r>
              <a:rPr kumimoji="1" lang="zh-CN" altLang="en-US" sz="1600" dirty="0"/>
              <a:t>完成布线</a:t>
            </a:r>
          </a:p>
          <a:p>
            <a:pPr eaLnBrk="1" hangingPunct="1">
              <a:lnSpc>
                <a:spcPct val="140000"/>
              </a:lnSpc>
              <a:spcBef>
                <a:spcPct val="0"/>
              </a:spcBef>
              <a:buFontTx/>
              <a:buNone/>
            </a:pPr>
            <a:r>
              <a:rPr kumimoji="1" lang="zh-CN" altLang="en-US" sz="1600" dirty="0"/>
              <a:t>         </a:t>
            </a:r>
            <a:r>
              <a:rPr kumimoji="1" lang="en-US" altLang="zh-CN" sz="1600" dirty="0" err="1"/>
              <a:t>Q.Add</a:t>
            </a:r>
            <a:r>
              <a:rPr kumimoji="1" lang="en-US" altLang="zh-CN" sz="1600" dirty="0"/>
              <a:t>(</a:t>
            </a:r>
            <a:r>
              <a:rPr kumimoji="1" lang="en-US" altLang="zh-CN" sz="1600" dirty="0" err="1"/>
              <a:t>nbr</a:t>
            </a:r>
            <a:r>
              <a:rPr kumimoji="1" lang="en-US" altLang="zh-CN" sz="1600" dirty="0"/>
              <a:t>);} </a:t>
            </a:r>
          </a:p>
          <a:p>
            <a:pPr eaLnBrk="1" hangingPunct="1">
              <a:lnSpc>
                <a:spcPct val="140000"/>
              </a:lnSpc>
              <a:spcBef>
                <a:spcPct val="0"/>
              </a:spcBef>
              <a:buFontTx/>
              <a:buNone/>
            </a:pPr>
            <a:r>
              <a:rPr kumimoji="1" lang="en-US" altLang="zh-CN" sz="1600" dirty="0"/>
              <a:t>         }</a:t>
            </a:r>
          </a:p>
        </p:txBody>
      </p:sp>
      <p:sp>
        <p:nvSpPr>
          <p:cNvPr id="6" name="Text Box 6"/>
          <p:cNvSpPr txBox="1">
            <a:spLocks noChangeArrowheads="1"/>
          </p:cNvSpPr>
          <p:nvPr/>
        </p:nvSpPr>
        <p:spPr bwMode="auto">
          <a:xfrm>
            <a:off x="533400" y="5527576"/>
            <a:ext cx="754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dirty="0">
                <a:ea typeface="楷体_GB2312" pitchFamily="49" charset="-122"/>
              </a:rPr>
              <a:t>找到目标位置后，可以通过回溯方法找到这条最短路径。</a:t>
            </a: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42</a:t>
            </a:fld>
            <a:r>
              <a:rPr lang="en-US" altLang="zh-CN" smtClean="0"/>
              <a:t>/62</a:t>
            </a:r>
            <a:endParaRPr lang="en-US" altLang="zh-CN" dirty="0"/>
          </a:p>
        </p:txBody>
      </p:sp>
    </p:spTree>
    <p:extLst>
      <p:ext uri="{BB962C8B-B14F-4D97-AF65-F5344CB8AC3E}">
        <p14:creationId xmlns:p14="http://schemas.microsoft.com/office/powerpoint/2010/main" val="354129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问题描述</a:t>
            </a:r>
            <a:endParaRPr lang="zh-CN" altLang="en-US" dirty="0"/>
          </a:p>
        </p:txBody>
      </p:sp>
      <p:sp>
        <p:nvSpPr>
          <p:cNvPr id="3" name="标题 2"/>
          <p:cNvSpPr>
            <a:spLocks noGrp="1"/>
          </p:cNvSpPr>
          <p:nvPr>
            <p:ph type="title"/>
          </p:nvPr>
        </p:nvSpPr>
        <p:spPr/>
        <p:txBody>
          <a:bodyPr/>
          <a:lstStyle/>
          <a:p>
            <a:r>
              <a:rPr lang="zh-CN" altLang="en-US" dirty="0" smtClean="0"/>
              <a:t>最大团问题</a:t>
            </a:r>
            <a:endParaRPr lang="zh-CN" altLang="en-US" dirty="0"/>
          </a:p>
        </p:txBody>
      </p:sp>
      <p:sp>
        <p:nvSpPr>
          <p:cNvPr id="5" name="Text Box 4"/>
          <p:cNvSpPr txBox="1">
            <a:spLocks noChangeArrowheads="1"/>
          </p:cNvSpPr>
          <p:nvPr/>
        </p:nvSpPr>
        <p:spPr bwMode="auto">
          <a:xfrm>
            <a:off x="323528" y="1844824"/>
            <a:ext cx="8424936"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dirty="0">
                <a:latin typeface="楷体_GB2312" pitchFamily="49" charset="-122"/>
                <a:ea typeface="楷体_GB2312" pitchFamily="49" charset="-122"/>
              </a:rPr>
              <a:t>    给定无向图</a:t>
            </a:r>
            <a:r>
              <a:rPr lang="en-US" altLang="zh-CN" sz="2400" b="1" dirty="0">
                <a:latin typeface="楷体_GB2312" pitchFamily="49" charset="-122"/>
                <a:ea typeface="楷体_GB2312" pitchFamily="49" charset="-122"/>
              </a:rPr>
              <a:t>G=(V，E)。</a:t>
            </a:r>
            <a:r>
              <a:rPr lang="zh-CN" altLang="en-US" sz="2400" b="1" dirty="0">
                <a:latin typeface="楷体_GB2312" pitchFamily="49" charset="-122"/>
                <a:ea typeface="楷体_GB2312" pitchFamily="49" charset="-122"/>
              </a:rPr>
              <a:t>如果</a:t>
            </a:r>
            <a:r>
              <a:rPr lang="en-US" altLang="zh-CN" sz="2400" b="1" dirty="0">
                <a:latin typeface="楷体_GB2312" pitchFamily="49" charset="-122"/>
                <a:ea typeface="楷体_GB2312" pitchFamily="49" charset="-122"/>
              </a:rPr>
              <a:t>U</a:t>
            </a:r>
            <a:r>
              <a:rPr lang="en-US" altLang="zh-CN" sz="2400" b="1" dirty="0">
                <a:latin typeface="楷体_GB2312" pitchFamily="49" charset="-122"/>
                <a:ea typeface="楷体_GB2312" pitchFamily="49" charset="-122"/>
                <a:sym typeface="Symbol" panose="05050102010706020507" pitchFamily="18" charset="2"/>
              </a:rPr>
              <a:t></a:t>
            </a:r>
            <a:r>
              <a:rPr lang="en-US" altLang="zh-CN" sz="2400" b="1" dirty="0">
                <a:latin typeface="楷体_GB2312" pitchFamily="49" charset="-122"/>
                <a:ea typeface="楷体_GB2312" pitchFamily="49" charset="-122"/>
              </a:rPr>
              <a:t>V，</a:t>
            </a:r>
            <a:r>
              <a:rPr lang="zh-CN" altLang="en-US" sz="2400" b="1" dirty="0">
                <a:latin typeface="楷体_GB2312" pitchFamily="49" charset="-122"/>
                <a:ea typeface="楷体_GB2312" pitchFamily="49" charset="-122"/>
              </a:rPr>
              <a:t>且对任意</a:t>
            </a:r>
            <a:r>
              <a:rPr lang="en-US" altLang="zh-CN" sz="2400" b="1" dirty="0" err="1">
                <a:latin typeface="楷体_GB2312" pitchFamily="49" charset="-122"/>
                <a:ea typeface="楷体_GB2312" pitchFamily="49" charset="-122"/>
              </a:rPr>
              <a:t>u，v</a:t>
            </a:r>
            <a:r>
              <a:rPr lang="en-US" altLang="zh-CN" sz="2400" b="1" dirty="0" err="1">
                <a:latin typeface="楷体_GB2312" pitchFamily="49" charset="-122"/>
                <a:ea typeface="楷体_GB2312" pitchFamily="49" charset="-122"/>
                <a:sym typeface="Symbol" panose="05050102010706020507" pitchFamily="18" charset="2"/>
              </a:rPr>
              <a:t></a:t>
            </a:r>
            <a:r>
              <a:rPr lang="en-US" altLang="zh-CN" sz="2400" b="1" dirty="0" err="1">
                <a:latin typeface="楷体_GB2312" pitchFamily="49" charset="-122"/>
                <a:ea typeface="楷体_GB2312" pitchFamily="49" charset="-122"/>
              </a:rPr>
              <a:t>U</a:t>
            </a:r>
            <a:r>
              <a:rPr lang="zh-CN" altLang="en-US" sz="2400" b="1" dirty="0">
                <a:latin typeface="楷体_GB2312" pitchFamily="49" charset="-122"/>
                <a:ea typeface="楷体_GB2312" pitchFamily="49" charset="-122"/>
              </a:rPr>
              <a:t>有(</a:t>
            </a:r>
            <a:r>
              <a:rPr lang="en-US" altLang="zh-CN" sz="2400" b="1" dirty="0" err="1">
                <a:latin typeface="楷体_GB2312" pitchFamily="49" charset="-122"/>
                <a:ea typeface="楷体_GB2312" pitchFamily="49" charset="-122"/>
              </a:rPr>
              <a:t>u，v</a:t>
            </a:r>
            <a:r>
              <a:rPr lang="en-US" altLang="zh-CN"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sym typeface="Symbol" panose="05050102010706020507" pitchFamily="18" charset="2"/>
              </a:rPr>
              <a:t></a:t>
            </a:r>
            <a:r>
              <a:rPr lang="en-US" altLang="zh-CN" sz="2400" b="1" dirty="0">
                <a:latin typeface="楷体_GB2312" pitchFamily="49" charset="-122"/>
                <a:ea typeface="楷体_GB2312" pitchFamily="49" charset="-122"/>
              </a:rPr>
              <a:t>E，</a:t>
            </a:r>
            <a:r>
              <a:rPr lang="zh-CN" altLang="en-US" sz="2400" b="1" dirty="0">
                <a:latin typeface="楷体_GB2312" pitchFamily="49" charset="-122"/>
                <a:ea typeface="楷体_GB2312" pitchFamily="49" charset="-122"/>
              </a:rPr>
              <a:t>则称</a:t>
            </a:r>
            <a:r>
              <a:rPr lang="en-US" altLang="zh-CN" sz="2400" b="1" dirty="0">
                <a:latin typeface="楷体_GB2312" pitchFamily="49" charset="-122"/>
                <a:ea typeface="楷体_GB2312" pitchFamily="49" charset="-122"/>
              </a:rPr>
              <a:t>U</a:t>
            </a:r>
            <a:r>
              <a:rPr lang="zh-CN" altLang="en-US" sz="2400" b="1" dirty="0">
                <a:latin typeface="楷体_GB2312" pitchFamily="49" charset="-122"/>
                <a:ea typeface="楷体_GB2312" pitchFamily="49" charset="-122"/>
              </a:rPr>
              <a:t>是</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的完全子图。</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的完全子图</a:t>
            </a:r>
            <a:r>
              <a:rPr lang="en-US" altLang="zh-CN" sz="2400" b="1" dirty="0">
                <a:latin typeface="楷体_GB2312" pitchFamily="49" charset="-122"/>
                <a:ea typeface="楷体_GB2312" pitchFamily="49" charset="-122"/>
              </a:rPr>
              <a:t>U</a:t>
            </a:r>
            <a:r>
              <a:rPr lang="zh-CN" altLang="en-US" sz="2400" b="1" dirty="0">
                <a:latin typeface="楷体_GB2312" pitchFamily="49" charset="-122"/>
                <a:ea typeface="楷体_GB2312" pitchFamily="49" charset="-122"/>
              </a:rPr>
              <a:t>是</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的团当且仅当</a:t>
            </a:r>
            <a:r>
              <a:rPr lang="en-US" altLang="zh-CN" sz="2400" b="1" dirty="0">
                <a:latin typeface="楷体_GB2312" pitchFamily="49" charset="-122"/>
                <a:ea typeface="楷体_GB2312" pitchFamily="49" charset="-122"/>
              </a:rPr>
              <a:t>U</a:t>
            </a:r>
            <a:r>
              <a:rPr lang="zh-CN" altLang="en-US" sz="2400" b="1" dirty="0">
                <a:latin typeface="楷体_GB2312" pitchFamily="49" charset="-122"/>
                <a:ea typeface="楷体_GB2312" pitchFamily="49" charset="-122"/>
              </a:rPr>
              <a:t>不包含在</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a:t>
            </a:r>
            <a:r>
              <a:rPr lang="zh-CN" altLang="en-US" sz="2400" dirty="0">
                <a:latin typeface="楷体_GB2312" pitchFamily="49" charset="-122"/>
                <a:ea typeface="楷体_GB2312" pitchFamily="49" charset="-122"/>
              </a:rPr>
              <a:t>更</a:t>
            </a:r>
            <a:r>
              <a:rPr lang="zh-CN" altLang="en-US" sz="2400" b="1" dirty="0">
                <a:latin typeface="楷体_GB2312" pitchFamily="49" charset="-122"/>
                <a:ea typeface="楷体_GB2312" pitchFamily="49" charset="-122"/>
              </a:rPr>
              <a:t>大的完全子图中。</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的最大团是指</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中所含顶点数最多的团。</a:t>
            </a:r>
          </a:p>
          <a:p>
            <a:pPr eaLnBrk="1" hangingPunct="1">
              <a:spcBef>
                <a:spcPct val="50000"/>
              </a:spcBef>
              <a:buFontTx/>
              <a:buNone/>
            </a:pPr>
            <a:r>
              <a:rPr lang="zh-CN" altLang="en-US" sz="2400" b="1" dirty="0">
                <a:latin typeface="楷体_GB2312" pitchFamily="49" charset="-122"/>
                <a:ea typeface="楷体_GB2312" pitchFamily="49" charset="-122"/>
              </a:rPr>
              <a:t>    下图</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中，子集{1，2}是</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的大小为2的完全子图。这个完全子图不是团，因为它被</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的更大的完全子图{1，2，5}包含。{1，2，5}是</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的最大团。{1，4，5}和{2，3，5}也是</a:t>
            </a:r>
            <a:r>
              <a:rPr lang="en-US" altLang="zh-CN" sz="2400" b="1" dirty="0">
                <a:latin typeface="楷体_GB2312" pitchFamily="49" charset="-122"/>
                <a:ea typeface="楷体_GB2312" pitchFamily="49" charset="-122"/>
              </a:rPr>
              <a:t>G</a:t>
            </a:r>
            <a:r>
              <a:rPr lang="zh-CN" altLang="en-US" sz="2400" b="1" dirty="0">
                <a:latin typeface="楷体_GB2312" pitchFamily="49" charset="-122"/>
                <a:ea typeface="楷体_GB2312" pitchFamily="49" charset="-122"/>
              </a:rPr>
              <a:t>的最大团。 </a:t>
            </a:r>
          </a:p>
        </p:txBody>
      </p:sp>
      <p:pic>
        <p:nvPicPr>
          <p:cNvPr id="6" name="Picture 6" descr="未命名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61456" y="4782817"/>
            <a:ext cx="3544416" cy="1674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6"/>
          <p:cNvSpPr>
            <a:spLocks noGrp="1"/>
          </p:cNvSpPr>
          <p:nvPr>
            <p:ph type="sldNum" sz="quarter" idx="10"/>
          </p:nvPr>
        </p:nvSpPr>
        <p:spPr/>
        <p:txBody>
          <a:bodyPr/>
          <a:lstStyle/>
          <a:p>
            <a:pPr>
              <a:defRPr/>
            </a:pPr>
            <a:fld id="{459EA7AB-6CCF-4392-BD0C-0EE200CA1E6B}" type="slidenum">
              <a:rPr lang="en-US" altLang="zh-CN" smtClean="0"/>
              <a:pPr>
                <a:defRPr/>
              </a:pPr>
              <a:t>43</a:t>
            </a:fld>
            <a:r>
              <a:rPr lang="en-US" altLang="zh-CN" smtClean="0"/>
              <a:t>/62</a:t>
            </a:r>
            <a:endParaRPr lang="en-US" altLang="zh-CN" dirty="0"/>
          </a:p>
        </p:txBody>
      </p:sp>
    </p:spTree>
    <p:extLst>
      <p:ext uri="{BB962C8B-B14F-4D97-AF65-F5344CB8AC3E}">
        <p14:creationId xmlns:p14="http://schemas.microsoft.com/office/powerpoint/2010/main" val="271082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上界函数</a:t>
            </a:r>
            <a:endParaRPr lang="zh-CN" altLang="en-US" dirty="0"/>
          </a:p>
        </p:txBody>
      </p:sp>
      <p:sp>
        <p:nvSpPr>
          <p:cNvPr id="5" name="Text Box 6"/>
          <p:cNvSpPr txBox="1">
            <a:spLocks noChangeArrowheads="1"/>
          </p:cNvSpPr>
          <p:nvPr/>
        </p:nvSpPr>
        <p:spPr bwMode="auto">
          <a:xfrm>
            <a:off x="395536" y="1700808"/>
            <a:ext cx="812165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latin typeface="楷体_GB2312" pitchFamily="49" charset="-122"/>
                <a:ea typeface="楷体_GB2312" pitchFamily="49" charset="-122"/>
              </a:rPr>
              <a:t>用变量</a:t>
            </a:r>
            <a:r>
              <a:rPr lang="en-US" altLang="zh-CN" sz="2800" b="1" dirty="0" err="1">
                <a:latin typeface="楷体_GB2312" pitchFamily="49" charset="-122"/>
                <a:ea typeface="楷体_GB2312" pitchFamily="49" charset="-122"/>
              </a:rPr>
              <a:t>cliqueSize</a:t>
            </a:r>
            <a:r>
              <a:rPr lang="zh-CN" altLang="en-US" sz="2800" b="1" dirty="0">
                <a:latin typeface="楷体_GB2312" pitchFamily="49" charset="-122"/>
                <a:ea typeface="楷体_GB2312" pitchFamily="49" charset="-122"/>
              </a:rPr>
              <a:t>表示与该结点相应的团的顶点数；</a:t>
            </a:r>
            <a:r>
              <a:rPr lang="en-US" altLang="zh-CN" sz="2800" b="1" dirty="0">
                <a:latin typeface="楷体_GB2312" pitchFamily="49" charset="-122"/>
                <a:ea typeface="楷体_GB2312" pitchFamily="49" charset="-122"/>
              </a:rPr>
              <a:t>level</a:t>
            </a:r>
            <a:r>
              <a:rPr lang="zh-CN" altLang="en-US" sz="2800" b="1" dirty="0">
                <a:latin typeface="楷体_GB2312" pitchFamily="49" charset="-122"/>
                <a:ea typeface="楷体_GB2312" pitchFamily="49" charset="-122"/>
              </a:rPr>
              <a:t>表示结点在子集空间树中所处的层次；用</a:t>
            </a:r>
            <a:r>
              <a:rPr lang="en-US" altLang="zh-CN" sz="2800" b="1" dirty="0" err="1">
                <a:latin typeface="楷体_GB2312" pitchFamily="49" charset="-122"/>
                <a:ea typeface="楷体_GB2312" pitchFamily="49" charset="-122"/>
              </a:rPr>
              <a:t>cliqueSize</a:t>
            </a:r>
            <a:r>
              <a:rPr lang="en-US" altLang="zh-CN" sz="2800" b="1" dirty="0">
                <a:latin typeface="楷体_GB2312" pitchFamily="49" charset="-122"/>
                <a:ea typeface="楷体_GB2312" pitchFamily="49" charset="-122"/>
              </a:rPr>
              <a:t> +n-level+1</a:t>
            </a:r>
            <a:r>
              <a:rPr lang="zh-CN" altLang="en-US" sz="2800" b="1" dirty="0">
                <a:latin typeface="楷体_GB2312" pitchFamily="49" charset="-122"/>
                <a:ea typeface="楷体_GB2312" pitchFamily="49" charset="-122"/>
              </a:rPr>
              <a:t>作为顶点数上界</a:t>
            </a:r>
            <a:r>
              <a:rPr lang="en-US" altLang="zh-CN" sz="2800" b="1" dirty="0" err="1">
                <a:latin typeface="楷体_GB2312" pitchFamily="49" charset="-122"/>
                <a:ea typeface="楷体_GB2312" pitchFamily="49" charset="-122"/>
              </a:rPr>
              <a:t>upperSize</a:t>
            </a:r>
            <a:r>
              <a:rPr lang="zh-CN" altLang="en-US" sz="2800" b="1" dirty="0">
                <a:latin typeface="楷体_GB2312" pitchFamily="49" charset="-122"/>
                <a:ea typeface="楷体_GB2312" pitchFamily="49" charset="-122"/>
              </a:rPr>
              <a:t>的值。 </a:t>
            </a:r>
          </a:p>
        </p:txBody>
      </p:sp>
      <p:sp>
        <p:nvSpPr>
          <p:cNvPr id="6" name="Text Box 7"/>
          <p:cNvSpPr txBox="1">
            <a:spLocks noChangeArrowheads="1"/>
          </p:cNvSpPr>
          <p:nvPr/>
        </p:nvSpPr>
        <p:spPr bwMode="auto">
          <a:xfrm>
            <a:off x="375393" y="3933056"/>
            <a:ext cx="812165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latin typeface="楷体_GB2312" pitchFamily="49" charset="-122"/>
                <a:ea typeface="楷体_GB2312" pitchFamily="49" charset="-122"/>
              </a:rPr>
              <a:t>在此优先队列式分支限界法中，</a:t>
            </a:r>
            <a:r>
              <a:rPr lang="en-US" altLang="zh-CN" sz="2800" b="1" dirty="0" err="1">
                <a:latin typeface="楷体_GB2312" pitchFamily="49" charset="-122"/>
                <a:ea typeface="楷体_GB2312" pitchFamily="49" charset="-122"/>
              </a:rPr>
              <a:t>upperSize</a:t>
            </a:r>
            <a:r>
              <a:rPr lang="zh-CN" altLang="en-US" sz="2800" b="1" dirty="0">
                <a:latin typeface="楷体_GB2312" pitchFamily="49" charset="-122"/>
                <a:ea typeface="楷体_GB2312" pitchFamily="49" charset="-122"/>
              </a:rPr>
              <a:t>实际上也是优先队列中元素的优先级。算法总是从活结点优先队列中抽取具有最大</a:t>
            </a:r>
            <a:r>
              <a:rPr lang="en-US" altLang="zh-CN" sz="2800" b="1" dirty="0" err="1">
                <a:latin typeface="楷体_GB2312" pitchFamily="49" charset="-122"/>
                <a:ea typeface="楷体_GB2312" pitchFamily="49" charset="-122"/>
              </a:rPr>
              <a:t>upperSize</a:t>
            </a:r>
            <a:r>
              <a:rPr lang="zh-CN" altLang="en-US" sz="2800" b="1" dirty="0">
                <a:latin typeface="楷体_GB2312" pitchFamily="49" charset="-122"/>
                <a:ea typeface="楷体_GB2312" pitchFamily="49" charset="-122"/>
              </a:rPr>
              <a:t>值的元素作为下一个扩展元素。 </a:t>
            </a: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44</a:t>
            </a:fld>
            <a:r>
              <a:rPr lang="en-US" altLang="zh-CN" smtClean="0"/>
              <a:t>/62</a:t>
            </a:r>
            <a:endParaRPr lang="en-US" altLang="zh-CN" dirty="0"/>
          </a:p>
        </p:txBody>
      </p:sp>
    </p:spTree>
    <p:extLst>
      <p:ext uri="{BB962C8B-B14F-4D97-AF65-F5344CB8AC3E}">
        <p14:creationId xmlns:p14="http://schemas.microsoft.com/office/powerpoint/2010/main" val="79395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 最大团问题的解空间树也是一棵子集树。子集树的根结点是初始扩展结点，对于这个特殊的扩展结点，其</a:t>
            </a:r>
            <a:r>
              <a:rPr lang="en-US" altLang="zh-CN" dirty="0" err="1"/>
              <a:t>cliqueSize</a:t>
            </a:r>
            <a:r>
              <a:rPr lang="zh-CN" altLang="en-US" dirty="0"/>
              <a:t>的值为</a:t>
            </a:r>
            <a:r>
              <a:rPr lang="en-US" altLang="zh-CN" dirty="0"/>
              <a:t>0</a:t>
            </a:r>
            <a:r>
              <a:rPr lang="zh-CN" altLang="en-US" dirty="0" smtClean="0"/>
              <a:t>。</a:t>
            </a:r>
            <a:endParaRPr lang="en-US" altLang="zh-CN" dirty="0" smtClean="0"/>
          </a:p>
          <a:p>
            <a:pPr lvl="1"/>
            <a:r>
              <a:rPr lang="zh-CN" altLang="en-US" dirty="0" smtClean="0"/>
              <a:t> </a:t>
            </a:r>
            <a:r>
              <a:rPr lang="zh-CN" altLang="en-US" dirty="0"/>
              <a:t>算法在扩展内部结点时，首先考察其左儿子结点。在左儿子结点处，将顶点</a:t>
            </a:r>
            <a:r>
              <a:rPr lang="en-US" altLang="zh-CN" dirty="0" err="1"/>
              <a:t>i</a:t>
            </a:r>
            <a:r>
              <a:rPr lang="zh-CN" altLang="en-US" dirty="0"/>
              <a:t>加入到当前团中，并检查该顶点与当前团中其它顶点之间是否有边相连</a:t>
            </a:r>
            <a:r>
              <a:rPr lang="zh-CN" altLang="en-US" dirty="0" smtClean="0"/>
              <a:t>。</a:t>
            </a:r>
            <a:endParaRPr lang="en-US" altLang="zh-CN" dirty="0" smtClean="0"/>
          </a:p>
          <a:p>
            <a:pPr lvl="1"/>
            <a:r>
              <a:rPr lang="zh-CN" altLang="en-US" dirty="0" smtClean="0"/>
              <a:t>当顶</a:t>
            </a:r>
            <a:r>
              <a:rPr lang="zh-CN" altLang="en-US" dirty="0"/>
              <a:t>点</a:t>
            </a:r>
            <a:r>
              <a:rPr lang="en-US" altLang="zh-CN" dirty="0" err="1"/>
              <a:t>i</a:t>
            </a:r>
            <a:r>
              <a:rPr lang="zh-CN" altLang="en-US" dirty="0"/>
              <a:t>与当前团中所有顶点之间都有边相连，则相应的左儿子结点是可行结点，将它加入到子集树中并插入活结点优先队列，否则就不是可行结点</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算法设计</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45</a:t>
            </a:fld>
            <a:r>
              <a:rPr lang="en-US" altLang="zh-CN" smtClean="0"/>
              <a:t>/62</a:t>
            </a:r>
            <a:endParaRPr lang="en-US" altLang="zh-CN" dirty="0"/>
          </a:p>
        </p:txBody>
      </p:sp>
    </p:spTree>
    <p:extLst>
      <p:ext uri="{BB962C8B-B14F-4D97-AF65-F5344CB8AC3E}">
        <p14:creationId xmlns:p14="http://schemas.microsoft.com/office/powerpoint/2010/main" val="425567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dirty="0" smtClean="0"/>
              <a:t>  </a:t>
            </a:r>
            <a:r>
              <a:rPr lang="zh-CN" altLang="en-US" sz="2800" dirty="0"/>
              <a:t>接着继续考察当前扩展结点的右儿子结点。当</a:t>
            </a:r>
            <a:r>
              <a:rPr lang="en-US" altLang="zh-CN" sz="2800" dirty="0" err="1"/>
              <a:t>upperSize</a:t>
            </a:r>
            <a:r>
              <a:rPr lang="en-US" altLang="zh-CN" sz="2800" dirty="0"/>
              <a:t>&gt;</a:t>
            </a:r>
            <a:r>
              <a:rPr lang="en-US" altLang="zh-CN" sz="2800" dirty="0" err="1"/>
              <a:t>bestn</a:t>
            </a:r>
            <a:r>
              <a:rPr lang="zh-CN" altLang="en-US" sz="2800" dirty="0"/>
              <a:t>时，右子树中可能含有最优解，此时将右儿子结点加入到子集树中并插入到活结点优先队列中。算法的</a:t>
            </a:r>
            <a:r>
              <a:rPr lang="en-US" altLang="zh-CN" sz="2800" dirty="0"/>
              <a:t>while</a:t>
            </a:r>
            <a:r>
              <a:rPr lang="zh-CN" altLang="en-US" sz="2800" dirty="0"/>
              <a:t>循环的终止条件是遇到子集树中的一个叶结点</a:t>
            </a:r>
            <a:r>
              <a:rPr lang="en-US" altLang="zh-CN" sz="2800" dirty="0"/>
              <a:t>(</a:t>
            </a:r>
            <a:r>
              <a:rPr lang="zh-CN" altLang="en-US" sz="2800" dirty="0"/>
              <a:t>即</a:t>
            </a:r>
            <a:r>
              <a:rPr lang="en-US" altLang="zh-CN" sz="2800" dirty="0"/>
              <a:t>n+1</a:t>
            </a:r>
            <a:r>
              <a:rPr lang="zh-CN" altLang="en-US" sz="2800" dirty="0"/>
              <a:t>层结点</a:t>
            </a:r>
            <a:r>
              <a:rPr lang="en-US" altLang="zh-CN" sz="2800" dirty="0"/>
              <a:t>)</a:t>
            </a:r>
            <a:r>
              <a:rPr lang="zh-CN" altLang="en-US" sz="2800" dirty="0"/>
              <a:t>成为当前扩展结点。</a:t>
            </a:r>
          </a:p>
          <a:p>
            <a:r>
              <a:rPr lang="zh-CN" altLang="en-US" sz="2800" dirty="0"/>
              <a:t>    对于子集树中的叶结点，有</a:t>
            </a:r>
            <a:r>
              <a:rPr lang="en-US" altLang="zh-CN" sz="2800" dirty="0" err="1"/>
              <a:t>upperSize</a:t>
            </a:r>
            <a:r>
              <a:rPr lang="zh-CN" altLang="en-US" sz="2800" dirty="0"/>
              <a:t>＝</a:t>
            </a:r>
            <a:r>
              <a:rPr lang="en-US" altLang="zh-CN" sz="2800" dirty="0" err="1"/>
              <a:t>cliqueSize</a:t>
            </a:r>
            <a:r>
              <a:rPr lang="zh-CN" altLang="en-US" sz="2800" dirty="0"/>
              <a:t>。此时活结点优先队列中剩余结点的</a:t>
            </a:r>
            <a:r>
              <a:rPr lang="en-US" altLang="zh-CN" sz="2800" dirty="0" err="1"/>
              <a:t>upperSize</a:t>
            </a:r>
            <a:r>
              <a:rPr lang="zh-CN" altLang="en-US" sz="2800" dirty="0"/>
              <a:t>值均不超过当前扩展结点的</a:t>
            </a:r>
            <a:r>
              <a:rPr lang="en-US" altLang="zh-CN" sz="2800" dirty="0" err="1"/>
              <a:t>upperSize</a:t>
            </a:r>
            <a:r>
              <a:rPr lang="zh-CN" altLang="en-US" sz="2800" dirty="0"/>
              <a:t>值，从而进一步搜索不可能得到更大的团，此时算法已找到一个最优解。</a:t>
            </a:r>
          </a:p>
        </p:txBody>
      </p:sp>
      <p:sp>
        <p:nvSpPr>
          <p:cNvPr id="3" name="标题 2"/>
          <p:cNvSpPr>
            <a:spLocks noGrp="1"/>
          </p:cNvSpPr>
          <p:nvPr>
            <p:ph type="title"/>
          </p:nvPr>
        </p:nvSpPr>
        <p:spPr/>
        <p:txBody>
          <a:bodyPr/>
          <a:lstStyle/>
          <a:p>
            <a:r>
              <a:rPr lang="zh-CN" altLang="en-US" dirty="0" smtClean="0"/>
              <a:t>算法设计</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46</a:t>
            </a:fld>
            <a:r>
              <a:rPr lang="en-US" altLang="zh-CN" smtClean="0"/>
              <a:t>/62</a:t>
            </a:r>
            <a:endParaRPr lang="en-US" altLang="zh-CN" dirty="0"/>
          </a:p>
        </p:txBody>
      </p:sp>
    </p:spTree>
    <p:extLst>
      <p:ext uri="{BB962C8B-B14F-4D97-AF65-F5344CB8AC3E}">
        <p14:creationId xmlns:p14="http://schemas.microsoft.com/office/powerpoint/2010/main" val="322205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问题描述</a:t>
            </a:r>
            <a:endParaRPr lang="en-US" altLang="zh-CN" dirty="0" smtClean="0"/>
          </a:p>
          <a:p>
            <a:pPr lvl="1"/>
            <a:r>
              <a:rPr lang="zh-CN" altLang="en-US" dirty="0"/>
              <a:t> 将</a:t>
            </a:r>
            <a:r>
              <a:rPr lang="en-US" altLang="zh-CN" dirty="0"/>
              <a:t>n</a:t>
            </a:r>
            <a:r>
              <a:rPr lang="zh-CN" altLang="en-US" dirty="0"/>
              <a:t>块电路板以最佳排列方式插入带有</a:t>
            </a:r>
            <a:r>
              <a:rPr lang="en-US" altLang="zh-CN" dirty="0"/>
              <a:t>n</a:t>
            </a:r>
            <a:r>
              <a:rPr lang="zh-CN" altLang="en-US" dirty="0"/>
              <a:t>个插槽的机箱中。</a:t>
            </a:r>
            <a:r>
              <a:rPr lang="en-US" altLang="zh-CN" dirty="0"/>
              <a:t>n</a:t>
            </a:r>
            <a:r>
              <a:rPr lang="zh-CN" altLang="en-US" dirty="0"/>
              <a:t>块电路板的不同排列方式对应于不同的电路板插入方案</a:t>
            </a:r>
            <a:r>
              <a:rPr lang="zh-CN" altLang="en-US" dirty="0" smtClean="0"/>
              <a:t>。</a:t>
            </a:r>
            <a:endParaRPr lang="en-US" altLang="zh-CN" dirty="0" smtClean="0"/>
          </a:p>
          <a:p>
            <a:pPr lvl="1"/>
            <a:r>
              <a:rPr lang="zh-CN" altLang="en-US" dirty="0" smtClean="0"/>
              <a:t>设</a:t>
            </a:r>
            <a:r>
              <a:rPr lang="en-US" altLang="zh-CN" dirty="0"/>
              <a:t>B={1, 2, …, n}</a:t>
            </a:r>
            <a:r>
              <a:rPr lang="zh-CN" altLang="en-US" dirty="0"/>
              <a:t>是</a:t>
            </a:r>
            <a:r>
              <a:rPr lang="en-US" altLang="zh-CN" dirty="0"/>
              <a:t>n</a:t>
            </a:r>
            <a:r>
              <a:rPr lang="zh-CN" altLang="en-US" dirty="0"/>
              <a:t>块电路板的集合，</a:t>
            </a:r>
            <a:r>
              <a:rPr lang="en-US" altLang="zh-CN" dirty="0"/>
              <a:t>L={N1, N2, …, Nm}</a:t>
            </a:r>
            <a:r>
              <a:rPr lang="zh-CN" altLang="en-US" dirty="0"/>
              <a:t>是连接这</a:t>
            </a:r>
            <a:r>
              <a:rPr lang="en-US" altLang="zh-CN" dirty="0"/>
              <a:t>n</a:t>
            </a:r>
            <a:r>
              <a:rPr lang="zh-CN" altLang="en-US" dirty="0"/>
              <a:t>块电路板中若干电路板的</a:t>
            </a:r>
            <a:r>
              <a:rPr lang="en-US" altLang="zh-CN" dirty="0"/>
              <a:t>m</a:t>
            </a:r>
            <a:r>
              <a:rPr lang="zh-CN" altLang="en-US" dirty="0"/>
              <a:t>个连接块</a:t>
            </a:r>
            <a:r>
              <a:rPr lang="zh-CN" altLang="en-US" dirty="0" smtClean="0"/>
              <a:t>。</a:t>
            </a:r>
            <a:r>
              <a:rPr lang="en-US" altLang="zh-CN" dirty="0" smtClean="0"/>
              <a:t>Ni</a:t>
            </a:r>
            <a:r>
              <a:rPr lang="zh-CN" altLang="en-US" dirty="0"/>
              <a:t>是</a:t>
            </a:r>
            <a:r>
              <a:rPr lang="en-US" altLang="zh-CN" dirty="0"/>
              <a:t>B</a:t>
            </a:r>
            <a:r>
              <a:rPr lang="zh-CN" altLang="en-US" dirty="0"/>
              <a:t>的一个子集，且</a:t>
            </a:r>
            <a:r>
              <a:rPr lang="en-US" altLang="zh-CN" dirty="0"/>
              <a:t>Ni</a:t>
            </a:r>
            <a:r>
              <a:rPr lang="zh-CN" altLang="en-US" dirty="0"/>
              <a:t>中的电路板用同一条导线连接在一起</a:t>
            </a:r>
            <a:r>
              <a:rPr lang="zh-CN" altLang="en-US" dirty="0" smtClean="0"/>
              <a:t>。</a:t>
            </a:r>
            <a:endParaRPr lang="en-US" altLang="zh-CN" dirty="0" smtClean="0"/>
          </a:p>
          <a:p>
            <a:pPr lvl="1"/>
            <a:r>
              <a:rPr lang="zh-CN" altLang="en-US" dirty="0" smtClean="0"/>
              <a:t>设</a:t>
            </a:r>
            <a:r>
              <a:rPr lang="en-US" altLang="zh-CN" dirty="0"/>
              <a:t>x</a:t>
            </a:r>
            <a:r>
              <a:rPr lang="zh-CN" altLang="en-US" dirty="0"/>
              <a:t>表示</a:t>
            </a:r>
            <a:r>
              <a:rPr lang="en-US" altLang="zh-CN" dirty="0"/>
              <a:t>n</a:t>
            </a:r>
            <a:r>
              <a:rPr lang="zh-CN" altLang="en-US" dirty="0"/>
              <a:t>块电路板的一个排列，即在机箱的第</a:t>
            </a:r>
            <a:r>
              <a:rPr lang="en-US" altLang="zh-CN" dirty="0" err="1"/>
              <a:t>i</a:t>
            </a:r>
            <a:r>
              <a:rPr lang="zh-CN" altLang="en-US" dirty="0"/>
              <a:t>个插槽中插入的电路板编号是</a:t>
            </a:r>
            <a:r>
              <a:rPr lang="en-US" altLang="zh-CN" dirty="0"/>
              <a:t>x[</a:t>
            </a:r>
            <a:r>
              <a:rPr lang="en-US" altLang="zh-CN" dirty="0" err="1"/>
              <a:t>i</a:t>
            </a:r>
            <a:r>
              <a:rPr lang="en-US" altLang="zh-CN" dirty="0"/>
              <a:t>]</a:t>
            </a:r>
            <a:r>
              <a:rPr lang="zh-CN" altLang="en-US" dirty="0"/>
              <a:t>。</a:t>
            </a:r>
            <a:r>
              <a:rPr lang="en-US" altLang="zh-CN" dirty="0"/>
              <a:t>x</a:t>
            </a:r>
            <a:r>
              <a:rPr lang="zh-CN" altLang="en-US" dirty="0"/>
              <a:t>所确定的电路板排列</a:t>
            </a:r>
            <a:r>
              <a:rPr lang="en-US" altLang="zh-CN" dirty="0"/>
              <a:t>Density (x)</a:t>
            </a:r>
            <a:r>
              <a:rPr lang="zh-CN" altLang="en-US" dirty="0"/>
              <a:t>密度定义为跨越相邻电路板插槽的最大连线数</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电路板排列问题</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47</a:t>
            </a:fld>
            <a:r>
              <a:rPr lang="en-US" altLang="zh-CN" smtClean="0"/>
              <a:t>/62</a:t>
            </a:r>
            <a:endParaRPr lang="en-US" altLang="zh-CN" dirty="0"/>
          </a:p>
        </p:txBody>
      </p:sp>
    </p:spTree>
    <p:extLst>
      <p:ext uri="{BB962C8B-B14F-4D97-AF65-F5344CB8AC3E}">
        <p14:creationId xmlns:p14="http://schemas.microsoft.com/office/powerpoint/2010/main" val="351781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 例：如图，设</a:t>
            </a:r>
            <a:r>
              <a:rPr lang="en-US" altLang="zh-CN" dirty="0"/>
              <a:t>n=8, m=5</a:t>
            </a:r>
            <a:r>
              <a:rPr lang="zh-CN" altLang="en-US" dirty="0"/>
              <a:t>，给定</a:t>
            </a:r>
            <a:r>
              <a:rPr lang="en-US" altLang="zh-CN" dirty="0"/>
              <a:t>n</a:t>
            </a:r>
            <a:r>
              <a:rPr lang="zh-CN" altLang="en-US" dirty="0"/>
              <a:t>块电路板及其</a:t>
            </a:r>
            <a:r>
              <a:rPr lang="en-US" altLang="zh-CN" dirty="0"/>
              <a:t>m</a:t>
            </a:r>
            <a:r>
              <a:rPr lang="zh-CN" altLang="en-US" dirty="0"/>
              <a:t>个连接块：</a:t>
            </a:r>
            <a:r>
              <a:rPr lang="en-US" altLang="zh-CN" dirty="0"/>
              <a:t>B={1, 2, 3, 4, 5, 6, 7, 8}</a:t>
            </a:r>
            <a:r>
              <a:rPr lang="zh-CN" altLang="en-US" dirty="0"/>
              <a:t>，</a:t>
            </a:r>
            <a:r>
              <a:rPr lang="en-US" altLang="zh-CN" dirty="0"/>
              <a:t>N1={4, 5, 6}</a:t>
            </a:r>
            <a:r>
              <a:rPr lang="zh-CN" altLang="en-US" dirty="0"/>
              <a:t>，</a:t>
            </a:r>
            <a:r>
              <a:rPr lang="en-US" altLang="zh-CN" dirty="0"/>
              <a:t>N2={2, 3}</a:t>
            </a:r>
            <a:r>
              <a:rPr lang="zh-CN" altLang="en-US" dirty="0"/>
              <a:t>，</a:t>
            </a:r>
            <a:r>
              <a:rPr lang="en-US" altLang="zh-CN" dirty="0"/>
              <a:t>N3={1, 3}</a:t>
            </a:r>
            <a:r>
              <a:rPr lang="zh-CN" altLang="en-US" dirty="0"/>
              <a:t>，</a:t>
            </a:r>
            <a:r>
              <a:rPr lang="en-US" altLang="zh-CN" dirty="0"/>
              <a:t>N4={3, 6}</a:t>
            </a:r>
            <a:r>
              <a:rPr lang="zh-CN" altLang="en-US" dirty="0"/>
              <a:t>，</a:t>
            </a:r>
            <a:r>
              <a:rPr lang="en-US" altLang="zh-CN" dirty="0"/>
              <a:t>N5={7, 8};</a:t>
            </a:r>
            <a:r>
              <a:rPr lang="zh-CN" altLang="en-US" dirty="0"/>
              <a:t>其中两个可能的排列如图所示，则该电路板排列的密度分别是</a:t>
            </a:r>
            <a:r>
              <a:rPr lang="en-US" altLang="zh-CN" dirty="0"/>
              <a:t>2</a:t>
            </a:r>
            <a:r>
              <a:rPr lang="zh-CN" altLang="en-US" dirty="0"/>
              <a:t>，</a:t>
            </a:r>
            <a:r>
              <a:rPr lang="en-US" altLang="zh-CN" dirty="0"/>
              <a:t>3</a:t>
            </a:r>
            <a:r>
              <a:rPr lang="zh-CN" altLang="en-US" dirty="0"/>
              <a:t>。</a:t>
            </a:r>
          </a:p>
        </p:txBody>
      </p:sp>
      <p:sp>
        <p:nvSpPr>
          <p:cNvPr id="3" name="标题 2"/>
          <p:cNvSpPr>
            <a:spLocks noGrp="1"/>
          </p:cNvSpPr>
          <p:nvPr>
            <p:ph type="title"/>
          </p:nvPr>
        </p:nvSpPr>
        <p:spPr/>
        <p:txBody>
          <a:bodyPr/>
          <a:lstStyle/>
          <a:p>
            <a:r>
              <a:rPr lang="zh-CN" altLang="en-US" dirty="0" smtClean="0"/>
              <a:t>举例说明</a:t>
            </a:r>
            <a:endParaRPr lang="zh-CN" altLang="en-US" dirty="0"/>
          </a:p>
        </p:txBody>
      </p:sp>
      <p:pic>
        <p:nvPicPr>
          <p:cNvPr id="45058" name="Picture 2" descr="http://img.blog.csdn.net/201305080855395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321" y="3844205"/>
            <a:ext cx="3504687" cy="2384953"/>
          </a:xfrm>
          <a:prstGeom prst="rect">
            <a:avLst/>
          </a:prstGeom>
          <a:noFill/>
          <a:extLst>
            <a:ext uri="{909E8E84-426E-40DD-AFC4-6F175D3DCCD1}">
              <a14:hiddenFill xmlns:a14="http://schemas.microsoft.com/office/drawing/2010/main">
                <a:solidFill>
                  <a:srgbClr val="FFFFFF"/>
                </a:solidFill>
              </a14:hiddenFill>
            </a:ext>
          </a:extLst>
        </p:spPr>
      </p:pic>
      <p:pic>
        <p:nvPicPr>
          <p:cNvPr id="45060" name="Picture 4" descr="http://img.blog.csdn.net/201305080927115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755935"/>
            <a:ext cx="3600400" cy="2473223"/>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48</a:t>
            </a:fld>
            <a:r>
              <a:rPr lang="en-US" altLang="zh-CN" smtClean="0"/>
              <a:t>/62</a:t>
            </a:r>
            <a:endParaRPr lang="en-US" altLang="zh-CN" dirty="0"/>
          </a:p>
        </p:txBody>
      </p:sp>
    </p:spTree>
    <p:extLst>
      <p:ext uri="{BB962C8B-B14F-4D97-AF65-F5344CB8AC3E}">
        <p14:creationId xmlns:p14="http://schemas.microsoft.com/office/powerpoint/2010/main" val="16075643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 电路板排列问题的解空间是一颗排列树。采用优先队列式分支限界法找出所给电路板的最小密度布局</a:t>
            </a:r>
            <a:r>
              <a:rPr lang="zh-CN" altLang="en-US" dirty="0" smtClean="0"/>
              <a:t>。</a:t>
            </a:r>
            <a:endParaRPr lang="en-US" altLang="zh-CN" dirty="0" smtClean="0"/>
          </a:p>
          <a:p>
            <a:pPr lvl="1"/>
            <a:r>
              <a:rPr lang="zh-CN" altLang="en-US" dirty="0" smtClean="0"/>
              <a:t>算法</a:t>
            </a:r>
            <a:r>
              <a:rPr lang="zh-CN" altLang="en-US" dirty="0"/>
              <a:t>中采用最小堆表示活节点优先级队列</a:t>
            </a:r>
            <a:r>
              <a:rPr lang="zh-CN" altLang="en-US" dirty="0" smtClean="0"/>
              <a:t>。</a:t>
            </a:r>
            <a:endParaRPr lang="en-US" altLang="zh-CN" dirty="0" smtClean="0"/>
          </a:p>
          <a:p>
            <a:pPr lvl="1"/>
            <a:r>
              <a:rPr lang="zh-CN" altLang="en-US" dirty="0" smtClean="0"/>
              <a:t>最小</a:t>
            </a:r>
            <a:r>
              <a:rPr lang="zh-CN" altLang="en-US" dirty="0"/>
              <a:t>堆中元素类型是</a:t>
            </a:r>
            <a:r>
              <a:rPr lang="en-US" altLang="zh-CN" dirty="0" err="1"/>
              <a:t>BoradNode</a:t>
            </a:r>
            <a:r>
              <a:rPr lang="zh-CN" altLang="en-US" dirty="0"/>
              <a:t>，每一个</a:t>
            </a:r>
            <a:r>
              <a:rPr lang="en-US" altLang="zh-CN" dirty="0" err="1"/>
              <a:t>BoardNode</a:t>
            </a:r>
            <a:r>
              <a:rPr lang="zh-CN" altLang="en-US" dirty="0"/>
              <a:t>类型的节点包含域</a:t>
            </a:r>
            <a:r>
              <a:rPr lang="en-US" altLang="zh-CN" dirty="0"/>
              <a:t>x</a:t>
            </a:r>
            <a:r>
              <a:rPr lang="zh-CN" altLang="en-US" dirty="0"/>
              <a:t>，表示节点所相应的电路板排列；</a:t>
            </a:r>
            <a:r>
              <a:rPr lang="en-US" altLang="zh-CN" dirty="0"/>
              <a:t>s</a:t>
            </a:r>
            <a:r>
              <a:rPr lang="zh-CN" altLang="en-US" dirty="0"/>
              <a:t>表示该节点已确定的电路板排列</a:t>
            </a:r>
            <a:r>
              <a:rPr lang="en-US" altLang="zh-CN" dirty="0"/>
              <a:t>x[1:s]</a:t>
            </a:r>
            <a:r>
              <a:rPr lang="zh-CN" altLang="en-US" dirty="0"/>
              <a:t>；</a:t>
            </a:r>
            <a:r>
              <a:rPr lang="en-US" altLang="zh-CN" dirty="0"/>
              <a:t>cd</a:t>
            </a:r>
            <a:r>
              <a:rPr lang="zh-CN" altLang="en-US" dirty="0"/>
              <a:t>表示当前密度，</a:t>
            </a:r>
            <a:r>
              <a:rPr lang="en-US" altLang="zh-CN" dirty="0"/>
              <a:t>now[j]</a:t>
            </a:r>
            <a:r>
              <a:rPr lang="zh-CN" altLang="en-US" dirty="0"/>
              <a:t>表示</a:t>
            </a:r>
            <a:r>
              <a:rPr lang="en-US" altLang="zh-CN" dirty="0"/>
              <a:t>x[1:s]</a:t>
            </a:r>
            <a:r>
              <a:rPr lang="zh-CN" altLang="en-US" dirty="0"/>
              <a:t>中所含连接块</a:t>
            </a:r>
            <a:r>
              <a:rPr lang="en-US" altLang="zh-CN" dirty="0"/>
              <a:t>j</a:t>
            </a:r>
            <a:r>
              <a:rPr lang="zh-CN" altLang="en-US" dirty="0"/>
              <a:t>中的电路板数。</a:t>
            </a:r>
          </a:p>
        </p:txBody>
      </p:sp>
      <p:sp>
        <p:nvSpPr>
          <p:cNvPr id="3" name="标题 2"/>
          <p:cNvSpPr>
            <a:spLocks noGrp="1"/>
          </p:cNvSpPr>
          <p:nvPr>
            <p:ph type="title"/>
          </p:nvPr>
        </p:nvSpPr>
        <p:spPr/>
        <p:txBody>
          <a:bodyPr/>
          <a:lstStyle/>
          <a:p>
            <a:r>
              <a:rPr lang="zh-CN" altLang="en-US" dirty="0" smtClean="0"/>
              <a:t>算法设计</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49</a:t>
            </a:fld>
            <a:r>
              <a:rPr lang="en-US" altLang="zh-CN" smtClean="0"/>
              <a:t>/62</a:t>
            </a:r>
            <a:endParaRPr lang="en-US" altLang="zh-CN" dirty="0"/>
          </a:p>
        </p:txBody>
      </p:sp>
    </p:spTree>
    <p:extLst>
      <p:ext uri="{BB962C8B-B14F-4D97-AF65-F5344CB8AC3E}">
        <p14:creationId xmlns:p14="http://schemas.microsoft.com/office/powerpoint/2010/main" val="201476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arn(inVertical)">
                                      <p:cBhvr>
                                        <p:cTn id="1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1170583"/>
            <a:ext cx="7056784" cy="5227638"/>
          </a:xfrm>
        </p:spPr>
      </p:pic>
      <p:sp>
        <p:nvSpPr>
          <p:cNvPr id="3" name="标题 2"/>
          <p:cNvSpPr>
            <a:spLocks noGrp="1"/>
          </p:cNvSpPr>
          <p:nvPr>
            <p:ph type="title"/>
          </p:nvPr>
        </p:nvSpPr>
        <p:spPr/>
        <p:txBody>
          <a:bodyPr/>
          <a:lstStyle/>
          <a:p>
            <a:r>
              <a:rPr lang="zh-CN" altLang="en-US" dirty="0" smtClean="0"/>
              <a:t>后 续 引 用</a:t>
            </a:r>
            <a:endParaRPr lang="zh-CN" altLang="en-US" dirty="0"/>
          </a:p>
        </p:txBody>
      </p:sp>
      <p:sp>
        <p:nvSpPr>
          <p:cNvPr id="6" name="矩形 5"/>
          <p:cNvSpPr/>
          <p:nvPr/>
        </p:nvSpPr>
        <p:spPr bwMode="auto">
          <a:xfrm>
            <a:off x="2123728" y="2348880"/>
            <a:ext cx="792088" cy="288032"/>
          </a:xfrm>
          <a:prstGeom prst="rect">
            <a:avLst/>
          </a:prstGeom>
          <a:noFill/>
          <a:ln w="635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5</a:t>
            </a:fld>
            <a:r>
              <a:rPr lang="en-US" altLang="zh-CN" smtClean="0"/>
              <a:t>/62</a:t>
            </a:r>
            <a:endParaRPr lang="en-US" altLang="zh-CN" dirty="0"/>
          </a:p>
        </p:txBody>
      </p:sp>
    </p:spTree>
    <p:extLst>
      <p:ext uri="{BB962C8B-B14F-4D97-AF65-F5344CB8AC3E}">
        <p14:creationId xmlns:p14="http://schemas.microsoft.com/office/powerpoint/2010/main" val="18040015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算法开始时，将排列树的根结点置为当前扩展结点。在</a:t>
            </a:r>
            <a:r>
              <a:rPr lang="en-US" altLang="zh-CN" dirty="0"/>
              <a:t>do-while</a:t>
            </a:r>
            <a:r>
              <a:rPr lang="zh-CN" altLang="en-US" dirty="0"/>
              <a:t>循环体内算法依次从活结点优先队列中取出具有最小</a:t>
            </a:r>
            <a:r>
              <a:rPr lang="en-US" altLang="zh-CN" dirty="0"/>
              <a:t>cd</a:t>
            </a:r>
            <a:r>
              <a:rPr lang="zh-CN" altLang="en-US" dirty="0"/>
              <a:t>值的结点作为当前扩展结点，并加以扩展。算法将当前扩展节点分两种情形处理</a:t>
            </a:r>
            <a:r>
              <a:rPr lang="zh-CN" altLang="en-US" dirty="0" smtClean="0"/>
              <a:t>：</a:t>
            </a:r>
            <a:endParaRPr lang="zh-CN" altLang="en-US" dirty="0"/>
          </a:p>
          <a:p>
            <a:pPr lvl="1"/>
            <a:r>
              <a:rPr lang="zh-CN" altLang="en-US" dirty="0"/>
              <a:t>     </a:t>
            </a:r>
            <a:r>
              <a:rPr lang="en-US" altLang="zh-CN" dirty="0"/>
              <a:t>1)</a:t>
            </a:r>
            <a:r>
              <a:rPr lang="zh-CN" altLang="en-US" dirty="0"/>
              <a:t>首先考虑</a:t>
            </a:r>
            <a:r>
              <a:rPr lang="en-US" altLang="zh-CN" dirty="0"/>
              <a:t>s=n-1</a:t>
            </a:r>
            <a:r>
              <a:rPr lang="zh-CN" altLang="en-US" dirty="0"/>
              <a:t>的情形，当前扩展结点是排列树中的一个叶结点的父结点。</a:t>
            </a:r>
            <a:r>
              <a:rPr lang="en-US" altLang="zh-CN" dirty="0"/>
              <a:t>x</a:t>
            </a:r>
            <a:r>
              <a:rPr lang="zh-CN" altLang="en-US" dirty="0"/>
              <a:t>表示相应于该叶结点的电路板排列。计算出与</a:t>
            </a:r>
            <a:r>
              <a:rPr lang="en-US" altLang="zh-CN" dirty="0"/>
              <a:t>x</a:t>
            </a:r>
            <a:r>
              <a:rPr lang="zh-CN" altLang="en-US" dirty="0"/>
              <a:t>相应的密度并在必要时更新当前最优值和相应的当前最优解</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算法设计</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50</a:t>
            </a:fld>
            <a:r>
              <a:rPr lang="en-US" altLang="zh-CN" smtClean="0"/>
              <a:t>/62</a:t>
            </a:r>
            <a:endParaRPr lang="en-US" altLang="zh-CN" dirty="0"/>
          </a:p>
        </p:txBody>
      </p:sp>
    </p:spTree>
    <p:extLst>
      <p:ext uri="{BB962C8B-B14F-4D97-AF65-F5344CB8AC3E}">
        <p14:creationId xmlns:p14="http://schemas.microsoft.com/office/powerpoint/2010/main" val="302244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 </a:t>
            </a:r>
            <a:r>
              <a:rPr lang="en-US" altLang="zh-CN" dirty="0"/>
              <a:t>2)</a:t>
            </a:r>
            <a:r>
              <a:rPr lang="zh-CN" altLang="en-US" dirty="0"/>
              <a:t>当</a:t>
            </a:r>
            <a:r>
              <a:rPr lang="en-US" altLang="zh-CN" dirty="0"/>
              <a:t>s&lt;n-1</a:t>
            </a:r>
            <a:r>
              <a:rPr lang="zh-CN" altLang="en-US" dirty="0"/>
              <a:t>时，算法依次产生当前扩展结点的所有儿子结点。对于当前扩展结点的每一个儿子结点</a:t>
            </a:r>
            <a:r>
              <a:rPr lang="en-US" altLang="zh-CN" dirty="0"/>
              <a:t>node</a:t>
            </a:r>
            <a:r>
              <a:rPr lang="zh-CN" altLang="en-US" dirty="0"/>
              <a:t>，计算出其相应的密度</a:t>
            </a:r>
            <a:r>
              <a:rPr lang="en-US" altLang="zh-CN" dirty="0"/>
              <a:t>node.cd</a:t>
            </a:r>
            <a:r>
              <a:rPr lang="zh-CN" altLang="en-US" dirty="0"/>
              <a:t>。当</a:t>
            </a:r>
            <a:r>
              <a:rPr lang="en-US" altLang="zh-CN" dirty="0"/>
              <a:t>node.cd&lt;</a:t>
            </a:r>
            <a:r>
              <a:rPr lang="en-US" altLang="zh-CN" dirty="0" err="1"/>
              <a:t>bestd</a:t>
            </a:r>
            <a:r>
              <a:rPr lang="zh-CN" altLang="en-US" dirty="0"/>
              <a:t>时，将该儿子结点</a:t>
            </a:r>
            <a:r>
              <a:rPr lang="en-US" altLang="zh-CN" dirty="0"/>
              <a:t>N</a:t>
            </a:r>
            <a:r>
              <a:rPr lang="zh-CN" altLang="en-US" dirty="0"/>
              <a:t>插入到活结点优先队列中。</a:t>
            </a:r>
          </a:p>
        </p:txBody>
      </p:sp>
      <p:sp>
        <p:nvSpPr>
          <p:cNvPr id="3" name="标题 2"/>
          <p:cNvSpPr>
            <a:spLocks noGrp="1"/>
          </p:cNvSpPr>
          <p:nvPr>
            <p:ph type="title"/>
          </p:nvPr>
        </p:nvSpPr>
        <p:spPr/>
        <p:txBody>
          <a:bodyPr/>
          <a:lstStyle/>
          <a:p>
            <a:r>
              <a:rPr lang="zh-CN" altLang="en-US" dirty="0" smtClean="0"/>
              <a:t>算法设计</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51</a:t>
            </a:fld>
            <a:r>
              <a:rPr lang="en-US" altLang="zh-CN" smtClean="0"/>
              <a:t>/62</a:t>
            </a:r>
            <a:endParaRPr lang="en-US" altLang="zh-CN" dirty="0"/>
          </a:p>
        </p:txBody>
      </p:sp>
    </p:spTree>
    <p:extLst>
      <p:ext uri="{BB962C8B-B14F-4D97-AF65-F5344CB8AC3E}">
        <p14:creationId xmlns:p14="http://schemas.microsoft.com/office/powerpoint/2010/main" val="29776628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问题描述</a:t>
            </a:r>
            <a:endParaRPr lang="en-US" altLang="zh-CN" dirty="0" smtClean="0"/>
          </a:p>
          <a:p>
            <a:pPr lvl="1">
              <a:lnSpc>
                <a:spcPct val="200000"/>
              </a:lnSpc>
            </a:pPr>
            <a:r>
              <a:rPr lang="zh-CN" altLang="en-US" dirty="0" smtClean="0"/>
              <a:t>给定</a:t>
            </a:r>
            <a:r>
              <a:rPr lang="en-US" altLang="zh-CN" dirty="0"/>
              <a:t>n</a:t>
            </a:r>
            <a:r>
              <a:rPr lang="zh-CN" altLang="en-US" dirty="0"/>
              <a:t>个作业的集合</a:t>
            </a:r>
            <a:r>
              <a:rPr lang="en-US" altLang="zh-CN" dirty="0"/>
              <a:t>{J1,J2,…,</a:t>
            </a:r>
            <a:r>
              <a:rPr lang="en-US" altLang="zh-CN" dirty="0" err="1"/>
              <a:t>Jn</a:t>
            </a:r>
            <a:r>
              <a:rPr lang="en-US" altLang="zh-CN" dirty="0"/>
              <a:t>}</a:t>
            </a:r>
            <a:r>
              <a:rPr lang="zh-CN" altLang="en-US" dirty="0"/>
              <a:t>。每个作业必须先由机器</a:t>
            </a:r>
            <a:r>
              <a:rPr lang="en-US" altLang="zh-CN" dirty="0"/>
              <a:t>1</a:t>
            </a:r>
            <a:r>
              <a:rPr lang="zh-CN" altLang="en-US" dirty="0"/>
              <a:t>处理，然后由机器</a:t>
            </a:r>
            <a:r>
              <a:rPr lang="en-US" altLang="zh-CN" dirty="0"/>
              <a:t>2</a:t>
            </a:r>
            <a:r>
              <a:rPr lang="zh-CN" altLang="en-US" dirty="0"/>
              <a:t>处理。作业</a:t>
            </a:r>
            <a:r>
              <a:rPr lang="en-US" altLang="zh-CN" dirty="0" err="1"/>
              <a:t>Ji</a:t>
            </a:r>
            <a:r>
              <a:rPr lang="zh-CN" altLang="en-US" dirty="0"/>
              <a:t>需要机器</a:t>
            </a:r>
            <a:r>
              <a:rPr lang="en-US" altLang="zh-CN" dirty="0"/>
              <a:t>j</a:t>
            </a:r>
            <a:r>
              <a:rPr lang="zh-CN" altLang="en-US" dirty="0"/>
              <a:t>的处理时间为</a:t>
            </a:r>
            <a:r>
              <a:rPr lang="en-US" altLang="zh-CN" dirty="0" err="1"/>
              <a:t>tji</a:t>
            </a:r>
            <a:r>
              <a:rPr lang="zh-CN" altLang="en-US" dirty="0"/>
              <a:t>。对于一个确定的作业调度，设</a:t>
            </a:r>
            <a:r>
              <a:rPr lang="en-US" altLang="zh-CN" dirty="0" err="1"/>
              <a:t>Fji</a:t>
            </a:r>
            <a:r>
              <a:rPr lang="zh-CN" altLang="en-US" dirty="0"/>
              <a:t>是作业</a:t>
            </a:r>
            <a:r>
              <a:rPr lang="en-US" altLang="zh-CN" dirty="0" err="1"/>
              <a:t>i</a:t>
            </a:r>
            <a:r>
              <a:rPr lang="zh-CN" altLang="en-US" dirty="0"/>
              <a:t>在机器</a:t>
            </a:r>
            <a:r>
              <a:rPr lang="en-US" altLang="zh-CN" dirty="0"/>
              <a:t>j</a:t>
            </a:r>
            <a:r>
              <a:rPr lang="zh-CN" altLang="en-US" dirty="0"/>
              <a:t>上完成处理的时间</a:t>
            </a:r>
            <a:r>
              <a:rPr lang="zh-CN" altLang="en-US" dirty="0" smtClean="0"/>
              <a:t>。</a:t>
            </a:r>
            <a:endParaRPr lang="en-US" altLang="zh-CN" dirty="0" smtClean="0"/>
          </a:p>
          <a:p>
            <a:pPr lvl="2"/>
            <a:r>
              <a:rPr lang="zh-CN" altLang="en-US" b="1" dirty="0" smtClean="0">
                <a:solidFill>
                  <a:srgbClr val="FF0000"/>
                </a:solidFill>
              </a:rPr>
              <a:t>所有</a:t>
            </a:r>
            <a:r>
              <a:rPr lang="zh-CN" altLang="en-US" b="1" dirty="0">
                <a:solidFill>
                  <a:srgbClr val="FF0000"/>
                </a:solidFill>
              </a:rPr>
              <a:t>作业在机器</a:t>
            </a:r>
            <a:r>
              <a:rPr lang="en-US" altLang="zh-CN" b="1" dirty="0">
                <a:solidFill>
                  <a:srgbClr val="FF0000"/>
                </a:solidFill>
              </a:rPr>
              <a:t>2</a:t>
            </a:r>
            <a:r>
              <a:rPr lang="zh-CN" altLang="en-US" b="1" dirty="0">
                <a:solidFill>
                  <a:srgbClr val="FF0000"/>
                </a:solidFill>
              </a:rPr>
              <a:t>上完成处理的时间和称为该作业调度的完成时间和。</a:t>
            </a:r>
          </a:p>
        </p:txBody>
      </p:sp>
      <p:sp>
        <p:nvSpPr>
          <p:cNvPr id="3" name="标题 2"/>
          <p:cNvSpPr>
            <a:spLocks noGrp="1"/>
          </p:cNvSpPr>
          <p:nvPr>
            <p:ph type="title"/>
          </p:nvPr>
        </p:nvSpPr>
        <p:spPr/>
        <p:txBody>
          <a:bodyPr/>
          <a:lstStyle/>
          <a:p>
            <a:r>
              <a:rPr lang="zh-CN" altLang="en-US" dirty="0" smtClean="0"/>
              <a:t>批处理作业调度问题</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52</a:t>
            </a:fld>
            <a:r>
              <a:rPr lang="en-US" altLang="zh-CN" smtClean="0"/>
              <a:t>/62</a:t>
            </a:r>
            <a:endParaRPr lang="en-US" altLang="zh-CN" dirty="0"/>
          </a:p>
        </p:txBody>
      </p:sp>
    </p:spTree>
    <p:extLst>
      <p:ext uri="{BB962C8B-B14F-4D97-AF65-F5344CB8AC3E}">
        <p14:creationId xmlns:p14="http://schemas.microsoft.com/office/powerpoint/2010/main" val="33319845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5816" y="1484784"/>
            <a:ext cx="2971429" cy="3180952"/>
          </a:xfrm>
        </p:spPr>
      </p:pic>
      <p:sp>
        <p:nvSpPr>
          <p:cNvPr id="3" name="标题 2"/>
          <p:cNvSpPr>
            <a:spLocks noGrp="1"/>
          </p:cNvSpPr>
          <p:nvPr>
            <p:ph type="title"/>
          </p:nvPr>
        </p:nvSpPr>
        <p:spPr/>
        <p:txBody>
          <a:bodyPr/>
          <a:lstStyle/>
          <a:p>
            <a:r>
              <a:rPr lang="zh-CN" altLang="en-US" dirty="0" smtClean="0"/>
              <a:t>举例说明</a:t>
            </a:r>
            <a:endParaRPr lang="zh-CN" altLang="en-US" dirty="0"/>
          </a:p>
        </p:txBody>
      </p:sp>
      <p:sp>
        <p:nvSpPr>
          <p:cNvPr id="6" name="文本框 5"/>
          <p:cNvSpPr txBox="1"/>
          <p:nvPr/>
        </p:nvSpPr>
        <p:spPr>
          <a:xfrm>
            <a:off x="288045" y="4871756"/>
            <a:ext cx="8430513" cy="1569660"/>
          </a:xfrm>
          <a:prstGeom prst="rect">
            <a:avLst/>
          </a:prstGeom>
          <a:noFill/>
        </p:spPr>
        <p:txBody>
          <a:bodyPr wrap="none" rtlCol="0">
            <a:spAutoFit/>
          </a:bodyPr>
          <a:lstStyle/>
          <a:p>
            <a:r>
              <a:rPr lang="zh-CN" altLang="en-US" sz="2400" b="1" dirty="0"/>
              <a:t> 这</a:t>
            </a:r>
            <a:r>
              <a:rPr lang="en-US" altLang="zh-CN" sz="2400" b="1" dirty="0"/>
              <a:t>3</a:t>
            </a:r>
            <a:r>
              <a:rPr lang="zh-CN" altLang="en-US" sz="2400" b="1" dirty="0"/>
              <a:t>个作业的</a:t>
            </a:r>
            <a:r>
              <a:rPr lang="en-US" altLang="zh-CN" sz="2400" b="1" dirty="0"/>
              <a:t>6</a:t>
            </a:r>
            <a:r>
              <a:rPr lang="zh-CN" altLang="en-US" sz="2400" b="1" dirty="0"/>
              <a:t>种可能的调度方案是</a:t>
            </a:r>
            <a:r>
              <a:rPr lang="en-US" altLang="zh-CN" sz="2400" b="1" dirty="0"/>
              <a:t>1,2,3</a:t>
            </a:r>
            <a:r>
              <a:rPr lang="zh-CN" altLang="en-US" sz="2400" b="1" dirty="0"/>
              <a:t>；</a:t>
            </a:r>
            <a:r>
              <a:rPr lang="en-US" altLang="zh-CN" sz="2400" b="1" dirty="0"/>
              <a:t>1,3,2</a:t>
            </a:r>
            <a:r>
              <a:rPr lang="zh-CN" altLang="en-US" sz="2400" b="1" dirty="0"/>
              <a:t>；</a:t>
            </a:r>
            <a:r>
              <a:rPr lang="en-US" altLang="zh-CN" sz="2400" b="1" dirty="0"/>
              <a:t>2,1,3</a:t>
            </a:r>
            <a:r>
              <a:rPr lang="zh-CN" altLang="en-US" sz="2400" b="1" dirty="0" smtClean="0"/>
              <a:t>；</a:t>
            </a:r>
            <a:endParaRPr lang="en-US" altLang="zh-CN" sz="2400" b="1" dirty="0" smtClean="0"/>
          </a:p>
          <a:p>
            <a:r>
              <a:rPr lang="en-US" altLang="zh-CN" sz="2400" b="1" dirty="0"/>
              <a:t> </a:t>
            </a:r>
            <a:r>
              <a:rPr lang="en-US" altLang="zh-CN" sz="2400" b="1" dirty="0" smtClean="0"/>
              <a:t>     2,3,1</a:t>
            </a:r>
            <a:r>
              <a:rPr lang="zh-CN" altLang="en-US" sz="2400" b="1" dirty="0"/>
              <a:t>；</a:t>
            </a:r>
            <a:r>
              <a:rPr lang="en-US" altLang="zh-CN" sz="2400" b="1" dirty="0"/>
              <a:t>3,1,2</a:t>
            </a:r>
            <a:r>
              <a:rPr lang="zh-CN" altLang="en-US" sz="2400" b="1" dirty="0"/>
              <a:t>；</a:t>
            </a:r>
            <a:r>
              <a:rPr lang="en-US" altLang="zh-CN" sz="2400" b="1" dirty="0"/>
              <a:t>3,2,1</a:t>
            </a:r>
            <a:r>
              <a:rPr lang="zh-CN" altLang="en-US" sz="2400" b="1" dirty="0" smtClean="0"/>
              <a:t>；</a:t>
            </a:r>
            <a:endParaRPr lang="en-US" altLang="zh-CN" sz="2400" b="1" dirty="0" smtClean="0"/>
          </a:p>
          <a:p>
            <a:r>
              <a:rPr lang="zh-CN" altLang="en-US" sz="2400" b="1" dirty="0" smtClean="0"/>
              <a:t>它们</a:t>
            </a:r>
            <a:r>
              <a:rPr lang="zh-CN" altLang="en-US" sz="2400" b="1" dirty="0"/>
              <a:t>所相应的完成时间和分别是</a:t>
            </a:r>
            <a:r>
              <a:rPr lang="en-US" altLang="zh-CN" sz="2400" b="1" dirty="0"/>
              <a:t>19</a:t>
            </a:r>
            <a:r>
              <a:rPr lang="zh-CN" altLang="en-US" sz="2400" b="1" dirty="0"/>
              <a:t>，</a:t>
            </a:r>
            <a:r>
              <a:rPr lang="en-US" altLang="zh-CN" sz="2400" b="1" dirty="0"/>
              <a:t>18</a:t>
            </a:r>
            <a:r>
              <a:rPr lang="zh-CN" altLang="en-US" sz="2400" b="1" dirty="0"/>
              <a:t>，</a:t>
            </a:r>
            <a:r>
              <a:rPr lang="en-US" altLang="zh-CN" sz="2400" b="1" dirty="0"/>
              <a:t>20</a:t>
            </a:r>
            <a:r>
              <a:rPr lang="zh-CN" altLang="en-US" sz="2400" b="1" dirty="0"/>
              <a:t>，</a:t>
            </a:r>
            <a:r>
              <a:rPr lang="en-US" altLang="zh-CN" sz="2400" b="1" dirty="0"/>
              <a:t>21</a:t>
            </a:r>
            <a:r>
              <a:rPr lang="zh-CN" altLang="en-US" sz="2400" b="1" dirty="0"/>
              <a:t>，</a:t>
            </a:r>
            <a:r>
              <a:rPr lang="en-US" altLang="zh-CN" sz="2400" b="1" dirty="0"/>
              <a:t>19</a:t>
            </a:r>
            <a:r>
              <a:rPr lang="zh-CN" altLang="en-US" sz="2400" b="1" dirty="0"/>
              <a:t>，</a:t>
            </a:r>
            <a:r>
              <a:rPr lang="en-US" altLang="zh-CN" sz="2400" b="1" dirty="0"/>
              <a:t>19</a:t>
            </a:r>
            <a:r>
              <a:rPr lang="zh-CN" altLang="en-US" sz="2400" b="1" dirty="0" smtClean="0"/>
              <a:t>。</a:t>
            </a:r>
            <a:endParaRPr lang="en-US" altLang="zh-CN" sz="2400" b="1" dirty="0" smtClean="0"/>
          </a:p>
          <a:p>
            <a:r>
              <a:rPr lang="zh-CN" altLang="en-US" sz="2400" b="1" dirty="0" smtClean="0"/>
              <a:t>易</a:t>
            </a:r>
            <a:r>
              <a:rPr lang="zh-CN" altLang="en-US" sz="2400" b="1" dirty="0"/>
              <a:t>见，最佳调度方案是</a:t>
            </a:r>
            <a:r>
              <a:rPr lang="en-US" altLang="zh-CN" sz="2400" b="1" dirty="0"/>
              <a:t>1,3,2</a:t>
            </a:r>
            <a:r>
              <a:rPr lang="zh-CN" altLang="en-US" sz="2400" b="1" dirty="0"/>
              <a:t>，其完成时间和为</a:t>
            </a:r>
            <a:r>
              <a:rPr lang="en-US" altLang="zh-CN" sz="2400" b="1" dirty="0"/>
              <a:t>18</a:t>
            </a:r>
            <a:r>
              <a:rPr lang="zh-CN" altLang="en-US" sz="2400" b="1" dirty="0"/>
              <a:t>。</a:t>
            </a:r>
          </a:p>
        </p:txBody>
      </p:sp>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53</a:t>
            </a:fld>
            <a:r>
              <a:rPr lang="en-US" altLang="zh-CN" smtClean="0"/>
              <a:t>/62</a:t>
            </a:r>
            <a:endParaRPr lang="en-US" altLang="zh-CN" dirty="0"/>
          </a:p>
        </p:txBody>
      </p:sp>
    </p:spTree>
    <p:extLst>
      <p:ext uri="{BB962C8B-B14F-4D97-AF65-F5344CB8AC3E}">
        <p14:creationId xmlns:p14="http://schemas.microsoft.com/office/powerpoint/2010/main" val="339275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 批处理作业调度问题要从</a:t>
            </a:r>
            <a:r>
              <a:rPr lang="en-US" altLang="zh-CN" dirty="0"/>
              <a:t>n</a:t>
            </a:r>
            <a:r>
              <a:rPr lang="zh-CN" altLang="en-US" dirty="0"/>
              <a:t>个作业的所有排列中找出具有最小完成时间和的作业调度，所以如图，批处理作业调度问题的解空间是一颗排列树。     </a:t>
            </a:r>
          </a:p>
        </p:txBody>
      </p:sp>
      <p:sp>
        <p:nvSpPr>
          <p:cNvPr id="3" name="标题 2"/>
          <p:cNvSpPr>
            <a:spLocks noGrp="1"/>
          </p:cNvSpPr>
          <p:nvPr>
            <p:ph type="title"/>
          </p:nvPr>
        </p:nvSpPr>
        <p:spPr/>
        <p:txBody>
          <a:bodyPr/>
          <a:lstStyle/>
          <a:p>
            <a:r>
              <a:rPr lang="zh-CN" altLang="en-US" dirty="0" smtClean="0"/>
              <a:t>解空间树</a:t>
            </a:r>
            <a:endParaRPr lang="zh-CN" altLang="en-US" dirty="0"/>
          </a:p>
        </p:txBody>
      </p:sp>
      <p:pic>
        <p:nvPicPr>
          <p:cNvPr id="5" name="图片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38426" y="2940031"/>
            <a:ext cx="4990476" cy="3408691"/>
          </a:xfrm>
          <a:prstGeom prst="rect">
            <a:avLst/>
          </a:prstGeom>
        </p:spPr>
      </p:pic>
      <p:sp>
        <p:nvSpPr>
          <p:cNvPr id="6" name="灯片编号占位符 5"/>
          <p:cNvSpPr>
            <a:spLocks noGrp="1"/>
          </p:cNvSpPr>
          <p:nvPr>
            <p:ph type="sldNum" sz="quarter" idx="10"/>
          </p:nvPr>
        </p:nvSpPr>
        <p:spPr/>
        <p:txBody>
          <a:bodyPr/>
          <a:lstStyle/>
          <a:p>
            <a:pPr>
              <a:defRPr/>
            </a:pPr>
            <a:fld id="{459EA7AB-6CCF-4392-BD0C-0EE200CA1E6B}" type="slidenum">
              <a:rPr lang="en-US" altLang="zh-CN" smtClean="0"/>
              <a:pPr>
                <a:defRPr/>
              </a:pPr>
              <a:t>54</a:t>
            </a:fld>
            <a:r>
              <a:rPr lang="en-US" altLang="zh-CN" smtClean="0"/>
              <a:t>/62</a:t>
            </a:r>
            <a:endParaRPr lang="en-US" altLang="zh-CN" dirty="0"/>
          </a:p>
        </p:txBody>
      </p:sp>
    </p:spTree>
    <p:extLst>
      <p:ext uri="{BB962C8B-B14F-4D97-AF65-F5344CB8AC3E}">
        <p14:creationId xmlns:p14="http://schemas.microsoft.com/office/powerpoint/2010/main" val="17112729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758" y="1456980"/>
            <a:ext cx="8664292" cy="1972020"/>
          </a:xfrm>
        </p:spPr>
      </p:pic>
      <p:sp>
        <p:nvSpPr>
          <p:cNvPr id="3" name="标题 2"/>
          <p:cNvSpPr>
            <a:spLocks noGrp="1"/>
          </p:cNvSpPr>
          <p:nvPr>
            <p:ph type="title"/>
          </p:nvPr>
        </p:nvSpPr>
        <p:spPr/>
        <p:txBody>
          <a:bodyPr/>
          <a:lstStyle/>
          <a:p>
            <a:r>
              <a:rPr lang="zh-CN" altLang="en-US" dirty="0" smtClean="0"/>
              <a:t>问题分析</a:t>
            </a:r>
            <a:r>
              <a:rPr lang="en-US" altLang="zh-CN" dirty="0" smtClean="0"/>
              <a:t>1</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759" y="3429000"/>
            <a:ext cx="8523809" cy="2800000"/>
          </a:xfrm>
          <a:prstGeom prst="rect">
            <a:avLst/>
          </a:prstGeom>
        </p:spPr>
      </p:pic>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55</a:t>
            </a:fld>
            <a:r>
              <a:rPr lang="en-US" altLang="zh-CN" smtClean="0"/>
              <a:t>/62</a:t>
            </a:r>
            <a:endParaRPr lang="en-US" altLang="zh-CN" dirty="0"/>
          </a:p>
        </p:txBody>
      </p:sp>
    </p:spTree>
    <p:extLst>
      <p:ext uri="{BB962C8B-B14F-4D97-AF65-F5344CB8AC3E}">
        <p14:creationId xmlns:p14="http://schemas.microsoft.com/office/powerpoint/2010/main" val="411685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8464" y="1115616"/>
            <a:ext cx="8685714" cy="2515641"/>
          </a:xfrm>
        </p:spPr>
      </p:pic>
      <p:sp>
        <p:nvSpPr>
          <p:cNvPr id="3" name="标题 2"/>
          <p:cNvSpPr>
            <a:spLocks noGrp="1"/>
          </p:cNvSpPr>
          <p:nvPr>
            <p:ph type="title"/>
          </p:nvPr>
        </p:nvSpPr>
        <p:spPr/>
        <p:txBody>
          <a:bodyPr/>
          <a:lstStyle/>
          <a:p>
            <a:r>
              <a:rPr lang="zh-CN" altLang="en-US" dirty="0" smtClean="0"/>
              <a:t>分析</a:t>
            </a:r>
            <a:r>
              <a:rPr lang="en-US" altLang="zh-CN" dirty="0" smtClean="0"/>
              <a:t>2</a:t>
            </a:r>
            <a:endParaRPr lang="zh-CN" altLang="en-US" dirty="0"/>
          </a:p>
        </p:txBody>
      </p:sp>
      <p:pic>
        <p:nvPicPr>
          <p:cNvPr id="6" name="图片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6794" y="3692225"/>
            <a:ext cx="8314286" cy="2699995"/>
          </a:xfrm>
          <a:prstGeom prst="rect">
            <a:avLst/>
          </a:prstGeom>
        </p:spPr>
      </p:pic>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56</a:t>
            </a:fld>
            <a:r>
              <a:rPr lang="en-US" altLang="zh-CN" smtClean="0"/>
              <a:t>/62</a:t>
            </a:r>
            <a:endParaRPr lang="en-US" altLang="zh-CN" dirty="0"/>
          </a:p>
        </p:txBody>
      </p:sp>
    </p:spTree>
    <p:extLst>
      <p:ext uri="{BB962C8B-B14F-4D97-AF65-F5344CB8AC3E}">
        <p14:creationId xmlns:p14="http://schemas.microsoft.com/office/powerpoint/2010/main" val="315670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sz="2400" dirty="0"/>
              <a:t>算法中用最小堆表示活节点优先队列</a:t>
            </a:r>
            <a:r>
              <a:rPr lang="zh-CN" altLang="en-US" sz="2400" dirty="0" smtClean="0"/>
              <a:t>。最小</a:t>
            </a:r>
            <a:r>
              <a:rPr lang="zh-CN" altLang="en-US" sz="2400" dirty="0"/>
              <a:t>堆中元素类型是</a:t>
            </a:r>
            <a:r>
              <a:rPr lang="en-US" altLang="zh-CN" sz="2400" dirty="0" err="1"/>
              <a:t>MinHeapNode</a:t>
            </a:r>
            <a:r>
              <a:rPr lang="zh-CN" altLang="en-US" sz="2400" dirty="0"/>
              <a:t>。每一个</a:t>
            </a:r>
            <a:r>
              <a:rPr lang="en-US" altLang="zh-CN" sz="2400" dirty="0" err="1"/>
              <a:t>MinHeapNode</a:t>
            </a:r>
            <a:r>
              <a:rPr lang="zh-CN" altLang="en-US" sz="2400" dirty="0"/>
              <a:t>类型的节点包含域</a:t>
            </a:r>
            <a:r>
              <a:rPr lang="en-US" altLang="zh-CN" sz="2400" dirty="0"/>
              <a:t>x,</a:t>
            </a:r>
            <a:r>
              <a:rPr lang="zh-CN" altLang="en-US" sz="2400" dirty="0"/>
              <a:t>用来表示节点所相应的作业调度</a:t>
            </a:r>
            <a:r>
              <a:rPr lang="zh-CN" altLang="en-US" sz="2400" dirty="0" smtClean="0"/>
              <a:t>。</a:t>
            </a:r>
            <a:endParaRPr lang="en-US" altLang="zh-CN" sz="2400" dirty="0" smtClean="0"/>
          </a:p>
          <a:p>
            <a:pPr lvl="1"/>
            <a:r>
              <a:rPr lang="en-US" altLang="zh-CN" sz="2000" dirty="0" smtClean="0"/>
              <a:t>s</a:t>
            </a:r>
            <a:r>
              <a:rPr lang="zh-CN" altLang="en-US" sz="2000" dirty="0"/>
              <a:t>表示该作业已安排的作业时</a:t>
            </a:r>
            <a:r>
              <a:rPr lang="en-US" altLang="zh-CN" sz="2000" dirty="0"/>
              <a:t>x[1:s]</a:t>
            </a:r>
            <a:r>
              <a:rPr lang="zh-CN" altLang="en-US" sz="2000" dirty="0" smtClean="0"/>
              <a:t>。</a:t>
            </a:r>
            <a:endParaRPr lang="en-US" altLang="zh-CN" sz="2000" dirty="0" smtClean="0"/>
          </a:p>
          <a:p>
            <a:pPr lvl="1"/>
            <a:r>
              <a:rPr lang="en-US" altLang="zh-CN" sz="2000" dirty="0" smtClean="0"/>
              <a:t>f1</a:t>
            </a:r>
            <a:r>
              <a:rPr lang="zh-CN" altLang="en-US" sz="2000" dirty="0"/>
              <a:t>表示当前已安排的作业在机器</a:t>
            </a:r>
            <a:r>
              <a:rPr lang="en-US" altLang="zh-CN" sz="2000" dirty="0"/>
              <a:t>1</a:t>
            </a:r>
            <a:r>
              <a:rPr lang="zh-CN" altLang="en-US" sz="2000" dirty="0"/>
              <a:t>上的最后完成时间；</a:t>
            </a:r>
            <a:r>
              <a:rPr lang="en-US" altLang="zh-CN" sz="2000" dirty="0"/>
              <a:t>f2</a:t>
            </a:r>
            <a:r>
              <a:rPr lang="zh-CN" altLang="en-US" sz="2000" dirty="0"/>
              <a:t>表示当前已安排作业在机器</a:t>
            </a:r>
            <a:r>
              <a:rPr lang="en-US" altLang="zh-CN" sz="2000" dirty="0"/>
              <a:t>2</a:t>
            </a:r>
            <a:r>
              <a:rPr lang="zh-CN" altLang="en-US" sz="2000" dirty="0"/>
              <a:t>上的完成时间；</a:t>
            </a:r>
            <a:r>
              <a:rPr lang="en-US" altLang="zh-CN" sz="2000" dirty="0"/>
              <a:t>sf2</a:t>
            </a:r>
            <a:r>
              <a:rPr lang="zh-CN" altLang="en-US" sz="2000" dirty="0"/>
              <a:t>表示当前已安排的作业在机器</a:t>
            </a:r>
            <a:r>
              <a:rPr lang="en-US" altLang="zh-CN" sz="2000" dirty="0"/>
              <a:t>2</a:t>
            </a:r>
            <a:r>
              <a:rPr lang="zh-CN" altLang="en-US" sz="2000" dirty="0"/>
              <a:t>上的完成时间和；</a:t>
            </a:r>
            <a:r>
              <a:rPr lang="en-US" altLang="zh-CN" sz="2000" dirty="0"/>
              <a:t>bb</a:t>
            </a:r>
            <a:r>
              <a:rPr lang="zh-CN" altLang="en-US" sz="2000" dirty="0"/>
              <a:t>表示当前完成时间和下界</a:t>
            </a:r>
            <a:r>
              <a:rPr lang="zh-CN" altLang="en-US" sz="2000" dirty="0" smtClean="0"/>
              <a:t>。</a:t>
            </a:r>
            <a:endParaRPr lang="en-US" altLang="zh-CN" sz="2000" dirty="0" smtClean="0"/>
          </a:p>
          <a:p>
            <a:pPr lvl="1"/>
            <a:r>
              <a:rPr lang="zh-CN" altLang="en-US" sz="2000" dirty="0" smtClean="0"/>
              <a:t>二</a:t>
            </a:r>
            <a:r>
              <a:rPr lang="zh-CN" altLang="en-US" sz="2000" dirty="0"/>
              <a:t>维数组</a:t>
            </a:r>
            <a:r>
              <a:rPr lang="en-US" altLang="zh-CN" sz="2000" dirty="0"/>
              <a:t>M</a:t>
            </a:r>
            <a:r>
              <a:rPr lang="zh-CN" altLang="en-US" sz="2000" dirty="0"/>
              <a:t>表示所给的</a:t>
            </a:r>
            <a:r>
              <a:rPr lang="en-US" altLang="zh-CN" sz="2000" dirty="0"/>
              <a:t>n</a:t>
            </a:r>
            <a:r>
              <a:rPr lang="zh-CN" altLang="en-US" sz="2000" dirty="0"/>
              <a:t>个作业在机器</a:t>
            </a:r>
            <a:r>
              <a:rPr lang="en-US" altLang="zh-CN" sz="2000" dirty="0"/>
              <a:t>1</a:t>
            </a:r>
            <a:r>
              <a:rPr lang="zh-CN" altLang="en-US" sz="2000" dirty="0"/>
              <a:t>和机器</a:t>
            </a:r>
            <a:r>
              <a:rPr lang="en-US" altLang="zh-CN" sz="2000" dirty="0"/>
              <a:t>2</a:t>
            </a:r>
            <a:r>
              <a:rPr lang="zh-CN" altLang="en-US" sz="2000" dirty="0"/>
              <a:t>所需的处理时间</a:t>
            </a:r>
            <a:r>
              <a:rPr lang="zh-CN" altLang="en-US" sz="2000" dirty="0" smtClean="0"/>
              <a:t>。</a:t>
            </a:r>
            <a:endParaRPr lang="en-US" altLang="zh-CN" sz="2000" dirty="0" smtClean="0"/>
          </a:p>
          <a:p>
            <a:pPr lvl="1"/>
            <a:r>
              <a:rPr lang="zh-CN" altLang="en-US" sz="2000" dirty="0" smtClean="0"/>
              <a:t>在</a:t>
            </a:r>
            <a:r>
              <a:rPr lang="zh-CN" altLang="en-US" sz="2000" dirty="0"/>
              <a:t>类</a:t>
            </a:r>
            <a:r>
              <a:rPr lang="en-US" altLang="zh-CN" sz="2000" dirty="0" err="1"/>
              <a:t>Flowshop</a:t>
            </a:r>
            <a:r>
              <a:rPr lang="zh-CN" altLang="en-US" sz="2000" dirty="0"/>
              <a:t>中用二维数组</a:t>
            </a:r>
            <a:r>
              <a:rPr lang="en-US" altLang="zh-CN" sz="2000" dirty="0"/>
              <a:t>b</a:t>
            </a:r>
            <a:r>
              <a:rPr lang="zh-CN" altLang="en-US" sz="2000" dirty="0"/>
              <a:t>存储排好序的作业处理时间。数组</a:t>
            </a:r>
            <a:r>
              <a:rPr lang="en-US" altLang="zh-CN" sz="2000" dirty="0"/>
              <a:t>a</a:t>
            </a:r>
            <a:r>
              <a:rPr lang="zh-CN" altLang="en-US" sz="2000" dirty="0"/>
              <a:t>表示数组</a:t>
            </a:r>
            <a:r>
              <a:rPr lang="en-US" altLang="zh-CN" sz="2000" dirty="0"/>
              <a:t>M</a:t>
            </a:r>
            <a:r>
              <a:rPr lang="zh-CN" altLang="en-US" sz="2000" dirty="0"/>
              <a:t>和</a:t>
            </a:r>
            <a:r>
              <a:rPr lang="en-US" altLang="zh-CN" sz="2000" dirty="0"/>
              <a:t>b</a:t>
            </a:r>
            <a:r>
              <a:rPr lang="zh-CN" altLang="en-US" sz="2000" dirty="0"/>
              <a:t>的对应关系。算法</a:t>
            </a:r>
            <a:r>
              <a:rPr lang="en-US" altLang="zh-CN" sz="2000" dirty="0"/>
              <a:t>Sort</a:t>
            </a:r>
            <a:r>
              <a:rPr lang="zh-CN" altLang="en-US" sz="2000" dirty="0"/>
              <a:t>实现对各作业在机器</a:t>
            </a:r>
            <a:r>
              <a:rPr lang="en-US" altLang="zh-CN" sz="2000" dirty="0"/>
              <a:t>1</a:t>
            </a:r>
            <a:r>
              <a:rPr lang="zh-CN" altLang="en-US" sz="2000" dirty="0"/>
              <a:t>和</a:t>
            </a:r>
            <a:r>
              <a:rPr lang="en-US" altLang="zh-CN" sz="2000" dirty="0"/>
              <a:t>2</a:t>
            </a:r>
            <a:r>
              <a:rPr lang="zh-CN" altLang="en-US" sz="2000" dirty="0"/>
              <a:t>上所需时间排序。函数</a:t>
            </a:r>
            <a:r>
              <a:rPr lang="en-US" altLang="zh-CN" sz="2000" dirty="0"/>
              <a:t>Bound</a:t>
            </a:r>
            <a:r>
              <a:rPr lang="zh-CN" altLang="en-US" sz="2000" dirty="0"/>
              <a:t>用于计算完成时间和下界。</a:t>
            </a:r>
          </a:p>
        </p:txBody>
      </p:sp>
      <p:sp>
        <p:nvSpPr>
          <p:cNvPr id="3" name="标题 2"/>
          <p:cNvSpPr>
            <a:spLocks noGrp="1"/>
          </p:cNvSpPr>
          <p:nvPr>
            <p:ph type="title"/>
          </p:nvPr>
        </p:nvSpPr>
        <p:spPr/>
        <p:txBody>
          <a:bodyPr/>
          <a:lstStyle/>
          <a:p>
            <a:r>
              <a:rPr lang="zh-CN" altLang="en-US" dirty="0" smtClean="0"/>
              <a:t>算法描述</a:t>
            </a:r>
            <a:r>
              <a:rPr lang="en-US" altLang="zh-CN" dirty="0" smtClean="0"/>
              <a:t>1</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57</a:t>
            </a:fld>
            <a:r>
              <a:rPr lang="en-US" altLang="zh-CN" smtClean="0"/>
              <a:t>/62</a:t>
            </a:r>
            <a:endParaRPr lang="en-US" altLang="zh-CN" dirty="0"/>
          </a:p>
        </p:txBody>
      </p:sp>
    </p:spTree>
    <p:extLst>
      <p:ext uri="{BB962C8B-B14F-4D97-AF65-F5344CB8AC3E}">
        <p14:creationId xmlns:p14="http://schemas.microsoft.com/office/powerpoint/2010/main" val="390065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arn(inVertic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down)">
                                      <p:cBhvr>
                                        <p:cTn id="15" dur="500"/>
                                        <p:tgtEl>
                                          <p:spTgt spid="2">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wipe(down)">
                                      <p:cBhvr>
                                        <p:cTn id="18"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函数</a:t>
            </a:r>
            <a:r>
              <a:rPr lang="en-US" altLang="zh-CN" dirty="0" err="1"/>
              <a:t>BBFlow</a:t>
            </a:r>
            <a:r>
              <a:rPr lang="zh-CN" altLang="en-US" dirty="0"/>
              <a:t>中</a:t>
            </a:r>
            <a:r>
              <a:rPr lang="en-US" altLang="zh-CN" dirty="0"/>
              <a:t>while</a:t>
            </a:r>
            <a:r>
              <a:rPr lang="zh-CN" altLang="en-US" dirty="0"/>
              <a:t>循环完成对排列树内部结点的有序扩展。在</a:t>
            </a:r>
            <a:r>
              <a:rPr lang="en-US" altLang="zh-CN" dirty="0"/>
              <a:t>while</a:t>
            </a:r>
            <a:r>
              <a:rPr lang="zh-CN" altLang="en-US" dirty="0"/>
              <a:t>循环体内算法依次从活结点优先队列中取出具有最小</a:t>
            </a:r>
            <a:r>
              <a:rPr lang="en-US" altLang="zh-CN" dirty="0"/>
              <a:t>bb</a:t>
            </a:r>
            <a:r>
              <a:rPr lang="zh-CN" altLang="en-US" dirty="0"/>
              <a:t>值（完成时间和下界）的结点作为当前扩展结点，并加以扩展。 算法将当前扩展节点</a:t>
            </a:r>
            <a:r>
              <a:rPr lang="en-US" altLang="zh-CN" dirty="0"/>
              <a:t>E</a:t>
            </a:r>
            <a:r>
              <a:rPr lang="zh-CN" altLang="en-US" dirty="0"/>
              <a:t>分两种情形处理</a:t>
            </a:r>
            <a:r>
              <a:rPr lang="zh-CN" altLang="en-US" dirty="0" smtClean="0"/>
              <a:t>：</a:t>
            </a:r>
            <a:endParaRPr lang="zh-CN" altLang="en-US" dirty="0"/>
          </a:p>
          <a:p>
            <a:pPr lvl="1"/>
            <a:r>
              <a:rPr lang="zh-CN" altLang="en-US" dirty="0"/>
              <a:t>　</a:t>
            </a:r>
            <a:r>
              <a:rPr lang="en-US" altLang="zh-CN" dirty="0"/>
              <a:t>1)</a:t>
            </a:r>
            <a:r>
              <a:rPr lang="zh-CN" altLang="en-US" dirty="0"/>
              <a:t>首先考虑</a:t>
            </a:r>
            <a:r>
              <a:rPr lang="en-US" altLang="zh-CN" dirty="0"/>
              <a:t>E.s=n</a:t>
            </a:r>
            <a:r>
              <a:rPr lang="zh-CN" altLang="en-US" dirty="0"/>
              <a:t>的情形，当前扩展结点</a:t>
            </a:r>
            <a:r>
              <a:rPr lang="en-US" altLang="zh-CN" dirty="0"/>
              <a:t>E</a:t>
            </a:r>
            <a:r>
              <a:rPr lang="zh-CN" altLang="en-US" dirty="0"/>
              <a:t>是排列树中的叶结点。</a:t>
            </a:r>
            <a:r>
              <a:rPr lang="en-US" altLang="zh-CN" dirty="0"/>
              <a:t>E.sf2</a:t>
            </a:r>
            <a:r>
              <a:rPr lang="zh-CN" altLang="en-US" dirty="0"/>
              <a:t>是相应于该叶结点的完成时间和。当</a:t>
            </a:r>
            <a:r>
              <a:rPr lang="en-US" altLang="zh-CN" dirty="0"/>
              <a:t>E.sf2 &lt; </a:t>
            </a:r>
            <a:r>
              <a:rPr lang="en-US" altLang="zh-CN" dirty="0" err="1"/>
              <a:t>bestc</a:t>
            </a:r>
            <a:r>
              <a:rPr lang="zh-CN" altLang="en-US" dirty="0"/>
              <a:t>时更新当前最优值</a:t>
            </a:r>
            <a:r>
              <a:rPr lang="en-US" altLang="zh-CN" dirty="0" err="1"/>
              <a:t>bestc</a:t>
            </a:r>
            <a:r>
              <a:rPr lang="zh-CN" altLang="en-US" dirty="0"/>
              <a:t>和相应的当前最优解</a:t>
            </a:r>
            <a:r>
              <a:rPr lang="en-US" altLang="zh-CN" dirty="0" err="1"/>
              <a:t>bestx</a:t>
            </a:r>
            <a:r>
              <a:rPr lang="zh-CN" altLang="en-US" dirty="0"/>
              <a:t>。 </a:t>
            </a:r>
          </a:p>
        </p:txBody>
      </p:sp>
      <p:sp>
        <p:nvSpPr>
          <p:cNvPr id="3" name="标题 2"/>
          <p:cNvSpPr>
            <a:spLocks noGrp="1"/>
          </p:cNvSpPr>
          <p:nvPr>
            <p:ph type="title"/>
          </p:nvPr>
        </p:nvSpPr>
        <p:spPr/>
        <p:txBody>
          <a:bodyPr/>
          <a:lstStyle/>
          <a:p>
            <a:r>
              <a:rPr lang="zh-CN" altLang="en-US" dirty="0" smtClean="0"/>
              <a:t>算法描述</a:t>
            </a:r>
            <a:r>
              <a:rPr lang="en-US" altLang="zh-CN" dirty="0" smtClean="0"/>
              <a:t>2</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58</a:t>
            </a:fld>
            <a:r>
              <a:rPr lang="en-US" altLang="zh-CN" smtClean="0"/>
              <a:t>/62</a:t>
            </a:r>
            <a:endParaRPr lang="en-US" altLang="zh-CN" dirty="0"/>
          </a:p>
        </p:txBody>
      </p:sp>
    </p:spTree>
    <p:extLst>
      <p:ext uri="{BB962C8B-B14F-4D97-AF65-F5344CB8AC3E}">
        <p14:creationId xmlns:p14="http://schemas.microsoft.com/office/powerpoint/2010/main" val="261527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 </a:t>
            </a:r>
            <a:r>
              <a:rPr lang="en-US" altLang="zh-CN" dirty="0"/>
              <a:t>2)</a:t>
            </a:r>
            <a:r>
              <a:rPr lang="zh-CN" altLang="en-US" dirty="0"/>
              <a:t>当</a:t>
            </a:r>
            <a:r>
              <a:rPr lang="en-US" altLang="zh-CN" dirty="0"/>
              <a:t>E.s&lt;n</a:t>
            </a:r>
            <a:r>
              <a:rPr lang="zh-CN" altLang="en-US" dirty="0"/>
              <a:t>时，算法依次产生当前扩展结点</a:t>
            </a:r>
            <a:r>
              <a:rPr lang="en-US" altLang="zh-CN" dirty="0"/>
              <a:t>E</a:t>
            </a:r>
            <a:r>
              <a:rPr lang="zh-CN" altLang="en-US" dirty="0"/>
              <a:t>的所有儿子结点。对于当前扩展结点的每一个儿子结点</a:t>
            </a:r>
            <a:r>
              <a:rPr lang="en-US" altLang="zh-CN" dirty="0"/>
              <a:t>node</a:t>
            </a:r>
            <a:r>
              <a:rPr lang="zh-CN" altLang="en-US" dirty="0"/>
              <a:t>，计算出其相应的完成时间和的下界</a:t>
            </a:r>
            <a:r>
              <a:rPr lang="en-US" altLang="zh-CN" dirty="0"/>
              <a:t>bb</a:t>
            </a:r>
            <a:r>
              <a:rPr lang="zh-CN" altLang="en-US" dirty="0"/>
              <a:t>。当</a:t>
            </a:r>
            <a:r>
              <a:rPr lang="en-US" altLang="zh-CN" dirty="0"/>
              <a:t>bb &lt; </a:t>
            </a:r>
            <a:r>
              <a:rPr lang="en-US" altLang="zh-CN" dirty="0" err="1"/>
              <a:t>bestc</a:t>
            </a:r>
            <a:r>
              <a:rPr lang="zh-CN" altLang="en-US" dirty="0"/>
              <a:t>时，将该儿子结点插入到活结点优先队列中。而当</a:t>
            </a:r>
            <a:r>
              <a:rPr lang="en-US" altLang="zh-CN" dirty="0" smtClean="0"/>
              <a:t>bb&gt;=</a:t>
            </a:r>
            <a:r>
              <a:rPr lang="en-US" altLang="zh-CN" dirty="0" err="1" smtClean="0"/>
              <a:t>bestc</a:t>
            </a:r>
            <a:r>
              <a:rPr lang="zh-CN" altLang="en-US" dirty="0"/>
              <a:t>时，可将结点</a:t>
            </a:r>
            <a:r>
              <a:rPr lang="en-US" altLang="zh-CN" dirty="0"/>
              <a:t>node</a:t>
            </a:r>
            <a:r>
              <a:rPr lang="zh-CN" altLang="en-US" dirty="0"/>
              <a:t>舍去</a:t>
            </a:r>
            <a:r>
              <a:rPr lang="zh-CN" altLang="en-US" dirty="0" smtClean="0"/>
              <a:t>。</a:t>
            </a:r>
            <a:endParaRPr lang="en-US" altLang="zh-CN" dirty="0" smtClean="0"/>
          </a:p>
          <a:p>
            <a:pPr lvl="1"/>
            <a:r>
              <a:rPr lang="en-US" altLang="zh-CN" dirty="0"/>
              <a:t>http://blog.csdn.net/liufeng_king/article/details/8952235</a:t>
            </a:r>
            <a:r>
              <a:rPr lang="zh-CN" altLang="en-US" dirty="0" smtClean="0"/>
              <a:t> </a:t>
            </a:r>
            <a:endParaRPr lang="zh-CN" altLang="en-US" dirty="0"/>
          </a:p>
        </p:txBody>
      </p:sp>
      <p:sp>
        <p:nvSpPr>
          <p:cNvPr id="3" name="标题 2"/>
          <p:cNvSpPr>
            <a:spLocks noGrp="1"/>
          </p:cNvSpPr>
          <p:nvPr>
            <p:ph type="title"/>
          </p:nvPr>
        </p:nvSpPr>
        <p:spPr/>
        <p:txBody>
          <a:bodyPr/>
          <a:lstStyle/>
          <a:p>
            <a:r>
              <a:rPr lang="zh-CN" altLang="en-US" dirty="0" smtClean="0"/>
              <a:t>算法描述</a:t>
            </a:r>
            <a:r>
              <a:rPr lang="en-US" altLang="zh-CN" dirty="0" smtClean="0"/>
              <a:t>3</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59</a:t>
            </a:fld>
            <a:r>
              <a:rPr lang="en-US" altLang="zh-CN" smtClean="0"/>
              <a:t>/62</a:t>
            </a:r>
            <a:endParaRPr lang="en-US" altLang="zh-CN" dirty="0"/>
          </a:p>
        </p:txBody>
      </p:sp>
    </p:spTree>
    <p:extLst>
      <p:ext uri="{BB962C8B-B14F-4D97-AF65-F5344CB8AC3E}">
        <p14:creationId xmlns:p14="http://schemas.microsoft.com/office/powerpoint/2010/main" val="1971213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2061778"/>
            <a:ext cx="6840760" cy="2520280"/>
          </a:xfrm>
        </p:spPr>
      </p:pic>
      <p:sp>
        <p:nvSpPr>
          <p:cNvPr id="3" name="标题 2"/>
          <p:cNvSpPr>
            <a:spLocks noGrp="1"/>
          </p:cNvSpPr>
          <p:nvPr>
            <p:ph type="title"/>
          </p:nvPr>
        </p:nvSpPr>
        <p:spPr/>
        <p:txBody>
          <a:bodyPr/>
          <a:lstStyle/>
          <a:p>
            <a:r>
              <a:rPr lang="zh-CN" altLang="en-US" dirty="0" smtClean="0"/>
              <a:t>引入例子</a:t>
            </a:r>
            <a:endParaRPr lang="zh-CN" altLang="en-US" dirty="0"/>
          </a:p>
        </p:txBody>
      </p:sp>
      <p:pic>
        <p:nvPicPr>
          <p:cNvPr id="47106" name="Picture 2" descr="http://img.sc115.com/uploads/sc/111124/2011112419430155.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81233" y="2061778"/>
            <a:ext cx="2376033" cy="3445248"/>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pPr>
              <a:defRPr/>
            </a:pPr>
            <a:fld id="{459EA7AB-6CCF-4392-BD0C-0EE200CA1E6B}" type="slidenum">
              <a:rPr lang="en-US" altLang="zh-CN" smtClean="0"/>
              <a:pPr>
                <a:defRPr/>
              </a:pPr>
              <a:t>6</a:t>
            </a:fld>
            <a:r>
              <a:rPr lang="en-US" altLang="zh-CN" smtClean="0"/>
              <a:t>/62</a:t>
            </a:r>
            <a:endParaRPr lang="en-US" altLang="zh-CN" dirty="0"/>
          </a:p>
        </p:txBody>
      </p:sp>
    </p:spTree>
    <p:extLst>
      <p:ext uri="{BB962C8B-B14F-4D97-AF65-F5344CB8AC3E}">
        <p14:creationId xmlns:p14="http://schemas.microsoft.com/office/powerpoint/2010/main" val="35272263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理解分支限界法的基本思想</a:t>
            </a:r>
            <a:endParaRPr lang="en-US" altLang="zh-CN" dirty="0" smtClean="0"/>
          </a:p>
          <a:p>
            <a:r>
              <a:rPr lang="zh-CN" altLang="en-US" dirty="0" smtClean="0"/>
              <a:t>掌握分支限界法的搜索准则</a:t>
            </a:r>
            <a:endParaRPr lang="en-US" altLang="zh-CN" dirty="0" smtClean="0"/>
          </a:p>
          <a:p>
            <a:r>
              <a:rPr lang="zh-CN" altLang="en-US" dirty="0" smtClean="0"/>
              <a:t>需要理解的应用范例包括</a:t>
            </a:r>
            <a:endParaRPr lang="en-US" altLang="zh-CN" dirty="0" smtClean="0"/>
          </a:p>
          <a:p>
            <a:pPr lvl="1"/>
            <a:r>
              <a:rPr lang="zh-CN" altLang="en-US" dirty="0" smtClean="0"/>
              <a:t>单源最短路径问题</a:t>
            </a:r>
            <a:endParaRPr lang="en-US" altLang="zh-CN" dirty="0" smtClean="0"/>
          </a:p>
          <a:p>
            <a:pPr lvl="1"/>
            <a:r>
              <a:rPr lang="zh-CN" altLang="en-US" dirty="0" smtClean="0"/>
              <a:t>装载问题</a:t>
            </a:r>
            <a:endParaRPr lang="en-US" altLang="zh-CN" dirty="0" smtClean="0"/>
          </a:p>
          <a:p>
            <a:pPr lvl="1"/>
            <a:r>
              <a:rPr lang="zh-CN" altLang="en-US" dirty="0" smtClean="0"/>
              <a:t>布线问题</a:t>
            </a:r>
            <a:endParaRPr lang="en-US" altLang="zh-CN" dirty="0" smtClean="0"/>
          </a:p>
          <a:p>
            <a:pPr lvl="1"/>
            <a:r>
              <a:rPr lang="en-US" altLang="zh-CN" dirty="0" smtClean="0"/>
              <a:t>0-1</a:t>
            </a:r>
            <a:r>
              <a:rPr lang="zh-CN" altLang="en-US" dirty="0" smtClean="0"/>
              <a:t>背包问题</a:t>
            </a:r>
            <a:endParaRPr lang="en-US" altLang="zh-CN" dirty="0" smtClean="0"/>
          </a:p>
          <a:p>
            <a:pPr lvl="1"/>
            <a:r>
              <a:rPr lang="zh-CN" altLang="en-US" dirty="0" smtClean="0"/>
              <a:t>最大团问题</a:t>
            </a:r>
            <a:endParaRPr lang="en-US" altLang="zh-CN" dirty="0" smtClean="0"/>
          </a:p>
          <a:p>
            <a:pPr lvl="1"/>
            <a:r>
              <a:rPr lang="zh-CN" altLang="en-US" dirty="0" smtClean="0"/>
              <a:t>旅行售货员问题</a:t>
            </a:r>
            <a:endParaRPr lang="en-US" altLang="zh-CN" dirty="0" smtClean="0"/>
          </a:p>
          <a:p>
            <a:pPr lvl="1"/>
            <a:r>
              <a:rPr lang="zh-CN" altLang="en-US" dirty="0" smtClean="0"/>
              <a:t>电路板排列问题、批处理作业问题</a:t>
            </a:r>
            <a:endParaRPr lang="zh-CN" altLang="en-US" dirty="0"/>
          </a:p>
        </p:txBody>
      </p:sp>
      <p:sp>
        <p:nvSpPr>
          <p:cNvPr id="3" name="标题 2"/>
          <p:cNvSpPr>
            <a:spLocks noGrp="1"/>
          </p:cNvSpPr>
          <p:nvPr>
            <p:ph type="title"/>
          </p:nvPr>
        </p:nvSpPr>
        <p:spPr/>
        <p:txBody>
          <a:bodyPr/>
          <a:lstStyle/>
          <a:p>
            <a:r>
              <a:rPr lang="zh-CN" altLang="en-US" dirty="0" smtClean="0"/>
              <a:t>小 结</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60</a:t>
            </a:fld>
            <a:r>
              <a:rPr lang="en-US" altLang="zh-CN" smtClean="0"/>
              <a:t>/62</a:t>
            </a:r>
            <a:endParaRPr lang="en-US" altLang="zh-CN" dirty="0"/>
          </a:p>
        </p:txBody>
      </p:sp>
    </p:spTree>
    <p:extLst>
      <p:ext uri="{BB962C8B-B14F-4D97-AF65-F5344CB8AC3E}">
        <p14:creationId xmlns:p14="http://schemas.microsoft.com/office/powerpoint/2010/main" val="2462951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堆 </a:t>
            </a:r>
            <a:r>
              <a:rPr lang="en-US" altLang="zh-CN" dirty="0" smtClean="0"/>
              <a:t>heap</a:t>
            </a:r>
          </a:p>
          <a:p>
            <a:pPr lvl="1"/>
            <a:r>
              <a:rPr lang="zh-CN" altLang="en-US" dirty="0" smtClean="0"/>
              <a:t>数据结构；</a:t>
            </a:r>
            <a:endParaRPr lang="en-US" altLang="zh-CN" dirty="0" smtClean="0"/>
          </a:p>
          <a:p>
            <a:pPr lvl="1">
              <a:lnSpc>
                <a:spcPct val="200000"/>
              </a:lnSpc>
            </a:pPr>
            <a:r>
              <a:rPr lang="zh-CN" altLang="en-US" dirty="0" smtClean="0"/>
              <a:t>堆</a:t>
            </a:r>
            <a:r>
              <a:rPr lang="zh-CN" altLang="en-US" dirty="0"/>
              <a:t>通常是一个可以被看做一棵树的数组对象。在队列中，调度程序反复提取队列中第一个作业并运行，因为实际情况中某些时间较短的任务将等待很长时间才能结束，或者某些不短小，但具有重要性的作业，同样应当具有</a:t>
            </a:r>
            <a:r>
              <a:rPr lang="zh-CN" altLang="en-US" b="1" dirty="0">
                <a:solidFill>
                  <a:srgbClr val="FF0000"/>
                </a:solidFill>
              </a:rPr>
              <a:t>优先权</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堆</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61</a:t>
            </a:fld>
            <a:r>
              <a:rPr lang="en-US" altLang="zh-CN" smtClean="0"/>
              <a:t>/62</a:t>
            </a:r>
            <a:endParaRPr lang="en-US" altLang="zh-CN" dirty="0"/>
          </a:p>
        </p:txBody>
      </p:sp>
    </p:spTree>
    <p:extLst>
      <p:ext uri="{BB962C8B-B14F-4D97-AF65-F5344CB8AC3E}">
        <p14:creationId xmlns:p14="http://schemas.microsoft.com/office/powerpoint/2010/main" val="8760561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最大堆和最小堆是二叉堆的两种形式。</a:t>
            </a:r>
          </a:p>
          <a:p>
            <a:pPr lvl="1"/>
            <a:r>
              <a:rPr lang="zh-CN" altLang="en-US" dirty="0" smtClean="0"/>
              <a:t>最大堆：根结点的键值是所有堆结点键值中最大者，且每个结点的值都比其孩子的值大；</a:t>
            </a:r>
          </a:p>
          <a:p>
            <a:pPr lvl="1"/>
            <a:r>
              <a:rPr lang="zh-CN" altLang="en-US" dirty="0" smtClean="0"/>
              <a:t>最小堆：根结点的键值是所有堆结点键值中最小者，且每个结点的值都比其孩子的值小；</a:t>
            </a:r>
          </a:p>
          <a:p>
            <a:endParaRPr lang="zh-CN" altLang="en-US" dirty="0"/>
          </a:p>
        </p:txBody>
      </p:sp>
      <p:sp>
        <p:nvSpPr>
          <p:cNvPr id="3" name="标题 2"/>
          <p:cNvSpPr>
            <a:spLocks noGrp="1"/>
          </p:cNvSpPr>
          <p:nvPr>
            <p:ph type="title"/>
          </p:nvPr>
        </p:nvSpPr>
        <p:spPr/>
        <p:txBody>
          <a:bodyPr/>
          <a:lstStyle/>
          <a:p>
            <a:r>
              <a:rPr lang="zh-CN" altLang="en-US" dirty="0" smtClean="0"/>
              <a:t>最大、最小堆</a:t>
            </a:r>
            <a:endParaRPr lang="zh-CN" altLang="en-US" dirty="0"/>
          </a:p>
        </p:txBody>
      </p:sp>
      <p:pic>
        <p:nvPicPr>
          <p:cNvPr id="21506" name="Picture 2" descr="http://img.my.csdn.net/uploads/201211/07/1352265671_14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686174"/>
            <a:ext cx="6191250" cy="2623146"/>
          </a:xfrm>
          <a:prstGeom prst="rect">
            <a:avLst/>
          </a:prstGeom>
          <a:noFill/>
          <a:extLst>
            <a:ext uri="{909E8E84-426E-40DD-AFC4-6F175D3DCCD1}">
              <a14:hiddenFill xmlns:a14="http://schemas.microsoft.com/office/drawing/2010/main">
                <a:solidFill>
                  <a:srgbClr val="FFFFFF"/>
                </a:solidFill>
              </a14:hiddenFill>
            </a:ext>
          </a:extLst>
        </p:spPr>
      </p:pic>
      <p:sp>
        <p:nvSpPr>
          <p:cNvPr id="5" name="右箭头 4">
            <a:hlinkClick r:id="rId3" action="ppaction://hlinksldjump"/>
          </p:cNvPr>
          <p:cNvSpPr/>
          <p:nvPr/>
        </p:nvSpPr>
        <p:spPr bwMode="auto">
          <a:xfrm rot="10800000">
            <a:off x="216638" y="4529695"/>
            <a:ext cx="1779512" cy="936104"/>
          </a:xfrm>
          <a:prstGeom prst="rightArrow">
            <a:avLst/>
          </a:prstGeom>
          <a:ln>
            <a:headEnd type="none" w="med" len="med"/>
            <a:tailEnd type="none" w="med" len="med"/>
          </a:ln>
          <a:extLst/>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灯片编号占位符 5"/>
          <p:cNvSpPr>
            <a:spLocks noGrp="1"/>
          </p:cNvSpPr>
          <p:nvPr>
            <p:ph type="sldNum" sz="quarter" idx="10"/>
          </p:nvPr>
        </p:nvSpPr>
        <p:spPr/>
        <p:txBody>
          <a:bodyPr/>
          <a:lstStyle/>
          <a:p>
            <a:pPr>
              <a:defRPr/>
            </a:pPr>
            <a:fld id="{459EA7AB-6CCF-4392-BD0C-0EE200CA1E6B}" type="slidenum">
              <a:rPr lang="en-US" altLang="zh-CN" smtClean="0"/>
              <a:pPr>
                <a:defRPr/>
              </a:pPr>
              <a:t>62</a:t>
            </a:fld>
            <a:r>
              <a:rPr lang="en-US" altLang="zh-CN" smtClean="0"/>
              <a:t>/62</a:t>
            </a:r>
            <a:endParaRPr lang="en-US" altLang="zh-CN" dirty="0"/>
          </a:p>
        </p:txBody>
      </p:sp>
    </p:spTree>
    <p:extLst>
      <p:ext uri="{BB962C8B-B14F-4D97-AF65-F5344CB8AC3E}">
        <p14:creationId xmlns:p14="http://schemas.microsoft.com/office/powerpoint/2010/main" val="2186743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分支限界法常以</a:t>
            </a:r>
            <a:r>
              <a:rPr lang="zh-CN" altLang="en-US" dirty="0">
                <a:solidFill>
                  <a:srgbClr val="FF0000"/>
                </a:solidFill>
              </a:rPr>
              <a:t>广度优先</a:t>
            </a:r>
            <a:r>
              <a:rPr lang="zh-CN" altLang="en-US" dirty="0"/>
              <a:t>或以最小耗费（最大效益）优先的方式搜索问题的解空间树。</a:t>
            </a:r>
          </a:p>
          <a:p>
            <a:endParaRPr lang="zh-CN" altLang="en-US" dirty="0"/>
          </a:p>
        </p:txBody>
      </p:sp>
      <p:sp>
        <p:nvSpPr>
          <p:cNvPr id="3" name="标题 2"/>
          <p:cNvSpPr>
            <a:spLocks noGrp="1"/>
          </p:cNvSpPr>
          <p:nvPr>
            <p:ph type="title"/>
          </p:nvPr>
        </p:nvSpPr>
        <p:spPr/>
        <p:txBody>
          <a:bodyPr/>
          <a:lstStyle/>
          <a:p>
            <a:r>
              <a:rPr lang="zh-CN" altLang="en-US" dirty="0" smtClean="0"/>
              <a:t>分支限界法</a:t>
            </a:r>
            <a:r>
              <a:rPr lang="en-US" altLang="zh-CN" dirty="0" smtClean="0"/>
              <a:t>Branch &amp; Bound</a:t>
            </a:r>
            <a:endParaRPr lang="zh-CN" altLang="en-US" dirty="0"/>
          </a:p>
        </p:txBody>
      </p:sp>
      <p:pic>
        <p:nvPicPr>
          <p:cNvPr id="5" name="Picture 2" descr="http://upload.wikimedia.org/wikipedia/commons/4/46/Animated_BFS.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437954" y="2276872"/>
            <a:ext cx="4464496" cy="3972474"/>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0"/>
          </p:nvPr>
        </p:nvSpPr>
        <p:spPr/>
        <p:txBody>
          <a:bodyPr/>
          <a:lstStyle/>
          <a:p>
            <a:pPr>
              <a:defRPr/>
            </a:pPr>
            <a:fld id="{459EA7AB-6CCF-4392-BD0C-0EE200CA1E6B}" type="slidenum">
              <a:rPr lang="en-US" altLang="zh-CN" smtClean="0"/>
              <a:pPr>
                <a:defRPr/>
              </a:pPr>
              <a:t>7</a:t>
            </a:fld>
            <a:r>
              <a:rPr lang="en-US" altLang="zh-CN" smtClean="0"/>
              <a:t>/62</a:t>
            </a:r>
            <a:endParaRPr lang="en-US" altLang="zh-CN" dirty="0"/>
          </a:p>
        </p:txBody>
      </p:sp>
    </p:spTree>
    <p:extLst>
      <p:ext uri="{BB962C8B-B14F-4D97-AF65-F5344CB8AC3E}">
        <p14:creationId xmlns:p14="http://schemas.microsoft.com/office/powerpoint/2010/main" val="206038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广度优先搜索算法（英语：</a:t>
            </a:r>
            <a:r>
              <a:rPr lang="en-US" altLang="zh-CN" dirty="0"/>
              <a:t>Breadth-First-Search</a:t>
            </a:r>
            <a:r>
              <a:rPr lang="zh-CN" altLang="en-US" dirty="0"/>
              <a:t>），又译作宽度优先搜索，或横向优先搜索，简称</a:t>
            </a:r>
            <a:r>
              <a:rPr lang="en-US" altLang="zh-CN" dirty="0"/>
              <a:t>BFS</a:t>
            </a:r>
            <a:r>
              <a:rPr lang="zh-CN" altLang="en-US" dirty="0"/>
              <a:t>，是一种图形搜索算法。简单的说，</a:t>
            </a:r>
            <a:r>
              <a:rPr lang="en-US" altLang="zh-CN" dirty="0"/>
              <a:t>BFS</a:t>
            </a:r>
            <a:r>
              <a:rPr lang="zh-CN" altLang="en-US" dirty="0"/>
              <a:t>是从根节点开始，沿着树的宽度遍历树的节点。如果所有节点均被访问，则算法中止</a:t>
            </a:r>
            <a:r>
              <a:rPr lang="zh-CN" altLang="en-US" dirty="0" smtClean="0"/>
              <a:t>。</a:t>
            </a:r>
            <a:endParaRPr lang="en-US" altLang="zh-CN" dirty="0" smtClean="0"/>
          </a:p>
          <a:p>
            <a:pPr lvl="1"/>
            <a:r>
              <a:rPr lang="en-US" altLang="zh-CN" dirty="0">
                <a:solidFill>
                  <a:srgbClr val="FF0000"/>
                </a:solidFill>
              </a:rPr>
              <a:t>BFS</a:t>
            </a:r>
            <a:r>
              <a:rPr lang="zh-CN" altLang="en-US" dirty="0">
                <a:solidFill>
                  <a:srgbClr val="FF0000"/>
                </a:solidFill>
              </a:rPr>
              <a:t>是一种盲目搜寻法</a:t>
            </a:r>
            <a:r>
              <a:rPr lang="zh-CN" altLang="en-US" dirty="0"/>
              <a:t>，目的是系统地展开并检查图中的所有节点，以找寻结果。换句话说，它并不考虑结果的</a:t>
            </a:r>
            <a:r>
              <a:rPr lang="zh-CN" altLang="en-US" dirty="0" smtClean="0"/>
              <a:t>可能</a:t>
            </a:r>
            <a:r>
              <a:rPr lang="zh-CN" altLang="en-US" dirty="0"/>
              <a:t>位置</a:t>
            </a:r>
            <a:r>
              <a:rPr lang="zh-CN" altLang="en-US" dirty="0" smtClean="0"/>
              <a:t>，</a:t>
            </a:r>
            <a:r>
              <a:rPr lang="zh-CN" altLang="en-US" dirty="0"/>
              <a:t>彻底地搜索整张图，直到找到结果为止。</a:t>
            </a:r>
            <a:r>
              <a:rPr lang="en-US" altLang="zh-CN" dirty="0"/>
              <a:t>BFS</a:t>
            </a:r>
            <a:r>
              <a:rPr lang="zh-CN" altLang="en-US" dirty="0"/>
              <a:t>并不使用经验法则算法。</a:t>
            </a:r>
          </a:p>
        </p:txBody>
      </p:sp>
      <p:sp>
        <p:nvSpPr>
          <p:cNvPr id="3" name="标题 2"/>
          <p:cNvSpPr>
            <a:spLocks noGrp="1"/>
          </p:cNvSpPr>
          <p:nvPr>
            <p:ph type="title"/>
          </p:nvPr>
        </p:nvSpPr>
        <p:spPr/>
        <p:txBody>
          <a:bodyPr/>
          <a:lstStyle/>
          <a:p>
            <a:r>
              <a:rPr lang="zh-CN" altLang="en-US" dirty="0" smtClean="0"/>
              <a:t>广度优先搜索</a:t>
            </a:r>
            <a:endParaRPr lang="zh-CN" altLang="en-US" dirty="0"/>
          </a:p>
        </p:txBody>
      </p:sp>
      <p:sp>
        <p:nvSpPr>
          <p:cNvPr id="4" name="灯片编号占位符 3"/>
          <p:cNvSpPr>
            <a:spLocks noGrp="1"/>
          </p:cNvSpPr>
          <p:nvPr>
            <p:ph type="sldNum" sz="quarter" idx="10"/>
          </p:nvPr>
        </p:nvSpPr>
        <p:spPr/>
        <p:txBody>
          <a:bodyPr/>
          <a:lstStyle/>
          <a:p>
            <a:pPr>
              <a:defRPr/>
            </a:pPr>
            <a:fld id="{459EA7AB-6CCF-4392-BD0C-0EE200CA1E6B}" type="slidenum">
              <a:rPr lang="en-US" altLang="zh-CN" smtClean="0"/>
              <a:pPr>
                <a:defRPr/>
              </a:pPr>
              <a:t>8</a:t>
            </a:fld>
            <a:r>
              <a:rPr lang="en-US" altLang="zh-CN" smtClean="0"/>
              <a:t>/62</a:t>
            </a:r>
            <a:endParaRPr lang="en-US" altLang="zh-CN" dirty="0"/>
          </a:p>
        </p:txBody>
      </p:sp>
    </p:spTree>
    <p:extLst>
      <p:ext uri="{BB962C8B-B14F-4D97-AF65-F5344CB8AC3E}">
        <p14:creationId xmlns:p14="http://schemas.microsoft.com/office/powerpoint/2010/main" val="522214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扩展结点</a:t>
            </a:r>
            <a:r>
              <a:rPr lang="en-US" altLang="zh-CN" dirty="0"/>
              <a:t>:</a:t>
            </a:r>
            <a:r>
              <a:rPr lang="zh-CN" altLang="en-US" dirty="0"/>
              <a:t>一个正在</a:t>
            </a:r>
            <a:r>
              <a:rPr lang="zh-CN" altLang="en-US" dirty="0" smtClean="0"/>
              <a:t>产生子结点的</a:t>
            </a:r>
            <a:r>
              <a:rPr lang="zh-CN" altLang="en-US" dirty="0"/>
              <a:t>结点称为扩展结点</a:t>
            </a:r>
          </a:p>
          <a:p>
            <a:r>
              <a:rPr lang="zh-CN" altLang="en-US" dirty="0"/>
              <a:t>活结点</a:t>
            </a:r>
            <a:r>
              <a:rPr lang="en-US" altLang="zh-CN" dirty="0"/>
              <a:t>:</a:t>
            </a:r>
            <a:r>
              <a:rPr lang="zh-CN" altLang="en-US" dirty="0"/>
              <a:t>一个自身已生成但</a:t>
            </a:r>
            <a:r>
              <a:rPr lang="zh-CN" altLang="en-US" dirty="0" smtClean="0"/>
              <a:t>其子结点还</a:t>
            </a:r>
            <a:r>
              <a:rPr lang="zh-CN" altLang="en-US" dirty="0"/>
              <a:t>没有全部生成的节点称做活结点</a:t>
            </a:r>
          </a:p>
          <a:p>
            <a:r>
              <a:rPr lang="zh-CN" altLang="en-US" dirty="0"/>
              <a:t>死结点</a:t>
            </a:r>
            <a:r>
              <a:rPr lang="en-US" altLang="zh-CN" dirty="0"/>
              <a:t>:</a:t>
            </a:r>
            <a:r>
              <a:rPr lang="zh-CN" altLang="en-US" dirty="0"/>
              <a:t>一个</a:t>
            </a:r>
            <a:r>
              <a:rPr lang="zh-CN" altLang="en-US" dirty="0" smtClean="0"/>
              <a:t>所有子结点已经</a:t>
            </a:r>
            <a:r>
              <a:rPr lang="zh-CN" altLang="en-US" dirty="0"/>
              <a:t>产生的结点称做死结点</a:t>
            </a:r>
          </a:p>
        </p:txBody>
      </p:sp>
      <p:pic>
        <p:nvPicPr>
          <p:cNvPr id="8" name="Picture 7" descr="t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3789040"/>
            <a:ext cx="4752305" cy="2551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标题 2"/>
          <p:cNvSpPr>
            <a:spLocks noGrp="1"/>
          </p:cNvSpPr>
          <p:nvPr>
            <p:ph type="title"/>
          </p:nvPr>
        </p:nvSpPr>
        <p:spPr/>
        <p:txBody>
          <a:bodyPr/>
          <a:lstStyle/>
          <a:p>
            <a:r>
              <a:rPr lang="zh-CN" altLang="en-US" dirty="0" smtClean="0"/>
              <a:t>基本概念回顾</a:t>
            </a:r>
            <a:endParaRPr lang="zh-CN" altLang="en-US" dirty="0"/>
          </a:p>
        </p:txBody>
      </p:sp>
      <p:sp>
        <p:nvSpPr>
          <p:cNvPr id="5" name="灯片编号占位符 4"/>
          <p:cNvSpPr>
            <a:spLocks noGrp="1"/>
          </p:cNvSpPr>
          <p:nvPr>
            <p:ph type="sldNum" sz="quarter" idx="10"/>
          </p:nvPr>
        </p:nvSpPr>
        <p:spPr/>
        <p:txBody>
          <a:bodyPr/>
          <a:lstStyle/>
          <a:p>
            <a:pPr>
              <a:defRPr/>
            </a:pPr>
            <a:fld id="{459EA7AB-6CCF-4392-BD0C-0EE200CA1E6B}" type="slidenum">
              <a:rPr lang="en-US" altLang="zh-CN" smtClean="0"/>
              <a:pPr>
                <a:defRPr/>
              </a:pPr>
              <a:t>9</a:t>
            </a:fld>
            <a:r>
              <a:rPr lang="en-US" altLang="zh-CN" smtClean="0"/>
              <a:t>/62</a:t>
            </a:r>
            <a:endParaRPr lang="en-US" altLang="zh-CN" dirty="0"/>
          </a:p>
        </p:txBody>
      </p:sp>
    </p:spTree>
    <p:extLst>
      <p:ext uri="{BB962C8B-B14F-4D97-AF65-F5344CB8AC3E}">
        <p14:creationId xmlns:p14="http://schemas.microsoft.com/office/powerpoint/2010/main" val="3337382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11526</TotalTime>
  <Words>5574</Words>
  <Application>Microsoft Office PowerPoint</Application>
  <PresentationFormat>全屏显示(4:3)</PresentationFormat>
  <Paragraphs>364</Paragraphs>
  <Slides>62</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78" baseType="lpstr">
      <vt:lpstr>黑体</vt:lpstr>
      <vt:lpstr>华文行楷</vt:lpstr>
      <vt:lpstr>华文新魏</vt:lpstr>
      <vt:lpstr>楷体</vt:lpstr>
      <vt:lpstr>楷体_GB2312</vt:lpstr>
      <vt:lpstr>隶书</vt:lpstr>
      <vt:lpstr>宋体</vt:lpstr>
      <vt:lpstr>微软雅黑</vt:lpstr>
      <vt:lpstr>Arial</vt:lpstr>
      <vt:lpstr>Calibri</vt:lpstr>
      <vt:lpstr>Comic Sans MS</vt:lpstr>
      <vt:lpstr>Symbol</vt:lpstr>
      <vt:lpstr>Times New Roman</vt:lpstr>
      <vt:lpstr>Wingdings</vt:lpstr>
      <vt:lpstr>默认设计模板</vt:lpstr>
      <vt:lpstr>Microsoft 公式 3.0</vt:lpstr>
      <vt:lpstr>算法设计与分析</vt:lpstr>
      <vt:lpstr>课程要点</vt:lpstr>
      <vt:lpstr>PowerPoint 演示文稿</vt:lpstr>
      <vt:lpstr>分支限界法</vt:lpstr>
      <vt:lpstr>后 续 引 用</vt:lpstr>
      <vt:lpstr>引入例子</vt:lpstr>
      <vt:lpstr>分支限界法Branch &amp; Bound</vt:lpstr>
      <vt:lpstr>广度优先搜索</vt:lpstr>
      <vt:lpstr>基本概念回顾</vt:lpstr>
      <vt:lpstr>分支限界法基本流程</vt:lpstr>
      <vt:lpstr>常见的两种分支限界法</vt:lpstr>
      <vt:lpstr>优先队列</vt:lpstr>
      <vt:lpstr>分支限界法与回溯法</vt:lpstr>
      <vt:lpstr>比较</vt:lpstr>
      <vt:lpstr>设计思路1</vt:lpstr>
      <vt:lpstr>设计思路2</vt:lpstr>
      <vt:lpstr>简单应用范例</vt:lpstr>
      <vt:lpstr>单源最短路径问题</vt:lpstr>
      <vt:lpstr>单源最短路径问题</vt:lpstr>
      <vt:lpstr>单源最短路径问题</vt:lpstr>
      <vt:lpstr>单源最短路径问题</vt:lpstr>
      <vt:lpstr>单源最短路径问题</vt:lpstr>
      <vt:lpstr>0-1背包问题</vt:lpstr>
      <vt:lpstr>上 界 函 数</vt:lpstr>
      <vt:lpstr>PowerPoint 演示文稿</vt:lpstr>
      <vt:lpstr>旅行售货员问题</vt:lpstr>
      <vt:lpstr>排列树</vt:lpstr>
      <vt:lpstr>算法描述(1/2)</vt:lpstr>
      <vt:lpstr>算法描述(2/2)</vt:lpstr>
      <vt:lpstr>装载问题</vt:lpstr>
      <vt:lpstr>队列式分支限界法</vt:lpstr>
      <vt:lpstr>实现源码</vt:lpstr>
      <vt:lpstr>算法改进</vt:lpstr>
      <vt:lpstr>改进算法</vt:lpstr>
      <vt:lpstr>构造最优解1</vt:lpstr>
      <vt:lpstr>构造最优解2</vt:lpstr>
      <vt:lpstr>优先队列式分支限界法</vt:lpstr>
      <vt:lpstr>布线问题</vt:lpstr>
      <vt:lpstr>布线例子</vt:lpstr>
      <vt:lpstr>布线问题</vt:lpstr>
      <vt:lpstr>布线问题</vt:lpstr>
      <vt:lpstr>布线问题</vt:lpstr>
      <vt:lpstr>最大团问题</vt:lpstr>
      <vt:lpstr>上界函数</vt:lpstr>
      <vt:lpstr>算法设计</vt:lpstr>
      <vt:lpstr>算法设计</vt:lpstr>
      <vt:lpstr>电路板排列问题</vt:lpstr>
      <vt:lpstr>举例说明</vt:lpstr>
      <vt:lpstr>算法设计</vt:lpstr>
      <vt:lpstr>算法设计</vt:lpstr>
      <vt:lpstr>算法设计</vt:lpstr>
      <vt:lpstr>批处理作业调度问题</vt:lpstr>
      <vt:lpstr>举例说明</vt:lpstr>
      <vt:lpstr>解空间树</vt:lpstr>
      <vt:lpstr>问题分析1</vt:lpstr>
      <vt:lpstr>分析2</vt:lpstr>
      <vt:lpstr>算法描述1</vt:lpstr>
      <vt:lpstr>算法描述2</vt:lpstr>
      <vt:lpstr>算法描述3</vt:lpstr>
      <vt:lpstr>小 结</vt:lpstr>
      <vt:lpstr>堆</vt:lpstr>
      <vt:lpstr>最大、最小堆</vt:lpstr>
    </vt:vector>
  </TitlesOfParts>
  <Company>Computer Science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dc:title>
  <dc:creator>wangxd</dc:creator>
  <cp:lastModifiedBy>jingchao</cp:lastModifiedBy>
  <cp:revision>750</cp:revision>
  <dcterms:created xsi:type="dcterms:W3CDTF">2003-12-16T08:40:21Z</dcterms:created>
  <dcterms:modified xsi:type="dcterms:W3CDTF">2016-09-21T00:54:32Z</dcterms:modified>
</cp:coreProperties>
</file>