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3"/>
  </p:notesMasterIdLst>
  <p:handoutMasterIdLst>
    <p:handoutMasterId r:id="rId64"/>
  </p:handoutMasterIdLst>
  <p:sldIdLst>
    <p:sldId id="316" r:id="rId2"/>
    <p:sldId id="317" r:id="rId3"/>
    <p:sldId id="323" r:id="rId4"/>
    <p:sldId id="315" r:id="rId5"/>
    <p:sldId id="319" r:id="rId6"/>
    <p:sldId id="320" r:id="rId7"/>
    <p:sldId id="321" r:id="rId8"/>
    <p:sldId id="322" r:id="rId9"/>
    <p:sldId id="257" r:id="rId10"/>
    <p:sldId id="260" r:id="rId11"/>
    <p:sldId id="262" r:id="rId12"/>
    <p:sldId id="263" r:id="rId13"/>
    <p:sldId id="264" r:id="rId14"/>
    <p:sldId id="265" r:id="rId15"/>
    <p:sldId id="258" r:id="rId16"/>
    <p:sldId id="318" r:id="rId17"/>
    <p:sldId id="266" r:id="rId18"/>
    <p:sldId id="267" r:id="rId19"/>
    <p:sldId id="268" r:id="rId20"/>
    <p:sldId id="269" r:id="rId21"/>
    <p:sldId id="270" r:id="rId22"/>
    <p:sldId id="271" r:id="rId23"/>
    <p:sldId id="272" r:id="rId24"/>
    <p:sldId id="324" r:id="rId25"/>
    <p:sldId id="325" r:id="rId26"/>
    <p:sldId id="273" r:id="rId27"/>
    <p:sldId id="274" r:id="rId28"/>
    <p:sldId id="275" r:id="rId29"/>
    <p:sldId id="276" r:id="rId30"/>
    <p:sldId id="277" r:id="rId31"/>
    <p:sldId id="327" r:id="rId32"/>
    <p:sldId id="278" r:id="rId33"/>
    <p:sldId id="328" r:id="rId34"/>
    <p:sldId id="329" r:id="rId35"/>
    <p:sldId id="330" r:id="rId36"/>
    <p:sldId id="279" r:id="rId37"/>
    <p:sldId id="280" r:id="rId38"/>
    <p:sldId id="281" r:id="rId39"/>
    <p:sldId id="331" r:id="rId40"/>
    <p:sldId id="282" r:id="rId41"/>
    <p:sldId id="283" r:id="rId42"/>
    <p:sldId id="284" r:id="rId43"/>
    <p:sldId id="285" r:id="rId44"/>
    <p:sldId id="286" r:id="rId45"/>
    <p:sldId id="287" r:id="rId46"/>
    <p:sldId id="333" r:id="rId47"/>
    <p:sldId id="288" r:id="rId48"/>
    <p:sldId id="289" r:id="rId49"/>
    <p:sldId id="290" r:id="rId50"/>
    <p:sldId id="291" r:id="rId51"/>
    <p:sldId id="292" r:id="rId52"/>
    <p:sldId id="293" r:id="rId53"/>
    <p:sldId id="294" r:id="rId54"/>
    <p:sldId id="295" r:id="rId55"/>
    <p:sldId id="296" r:id="rId56"/>
    <p:sldId id="336" r:id="rId57"/>
    <p:sldId id="297" r:id="rId58"/>
    <p:sldId id="298" r:id="rId59"/>
    <p:sldId id="299" r:id="rId60"/>
    <p:sldId id="334" r:id="rId61"/>
    <p:sldId id="332"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486" autoAdjust="0"/>
  </p:normalViewPr>
  <p:slideViewPr>
    <p:cSldViewPr>
      <p:cViewPr varScale="1">
        <p:scale>
          <a:sx n="84" d="100"/>
          <a:sy n="84" d="100"/>
        </p:scale>
        <p:origin x="140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8EBE5B52-BDDB-48D6-9E90-03AC7E4791F6}" type="slidenum">
              <a:rPr lang="zh-CN" altLang="en-US"/>
              <a:pPr>
                <a:defRPr/>
              </a:pPr>
              <a:t>‹#›</a:t>
            </a:fld>
            <a:endParaRPr lang="en-US" altLang="zh-CN"/>
          </a:p>
        </p:txBody>
      </p:sp>
    </p:spTree>
    <p:extLst>
      <p:ext uri="{BB962C8B-B14F-4D97-AF65-F5344CB8AC3E}">
        <p14:creationId xmlns:p14="http://schemas.microsoft.com/office/powerpoint/2010/main" val="212328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95F8CBB8-676C-4441-B910-27288013484D}" type="slidenum">
              <a:rPr lang="zh-CN" altLang="en-US"/>
              <a:pPr>
                <a:defRPr/>
              </a:pPr>
              <a:t>‹#›</a:t>
            </a:fld>
            <a:endParaRPr lang="en-US" altLang="zh-CN"/>
          </a:p>
        </p:txBody>
      </p:sp>
    </p:spTree>
    <p:extLst>
      <p:ext uri="{BB962C8B-B14F-4D97-AF65-F5344CB8AC3E}">
        <p14:creationId xmlns:p14="http://schemas.microsoft.com/office/powerpoint/2010/main" val="100917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B40613B-D1C0-4998-A8AC-B9EB914010FD}" type="slidenum">
              <a:rPr lang="zh-CN" altLang="en-US" smtClean="0">
                <a:latin typeface="Times New Roman" panose="02020603050405020304" pitchFamily="18" charset="0"/>
              </a:rPr>
              <a:pPr/>
              <a:t>1</a:t>
            </a:fld>
            <a:endParaRPr lang="en-US" altLang="zh-CN" smtClean="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smtClean="0"/>
              <a:t>欢迎辞</a:t>
            </a:r>
          </a:p>
        </p:txBody>
      </p:sp>
    </p:spTree>
    <p:extLst>
      <p:ext uri="{BB962C8B-B14F-4D97-AF65-F5344CB8AC3E}">
        <p14:creationId xmlns:p14="http://schemas.microsoft.com/office/powerpoint/2010/main" val="16101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pPr eaLnBrk="1" hangingPunct="1"/>
            <a:endParaRPr lang="zh-CN" altLang="en-US" smtClean="0"/>
          </a:p>
        </p:txBody>
      </p:sp>
      <p:sp>
        <p:nvSpPr>
          <p:cNvPr id="22532" name="灯片编号占位符 3"/>
          <p:cNvSpPr>
            <a:spLocks noGrp="1"/>
          </p:cNvSpPr>
          <p:nvPr>
            <p:ph type="sldNum" sz="quarter" idx="5"/>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22ECDA9-FFD4-4ACB-BCFF-28FDE3782867}" type="slidenum">
              <a:rPr lang="zh-CN" altLang="en-US" smtClean="0">
                <a:latin typeface="Times New Roman" panose="02020603050405020304" pitchFamily="18" charset="0"/>
              </a:rPr>
              <a:pPr/>
              <a:t>2</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56632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5F8CBB8-676C-4441-B910-27288013484D}" type="slidenum">
              <a:rPr lang="zh-CN" altLang="en-US" smtClean="0"/>
              <a:pPr>
                <a:defRPr/>
              </a:pPr>
              <a:t>25</a:t>
            </a:fld>
            <a:endParaRPr lang="en-US" altLang="zh-CN"/>
          </a:p>
        </p:txBody>
      </p:sp>
    </p:spTree>
    <p:extLst>
      <p:ext uri="{BB962C8B-B14F-4D97-AF65-F5344CB8AC3E}">
        <p14:creationId xmlns:p14="http://schemas.microsoft.com/office/powerpoint/2010/main" val="417976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pic>
        <p:nvPicPr>
          <p:cNvPr id="14" name="图片 2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7963" y="109538"/>
            <a:ext cx="1092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39937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7" name="Rectangle 16"/>
          <p:cNvSpPr>
            <a:spLocks noGrp="1" noChangeArrowheads="1"/>
          </p:cNvSpPr>
          <p:nvPr>
            <p:ph type="sldNum" sz="quarter" idx="12"/>
          </p:nvPr>
        </p:nvSpPr>
        <p:spPr/>
        <p:txBody>
          <a:bodyPr/>
          <a:lstStyle>
            <a:lvl1pPr>
              <a:defRPr sz="1800" b="1">
                <a:solidFill>
                  <a:schemeClr val="bg2"/>
                </a:solidFill>
                <a:effectLst>
                  <a:outerShdw blurRad="38100" dist="38100" dir="2700000" algn="tl">
                    <a:srgbClr val="000000">
                      <a:alpha val="43137"/>
                    </a:srgbClr>
                  </a:outerShdw>
                </a:effectLst>
                <a:latin typeface="Comic Sans MS" panose="030F0702030302020204" pitchFamily="66" charset="0"/>
              </a:defRPr>
            </a:lvl1pPr>
          </a:lstStyle>
          <a:p>
            <a:pPr>
              <a:defRPr/>
            </a:pPr>
            <a:fld id="{E0D31071-AF0C-46AD-92F4-F94FB450AECD}" type="slidenum">
              <a:rPr lang="zh-CN" altLang="en-US" smtClean="0"/>
              <a:pPr>
                <a:defRPr/>
              </a:pPr>
              <a:t>‹#›</a:t>
            </a:fld>
            <a:r>
              <a:rPr lang="en-US" altLang="zh-CN" dirty="0" smtClean="0"/>
              <a:t>/59</a:t>
            </a:r>
            <a:endParaRPr lang="en-US" altLang="zh-CN" dirty="0"/>
          </a:p>
        </p:txBody>
      </p:sp>
    </p:spTree>
    <p:extLst>
      <p:ext uri="{BB962C8B-B14F-4D97-AF65-F5344CB8AC3E}">
        <p14:creationId xmlns:p14="http://schemas.microsoft.com/office/powerpoint/2010/main" val="330184309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5D67B693-C755-4199-A3AA-BC0B9693BFF7}" type="slidenum">
              <a:rPr lang="zh-CN" altLang="en-US"/>
              <a:pPr>
                <a:defRPr/>
              </a:pPr>
              <a:t>‹#›</a:t>
            </a:fld>
            <a:endParaRPr lang="en-US" altLang="zh-CN"/>
          </a:p>
        </p:txBody>
      </p:sp>
    </p:spTree>
    <p:extLst>
      <p:ext uri="{BB962C8B-B14F-4D97-AF65-F5344CB8AC3E}">
        <p14:creationId xmlns:p14="http://schemas.microsoft.com/office/powerpoint/2010/main" val="23896255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1662444E-FAE0-47EA-809C-6CF4DA88C12C}" type="slidenum">
              <a:rPr lang="zh-CN" altLang="en-US"/>
              <a:pPr>
                <a:defRPr/>
              </a:pPr>
              <a:t>‹#›</a:t>
            </a:fld>
            <a:endParaRPr lang="en-US" altLang="zh-CN"/>
          </a:p>
        </p:txBody>
      </p:sp>
    </p:spTree>
    <p:extLst>
      <p:ext uri="{BB962C8B-B14F-4D97-AF65-F5344CB8AC3E}">
        <p14:creationId xmlns:p14="http://schemas.microsoft.com/office/powerpoint/2010/main" val="24159920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5145088" y="2017713"/>
            <a:ext cx="3810000" cy="4114800"/>
          </a:xfrm>
        </p:spPr>
        <p:txBody>
          <a:bodyPr/>
          <a:lstStyle/>
          <a:p>
            <a:pPr lvl="0"/>
            <a:endParaRPr lang="zh-CN" altLang="en-US" noProof="0" smtClean="0"/>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C73CF911-04FC-4550-A5EE-CC9538F7AAE9}" type="slidenum">
              <a:rPr lang="zh-CN" altLang="en-US"/>
              <a:pPr>
                <a:defRPr/>
              </a:pPr>
              <a:t>‹#›</a:t>
            </a:fld>
            <a:endParaRPr lang="en-US" altLang="zh-CN"/>
          </a:p>
        </p:txBody>
      </p:sp>
    </p:spTree>
    <p:extLst>
      <p:ext uri="{BB962C8B-B14F-4D97-AF65-F5344CB8AC3E}">
        <p14:creationId xmlns:p14="http://schemas.microsoft.com/office/powerpoint/2010/main" val="16940638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56B553CC-CF3E-4457-B032-A3A836268400}" type="slidenum">
              <a:rPr lang="zh-CN" altLang="en-US"/>
              <a:pPr>
                <a:defRPr/>
              </a:pPr>
              <a:t>‹#›</a:t>
            </a:fld>
            <a:endParaRPr lang="en-US" altLang="zh-CN"/>
          </a:p>
        </p:txBody>
      </p:sp>
    </p:spTree>
    <p:extLst>
      <p:ext uri="{BB962C8B-B14F-4D97-AF65-F5344CB8AC3E}">
        <p14:creationId xmlns:p14="http://schemas.microsoft.com/office/powerpoint/2010/main" val="40262816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F2F851C7-4673-40A9-804E-E39FC79F805C}" type="slidenum">
              <a:rPr lang="zh-CN" altLang="en-US"/>
              <a:pPr>
                <a:defRPr/>
              </a:pPr>
              <a:t>‹#›</a:t>
            </a:fld>
            <a:endParaRPr lang="en-US" altLang="zh-CN"/>
          </a:p>
        </p:txBody>
      </p:sp>
    </p:spTree>
    <p:extLst>
      <p:ext uri="{BB962C8B-B14F-4D97-AF65-F5344CB8AC3E}">
        <p14:creationId xmlns:p14="http://schemas.microsoft.com/office/powerpoint/2010/main" val="119154103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0C5D6916-A870-4559-8660-5DA2FB747704}" type="slidenum">
              <a:rPr lang="zh-CN" altLang="en-US"/>
              <a:pPr>
                <a:defRPr/>
              </a:pPr>
              <a:t>‹#›</a:t>
            </a:fld>
            <a:endParaRPr lang="en-US" altLang="zh-CN"/>
          </a:p>
        </p:txBody>
      </p:sp>
    </p:spTree>
    <p:extLst>
      <p:ext uri="{BB962C8B-B14F-4D97-AF65-F5344CB8AC3E}">
        <p14:creationId xmlns:p14="http://schemas.microsoft.com/office/powerpoint/2010/main" val="14958346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1CFC2572-60A5-48B9-BBDF-F34B681C6B12}" type="slidenum">
              <a:rPr lang="zh-CN" altLang="en-US" smtClean="0"/>
              <a:pPr>
                <a:defRPr/>
              </a:pPr>
              <a:t>‹#›</a:t>
            </a:fld>
            <a:r>
              <a:rPr lang="en-US" altLang="zh-CN" dirty="0" smtClean="0"/>
              <a:t>/59</a:t>
            </a:r>
            <a:endParaRPr lang="en-US" altLang="zh-CN" dirty="0"/>
          </a:p>
        </p:txBody>
      </p:sp>
    </p:spTree>
    <p:extLst>
      <p:ext uri="{BB962C8B-B14F-4D97-AF65-F5344CB8AC3E}">
        <p14:creationId xmlns:p14="http://schemas.microsoft.com/office/powerpoint/2010/main" val="7431351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29D34A3C-B8B3-45A5-A173-9A0289E61511}" type="slidenum">
              <a:rPr lang="zh-CN" altLang="en-US"/>
              <a:pPr>
                <a:defRPr/>
              </a:pPr>
              <a:t>‹#›</a:t>
            </a:fld>
            <a:endParaRPr lang="en-US" altLang="zh-CN"/>
          </a:p>
        </p:txBody>
      </p:sp>
    </p:spTree>
    <p:extLst>
      <p:ext uri="{BB962C8B-B14F-4D97-AF65-F5344CB8AC3E}">
        <p14:creationId xmlns:p14="http://schemas.microsoft.com/office/powerpoint/2010/main" val="4488053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BB1D53C7-D117-40B9-8A15-782D42AEE053}" type="slidenum">
              <a:rPr lang="zh-CN" altLang="en-US"/>
              <a:pPr>
                <a:defRPr/>
              </a:pPr>
              <a:t>‹#›</a:t>
            </a:fld>
            <a:endParaRPr lang="en-US" altLang="zh-CN"/>
          </a:p>
        </p:txBody>
      </p:sp>
    </p:spTree>
    <p:extLst>
      <p:ext uri="{BB962C8B-B14F-4D97-AF65-F5344CB8AC3E}">
        <p14:creationId xmlns:p14="http://schemas.microsoft.com/office/powerpoint/2010/main" val="34253754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pPr>
              <a:defRPr/>
            </a:pPr>
            <a:fld id="{B114BAB5-C92E-4E47-A60D-CD74628A1C53}" type="slidenum">
              <a:rPr lang="zh-CN" altLang="en-US"/>
              <a:pPr>
                <a:defRPr/>
              </a:pPr>
              <a:t>‹#›</a:t>
            </a:fld>
            <a:endParaRPr lang="en-US" altLang="zh-CN"/>
          </a:p>
        </p:txBody>
      </p:sp>
    </p:spTree>
    <p:extLst>
      <p:ext uri="{BB962C8B-B14F-4D97-AF65-F5344CB8AC3E}">
        <p14:creationId xmlns:p14="http://schemas.microsoft.com/office/powerpoint/2010/main" val="16295184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7042150" y="6243638"/>
            <a:ext cx="1905000" cy="457200"/>
          </a:xfrm>
        </p:spPr>
        <p:txBody>
          <a:bodyPr/>
          <a:lstStyle>
            <a:lvl1pPr>
              <a:defRPr/>
            </a:lvl1pPr>
          </a:lstStyle>
          <a:p>
            <a:pPr>
              <a:defRPr/>
            </a:pPr>
            <a:fld id="{C9671257-6F00-4790-AA41-C69FBF683723}" type="slidenum">
              <a:rPr lang="zh-CN" altLang="en-US"/>
              <a:pPr>
                <a:defRPr/>
              </a:pPr>
              <a:t>‹#›</a:t>
            </a:fld>
            <a:endParaRPr lang="en-US" altLang="zh-CN"/>
          </a:p>
        </p:txBody>
      </p:sp>
    </p:spTree>
    <p:extLst>
      <p:ext uri="{BB962C8B-B14F-4D97-AF65-F5344CB8AC3E}">
        <p14:creationId xmlns:p14="http://schemas.microsoft.com/office/powerpoint/2010/main" val="29493415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7042150" y="6243638"/>
            <a:ext cx="1905000" cy="457200"/>
          </a:xfrm>
        </p:spPr>
        <p:txBody>
          <a:bodyPr/>
          <a:lstStyle>
            <a:lvl1pPr>
              <a:defRPr/>
            </a:lvl1pPr>
          </a:lstStyle>
          <a:p>
            <a:pPr>
              <a:defRPr/>
            </a:pPr>
            <a:fld id="{9C36259B-108D-47DD-9E56-E1BBBD8A5337}" type="slidenum">
              <a:rPr lang="zh-CN" altLang="en-US"/>
              <a:pPr>
                <a:defRPr/>
              </a:pPr>
              <a:t>‹#›</a:t>
            </a:fld>
            <a:endParaRPr lang="en-US" altLang="zh-CN"/>
          </a:p>
        </p:txBody>
      </p:sp>
    </p:spTree>
    <p:extLst>
      <p:ext uri="{BB962C8B-B14F-4D97-AF65-F5344CB8AC3E}">
        <p14:creationId xmlns:p14="http://schemas.microsoft.com/office/powerpoint/2010/main" val="4748596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4EB92DAC-5C2D-4D35-BE4C-BE253CA57E96}" type="slidenum">
              <a:rPr lang="zh-CN" altLang="en-US"/>
              <a:pPr>
                <a:defRPr/>
              </a:pPr>
              <a:t>‹#›</a:t>
            </a:fld>
            <a:endParaRPr lang="en-US" altLang="zh-CN"/>
          </a:p>
        </p:txBody>
      </p:sp>
    </p:spTree>
    <p:extLst>
      <p:ext uri="{BB962C8B-B14F-4D97-AF65-F5344CB8AC3E}">
        <p14:creationId xmlns:p14="http://schemas.microsoft.com/office/powerpoint/2010/main" val="39805200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90309EEE-23E8-4988-9CCC-D75FB1CD504B}" type="slidenum">
              <a:rPr lang="zh-CN" altLang="en-US"/>
              <a:pPr>
                <a:defRPr/>
              </a:pPr>
              <a:t>‹#›</a:t>
            </a:fld>
            <a:endParaRPr lang="en-US" altLang="zh-CN"/>
          </a:p>
        </p:txBody>
      </p:sp>
    </p:spTree>
    <p:extLst>
      <p:ext uri="{BB962C8B-B14F-4D97-AF65-F5344CB8AC3E}">
        <p14:creationId xmlns:p14="http://schemas.microsoft.com/office/powerpoint/2010/main" val="3436255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834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39834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pic>
        <p:nvPicPr>
          <p:cNvPr id="1037" name="图片 14"/>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827963" y="109538"/>
            <a:ext cx="1092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6"/>
          <p:cNvSpPr>
            <a:spLocks noGrp="1" noChangeArrowheads="1"/>
          </p:cNvSpPr>
          <p:nvPr>
            <p:ph type="sldNum" sz="quarter" idx="4"/>
          </p:nvPr>
        </p:nvSpPr>
        <p:spPr>
          <a:xfrm>
            <a:off x="6858000" y="6248400"/>
            <a:ext cx="1905000" cy="457200"/>
          </a:xfrm>
          <a:prstGeom prst="rect">
            <a:avLst/>
          </a:prstGeom>
        </p:spPr>
        <p:txBody>
          <a:bodyPr/>
          <a:lstStyle>
            <a:lvl1pPr algn="r" eaLnBrk="1" hangingPunct="1">
              <a:defRPr sz="1800" b="1">
                <a:solidFill>
                  <a:schemeClr val="bg2"/>
                </a:solidFill>
                <a:effectLst>
                  <a:outerShdw blurRad="38100" dist="38100" dir="2700000" algn="tl">
                    <a:srgbClr val="000000">
                      <a:alpha val="43137"/>
                    </a:srgbClr>
                  </a:outerShdw>
                </a:effectLst>
                <a:latin typeface="Comic Sans MS" panose="030F0702030302020204" pitchFamily="66" charset="0"/>
              </a:defRPr>
            </a:lvl1pPr>
          </a:lstStyle>
          <a:p>
            <a:pPr>
              <a:defRPr/>
            </a:pPr>
            <a:fld id="{B794CC28-8E78-4B4A-9F62-6648D49D3433}" type="slidenum">
              <a:rPr lang="zh-CN" altLang="en-US"/>
              <a:pPr>
                <a:defRPr/>
              </a:pPr>
              <a:t>‹#›</a:t>
            </a:fld>
            <a:r>
              <a:rPr lang="en-US" altLang="zh-CN" dirty="0"/>
              <a:t>/50</a:t>
            </a: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8.bin"/><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ctrTitle"/>
          </p:nvPr>
        </p:nvSpPr>
        <p:spPr>
          <a:xfrm>
            <a:off x="827088" y="3573115"/>
            <a:ext cx="7683500" cy="2016125"/>
          </a:xfrm>
        </p:spPr>
        <p:txBody>
          <a:bodyPr/>
          <a:lstStyle/>
          <a:p>
            <a:pPr algn="ctr" eaLnBrk="1" hangingPunct="1">
              <a:defRPr/>
            </a:pPr>
            <a:r>
              <a:rPr lang="en-US" altLang="zh-CN" dirty="0" smtClean="0">
                <a:solidFill>
                  <a:srgbClr val="800000"/>
                </a:solidFill>
                <a:latin typeface="黑体" panose="02010609060101010101" pitchFamily="49" charset="-122"/>
                <a:ea typeface="黑体" panose="02010609060101010101" pitchFamily="49" charset="-122"/>
              </a:rPr>
              <a:t/>
            </a:r>
            <a:br>
              <a:rPr lang="en-US" altLang="zh-CN" dirty="0" smtClean="0">
                <a:solidFill>
                  <a:srgbClr val="800000"/>
                </a:solidFill>
                <a:latin typeface="黑体" panose="02010609060101010101" pitchFamily="49" charset="-122"/>
                <a:ea typeface="黑体" panose="02010609060101010101" pitchFamily="49" charset="-122"/>
              </a:rPr>
            </a:br>
            <a:r>
              <a:rPr lang="zh-CN" altLang="en-US" dirty="0" smtClean="0">
                <a:solidFill>
                  <a:srgbClr val="800000"/>
                </a:solidFill>
                <a:latin typeface="黑体" panose="02010609060101010101" pitchFamily="49" charset="-122"/>
                <a:ea typeface="黑体" panose="02010609060101010101" pitchFamily="49" charset="-122"/>
              </a:rPr>
              <a:t>计算机算法设计与</a:t>
            </a:r>
            <a:r>
              <a:rPr lang="zh-CN" altLang="en-US" dirty="0" smtClean="0">
                <a:solidFill>
                  <a:srgbClr val="800000"/>
                </a:solidFill>
                <a:latin typeface="黑体" panose="02010609060101010101" pitchFamily="49" charset="-122"/>
                <a:ea typeface="黑体" panose="02010609060101010101" pitchFamily="49" charset="-122"/>
              </a:rPr>
              <a:t>分析</a:t>
            </a:r>
            <a:r>
              <a:rPr lang="en-US" altLang="zh-CN" dirty="0" smtClean="0">
                <a:solidFill>
                  <a:srgbClr val="800000"/>
                </a:solidFill>
                <a:latin typeface="黑体" panose="02010609060101010101" pitchFamily="49" charset="-122"/>
                <a:ea typeface="黑体" panose="02010609060101010101" pitchFamily="49" charset="-122"/>
              </a:rPr>
              <a:t/>
            </a:r>
            <a:br>
              <a:rPr lang="en-US" altLang="zh-CN" dirty="0" smtClean="0">
                <a:solidFill>
                  <a:srgbClr val="800000"/>
                </a:solidFill>
                <a:latin typeface="黑体" panose="02010609060101010101" pitchFamily="49" charset="-122"/>
                <a:ea typeface="黑体" panose="02010609060101010101" pitchFamily="49" charset="-122"/>
              </a:rPr>
            </a:br>
            <a:r>
              <a:rPr lang="en-US" altLang="zh-CN" dirty="0" smtClean="0">
                <a:solidFill>
                  <a:srgbClr val="800000"/>
                </a:solidFill>
                <a:latin typeface="黑体" panose="02010609060101010101" pitchFamily="49" charset="-122"/>
                <a:ea typeface="黑体" panose="02010609060101010101" pitchFamily="49" charset="-122"/>
              </a:rPr>
              <a:t/>
            </a:r>
            <a:br>
              <a:rPr lang="en-US" altLang="zh-CN" dirty="0" smtClean="0">
                <a:solidFill>
                  <a:srgbClr val="800000"/>
                </a:solidFill>
                <a:latin typeface="黑体" panose="02010609060101010101" pitchFamily="49" charset="-122"/>
                <a:ea typeface="黑体" panose="02010609060101010101" pitchFamily="49" charset="-122"/>
              </a:rPr>
            </a:br>
            <a:r>
              <a:rPr lang="en-US" altLang="zh-CN" dirty="0">
                <a:solidFill>
                  <a:srgbClr val="800000"/>
                </a:solidFill>
                <a:latin typeface="黑体" panose="02010609060101010101" pitchFamily="49" charset="-122"/>
                <a:ea typeface="黑体" panose="02010609060101010101" pitchFamily="49" charset="-122"/>
              </a:rPr>
              <a:t/>
            </a:r>
            <a:br>
              <a:rPr lang="en-US" altLang="zh-CN" dirty="0">
                <a:solidFill>
                  <a:srgbClr val="800000"/>
                </a:solidFill>
                <a:latin typeface="黑体" panose="02010609060101010101" pitchFamily="49" charset="-122"/>
                <a:ea typeface="黑体" panose="02010609060101010101" pitchFamily="49" charset="-122"/>
              </a:rPr>
            </a:br>
            <a:r>
              <a:rPr lang="zh-CN" altLang="en-US"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贪心算法</a:t>
            </a:r>
            <a:r>
              <a:rPr lang="en-US" altLang="zh-CN"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r>
            <a:br>
              <a:rPr lang="en-US" altLang="zh-CN"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a:t>
            </a:r>
            <a:endParaRPr lang="zh-CN" altLang="en-US" b="1" dirty="0" smtClean="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E0D31071-AF0C-46AD-92F4-F94FB450AECD}" type="slidenum">
              <a:rPr lang="zh-CN" altLang="en-US" smtClean="0"/>
              <a:pPr>
                <a:defRPr/>
              </a:pPr>
              <a:t>1</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7"/>
          <p:cNvSpPr>
            <a:spLocks noGrp="1" noChangeArrowheads="1"/>
          </p:cNvSpPr>
          <p:nvPr>
            <p:ph type="title"/>
          </p:nvPr>
        </p:nvSpPr>
        <p:spPr/>
        <p:txBody>
          <a:bodyPr/>
          <a:lstStyle/>
          <a:p>
            <a:pPr eaLnBrk="1" hangingPunct="1"/>
            <a:r>
              <a:rPr lang="en-US" altLang="zh-CN" sz="4000" smtClean="0">
                <a:latin typeface="黑体" panose="02010609060101010101" pitchFamily="49" charset="-122"/>
                <a:ea typeface="黑体" panose="02010609060101010101" pitchFamily="49" charset="-122"/>
              </a:rPr>
              <a:t>4.1 </a:t>
            </a:r>
            <a:r>
              <a:rPr lang="zh-CN" altLang="en-US" sz="4000" smtClean="0">
                <a:latin typeface="黑体" panose="02010609060101010101" pitchFamily="49" charset="-122"/>
                <a:ea typeface="黑体" panose="02010609060101010101" pitchFamily="49" charset="-122"/>
              </a:rPr>
              <a:t>活动安排问题</a:t>
            </a:r>
          </a:p>
        </p:txBody>
      </p:sp>
      <p:graphicFrame>
        <p:nvGraphicFramePr>
          <p:cNvPr id="30723" name="Object 52"/>
          <p:cNvGraphicFramePr>
            <a:graphicFrameLocks noGrp="1" noChangeAspect="1"/>
          </p:cNvGraphicFramePr>
          <p:nvPr>
            <p:ph idx="1"/>
          </p:nvPr>
        </p:nvGraphicFramePr>
        <p:xfrm>
          <a:off x="3506788" y="3132138"/>
          <a:ext cx="3124200" cy="1885950"/>
        </p:xfrm>
        <a:graphic>
          <a:graphicData uri="http://schemas.openxmlformats.org/presentationml/2006/ole">
            <mc:AlternateContent xmlns:mc="http://schemas.openxmlformats.org/markup-compatibility/2006">
              <mc:Choice xmlns:v="urn:schemas-microsoft-com:vml" Requires="v">
                <p:oleObj spid="_x0000_s30763" name="图表" r:id="rId3" imgW="3124179" imgH="1885992" progId="MSGraph.Chart.8">
                  <p:embed followColorScheme="full"/>
                </p:oleObj>
              </mc:Choice>
              <mc:Fallback>
                <p:oleObj name="图表" r:id="rId3" imgW="3124179" imgH="1885992" progId="MSGraph.Chart.8">
                  <p:embed followColorScheme="full"/>
                  <p:pic>
                    <p:nvPicPr>
                      <p:cNvPr id="0" name="Object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788" y="3132138"/>
                        <a:ext cx="31242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724" name="Text Box 57"/>
          <p:cNvSpPr txBox="1">
            <a:spLocks noChangeArrowheads="1"/>
          </p:cNvSpPr>
          <p:nvPr/>
        </p:nvSpPr>
        <p:spPr bwMode="auto">
          <a:xfrm>
            <a:off x="611188" y="1773238"/>
            <a:ext cx="792162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a:latin typeface="楷体_GB2312" pitchFamily="49" charset="-122"/>
                <a:ea typeface="楷体_GB2312" pitchFamily="49" charset="-122"/>
              </a:rPr>
              <a:t>    </a:t>
            </a:r>
            <a:r>
              <a:rPr lang="zh-CN" altLang="en-US" sz="2800">
                <a:latin typeface="楷体_GB2312" pitchFamily="49" charset="-122"/>
                <a:ea typeface="楷体_GB2312" pitchFamily="49" charset="-122"/>
              </a:rPr>
              <a:t>设有</a:t>
            </a:r>
            <a:r>
              <a:rPr lang="en-US" altLang="zh-CN" sz="2800">
                <a:latin typeface="楷体_GB2312" pitchFamily="49" charset="-122"/>
                <a:ea typeface="楷体_GB2312" pitchFamily="49" charset="-122"/>
              </a:rPr>
              <a:t>n</a:t>
            </a:r>
            <a:r>
              <a:rPr lang="zh-CN" altLang="en-US" sz="2800">
                <a:latin typeface="楷体_GB2312" pitchFamily="49" charset="-122"/>
                <a:ea typeface="楷体_GB2312" pitchFamily="49" charset="-122"/>
              </a:rPr>
              <a:t>个活动的集合</a:t>
            </a:r>
            <a:r>
              <a:rPr lang="en-US" altLang="zh-CN" sz="2800">
                <a:latin typeface="楷体_GB2312" pitchFamily="49" charset="-122"/>
                <a:ea typeface="楷体_GB2312" pitchFamily="49" charset="-122"/>
              </a:rPr>
              <a:t>E={1,2,</a:t>
            </a:r>
            <a:r>
              <a:rPr lang="en-US" altLang="zh-CN" sz="2800">
                <a:latin typeface="Arial" panose="020B0604020202020204" pitchFamily="34" charset="0"/>
                <a:ea typeface="楷体_GB2312" pitchFamily="49" charset="-122"/>
              </a:rPr>
              <a:t>…</a:t>
            </a:r>
            <a:r>
              <a:rPr lang="en-US" altLang="zh-CN" sz="2800">
                <a:latin typeface="楷体_GB2312" pitchFamily="49" charset="-122"/>
                <a:ea typeface="楷体_GB2312" pitchFamily="49" charset="-122"/>
              </a:rPr>
              <a:t>,n}</a:t>
            </a:r>
            <a:r>
              <a:rPr lang="zh-CN" altLang="en-US" sz="2800">
                <a:latin typeface="楷体_GB2312" pitchFamily="49" charset="-122"/>
                <a:ea typeface="楷体_GB2312" pitchFamily="49" charset="-122"/>
              </a:rPr>
              <a:t>，其中每个活动都要求使用同一资源，如演讲会场等，而在同一时间内只有一个活动能使用这一资源。每个活动</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都有一个要求使用该资源的起始时间</a:t>
            </a:r>
            <a:r>
              <a:rPr lang="en-US" altLang="zh-CN" sz="2800">
                <a:latin typeface="楷体_GB2312" pitchFamily="49" charset="-122"/>
                <a:ea typeface="楷体_GB2312" pitchFamily="49" charset="-122"/>
              </a:rPr>
              <a:t>si</a:t>
            </a:r>
            <a:r>
              <a:rPr lang="zh-CN" altLang="en-US" sz="2800">
                <a:latin typeface="楷体_GB2312" pitchFamily="49" charset="-122"/>
                <a:ea typeface="楷体_GB2312" pitchFamily="49" charset="-122"/>
              </a:rPr>
              <a:t>和一个结束时间</a:t>
            </a:r>
            <a:r>
              <a:rPr lang="en-US" altLang="zh-CN" sz="2800">
                <a:latin typeface="楷体_GB2312" pitchFamily="49" charset="-122"/>
                <a:ea typeface="楷体_GB2312" pitchFamily="49" charset="-122"/>
              </a:rPr>
              <a:t>fi,</a:t>
            </a:r>
            <a:r>
              <a:rPr lang="zh-CN" altLang="en-US" sz="2800">
                <a:latin typeface="楷体_GB2312" pitchFamily="49" charset="-122"/>
                <a:ea typeface="楷体_GB2312" pitchFamily="49" charset="-122"/>
              </a:rPr>
              <a:t>且</a:t>
            </a:r>
            <a:r>
              <a:rPr lang="en-US" altLang="zh-CN" sz="2800">
                <a:latin typeface="楷体_GB2312" pitchFamily="49" charset="-122"/>
                <a:ea typeface="楷体_GB2312" pitchFamily="49" charset="-122"/>
              </a:rPr>
              <a:t>si &lt;fi</a:t>
            </a:r>
            <a:r>
              <a:rPr lang="zh-CN" altLang="en-US" sz="2800">
                <a:latin typeface="楷体_GB2312" pitchFamily="49" charset="-122"/>
                <a:ea typeface="楷体_GB2312" pitchFamily="49" charset="-122"/>
              </a:rPr>
              <a:t> 。如果选择了活动</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，则它在半开时间区间</a:t>
            </a:r>
            <a:r>
              <a:rPr lang="en-US" altLang="zh-CN" sz="2800">
                <a:latin typeface="楷体_GB2312" pitchFamily="49" charset="-122"/>
                <a:ea typeface="楷体_GB2312" pitchFamily="49" charset="-122"/>
              </a:rPr>
              <a:t>[si, fi)</a:t>
            </a:r>
            <a:r>
              <a:rPr lang="zh-CN" altLang="en-US" sz="2800">
                <a:latin typeface="楷体_GB2312" pitchFamily="49" charset="-122"/>
                <a:ea typeface="楷体_GB2312" pitchFamily="49" charset="-122"/>
              </a:rPr>
              <a:t>内占用资源。若区间</a:t>
            </a:r>
            <a:r>
              <a:rPr lang="en-US" altLang="zh-CN" sz="2800">
                <a:latin typeface="楷体_GB2312" pitchFamily="49" charset="-122"/>
                <a:ea typeface="楷体_GB2312" pitchFamily="49" charset="-122"/>
              </a:rPr>
              <a:t>[si, fi)</a:t>
            </a:r>
            <a:r>
              <a:rPr lang="zh-CN" altLang="en-US" sz="2800">
                <a:latin typeface="楷体_GB2312" pitchFamily="49" charset="-122"/>
                <a:ea typeface="楷体_GB2312" pitchFamily="49" charset="-122"/>
              </a:rPr>
              <a:t>与区间</a:t>
            </a:r>
            <a:r>
              <a:rPr lang="en-US" altLang="zh-CN" sz="2800">
                <a:latin typeface="楷体_GB2312" pitchFamily="49" charset="-122"/>
                <a:ea typeface="楷体_GB2312" pitchFamily="49" charset="-122"/>
              </a:rPr>
              <a:t>[sj, fj)</a:t>
            </a:r>
            <a:r>
              <a:rPr lang="zh-CN" altLang="en-US" sz="2800">
                <a:latin typeface="楷体_GB2312" pitchFamily="49" charset="-122"/>
                <a:ea typeface="楷体_GB2312" pitchFamily="49" charset="-122"/>
              </a:rPr>
              <a:t>不相交，则称活动</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与活动</a:t>
            </a:r>
            <a:r>
              <a:rPr lang="en-US" altLang="zh-CN" sz="2800">
                <a:latin typeface="楷体_GB2312" pitchFamily="49" charset="-122"/>
                <a:ea typeface="楷体_GB2312" pitchFamily="49" charset="-122"/>
              </a:rPr>
              <a:t>j</a:t>
            </a:r>
            <a:r>
              <a:rPr lang="zh-CN" altLang="en-US" sz="2800">
                <a:latin typeface="楷体_GB2312" pitchFamily="49" charset="-122"/>
                <a:ea typeface="楷体_GB2312" pitchFamily="49" charset="-122"/>
              </a:rPr>
              <a:t>是相容的。也就是说，当</a:t>
            </a:r>
            <a:r>
              <a:rPr lang="en-US" altLang="zh-CN" sz="2800">
                <a:latin typeface="楷体_GB2312" pitchFamily="49" charset="-122"/>
                <a:ea typeface="楷体_GB2312" pitchFamily="49" charset="-122"/>
              </a:rPr>
              <a:t>si≥fj</a:t>
            </a:r>
            <a:r>
              <a:rPr lang="zh-CN" altLang="en-US" sz="2800">
                <a:latin typeface="楷体_GB2312" pitchFamily="49" charset="-122"/>
                <a:ea typeface="楷体_GB2312" pitchFamily="49" charset="-122"/>
              </a:rPr>
              <a:t>或</a:t>
            </a:r>
            <a:r>
              <a:rPr lang="en-US" altLang="zh-CN" sz="2800">
                <a:latin typeface="楷体_GB2312" pitchFamily="49" charset="-122"/>
                <a:ea typeface="楷体_GB2312" pitchFamily="49" charset="-122"/>
              </a:rPr>
              <a:t>sj≥fi</a:t>
            </a:r>
            <a:r>
              <a:rPr lang="zh-CN" altLang="en-US" sz="2800">
                <a:latin typeface="楷体_GB2312" pitchFamily="49" charset="-122"/>
                <a:ea typeface="楷体_GB2312" pitchFamily="49" charset="-122"/>
              </a:rPr>
              <a:t>时，活动</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与活动</a:t>
            </a:r>
            <a:r>
              <a:rPr lang="en-US" altLang="zh-CN" sz="2800">
                <a:latin typeface="楷体_GB2312" pitchFamily="49" charset="-122"/>
                <a:ea typeface="楷体_GB2312" pitchFamily="49" charset="-122"/>
              </a:rPr>
              <a:t>j</a:t>
            </a:r>
            <a:r>
              <a:rPr lang="zh-CN" altLang="en-US" sz="2800">
                <a:latin typeface="楷体_GB2312" pitchFamily="49" charset="-122"/>
                <a:ea typeface="楷体_GB2312" pitchFamily="49" charset="-122"/>
              </a:rPr>
              <a:t>相容。</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10</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4000" smtClean="0">
                <a:latin typeface="黑体" panose="02010609060101010101" pitchFamily="49" charset="-122"/>
                <a:ea typeface="黑体" panose="02010609060101010101" pitchFamily="49" charset="-122"/>
              </a:rPr>
              <a:t>4.1 </a:t>
            </a:r>
            <a:r>
              <a:rPr lang="zh-CN" altLang="en-US" sz="4000" smtClean="0">
                <a:latin typeface="黑体" panose="02010609060101010101" pitchFamily="49" charset="-122"/>
                <a:ea typeface="黑体" panose="02010609060101010101" pitchFamily="49" charset="-122"/>
              </a:rPr>
              <a:t>活动安排问题</a:t>
            </a:r>
          </a:p>
        </p:txBody>
      </p:sp>
      <p:sp>
        <p:nvSpPr>
          <p:cNvPr id="31747" name="Rectangle 3"/>
          <p:cNvSpPr>
            <a:spLocks noGrp="1" noChangeArrowheads="1"/>
          </p:cNvSpPr>
          <p:nvPr>
            <p:ph idx="1"/>
          </p:nvPr>
        </p:nvSpPr>
        <p:spPr/>
        <p:txBody>
          <a:bodyPr/>
          <a:lstStyle/>
          <a:p>
            <a:pPr eaLnBrk="1" hangingPunct="1">
              <a:lnSpc>
                <a:spcPct val="150000"/>
              </a:lnSpc>
            </a:pPr>
            <a:r>
              <a:rPr kumimoji="1" lang="en-US" altLang="zh-CN" sz="1600" smtClean="0"/>
              <a:t>template&lt;class Type&gt;</a:t>
            </a:r>
          </a:p>
          <a:p>
            <a:pPr eaLnBrk="1" hangingPunct="1">
              <a:lnSpc>
                <a:spcPct val="150000"/>
              </a:lnSpc>
            </a:pPr>
            <a:r>
              <a:rPr kumimoji="1" lang="en-US" altLang="zh-CN" sz="1600" smtClean="0"/>
              <a:t>void </a:t>
            </a:r>
            <a:r>
              <a:rPr kumimoji="1" lang="en-US" altLang="zh-CN" sz="1600" b="1" smtClean="0"/>
              <a:t>GreedySelector</a:t>
            </a:r>
            <a:r>
              <a:rPr kumimoji="1" lang="en-US" altLang="zh-CN" sz="1600" smtClean="0"/>
              <a:t>(int n, Type s[], Type f[], bool A[])</a:t>
            </a:r>
          </a:p>
          <a:p>
            <a:pPr eaLnBrk="1" hangingPunct="1">
              <a:lnSpc>
                <a:spcPct val="150000"/>
              </a:lnSpc>
            </a:pPr>
            <a:r>
              <a:rPr kumimoji="1" lang="en-US" altLang="zh-CN" sz="1600" smtClean="0"/>
              <a:t>{</a:t>
            </a:r>
          </a:p>
          <a:p>
            <a:pPr eaLnBrk="1" hangingPunct="1">
              <a:lnSpc>
                <a:spcPct val="150000"/>
              </a:lnSpc>
            </a:pPr>
            <a:r>
              <a:rPr kumimoji="1" lang="en-US" altLang="zh-CN" sz="1600" smtClean="0"/>
              <a:t>       A[1]=true;</a:t>
            </a:r>
          </a:p>
          <a:p>
            <a:pPr eaLnBrk="1" hangingPunct="1">
              <a:lnSpc>
                <a:spcPct val="150000"/>
              </a:lnSpc>
            </a:pPr>
            <a:r>
              <a:rPr kumimoji="1" lang="en-US" altLang="zh-CN" sz="1600" smtClean="0"/>
              <a:t>       int j=1;</a:t>
            </a:r>
          </a:p>
          <a:p>
            <a:pPr eaLnBrk="1" hangingPunct="1">
              <a:lnSpc>
                <a:spcPct val="150000"/>
              </a:lnSpc>
            </a:pPr>
            <a:r>
              <a:rPr kumimoji="1" lang="en-US" altLang="zh-CN" sz="1600" smtClean="0"/>
              <a:t>       for (int i=2;i&lt;=n;i++) {</a:t>
            </a:r>
          </a:p>
          <a:p>
            <a:pPr eaLnBrk="1" hangingPunct="1">
              <a:lnSpc>
                <a:spcPct val="150000"/>
              </a:lnSpc>
            </a:pPr>
            <a:r>
              <a:rPr kumimoji="1" lang="en-US" altLang="zh-CN" sz="1600" smtClean="0"/>
              <a:t>          if (s[i]&gt;=f[j]) { A[i]=true; j=i; }</a:t>
            </a:r>
          </a:p>
          <a:p>
            <a:pPr eaLnBrk="1" hangingPunct="1">
              <a:lnSpc>
                <a:spcPct val="150000"/>
              </a:lnSpc>
            </a:pPr>
            <a:r>
              <a:rPr kumimoji="1" lang="en-US" altLang="zh-CN" sz="1600" smtClean="0"/>
              <a:t>          else A[i]=false;</a:t>
            </a:r>
          </a:p>
          <a:p>
            <a:pPr eaLnBrk="1" hangingPunct="1">
              <a:lnSpc>
                <a:spcPct val="150000"/>
              </a:lnSpc>
            </a:pPr>
            <a:r>
              <a:rPr kumimoji="1" lang="en-US" altLang="zh-CN" sz="1600" smtClean="0"/>
              <a:t>          }</a:t>
            </a:r>
          </a:p>
          <a:p>
            <a:pPr eaLnBrk="1" hangingPunct="1">
              <a:lnSpc>
                <a:spcPct val="150000"/>
              </a:lnSpc>
            </a:pPr>
            <a:r>
              <a:rPr kumimoji="1" lang="en-US" altLang="zh-CN" sz="1600" smtClean="0"/>
              <a:t>}</a:t>
            </a:r>
          </a:p>
        </p:txBody>
      </p:sp>
      <p:sp>
        <p:nvSpPr>
          <p:cNvPr id="31748" name="Text Box 4"/>
          <p:cNvSpPr txBox="1">
            <a:spLocks noChangeArrowheads="1"/>
          </p:cNvSpPr>
          <p:nvPr/>
        </p:nvSpPr>
        <p:spPr bwMode="auto">
          <a:xfrm>
            <a:off x="827088" y="1949450"/>
            <a:ext cx="867568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Tx/>
              <a:buSzTx/>
              <a:buFontTx/>
              <a:buNone/>
            </a:pPr>
            <a:r>
              <a:rPr kumimoji="1" lang="zh-CN" altLang="en-US" sz="2000">
                <a:solidFill>
                  <a:schemeClr val="folHlink"/>
                </a:solidFill>
                <a:latin typeface="黑体" panose="02010609060101010101" pitchFamily="49" charset="-122"/>
                <a:ea typeface="黑体" panose="02010609060101010101" pitchFamily="49" charset="-122"/>
              </a:rPr>
              <a:t>下面给出解活动安排问题的贪心算法</a:t>
            </a:r>
            <a:r>
              <a:rPr kumimoji="1" lang="en-US" altLang="zh-CN" sz="2000" b="1">
                <a:solidFill>
                  <a:schemeClr val="folHlink"/>
                </a:solidFill>
                <a:latin typeface="黑体" panose="02010609060101010101" pitchFamily="49" charset="-122"/>
                <a:ea typeface="黑体" panose="02010609060101010101" pitchFamily="49" charset="-122"/>
              </a:rPr>
              <a:t>GreedySelector</a:t>
            </a:r>
            <a:r>
              <a:rPr kumimoji="1" lang="en-US" altLang="zh-CN" sz="2000">
                <a:solidFill>
                  <a:schemeClr val="folHlink"/>
                </a:solidFill>
                <a:latin typeface="黑体" panose="02010609060101010101" pitchFamily="49" charset="-122"/>
                <a:ea typeface="黑体" panose="02010609060101010101" pitchFamily="49" charset="-122"/>
              </a:rPr>
              <a:t> :</a:t>
            </a:r>
          </a:p>
          <a:p>
            <a:pPr algn="ctr" eaLnBrk="1" hangingPunct="1">
              <a:spcBef>
                <a:spcPct val="50000"/>
              </a:spcBef>
              <a:buClrTx/>
              <a:buSzTx/>
              <a:buFontTx/>
              <a:buNone/>
            </a:pPr>
            <a:endParaRPr lang="zh-CN" altLang="en-US" sz="1800">
              <a:solidFill>
                <a:schemeClr val="accent2"/>
              </a:solidFill>
              <a:latin typeface="Arial" panose="020B0604020202020204" pitchFamily="34" charset="0"/>
              <a:ea typeface="华文行楷" panose="02010800040101010101" pitchFamily="2" charset="-122"/>
            </a:endParaRPr>
          </a:p>
        </p:txBody>
      </p:sp>
      <p:sp>
        <p:nvSpPr>
          <p:cNvPr id="310281" name="AutoShape 9"/>
          <p:cNvSpPr>
            <a:spLocks noChangeArrowheads="1"/>
          </p:cNvSpPr>
          <p:nvPr/>
        </p:nvSpPr>
        <p:spPr bwMode="auto">
          <a:xfrm>
            <a:off x="5429250" y="3502025"/>
            <a:ext cx="2743200" cy="1439863"/>
          </a:xfrm>
          <a:prstGeom prst="wedgeRoundRectCallout">
            <a:avLst>
              <a:gd name="adj1" fmla="val -62153"/>
              <a:gd name="adj2" fmla="val -89912"/>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accent2"/>
                </a:solidFill>
                <a:latin typeface="楷体_GB2312" pitchFamily="49" charset="-122"/>
                <a:ea typeface="楷体_GB2312" pitchFamily="49" charset="-122"/>
              </a:rPr>
              <a:t>各活动的起始时间和结束时间存储于数组</a:t>
            </a:r>
            <a:r>
              <a:rPr lang="en-US" altLang="zh-CN" sz="1800" b="1">
                <a:solidFill>
                  <a:schemeClr val="accent2"/>
                </a:solidFill>
                <a:latin typeface="楷体_GB2312" pitchFamily="49" charset="-122"/>
                <a:ea typeface="楷体_GB2312" pitchFamily="49" charset="-122"/>
              </a:rPr>
              <a:t>s</a:t>
            </a:r>
            <a:r>
              <a:rPr lang="zh-CN" altLang="en-US" sz="1800" b="1">
                <a:solidFill>
                  <a:schemeClr val="accent2"/>
                </a:solidFill>
                <a:latin typeface="楷体_GB2312" pitchFamily="49" charset="-122"/>
                <a:ea typeface="楷体_GB2312" pitchFamily="49" charset="-122"/>
              </a:rPr>
              <a:t>和</a:t>
            </a:r>
            <a:r>
              <a:rPr lang="en-US" altLang="zh-CN" sz="1800" b="1">
                <a:solidFill>
                  <a:schemeClr val="accent2"/>
                </a:solidFill>
                <a:latin typeface="楷体_GB2312" pitchFamily="49" charset="-122"/>
                <a:ea typeface="楷体_GB2312" pitchFamily="49" charset="-122"/>
              </a:rPr>
              <a:t>f</a:t>
            </a:r>
            <a:r>
              <a:rPr lang="zh-CN" altLang="en-US" sz="1800" b="1">
                <a:solidFill>
                  <a:schemeClr val="accent2"/>
                </a:solidFill>
                <a:latin typeface="楷体_GB2312" pitchFamily="49" charset="-122"/>
                <a:ea typeface="楷体_GB2312" pitchFamily="49" charset="-122"/>
              </a:rPr>
              <a:t>中且按结束时间的非减序排列</a:t>
            </a:r>
            <a:r>
              <a:rPr lang="zh-CN" altLang="en-US" sz="1800">
                <a:solidFill>
                  <a:schemeClr val="accent2"/>
                </a:solidFill>
                <a:latin typeface="Arial" panose="020B0604020202020204" pitchFamily="34" charset="0"/>
                <a:ea typeface="华文行楷" panose="02010800040101010101" pitchFamily="2" charset="-122"/>
              </a:rPr>
              <a:t>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11</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4000" smtClean="0">
                <a:latin typeface="黑体" panose="02010609060101010101" pitchFamily="49" charset="-122"/>
                <a:ea typeface="黑体" panose="02010609060101010101" pitchFamily="49" charset="-122"/>
              </a:rPr>
              <a:t>4.1 </a:t>
            </a:r>
            <a:r>
              <a:rPr lang="zh-CN" altLang="en-US" sz="4000" smtClean="0">
                <a:latin typeface="黑体" panose="02010609060101010101" pitchFamily="49" charset="-122"/>
                <a:ea typeface="黑体" panose="02010609060101010101" pitchFamily="49" charset="-122"/>
              </a:rPr>
              <a:t>活动安排问题</a:t>
            </a:r>
          </a:p>
        </p:txBody>
      </p:sp>
      <p:sp>
        <p:nvSpPr>
          <p:cNvPr id="32771"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lang="zh-CN" altLang="en-US" sz="2400" smtClean="0">
                <a:latin typeface="楷体_GB2312" pitchFamily="49" charset="-122"/>
                <a:ea typeface="楷体_GB2312" pitchFamily="49" charset="-122"/>
              </a:rPr>
              <a:t>     	由于输入的活动以其完成时间的</a:t>
            </a:r>
            <a:r>
              <a:rPr lang="zh-CN" altLang="en-US" sz="2400" b="1" smtClean="0">
                <a:solidFill>
                  <a:schemeClr val="hlink"/>
                </a:solidFill>
                <a:latin typeface="楷体_GB2312" pitchFamily="49" charset="-122"/>
                <a:ea typeface="楷体_GB2312" pitchFamily="49" charset="-122"/>
              </a:rPr>
              <a:t>非减序</a:t>
            </a:r>
            <a:r>
              <a:rPr lang="zh-CN" altLang="en-US" sz="2400" smtClean="0">
                <a:latin typeface="楷体_GB2312" pitchFamily="49" charset="-122"/>
                <a:ea typeface="楷体_GB2312" pitchFamily="49" charset="-122"/>
              </a:rPr>
              <a:t>排列，所以算法</a:t>
            </a:r>
            <a:r>
              <a:rPr lang="en-US" altLang="zh-CN" sz="2400" b="1" smtClean="0">
                <a:latin typeface="楷体_GB2312" pitchFamily="49" charset="-122"/>
                <a:ea typeface="楷体_GB2312" pitchFamily="49" charset="-122"/>
              </a:rPr>
              <a:t>greedySelector</a:t>
            </a:r>
            <a:r>
              <a:rPr lang="zh-CN" altLang="en-US" sz="2400" smtClean="0">
                <a:latin typeface="楷体_GB2312" pitchFamily="49" charset="-122"/>
                <a:ea typeface="楷体_GB2312" pitchFamily="49" charset="-122"/>
              </a:rPr>
              <a:t>每次总是选择</a:t>
            </a:r>
            <a:r>
              <a:rPr lang="zh-CN" altLang="en-US" sz="2400" b="1" smtClean="0">
                <a:solidFill>
                  <a:schemeClr val="hlink"/>
                </a:solidFill>
                <a:latin typeface="楷体_GB2312" pitchFamily="49" charset="-122"/>
                <a:ea typeface="楷体_GB2312" pitchFamily="49" charset="-122"/>
              </a:rPr>
              <a:t>具有最早完成时间</a:t>
            </a:r>
            <a:r>
              <a:rPr lang="zh-CN" altLang="en-US" sz="2400" smtClean="0">
                <a:latin typeface="楷体_GB2312" pitchFamily="49" charset="-122"/>
                <a:ea typeface="楷体_GB2312" pitchFamily="49" charset="-122"/>
              </a:rPr>
              <a:t>的相容活动加入集合</a:t>
            </a:r>
            <a:r>
              <a:rPr lang="en-US" altLang="zh-CN" sz="2400" smtClean="0">
                <a:latin typeface="楷体_GB2312" pitchFamily="49" charset="-122"/>
                <a:ea typeface="楷体_GB2312" pitchFamily="49" charset="-122"/>
              </a:rPr>
              <a:t>A</a:t>
            </a:r>
            <a:r>
              <a:rPr lang="zh-CN" altLang="en-US" sz="2400" smtClean="0">
                <a:latin typeface="楷体_GB2312" pitchFamily="49" charset="-122"/>
                <a:ea typeface="楷体_GB2312" pitchFamily="49" charset="-122"/>
              </a:rPr>
              <a:t>中。直观上，按这种方法选择相容活动为未安排活动留下尽可能多的时间。也就是说，该算法的贪心选择的意义是</a:t>
            </a:r>
            <a:r>
              <a:rPr lang="zh-CN" altLang="en-US" sz="2400" b="1" smtClean="0">
                <a:solidFill>
                  <a:schemeClr val="hlink"/>
                </a:solidFill>
                <a:latin typeface="楷体_GB2312" pitchFamily="49" charset="-122"/>
                <a:ea typeface="楷体_GB2312" pitchFamily="49" charset="-122"/>
              </a:rPr>
              <a:t>使剩余的可安排时间段极大化</a:t>
            </a:r>
            <a:r>
              <a:rPr lang="zh-CN" altLang="en-US" sz="2400" smtClean="0">
                <a:latin typeface="楷体_GB2312" pitchFamily="49" charset="-122"/>
                <a:ea typeface="楷体_GB2312" pitchFamily="49" charset="-122"/>
              </a:rPr>
              <a:t>，以便安排尽可能多的相容活动。</a:t>
            </a:r>
          </a:p>
          <a:p>
            <a:pPr eaLnBrk="1" hangingPunct="1">
              <a:lnSpc>
                <a:spcPct val="80000"/>
              </a:lnSpc>
              <a:buFont typeface="Wingdings" panose="05000000000000000000" pitchFamily="2" charset="2"/>
              <a:buNone/>
            </a:pPr>
            <a:r>
              <a:rPr lang="zh-CN" altLang="en-US" sz="2400" smtClean="0"/>
              <a:t>    	 	</a:t>
            </a:r>
            <a:r>
              <a:rPr lang="zh-CN" altLang="en-US" sz="2400" smtClean="0">
                <a:latin typeface="楷体_GB2312" pitchFamily="49" charset="-122"/>
                <a:ea typeface="楷体_GB2312" pitchFamily="49" charset="-122"/>
              </a:rPr>
              <a:t>算法</a:t>
            </a:r>
            <a:r>
              <a:rPr lang="en-US" altLang="zh-CN" sz="2400" b="1" smtClean="0">
                <a:latin typeface="楷体_GB2312" pitchFamily="49" charset="-122"/>
                <a:ea typeface="楷体_GB2312" pitchFamily="49" charset="-122"/>
              </a:rPr>
              <a:t>greedySelector</a:t>
            </a:r>
            <a:r>
              <a:rPr lang="zh-CN" altLang="en-US" sz="2400" smtClean="0">
                <a:latin typeface="楷体_GB2312" pitchFamily="49" charset="-122"/>
                <a:ea typeface="楷体_GB2312" pitchFamily="49" charset="-122"/>
              </a:rPr>
              <a:t>的效率极高。当输入的活动已按结束时间的非减序排列，算法只需</a:t>
            </a:r>
            <a:r>
              <a:rPr lang="en-US" altLang="zh-CN" sz="2400" b="1" smtClean="0">
                <a:solidFill>
                  <a:schemeClr val="hlink"/>
                </a:solidFill>
                <a:latin typeface="楷体_GB2312" pitchFamily="49" charset="-122"/>
                <a:ea typeface="楷体_GB2312" pitchFamily="49" charset="-122"/>
              </a:rPr>
              <a:t>O(n)</a:t>
            </a:r>
            <a:r>
              <a:rPr lang="zh-CN" altLang="en-US" sz="2400" smtClean="0">
                <a:latin typeface="楷体_GB2312" pitchFamily="49" charset="-122"/>
                <a:ea typeface="楷体_GB2312" pitchFamily="49" charset="-122"/>
              </a:rPr>
              <a:t>的时间安排</a:t>
            </a:r>
            <a:r>
              <a:rPr lang="en-US" altLang="zh-CN" sz="2400" smtClean="0">
                <a:latin typeface="楷体_GB2312" pitchFamily="49" charset="-122"/>
                <a:ea typeface="楷体_GB2312" pitchFamily="49" charset="-122"/>
              </a:rPr>
              <a:t>n</a:t>
            </a:r>
            <a:r>
              <a:rPr lang="zh-CN" altLang="en-US" sz="2400" smtClean="0">
                <a:latin typeface="楷体_GB2312" pitchFamily="49" charset="-122"/>
                <a:ea typeface="楷体_GB2312" pitchFamily="49" charset="-122"/>
              </a:rPr>
              <a:t>个活动，使最多的活动能相容地使用公共资源。如果所给出的活动未按非减序排列，可以用</a:t>
            </a:r>
            <a:r>
              <a:rPr lang="en-US" altLang="zh-CN" sz="2400" b="1" smtClean="0">
                <a:solidFill>
                  <a:schemeClr val="hlink"/>
                </a:solidFill>
                <a:latin typeface="楷体_GB2312" pitchFamily="49" charset="-122"/>
                <a:ea typeface="楷体_GB2312" pitchFamily="49" charset="-122"/>
              </a:rPr>
              <a:t>O(nlogn)</a:t>
            </a:r>
            <a:r>
              <a:rPr lang="zh-CN" altLang="en-US" sz="2400" smtClean="0">
                <a:latin typeface="楷体_GB2312" pitchFamily="49" charset="-122"/>
                <a:ea typeface="楷体_GB2312" pitchFamily="49" charset="-122"/>
              </a:rPr>
              <a:t>的时间重排。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12</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4000" smtClean="0">
                <a:latin typeface="黑体" panose="02010609060101010101" pitchFamily="49" charset="-122"/>
                <a:ea typeface="黑体" panose="02010609060101010101" pitchFamily="49" charset="-122"/>
              </a:rPr>
              <a:t>4.1 </a:t>
            </a:r>
            <a:r>
              <a:rPr lang="zh-CN" altLang="en-US" sz="4000" smtClean="0">
                <a:latin typeface="黑体" panose="02010609060101010101" pitchFamily="49" charset="-122"/>
                <a:ea typeface="黑体" panose="02010609060101010101" pitchFamily="49" charset="-122"/>
              </a:rPr>
              <a:t>活动安排问题</a:t>
            </a:r>
          </a:p>
        </p:txBody>
      </p:sp>
      <p:graphicFrame>
        <p:nvGraphicFramePr>
          <p:cNvPr id="313413" name="Group 69"/>
          <p:cNvGraphicFramePr>
            <a:graphicFrameLocks noGrp="1"/>
          </p:cNvGraphicFramePr>
          <p:nvPr>
            <p:ph idx="1"/>
          </p:nvPr>
        </p:nvGraphicFramePr>
        <p:xfrm>
          <a:off x="611188" y="3213100"/>
          <a:ext cx="7772396" cy="2328906"/>
        </p:xfrm>
        <a:graphic>
          <a:graphicData uri="http://schemas.openxmlformats.org/drawingml/2006/table">
            <a:tbl>
              <a:tblPr/>
              <a:tblGrid>
                <a:gridCol w="914962"/>
                <a:gridCol w="622681"/>
                <a:gridCol w="624270"/>
                <a:gridCol w="622681"/>
                <a:gridCol w="622681"/>
                <a:gridCol w="624269"/>
                <a:gridCol w="624270"/>
                <a:gridCol w="622681"/>
                <a:gridCol w="624269"/>
                <a:gridCol w="622681"/>
                <a:gridCol w="622681"/>
                <a:gridCol w="624270"/>
              </a:tblGrid>
              <a:tr h="94482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i</a:t>
                      </a:r>
                      <a:endParaRPr kumimoji="0" lang="en-US" altLang="zh-CN" sz="2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8124" marR="8812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p>
                  </a:txBody>
                  <a:tcPr marL="88124" marR="8812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73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a:t>
                      </a:r>
                    </a:p>
                  </a:txBody>
                  <a:tcPr marL="88124" marR="8812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0</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5</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p>
                  </a:txBody>
                  <a:tcPr marL="88124" marR="8812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31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a:t>
                      </a:r>
                    </a:p>
                  </a:txBody>
                  <a:tcPr marL="88124" marR="8812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13</a:t>
                      </a:r>
                    </a:p>
                  </a:txBody>
                  <a:tcPr marL="88124" marR="88124"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14</a:t>
                      </a:r>
                    </a:p>
                  </a:txBody>
                  <a:tcPr marL="88124" marR="8812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49" name="Rectangle 3"/>
          <p:cNvSpPr>
            <a:spLocks noGrp="1" noChangeArrowheads="1"/>
          </p:cNvSpPr>
          <p:nvPr>
            <p:ph type="body" sz="half" idx="4294967295"/>
          </p:nvPr>
        </p:nvSpPr>
        <p:spPr>
          <a:xfrm>
            <a:off x="0" y="1916113"/>
            <a:ext cx="7558088" cy="1087437"/>
          </a:xfrm>
        </p:spPr>
        <p:txBody>
          <a:bodyPr/>
          <a:lstStyle/>
          <a:p>
            <a:pPr eaLnBrk="1" hangingPunct="1">
              <a:buFont typeface="Wingdings" panose="05000000000000000000" pitchFamily="2" charset="2"/>
              <a:buNone/>
            </a:pPr>
            <a:r>
              <a:rPr lang="zh-CN" altLang="en-US" sz="2400" smtClean="0">
                <a:latin typeface="楷体_GB2312" pitchFamily="49" charset="-122"/>
                <a:ea typeface="楷体_GB2312" pitchFamily="49" charset="-122"/>
              </a:rPr>
              <a:t>  </a:t>
            </a:r>
            <a:r>
              <a:rPr lang="zh-CN" altLang="en-US" sz="2400" b="1" smtClean="0">
                <a:solidFill>
                  <a:schemeClr val="accent2"/>
                </a:solidFill>
                <a:latin typeface="楷体_GB2312" pitchFamily="49" charset="-122"/>
                <a:ea typeface="楷体_GB2312" pitchFamily="49" charset="-122"/>
              </a:rPr>
              <a:t>例：</a:t>
            </a:r>
            <a:r>
              <a:rPr lang="zh-CN" altLang="en-US" sz="2400" smtClean="0">
                <a:latin typeface="楷体_GB2312" pitchFamily="49" charset="-122"/>
                <a:ea typeface="楷体_GB2312" pitchFamily="49" charset="-122"/>
              </a:rPr>
              <a:t>设待安排的</a:t>
            </a:r>
            <a:r>
              <a:rPr lang="en-US" altLang="zh-CN" sz="2400" smtClean="0">
                <a:latin typeface="楷体_GB2312" pitchFamily="49" charset="-122"/>
                <a:ea typeface="楷体_GB2312" pitchFamily="49" charset="-122"/>
              </a:rPr>
              <a:t>11</a:t>
            </a:r>
            <a:r>
              <a:rPr lang="zh-CN" altLang="en-US" sz="2400" smtClean="0">
                <a:latin typeface="楷体_GB2312" pitchFamily="49" charset="-122"/>
                <a:ea typeface="楷体_GB2312" pitchFamily="49" charset="-122"/>
              </a:rPr>
              <a:t>个活动的开始时间和结束时间按结束时间的递增排列如下：</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13</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4000" smtClean="0">
                <a:latin typeface="黑体" panose="02010609060101010101" pitchFamily="49" charset="-122"/>
                <a:ea typeface="黑体" panose="02010609060101010101" pitchFamily="49" charset="-122"/>
              </a:rPr>
              <a:t>4.1 </a:t>
            </a:r>
            <a:r>
              <a:rPr lang="zh-CN" altLang="en-US" sz="4000" smtClean="0">
                <a:latin typeface="黑体" panose="02010609060101010101" pitchFamily="49" charset="-122"/>
                <a:ea typeface="黑体" panose="02010609060101010101" pitchFamily="49" charset="-122"/>
              </a:rPr>
              <a:t>活动安排问题</a:t>
            </a:r>
          </a:p>
        </p:txBody>
      </p:sp>
      <p:sp>
        <p:nvSpPr>
          <p:cNvPr id="316419" name="Rectangle 3"/>
          <p:cNvSpPr>
            <a:spLocks noGrp="1" noChangeArrowheads="1"/>
          </p:cNvSpPr>
          <p:nvPr>
            <p:ph idx="1"/>
          </p:nvPr>
        </p:nvSpPr>
        <p:spPr/>
        <p:txBody>
          <a:bodyPr/>
          <a:lstStyle/>
          <a:p>
            <a:pPr eaLnBrk="1" hangingPunct="1">
              <a:buFont typeface="Wingdings" panose="05000000000000000000" pitchFamily="2" charset="2"/>
              <a:buNone/>
              <a:defRPr/>
            </a:pPr>
            <a:r>
              <a:rPr lang="zh-CN" altLang="en-US" dirty="0" smtClean="0">
                <a:latin typeface="楷体_GB2312" pitchFamily="49" charset="-122"/>
                <a:ea typeface="楷体_GB2312" pitchFamily="49" charset="-122"/>
              </a:rPr>
              <a:t>    </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若被检查的活动</a:t>
            </a:r>
            <a:r>
              <a:rPr lang="en-US" altLang="zh-CN" sz="2400" b="1" dirty="0" err="1" smtClean="0">
                <a:effectLst>
                  <a:outerShdw blurRad="38100" dist="38100" dir="2700000" algn="tl">
                    <a:srgbClr val="000000">
                      <a:alpha val="43137"/>
                    </a:srgbClr>
                  </a:outerShdw>
                </a:effectLst>
                <a:latin typeface="楷体_GB2312" pitchFamily="49" charset="-122"/>
                <a:ea typeface="楷体_GB2312" pitchFamily="49" charset="-122"/>
              </a:rPr>
              <a:t>i</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的开始时间</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Si</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小于最近选择的活动</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j</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的结束时间</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fi</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，则不选择活动</a:t>
            </a:r>
            <a:r>
              <a:rPr lang="en-US" altLang="zh-CN" sz="2400" b="1" dirty="0" err="1" smtClean="0">
                <a:effectLst>
                  <a:outerShdw blurRad="38100" dist="38100" dir="2700000" algn="tl">
                    <a:srgbClr val="000000">
                      <a:alpha val="43137"/>
                    </a:srgbClr>
                  </a:outerShdw>
                </a:effectLst>
                <a:latin typeface="楷体_GB2312" pitchFamily="49" charset="-122"/>
                <a:ea typeface="楷体_GB2312" pitchFamily="49" charset="-122"/>
              </a:rPr>
              <a:t>i</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，否则选择活动</a:t>
            </a:r>
            <a:r>
              <a:rPr lang="en-US" altLang="zh-CN" sz="2400" b="1" dirty="0" err="1" smtClean="0">
                <a:effectLst>
                  <a:outerShdw blurRad="38100" dist="38100" dir="2700000" algn="tl">
                    <a:srgbClr val="000000">
                      <a:alpha val="43137"/>
                    </a:srgbClr>
                  </a:outerShdw>
                </a:effectLst>
                <a:latin typeface="楷体_GB2312" pitchFamily="49" charset="-122"/>
                <a:ea typeface="楷体_GB2312" pitchFamily="49" charset="-122"/>
              </a:rPr>
              <a:t>i</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加入集合</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A</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中。</a:t>
            </a:r>
            <a:r>
              <a:rPr lang="zh-CN" altLang="en-US" sz="2400" b="1" dirty="0" smtClean="0">
                <a:effectLst>
                  <a:outerShdw blurRad="38100" dist="38100" dir="2700000" algn="tl">
                    <a:srgbClr val="000000">
                      <a:alpha val="43137"/>
                    </a:srgbClr>
                  </a:outerShdw>
                </a:effectLst>
              </a:rPr>
              <a:t> </a:t>
            </a:r>
            <a:endPar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buFont typeface="Wingdings" panose="05000000000000000000" pitchFamily="2" charset="2"/>
              <a:buNone/>
              <a:defRPr/>
            </a:pPr>
            <a:r>
              <a:rPr lang="zh-CN" altLang="en-US" sz="2400" dirty="0" smtClean="0">
                <a:latin typeface="楷体_GB2312" pitchFamily="49" charset="-122"/>
                <a:ea typeface="楷体_GB2312" pitchFamily="49" charset="-122"/>
              </a:rPr>
              <a:t>  	 	贪心算法并不总能求得问题的</a:t>
            </a:r>
            <a:r>
              <a:rPr lang="zh-CN" altLang="en-US" sz="2400" b="1" dirty="0" smtClean="0">
                <a:solidFill>
                  <a:schemeClr val="hlink"/>
                </a:solidFill>
                <a:latin typeface="楷体_GB2312" pitchFamily="49" charset="-122"/>
                <a:ea typeface="楷体_GB2312" pitchFamily="49" charset="-122"/>
              </a:rPr>
              <a:t>整体最优解</a:t>
            </a:r>
            <a:r>
              <a:rPr lang="zh-CN" altLang="en-US" sz="2400" dirty="0" smtClean="0">
                <a:latin typeface="楷体_GB2312" pitchFamily="49" charset="-122"/>
                <a:ea typeface="楷体_GB2312" pitchFamily="49" charset="-122"/>
              </a:rPr>
              <a:t>。但对于活动安排问题，贪心算法</a:t>
            </a:r>
            <a:r>
              <a:rPr lang="en-US" altLang="zh-CN" sz="2400" dirty="0" err="1" smtClean="0">
                <a:latin typeface="楷体_GB2312" pitchFamily="49" charset="-122"/>
                <a:ea typeface="楷体_GB2312" pitchFamily="49" charset="-122"/>
              </a:rPr>
              <a:t>greedySelector</a:t>
            </a:r>
            <a:r>
              <a:rPr lang="zh-CN" altLang="en-US" sz="2400" dirty="0" smtClean="0">
                <a:latin typeface="楷体_GB2312" pitchFamily="49" charset="-122"/>
                <a:ea typeface="楷体_GB2312" pitchFamily="49" charset="-122"/>
              </a:rPr>
              <a:t>却总能求得的整体最优解，即它最终所确定的相容活动集合</a:t>
            </a:r>
            <a:r>
              <a:rPr lang="en-US" altLang="zh-CN" sz="2400" dirty="0" smtClean="0">
                <a:latin typeface="楷体_GB2312" pitchFamily="49" charset="-122"/>
                <a:ea typeface="楷体_GB2312" pitchFamily="49" charset="-122"/>
              </a:rPr>
              <a:t>A</a:t>
            </a:r>
            <a:r>
              <a:rPr lang="zh-CN" altLang="en-US" sz="2400" dirty="0" smtClean="0">
                <a:latin typeface="楷体_GB2312" pitchFamily="49" charset="-122"/>
                <a:ea typeface="楷体_GB2312" pitchFamily="49" charset="-122"/>
              </a:rPr>
              <a:t>的规模最大。这个结论可以用数学归纳法证明。</a:t>
            </a:r>
          </a:p>
          <a:p>
            <a:pPr eaLnBrk="1" hangingPunct="1">
              <a:buFont typeface="Wingdings" panose="05000000000000000000" pitchFamily="2" charset="2"/>
              <a:buNone/>
              <a:defRPr/>
            </a:pPr>
            <a:endParaRPr lang="zh-CN" altLang="en-US" sz="2400" dirty="0" smtClean="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14</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title"/>
          </p:nvPr>
        </p:nvSpPr>
        <p:spPr/>
        <p:txBody>
          <a:bodyPr/>
          <a:lstStyle/>
          <a:p>
            <a:pPr eaLnBrk="1" hangingPunct="1"/>
            <a:r>
              <a:rPr lang="en-US" altLang="zh-CN" sz="3600" smtClean="0">
                <a:latin typeface="黑体" panose="02010609060101010101" pitchFamily="49" charset="-122"/>
                <a:ea typeface="黑体" panose="02010609060101010101" pitchFamily="49" charset="-122"/>
              </a:rPr>
              <a:t>4.1 </a:t>
            </a:r>
            <a:r>
              <a:rPr lang="zh-CN" altLang="en-US" sz="3600" smtClean="0">
                <a:latin typeface="黑体" panose="02010609060101010101" pitchFamily="49" charset="-122"/>
                <a:ea typeface="黑体" panose="02010609060101010101" pitchFamily="49" charset="-122"/>
              </a:rPr>
              <a:t>活动安排问题</a:t>
            </a:r>
            <a:br>
              <a:rPr lang="zh-CN" altLang="en-US" sz="3600" smtClean="0">
                <a:latin typeface="黑体" panose="02010609060101010101" pitchFamily="49" charset="-122"/>
                <a:ea typeface="黑体" panose="02010609060101010101" pitchFamily="49" charset="-122"/>
              </a:rPr>
            </a:br>
            <a:endParaRPr lang="zh-CN" altLang="en-US" sz="3600" smtClean="0">
              <a:latin typeface="黑体" panose="02010609060101010101" pitchFamily="49" charset="-122"/>
              <a:ea typeface="黑体" panose="02010609060101010101" pitchFamily="49" charset="-122"/>
            </a:endParaRPr>
          </a:p>
        </p:txBody>
      </p:sp>
      <p:pic>
        <p:nvPicPr>
          <p:cNvPr id="35843" name="Picture 4" descr="t4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2051050"/>
            <a:ext cx="3136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4" name="Rectangle 8"/>
          <p:cNvSpPr>
            <a:spLocks noGrp="1" noChangeArrowheads="1"/>
          </p:cNvSpPr>
          <p:nvPr>
            <p:ph type="body" sz="half" idx="4294967295"/>
          </p:nvPr>
        </p:nvSpPr>
        <p:spPr>
          <a:xfrm>
            <a:off x="5545138" y="2239963"/>
            <a:ext cx="3598862" cy="3736975"/>
          </a:xfrm>
        </p:spPr>
        <p:txBody>
          <a:bodyPr/>
          <a:lstStyle/>
          <a:p>
            <a:pPr eaLnBrk="1" hangingPunct="1">
              <a:buFont typeface="Wingdings" panose="05000000000000000000" pitchFamily="2" charset="2"/>
              <a:buNone/>
            </a:pPr>
            <a:r>
              <a:rPr lang="zh-CN" altLang="en-US" sz="2800" smtClean="0">
                <a:latin typeface="楷体_GB2312" pitchFamily="49" charset="-122"/>
                <a:ea typeface="楷体_GB2312" pitchFamily="49" charset="-122"/>
              </a:rPr>
              <a:t>  </a:t>
            </a:r>
            <a:r>
              <a:rPr lang="zh-CN" altLang="en-US" sz="2400" b="1" smtClean="0">
                <a:solidFill>
                  <a:schemeClr val="hlink"/>
                </a:solidFill>
                <a:latin typeface="楷体_GB2312" pitchFamily="49" charset="-122"/>
                <a:ea typeface="楷体_GB2312" pitchFamily="49" charset="-122"/>
              </a:rPr>
              <a:t>算法</a:t>
            </a:r>
            <a:r>
              <a:rPr lang="en-US" altLang="zh-CN" sz="2400" b="1" smtClean="0">
                <a:solidFill>
                  <a:schemeClr val="hlink"/>
                </a:solidFill>
                <a:latin typeface="楷体_GB2312" pitchFamily="49" charset="-122"/>
                <a:ea typeface="楷体_GB2312" pitchFamily="49" charset="-122"/>
              </a:rPr>
              <a:t>greedySelector </a:t>
            </a:r>
            <a:r>
              <a:rPr lang="zh-CN" altLang="en-US" sz="2400" b="1" smtClean="0">
                <a:solidFill>
                  <a:schemeClr val="hlink"/>
                </a:solidFill>
                <a:latin typeface="楷体_GB2312" pitchFamily="49" charset="-122"/>
                <a:ea typeface="楷体_GB2312" pitchFamily="49" charset="-122"/>
              </a:rPr>
              <a:t>的计算过程</a:t>
            </a:r>
            <a:r>
              <a:rPr lang="zh-CN" altLang="en-US" sz="2400" smtClean="0">
                <a:latin typeface="楷体_GB2312" pitchFamily="49" charset="-122"/>
                <a:ea typeface="楷体_GB2312" pitchFamily="49" charset="-122"/>
              </a:rPr>
              <a:t>如左图所示。图中每行相应于算法的一次迭代。阴影长条表示的活动是已选入集合</a:t>
            </a:r>
            <a:r>
              <a:rPr lang="en-US" altLang="zh-CN" sz="2400" smtClean="0">
                <a:latin typeface="楷体_GB2312" pitchFamily="49" charset="-122"/>
                <a:ea typeface="楷体_GB2312" pitchFamily="49" charset="-122"/>
              </a:rPr>
              <a:t>A</a:t>
            </a:r>
            <a:r>
              <a:rPr lang="zh-CN" altLang="en-US" sz="2400" smtClean="0">
                <a:latin typeface="楷体_GB2312" pitchFamily="49" charset="-122"/>
                <a:ea typeface="楷体_GB2312" pitchFamily="49" charset="-122"/>
              </a:rPr>
              <a:t>的活动，而空白长条表示的活动是当前正在检查相容性的活动。</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15</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7"/>
          <p:cNvSpPr>
            <a:spLocks noGrp="1"/>
          </p:cNvSpPr>
          <p:nvPr>
            <p:ph type="title"/>
          </p:nvPr>
        </p:nvSpPr>
        <p:spPr/>
        <p:txBody>
          <a:bodyPr/>
          <a:lstStyle/>
          <a:p>
            <a:pPr eaLnBrk="1" hangingPunct="1"/>
            <a:r>
              <a:rPr lang="zh-CN" altLang="en-US" smtClean="0"/>
              <a:t>数学归纳法证明</a:t>
            </a:r>
          </a:p>
        </p:txBody>
      </p:sp>
      <p:sp>
        <p:nvSpPr>
          <p:cNvPr id="36867" name="内容占位符 8"/>
          <p:cNvSpPr>
            <a:spLocks noGrp="1"/>
          </p:cNvSpPr>
          <p:nvPr>
            <p:ph idx="1"/>
          </p:nvPr>
        </p:nvSpPr>
        <p:spPr>
          <a:xfrm>
            <a:off x="1182688" y="2017712"/>
            <a:ext cx="7772400" cy="4363615"/>
          </a:xfrm>
        </p:spPr>
        <p:txBody>
          <a:bodyPr/>
          <a:lstStyle/>
          <a:p>
            <a:pPr eaLnBrk="1" hangingPunct="1"/>
            <a:r>
              <a:rPr lang="zh-CN" altLang="en-US" sz="2000" dirty="0" smtClean="0"/>
              <a:t> 证明如下：设</a:t>
            </a:r>
            <a:r>
              <a:rPr lang="en-US" altLang="zh-CN" sz="2000" dirty="0" smtClean="0"/>
              <a:t>E=</a:t>
            </a:r>
            <a:r>
              <a:rPr lang="zh-CN" altLang="en-US" sz="2000" dirty="0" smtClean="0"/>
              <a:t>｛</a:t>
            </a:r>
            <a:r>
              <a:rPr lang="en-US" altLang="zh-CN" sz="2000" dirty="0" smtClean="0"/>
              <a:t>0</a:t>
            </a:r>
            <a:r>
              <a:rPr lang="zh-CN" altLang="en-US" sz="2000" dirty="0" smtClean="0"/>
              <a:t>，</a:t>
            </a:r>
            <a:r>
              <a:rPr lang="en-US" altLang="zh-CN" sz="2000" dirty="0" smtClean="0"/>
              <a:t>1</a:t>
            </a:r>
            <a:r>
              <a:rPr lang="zh-CN" altLang="en-US" sz="2000" dirty="0" smtClean="0"/>
              <a:t>，</a:t>
            </a:r>
            <a:r>
              <a:rPr lang="en-US" altLang="zh-CN" sz="2000" dirty="0" smtClean="0"/>
              <a:t>2</a:t>
            </a:r>
            <a:r>
              <a:rPr lang="zh-CN" altLang="en-US" sz="2000" dirty="0" smtClean="0"/>
              <a:t>，</a:t>
            </a:r>
            <a:r>
              <a:rPr lang="en-US" altLang="zh-CN" sz="2000" dirty="0" smtClean="0"/>
              <a:t>…</a:t>
            </a:r>
            <a:r>
              <a:rPr lang="zh-CN" altLang="en-US" sz="2000" dirty="0" smtClean="0"/>
              <a:t>，</a:t>
            </a:r>
            <a:r>
              <a:rPr lang="en-US" altLang="zh-CN" sz="2000" dirty="0" smtClean="0"/>
              <a:t>n-1</a:t>
            </a:r>
            <a:r>
              <a:rPr lang="zh-CN" altLang="en-US" sz="2000" dirty="0" smtClean="0"/>
              <a:t>｝为所给的活动集合。由于</a:t>
            </a:r>
            <a:r>
              <a:rPr lang="en-US" altLang="zh-CN" sz="2000" dirty="0" smtClean="0"/>
              <a:t>E</a:t>
            </a:r>
            <a:r>
              <a:rPr lang="zh-CN" altLang="en-US" sz="2000" dirty="0" smtClean="0"/>
              <a:t>中活动安排安结束时间的非减序排列，所以活动</a:t>
            </a:r>
            <a:r>
              <a:rPr lang="en-US" altLang="zh-CN" sz="2000" dirty="0" smtClean="0"/>
              <a:t>0</a:t>
            </a:r>
            <a:r>
              <a:rPr lang="zh-CN" altLang="en-US" sz="2000" dirty="0" smtClean="0"/>
              <a:t>具有最早完成时间。</a:t>
            </a:r>
            <a:endParaRPr lang="en-US" altLang="zh-CN" sz="2000" dirty="0" smtClean="0"/>
          </a:p>
          <a:p>
            <a:pPr eaLnBrk="1" hangingPunct="1"/>
            <a:r>
              <a:rPr lang="zh-CN" altLang="en-US" sz="2000" b="1" dirty="0" smtClean="0">
                <a:effectLst>
                  <a:outerShdw blurRad="38100" dist="38100" dir="2700000" algn="tl">
                    <a:srgbClr val="000000">
                      <a:alpha val="43137"/>
                    </a:srgbClr>
                  </a:outerShdw>
                </a:effectLst>
              </a:rPr>
              <a:t>首先证明</a:t>
            </a:r>
            <a:r>
              <a:rPr lang="zh-CN" altLang="en-US" sz="2000" dirty="0" smtClean="0"/>
              <a:t>活动安排问题有一个最优解以贪心选择开始，即该最优解中包含活动</a:t>
            </a:r>
            <a:r>
              <a:rPr lang="en-US" altLang="zh-CN" sz="2000" dirty="0" smtClean="0"/>
              <a:t>0.</a:t>
            </a:r>
            <a:r>
              <a:rPr lang="zh-CN" altLang="en-US" sz="2000" dirty="0" smtClean="0"/>
              <a:t>设</a:t>
            </a:r>
            <a:r>
              <a:rPr lang="en-US" altLang="zh-CN" sz="2000" dirty="0" smtClean="0"/>
              <a:t>a</a:t>
            </a:r>
            <a:r>
              <a:rPr lang="zh-CN" altLang="en-US" sz="2000" dirty="0" smtClean="0"/>
              <a:t>是所给的活动安排问题的一个最优解，且</a:t>
            </a:r>
            <a:r>
              <a:rPr lang="en-US" altLang="zh-CN" sz="2000" dirty="0" smtClean="0"/>
              <a:t>a</a:t>
            </a:r>
            <a:r>
              <a:rPr lang="zh-CN" altLang="en-US" sz="2000" dirty="0" smtClean="0"/>
              <a:t>中活动也按结束时间非减序排列，</a:t>
            </a:r>
            <a:r>
              <a:rPr lang="en-US" altLang="zh-CN" sz="2000" dirty="0" smtClean="0"/>
              <a:t>a</a:t>
            </a:r>
            <a:r>
              <a:rPr lang="zh-CN" altLang="en-US" sz="2000" dirty="0" smtClean="0"/>
              <a:t>中的第一个活动是活动</a:t>
            </a:r>
            <a:r>
              <a:rPr lang="en-US" altLang="zh-CN" sz="2000" dirty="0" smtClean="0"/>
              <a:t>k</a:t>
            </a:r>
            <a:r>
              <a:rPr lang="zh-CN" altLang="en-US" sz="2000" dirty="0" smtClean="0"/>
              <a:t>。如</a:t>
            </a:r>
            <a:r>
              <a:rPr lang="en-US" altLang="zh-CN" sz="2000" dirty="0" smtClean="0"/>
              <a:t>k=0</a:t>
            </a:r>
            <a:r>
              <a:rPr lang="zh-CN" altLang="en-US" sz="2000" dirty="0" smtClean="0"/>
              <a:t>，则</a:t>
            </a:r>
            <a:r>
              <a:rPr lang="en-US" altLang="zh-CN" sz="2000" dirty="0" smtClean="0"/>
              <a:t>a</a:t>
            </a:r>
            <a:r>
              <a:rPr lang="zh-CN" altLang="en-US" sz="2000" dirty="0" smtClean="0"/>
              <a:t>就是一个以贪心选择开始的最优解。若</a:t>
            </a:r>
            <a:r>
              <a:rPr lang="en-US" altLang="zh-CN" sz="2000" dirty="0" smtClean="0"/>
              <a:t>k&gt;0</a:t>
            </a:r>
            <a:r>
              <a:rPr lang="zh-CN" altLang="en-US" sz="2000" dirty="0" smtClean="0"/>
              <a:t>，则设</a:t>
            </a:r>
            <a:r>
              <a:rPr lang="en-US" altLang="zh-CN" sz="2000" dirty="0" smtClean="0"/>
              <a:t>b=a-</a:t>
            </a:r>
            <a:r>
              <a:rPr lang="zh-CN" altLang="en-US" sz="2000" dirty="0" smtClean="0"/>
              <a:t>｛</a:t>
            </a:r>
            <a:r>
              <a:rPr lang="en-US" altLang="zh-CN" sz="2000" dirty="0" smtClean="0"/>
              <a:t>k</a:t>
            </a:r>
            <a:r>
              <a:rPr lang="zh-CN" altLang="en-US" sz="2000" dirty="0" smtClean="0"/>
              <a:t>｝∪｛</a:t>
            </a:r>
            <a:r>
              <a:rPr lang="en-US" altLang="zh-CN" sz="2000" dirty="0" smtClean="0"/>
              <a:t>0</a:t>
            </a:r>
            <a:r>
              <a:rPr lang="zh-CN" altLang="en-US" sz="2000" dirty="0" smtClean="0"/>
              <a:t>｝。由于</a:t>
            </a:r>
            <a:r>
              <a:rPr lang="en-US" altLang="zh-CN" sz="2000" dirty="0" smtClean="0"/>
              <a:t>end[0] ≤end[k],</a:t>
            </a:r>
            <a:r>
              <a:rPr lang="zh-CN" altLang="en-US" sz="2000" dirty="0" smtClean="0"/>
              <a:t>且</a:t>
            </a:r>
            <a:r>
              <a:rPr lang="en-US" altLang="zh-CN" sz="2000" dirty="0" smtClean="0"/>
              <a:t>a</a:t>
            </a:r>
            <a:r>
              <a:rPr lang="zh-CN" altLang="en-US" sz="2000" dirty="0" smtClean="0"/>
              <a:t>中活动是互为相容的，故</a:t>
            </a:r>
            <a:r>
              <a:rPr lang="en-US" altLang="zh-CN" sz="2000" dirty="0" smtClean="0"/>
              <a:t>b</a:t>
            </a:r>
            <a:r>
              <a:rPr lang="zh-CN" altLang="en-US" sz="2000" dirty="0" smtClean="0"/>
              <a:t>中的活动也是互为相容的。又由于</a:t>
            </a:r>
            <a:r>
              <a:rPr lang="en-US" altLang="zh-CN" sz="2000" dirty="0" smtClean="0"/>
              <a:t>b</a:t>
            </a:r>
            <a:r>
              <a:rPr lang="zh-CN" altLang="en-US" sz="2000" dirty="0" smtClean="0"/>
              <a:t>中的活动个数与</a:t>
            </a:r>
            <a:r>
              <a:rPr lang="en-US" altLang="zh-CN" sz="2000" dirty="0" smtClean="0"/>
              <a:t>a</a:t>
            </a:r>
            <a:r>
              <a:rPr lang="zh-CN" altLang="en-US" sz="2000" dirty="0" smtClean="0"/>
              <a:t>中活动个数相同，且</a:t>
            </a:r>
            <a:r>
              <a:rPr lang="en-US" altLang="zh-CN" sz="2000" dirty="0" smtClean="0"/>
              <a:t>a</a:t>
            </a:r>
            <a:r>
              <a:rPr lang="zh-CN" altLang="en-US" sz="2000" dirty="0" smtClean="0"/>
              <a:t>是最优的，故</a:t>
            </a:r>
            <a:r>
              <a:rPr lang="en-US" altLang="zh-CN" sz="2000" dirty="0" smtClean="0"/>
              <a:t>b</a:t>
            </a:r>
            <a:r>
              <a:rPr lang="zh-CN" altLang="en-US" sz="2000" dirty="0" smtClean="0"/>
              <a:t>也是最优的。也就是说</a:t>
            </a:r>
            <a:r>
              <a:rPr lang="en-US" altLang="zh-CN" sz="2000" dirty="0" smtClean="0"/>
              <a:t>b</a:t>
            </a:r>
            <a:r>
              <a:rPr lang="zh-CN" altLang="en-US" sz="2000" dirty="0" smtClean="0"/>
              <a:t>是一个以贪心选择活动</a:t>
            </a:r>
            <a:r>
              <a:rPr lang="en-US" altLang="zh-CN" sz="2000" dirty="0" smtClean="0"/>
              <a:t>0</a:t>
            </a:r>
            <a:r>
              <a:rPr lang="zh-CN" altLang="en-US" sz="2000" dirty="0" smtClean="0"/>
              <a:t>开始的最优活动安排。</a:t>
            </a:r>
            <a:endParaRPr lang="en-US" altLang="zh-CN" sz="2000" dirty="0" smtClean="0"/>
          </a:p>
          <a:p>
            <a:pPr eaLnBrk="1" hangingPunct="1"/>
            <a:r>
              <a:rPr lang="zh-CN" altLang="en-US" sz="2000" dirty="0" smtClean="0"/>
              <a:t>因此，证明了总存在一个以贪心选择开始的最优活动安排方案，也就是算法具有贪心选择性质。</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16</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barn(inVertical)">
                                      <p:cBhvr>
                                        <p:cTn id="12"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37891"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本节着重讨论可以用贪心算法求解的问题的一般特征。 </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对于一个具体的问题，怎么知道是否可用贪心算法解此问题，以及能否得到问题的最优解呢</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这个问题很难给予肯定的回答。</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但是，从许多可以用贪心算法求解的问题中看到这类问题一般具有</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个重要的性质：</a:t>
            </a:r>
            <a:r>
              <a:rPr lang="zh-CN" altLang="en-US" sz="2400" b="1" dirty="0" smtClean="0">
                <a:solidFill>
                  <a:schemeClr val="hlink"/>
                </a:solidFill>
                <a:latin typeface="楷体_GB2312" pitchFamily="49" charset="-122"/>
                <a:ea typeface="楷体_GB2312" pitchFamily="49" charset="-122"/>
              </a:rPr>
              <a:t>贪心选择性质</a:t>
            </a:r>
            <a:r>
              <a:rPr lang="zh-CN" altLang="en-US" sz="2400" dirty="0" smtClean="0">
                <a:latin typeface="楷体_GB2312" pitchFamily="49" charset="-122"/>
                <a:ea typeface="楷体_GB2312" pitchFamily="49" charset="-122"/>
              </a:rPr>
              <a:t>和</a:t>
            </a:r>
            <a:r>
              <a:rPr lang="zh-CN" altLang="en-US" sz="2400" b="1" dirty="0" smtClean="0">
                <a:solidFill>
                  <a:schemeClr val="hlink"/>
                </a:solidFill>
                <a:latin typeface="楷体_GB2312" pitchFamily="49" charset="-122"/>
                <a:ea typeface="楷体_GB2312" pitchFamily="49" charset="-122"/>
              </a:rPr>
              <a:t>最优子结构性质</a:t>
            </a:r>
            <a:r>
              <a:rPr lang="zh-CN" altLang="en-US" sz="2400" dirty="0" smtClean="0">
                <a:latin typeface="楷体_GB2312" pitchFamily="49" charset="-122"/>
                <a:ea typeface="楷体_GB2312" pitchFamily="49" charset="-122"/>
              </a:rPr>
              <a:t>。</a:t>
            </a:r>
            <a:r>
              <a:rPr lang="zh-CN" altLang="en-US" sz="2400" dirty="0" smtClean="0"/>
              <a:t>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17</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38915" name="Rectangle 3"/>
          <p:cNvSpPr>
            <a:spLocks noGrp="1" noChangeArrowheads="1"/>
          </p:cNvSpPr>
          <p:nvPr>
            <p:ph idx="1"/>
          </p:nvPr>
        </p:nvSpPr>
        <p:spPr>
          <a:xfrm>
            <a:off x="1182688" y="1835150"/>
            <a:ext cx="7772400" cy="4114800"/>
          </a:xfrm>
        </p:spPr>
        <p:txBody>
          <a:bodyPr/>
          <a:lstStyle/>
          <a:p>
            <a:pPr eaLnBrk="1" hangingPunct="1">
              <a:buFont typeface="Wingdings" panose="05000000000000000000" pitchFamily="2" charset="2"/>
              <a:buNone/>
            </a:pPr>
            <a:r>
              <a:rPr lang="en-US" altLang="zh-CN" b="1" smtClean="0">
                <a:solidFill>
                  <a:srgbClr val="0000FF"/>
                </a:solidFill>
                <a:latin typeface="黑体" panose="02010609060101010101" pitchFamily="49" charset="-122"/>
                <a:ea typeface="黑体" panose="02010609060101010101" pitchFamily="49" charset="-122"/>
              </a:rPr>
              <a:t>1</a:t>
            </a:r>
            <a:r>
              <a:rPr lang="zh-CN" altLang="en-US" b="1" smtClean="0">
                <a:solidFill>
                  <a:srgbClr val="0000FF"/>
                </a:solidFill>
                <a:latin typeface="黑体" panose="02010609060101010101" pitchFamily="49" charset="-122"/>
                <a:ea typeface="黑体" panose="02010609060101010101" pitchFamily="49" charset="-122"/>
              </a:rPr>
              <a:t>、贪心选择性质</a:t>
            </a:r>
          </a:p>
        </p:txBody>
      </p:sp>
      <p:sp>
        <p:nvSpPr>
          <p:cNvPr id="318469" name="Text Box 5"/>
          <p:cNvSpPr txBox="1">
            <a:spLocks noChangeArrowheads="1"/>
          </p:cNvSpPr>
          <p:nvPr/>
        </p:nvSpPr>
        <p:spPr bwMode="auto">
          <a:xfrm>
            <a:off x="900113" y="2276475"/>
            <a:ext cx="76327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000000"/>
                </a:solidFill>
                <a:latin typeface="楷体_GB2312" pitchFamily="49" charset="-122"/>
                <a:ea typeface="楷体_GB2312" pitchFamily="49" charset="-122"/>
                <a:cs typeface="Times New Roman" panose="02020603050405020304" pitchFamily="18" charset="0"/>
              </a:rPr>
              <a:t>    所谓</a:t>
            </a:r>
            <a:r>
              <a:rPr lang="zh-CN" altLang="en-US" sz="2400" b="1" dirty="0">
                <a:solidFill>
                  <a:schemeClr val="hlink"/>
                </a:solidFill>
                <a:latin typeface="楷体_GB2312" pitchFamily="49" charset="-122"/>
                <a:ea typeface="楷体_GB2312" pitchFamily="49" charset="-122"/>
                <a:cs typeface="Times New Roman" panose="02020603050405020304" pitchFamily="18" charset="0"/>
              </a:rPr>
              <a:t>贪心选择性质</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是指所求问题的</a:t>
            </a:r>
            <a:r>
              <a:rPr lang="zh-CN" altLang="en-US" sz="2400" b="1" dirty="0">
                <a:solidFill>
                  <a:schemeClr val="hlink"/>
                </a:solidFill>
                <a:latin typeface="楷体_GB2312" pitchFamily="49" charset="-122"/>
                <a:ea typeface="楷体_GB2312" pitchFamily="49" charset="-122"/>
                <a:cs typeface="Times New Roman" panose="02020603050405020304" pitchFamily="18" charset="0"/>
              </a:rPr>
              <a:t>整体最优解</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可以通过一系列</a:t>
            </a:r>
            <a:r>
              <a:rPr lang="zh-CN" altLang="en-US" sz="2400" b="1" dirty="0">
                <a:solidFill>
                  <a:schemeClr val="hlink"/>
                </a:solidFill>
                <a:latin typeface="楷体_GB2312" pitchFamily="49" charset="-122"/>
                <a:ea typeface="楷体_GB2312" pitchFamily="49" charset="-122"/>
                <a:cs typeface="Times New Roman" panose="02020603050405020304" pitchFamily="18" charset="0"/>
              </a:rPr>
              <a:t>局部最优</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的选择，即贪心选择来达到。这是贪心算法可行的第一个基本要素，也是贪心算法与动态规划算法的主要区别。</a:t>
            </a:r>
          </a:p>
          <a:p>
            <a:pPr eaLnBrk="1" hangingPunct="1">
              <a:spcBef>
                <a:spcPct val="50000"/>
              </a:spcBef>
              <a:buClrTx/>
              <a:buSzTx/>
              <a:buFontTx/>
              <a:buNone/>
            </a:pPr>
            <a:r>
              <a:rPr lang="zh-CN" altLang="en-US" sz="2400" dirty="0">
                <a:solidFill>
                  <a:srgbClr val="000000"/>
                </a:solidFill>
                <a:latin typeface="楷体_GB2312" pitchFamily="49" charset="-122"/>
                <a:ea typeface="楷体_GB2312" pitchFamily="49" charset="-122"/>
                <a:cs typeface="Times New Roman" panose="02020603050405020304" pitchFamily="18" charset="0"/>
              </a:rPr>
              <a:t>   动态规划算法通常以</a:t>
            </a:r>
            <a:r>
              <a:rPr lang="zh-CN" altLang="en-US" sz="2400" b="1" dirty="0">
                <a:solidFill>
                  <a:schemeClr val="hlink"/>
                </a:solidFill>
                <a:latin typeface="楷体_GB2312" pitchFamily="49" charset="-122"/>
                <a:ea typeface="楷体_GB2312" pitchFamily="49" charset="-122"/>
                <a:cs typeface="Times New Roman" panose="02020603050405020304" pitchFamily="18" charset="0"/>
              </a:rPr>
              <a:t>自底向上</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的方式解各子问题，而贪心算法则通常以</a:t>
            </a:r>
            <a:r>
              <a:rPr lang="zh-CN" altLang="en-US" sz="2400" b="1" dirty="0">
                <a:solidFill>
                  <a:schemeClr val="hlink"/>
                </a:solidFill>
                <a:latin typeface="楷体_GB2312" pitchFamily="49" charset="-122"/>
                <a:ea typeface="楷体_GB2312" pitchFamily="49" charset="-122"/>
                <a:cs typeface="Times New Roman" panose="02020603050405020304" pitchFamily="18" charset="0"/>
              </a:rPr>
              <a:t>自顶向下</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的方式进行，以迭代的方式作出相继的贪心选择，每作一次贪心选择就将所求问题简化为规模更小的子问题。</a:t>
            </a:r>
            <a:r>
              <a:rPr lang="zh-CN" altLang="en-US" sz="2400" dirty="0">
                <a:solidFill>
                  <a:schemeClr val="accent2"/>
                </a:solidFill>
                <a:latin typeface="楷体_GB2312" pitchFamily="49" charset="-122"/>
                <a:ea typeface="楷体_GB2312" pitchFamily="49" charset="-122"/>
                <a:cs typeface="Times New Roman" panose="02020603050405020304" pitchFamily="18" charset="0"/>
              </a:rPr>
              <a:t> </a:t>
            </a:r>
          </a:p>
          <a:p>
            <a:pPr eaLnBrk="1" hangingPunct="1">
              <a:spcBef>
                <a:spcPct val="50000"/>
              </a:spcBef>
              <a:buClrTx/>
              <a:buSzTx/>
              <a:buFontTx/>
              <a:buNone/>
            </a:pPr>
            <a:r>
              <a:rPr lang="zh-CN" altLang="en-US" sz="2400" dirty="0">
                <a:solidFill>
                  <a:schemeClr val="accent2"/>
                </a:solidFill>
                <a:latin typeface="楷体_GB2312" pitchFamily="49" charset="-122"/>
                <a:ea typeface="楷体_GB2312" pitchFamily="49" charset="-122"/>
                <a:cs typeface="Times New Roman" panose="02020603050405020304" pitchFamily="18" charset="0"/>
              </a:rPr>
              <a:t>   </a:t>
            </a:r>
            <a:r>
              <a:rPr lang="zh-CN" altLang="en-US" sz="2400" dirty="0">
                <a:latin typeface="楷体_GB2312" pitchFamily="49" charset="-122"/>
                <a:ea typeface="楷体_GB2312" pitchFamily="49" charset="-122"/>
                <a:cs typeface="Times New Roman" panose="02020603050405020304" pitchFamily="18" charset="0"/>
              </a:rPr>
              <a:t>对于一个具体问题，要确定它是否具有贪心选择性质，</a:t>
            </a:r>
            <a:r>
              <a:rPr lang="zh-CN" altLang="en-US" sz="2400" b="1" dirty="0">
                <a:solidFill>
                  <a:srgbClr val="FF0000"/>
                </a:solidFill>
                <a:latin typeface="楷体_GB2312" pitchFamily="49" charset="-122"/>
                <a:ea typeface="楷体_GB2312" pitchFamily="49" charset="-122"/>
                <a:cs typeface="Times New Roman" panose="02020603050405020304" pitchFamily="18" charset="0"/>
              </a:rPr>
              <a:t>必须证明每一步所作</a:t>
            </a:r>
            <a:r>
              <a:rPr lang="zh-CN" altLang="en-US" sz="2400" dirty="0">
                <a:latin typeface="楷体_GB2312" pitchFamily="49" charset="-122"/>
                <a:ea typeface="楷体_GB2312" pitchFamily="49" charset="-122"/>
                <a:cs typeface="Times New Roman" panose="02020603050405020304" pitchFamily="18" charset="0"/>
              </a:rPr>
              <a:t>的贪心选择最终导致问题的整体最优解。</a:t>
            </a:r>
          </a:p>
          <a:p>
            <a:pPr eaLnBrk="1" hangingPunct="1">
              <a:spcBef>
                <a:spcPct val="50000"/>
              </a:spcBef>
              <a:buClrTx/>
              <a:buSzTx/>
              <a:buFontTx/>
              <a:buNone/>
            </a:pPr>
            <a:endParaRPr lang="zh-CN" altLang="en-US" sz="2400" dirty="0">
              <a:solidFill>
                <a:schemeClr val="accent2"/>
              </a:solidFill>
              <a:latin typeface="楷体_GB2312" pitchFamily="49" charset="-122"/>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18</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8469">
                                            <p:txEl>
                                              <p:pRg st="1" end="1"/>
                                            </p:txEl>
                                          </p:spTgt>
                                        </p:tgtEl>
                                        <p:attrNameLst>
                                          <p:attrName>style.visibility</p:attrName>
                                        </p:attrNameLst>
                                      </p:cBhvr>
                                      <p:to>
                                        <p:strVal val="visible"/>
                                      </p:to>
                                    </p:set>
                                    <p:animEffect transition="in" filter="barn(inVertical)">
                                      <p:cBhvr>
                                        <p:cTn id="7" dur="500"/>
                                        <p:tgtEl>
                                          <p:spTgt spid="31846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18469">
                                            <p:txEl>
                                              <p:pRg st="2" end="2"/>
                                            </p:txEl>
                                          </p:spTgt>
                                        </p:tgtEl>
                                        <p:attrNameLst>
                                          <p:attrName>style.visibility</p:attrName>
                                        </p:attrNameLst>
                                      </p:cBhvr>
                                      <p:to>
                                        <p:strVal val="visible"/>
                                      </p:to>
                                    </p:set>
                                    <p:animEffect transition="in" filter="barn(inVertical)">
                                      <p:cBhvr>
                                        <p:cTn id="12" dur="500"/>
                                        <p:tgtEl>
                                          <p:spTgt spid="3184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39939" name="Rectangle 3"/>
          <p:cNvSpPr>
            <a:spLocks noGrp="1" noChangeArrowheads="1"/>
          </p:cNvSpPr>
          <p:nvPr>
            <p:ph idx="1"/>
          </p:nvPr>
        </p:nvSpPr>
        <p:spPr>
          <a:xfrm>
            <a:off x="1182688" y="2338388"/>
            <a:ext cx="7772400" cy="4114800"/>
          </a:xfrm>
        </p:spPr>
        <p:txBody>
          <a:bodyPr/>
          <a:lstStyle/>
          <a:p>
            <a:pPr eaLnBrk="1" hangingPunct="1">
              <a:buFont typeface="Wingdings" panose="05000000000000000000" pitchFamily="2" charset="2"/>
              <a:buNone/>
            </a:pPr>
            <a:r>
              <a:rPr lang="zh-CN" altLang="en-US" smtClean="0"/>
              <a:t>		  </a:t>
            </a:r>
            <a:r>
              <a:rPr lang="zh-CN" altLang="en-US" sz="2400" smtClean="0">
                <a:latin typeface="楷体_GB2312" pitchFamily="49" charset="-122"/>
                <a:ea typeface="楷体_GB2312" pitchFamily="49" charset="-122"/>
              </a:rPr>
              <a:t>当一个问题的最优解包含其子问题的最优解时，称此问题具有</a:t>
            </a:r>
            <a:r>
              <a:rPr lang="zh-CN" altLang="en-US" sz="2400" b="1" smtClean="0">
                <a:solidFill>
                  <a:schemeClr val="hlink"/>
                </a:solidFill>
                <a:latin typeface="楷体_GB2312" pitchFamily="49" charset="-122"/>
                <a:ea typeface="楷体_GB2312" pitchFamily="49" charset="-122"/>
              </a:rPr>
              <a:t>最优子结构性质</a:t>
            </a:r>
            <a:r>
              <a:rPr lang="zh-CN" altLang="en-US" sz="2400" smtClean="0">
                <a:latin typeface="楷体_GB2312" pitchFamily="49" charset="-122"/>
                <a:ea typeface="楷体_GB2312" pitchFamily="49" charset="-122"/>
              </a:rPr>
              <a:t>。问题的最优子结构性质是该问题可用动态规划算法或贪心算法求解的关键特征。 </a:t>
            </a:r>
          </a:p>
        </p:txBody>
      </p:sp>
      <p:sp>
        <p:nvSpPr>
          <p:cNvPr id="39940" name="Text Box 4"/>
          <p:cNvSpPr txBox="1">
            <a:spLocks noChangeArrowheads="1"/>
          </p:cNvSpPr>
          <p:nvPr/>
        </p:nvSpPr>
        <p:spPr bwMode="auto">
          <a:xfrm>
            <a:off x="684213" y="1841500"/>
            <a:ext cx="7775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b="1">
                <a:solidFill>
                  <a:schemeClr val="folHlink"/>
                </a:solidFill>
                <a:latin typeface="黑体" panose="02010609060101010101" pitchFamily="49" charset="-122"/>
                <a:ea typeface="黑体" panose="02010609060101010101" pitchFamily="49" charset="-122"/>
              </a:rPr>
              <a:t>2</a:t>
            </a:r>
            <a:r>
              <a:rPr lang="zh-CN" altLang="en-US" b="1">
                <a:solidFill>
                  <a:schemeClr val="folHlink"/>
                </a:solidFill>
                <a:latin typeface="黑体" panose="02010609060101010101" pitchFamily="49" charset="-122"/>
                <a:ea typeface="黑体" panose="02010609060101010101" pitchFamily="49" charset="-122"/>
              </a:rPr>
              <a:t>、最优子结构性质</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19</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b="1" smtClean="0">
                <a:solidFill>
                  <a:srgbClr val="3907F1"/>
                </a:solidFill>
              </a:rPr>
              <a:t>学习要点</a:t>
            </a:r>
            <a:endParaRPr lang="zh-CN" altLang="en-US" smtClean="0"/>
          </a:p>
        </p:txBody>
      </p:sp>
      <p:sp>
        <p:nvSpPr>
          <p:cNvPr id="21507" name="Rectangle 3"/>
          <p:cNvSpPr>
            <a:spLocks noGrp="1" noChangeArrowheads="1"/>
          </p:cNvSpPr>
          <p:nvPr>
            <p:ph idx="1"/>
          </p:nvPr>
        </p:nvSpPr>
        <p:spPr>
          <a:xfrm>
            <a:off x="1174750" y="1874838"/>
            <a:ext cx="7772400" cy="4114800"/>
          </a:xfrm>
        </p:spPr>
        <p:txBody>
          <a:bodyPr/>
          <a:lstStyle/>
          <a:p>
            <a:pPr eaLnBrk="1" hangingPunct="1">
              <a:lnSpc>
                <a:spcPct val="120000"/>
              </a:lnSpc>
              <a:buFont typeface="Symbol" panose="05050102010706020507" pitchFamily="18" charset="2"/>
              <a:buChar char="·"/>
            </a:pPr>
            <a:r>
              <a:rPr lang="zh-CN" altLang="en-US" sz="1800" dirty="0" smtClean="0"/>
              <a:t>理解贪心算法的概念。</a:t>
            </a:r>
          </a:p>
          <a:p>
            <a:pPr eaLnBrk="1" hangingPunct="1">
              <a:lnSpc>
                <a:spcPct val="120000"/>
              </a:lnSpc>
              <a:buFont typeface="Symbol" panose="05050102010706020507" pitchFamily="18" charset="2"/>
              <a:buChar char="·"/>
            </a:pPr>
            <a:r>
              <a:rPr lang="zh-CN" altLang="en-US" sz="1800" dirty="0" smtClean="0"/>
              <a:t>掌握贪心算法的基本要素 </a:t>
            </a:r>
          </a:p>
          <a:p>
            <a:pPr eaLnBrk="1" hangingPunct="1">
              <a:lnSpc>
                <a:spcPct val="120000"/>
              </a:lnSpc>
              <a:buFont typeface="Symbol" panose="05050102010706020507" pitchFamily="18" charset="2"/>
              <a:buChar char="·"/>
            </a:pPr>
            <a:r>
              <a:rPr lang="zh-CN" altLang="en-US" sz="1800" dirty="0" smtClean="0"/>
              <a:t>（</a:t>
            </a:r>
            <a:r>
              <a:rPr lang="en-US" altLang="zh-CN" sz="1800" dirty="0" smtClean="0"/>
              <a:t>1</a:t>
            </a:r>
            <a:r>
              <a:rPr lang="zh-CN" altLang="en-US" sz="1800" dirty="0" smtClean="0"/>
              <a:t>）最优子结构性质</a:t>
            </a:r>
          </a:p>
          <a:p>
            <a:pPr eaLnBrk="1" hangingPunct="1">
              <a:lnSpc>
                <a:spcPct val="120000"/>
              </a:lnSpc>
              <a:buFont typeface="Symbol" panose="05050102010706020507" pitchFamily="18" charset="2"/>
              <a:buChar char="·"/>
            </a:pPr>
            <a:r>
              <a:rPr lang="zh-CN" altLang="en-US" sz="1800" dirty="0" smtClean="0"/>
              <a:t>（</a:t>
            </a:r>
            <a:r>
              <a:rPr lang="en-US" altLang="zh-CN" sz="1800" dirty="0" smtClean="0"/>
              <a:t>2</a:t>
            </a:r>
            <a:r>
              <a:rPr lang="zh-CN" altLang="en-US" sz="1800" dirty="0" smtClean="0"/>
              <a:t>）贪心选择性质</a:t>
            </a:r>
            <a:endParaRPr lang="zh-CN" altLang="en-US" sz="1800" dirty="0" smtClean="0">
              <a:sym typeface="Symbol" panose="05050102010706020507" pitchFamily="18" charset="2"/>
            </a:endParaRPr>
          </a:p>
          <a:p>
            <a:pPr eaLnBrk="1" hangingPunct="1">
              <a:lnSpc>
                <a:spcPct val="120000"/>
              </a:lnSpc>
              <a:buFont typeface="Symbol" panose="05050102010706020507" pitchFamily="18" charset="2"/>
              <a:buChar char="·"/>
            </a:pPr>
            <a:r>
              <a:rPr lang="zh-CN" altLang="en-US" sz="1800" dirty="0" smtClean="0"/>
              <a:t>理解贪心算法与动态规划算法的差异</a:t>
            </a:r>
            <a:endParaRPr lang="zh-CN" altLang="en-US" sz="1800" dirty="0" smtClean="0">
              <a:sym typeface="Symbol" panose="05050102010706020507" pitchFamily="18" charset="2"/>
            </a:endParaRPr>
          </a:p>
          <a:p>
            <a:pPr eaLnBrk="1" hangingPunct="1">
              <a:lnSpc>
                <a:spcPct val="120000"/>
              </a:lnSpc>
              <a:buFont typeface="Symbol" panose="05050102010706020507" pitchFamily="18" charset="2"/>
              <a:buChar char="·"/>
            </a:pPr>
            <a:r>
              <a:rPr lang="zh-CN" altLang="en-US" sz="1800" dirty="0" smtClean="0"/>
              <a:t>理解贪心算法的一般理论</a:t>
            </a:r>
            <a:endParaRPr lang="zh-CN" altLang="en-US" sz="1800" dirty="0" smtClean="0">
              <a:sym typeface="Symbol" panose="05050102010706020507" pitchFamily="18" charset="2"/>
            </a:endParaRPr>
          </a:p>
          <a:p>
            <a:pPr eaLnBrk="1" hangingPunct="1">
              <a:lnSpc>
                <a:spcPct val="120000"/>
              </a:lnSpc>
              <a:buFont typeface="Symbol" panose="05050102010706020507" pitchFamily="18" charset="2"/>
              <a:buChar char="·"/>
            </a:pPr>
            <a:r>
              <a:rPr lang="zh-CN" altLang="en-US" sz="1800" dirty="0" smtClean="0"/>
              <a:t>通过应用范例学习贪心设计策略。</a:t>
            </a:r>
          </a:p>
          <a:p>
            <a:pPr eaLnBrk="1" hangingPunct="1">
              <a:lnSpc>
                <a:spcPct val="120000"/>
              </a:lnSpc>
              <a:buFont typeface="Symbol" panose="05050102010706020507" pitchFamily="18" charset="2"/>
              <a:buChar char="·"/>
            </a:pPr>
            <a:r>
              <a:rPr lang="zh-CN" altLang="en-US" sz="1800" dirty="0" smtClean="0"/>
              <a:t>（</a:t>
            </a:r>
            <a:r>
              <a:rPr lang="en-US" altLang="zh-CN" sz="1800" dirty="0" smtClean="0"/>
              <a:t>1</a:t>
            </a:r>
            <a:r>
              <a:rPr lang="zh-CN" altLang="en-US" sz="1800" dirty="0" smtClean="0"/>
              <a:t>）活动安排问题；</a:t>
            </a:r>
          </a:p>
          <a:p>
            <a:pPr eaLnBrk="1" hangingPunct="1">
              <a:lnSpc>
                <a:spcPct val="120000"/>
              </a:lnSpc>
              <a:buFont typeface="Symbol" panose="05050102010706020507" pitchFamily="18" charset="2"/>
              <a:buChar char="·"/>
            </a:pPr>
            <a:r>
              <a:rPr lang="zh-CN" altLang="en-US" sz="1800" dirty="0" smtClean="0"/>
              <a:t>（</a:t>
            </a:r>
            <a:r>
              <a:rPr lang="en-US" altLang="zh-CN" sz="1800" dirty="0" smtClean="0"/>
              <a:t>2</a:t>
            </a:r>
            <a:r>
              <a:rPr lang="zh-CN" altLang="en-US" sz="1800" dirty="0" smtClean="0"/>
              <a:t>）最优装载问题；</a:t>
            </a:r>
          </a:p>
          <a:p>
            <a:pPr eaLnBrk="1" hangingPunct="1">
              <a:lnSpc>
                <a:spcPct val="120000"/>
              </a:lnSpc>
              <a:buFont typeface="Symbol" panose="05050102010706020507" pitchFamily="18" charset="2"/>
              <a:buChar char="·"/>
            </a:pPr>
            <a:r>
              <a:rPr lang="zh-CN" altLang="en-US" sz="1800" dirty="0" smtClean="0"/>
              <a:t>（</a:t>
            </a:r>
            <a:r>
              <a:rPr lang="en-US" altLang="zh-CN" sz="1800" dirty="0" smtClean="0"/>
              <a:t>3</a:t>
            </a:r>
            <a:r>
              <a:rPr lang="zh-CN" altLang="en-US" sz="1800" dirty="0" smtClean="0"/>
              <a:t>）哈夫曼编码；</a:t>
            </a:r>
          </a:p>
          <a:p>
            <a:pPr eaLnBrk="1" hangingPunct="1">
              <a:lnSpc>
                <a:spcPct val="120000"/>
              </a:lnSpc>
              <a:buFont typeface="Symbol" panose="05050102010706020507" pitchFamily="18" charset="2"/>
              <a:buChar char="·"/>
            </a:pPr>
            <a:r>
              <a:rPr lang="zh-CN" altLang="en-US" sz="1800" dirty="0" smtClean="0"/>
              <a:t>（</a:t>
            </a:r>
            <a:r>
              <a:rPr lang="en-US" altLang="zh-CN" sz="1800" dirty="0" smtClean="0"/>
              <a:t>4</a:t>
            </a:r>
            <a:r>
              <a:rPr lang="zh-CN" altLang="en-US" sz="1800" dirty="0" smtClean="0"/>
              <a:t>）单源最短路径；</a:t>
            </a:r>
          </a:p>
          <a:p>
            <a:pPr eaLnBrk="1" hangingPunct="1">
              <a:lnSpc>
                <a:spcPct val="120000"/>
              </a:lnSpc>
              <a:buFont typeface="Symbol" panose="05050102010706020507" pitchFamily="18" charset="2"/>
              <a:buChar char="·"/>
            </a:pPr>
            <a:r>
              <a:rPr lang="zh-CN" altLang="en-US" sz="1800" dirty="0" smtClean="0"/>
              <a:t>（</a:t>
            </a:r>
            <a:r>
              <a:rPr lang="en-US" altLang="zh-CN" sz="1800" dirty="0" smtClean="0"/>
              <a:t>5</a:t>
            </a:r>
            <a:r>
              <a:rPr lang="zh-CN" altLang="en-US" sz="1800" dirty="0" smtClean="0"/>
              <a:t>）最小生成树；</a:t>
            </a:r>
          </a:p>
          <a:p>
            <a:pPr eaLnBrk="1" hangingPunct="1">
              <a:lnSpc>
                <a:spcPct val="120000"/>
              </a:lnSpc>
              <a:buFont typeface="Symbol" panose="05050102010706020507" pitchFamily="18" charset="2"/>
              <a:buChar char="·"/>
            </a:pPr>
            <a:r>
              <a:rPr lang="zh-CN" altLang="en-US" sz="1800" dirty="0" smtClean="0"/>
              <a:t>（</a:t>
            </a:r>
            <a:r>
              <a:rPr lang="en-US" altLang="zh-CN" sz="1800" dirty="0" smtClean="0"/>
              <a:t>6</a:t>
            </a:r>
            <a:r>
              <a:rPr lang="zh-CN" altLang="en-US" sz="1800" dirty="0" smtClean="0"/>
              <a:t>）多机调度问题。</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320515" name="Rectangle 3"/>
          <p:cNvSpPr>
            <a:spLocks noGrp="1" noChangeArrowheads="1"/>
          </p:cNvSpPr>
          <p:nvPr>
            <p:ph idx="1"/>
          </p:nvPr>
        </p:nvSpPr>
        <p:spPr>
          <a:xfrm>
            <a:off x="1182688" y="2409825"/>
            <a:ext cx="7772400" cy="4114800"/>
          </a:xfrm>
        </p:spPr>
        <p:txBody>
          <a:bodyPr/>
          <a:lstStyle/>
          <a:p>
            <a:pPr eaLnBrk="1" hangingPunct="1">
              <a:buFont typeface="Wingdings" panose="05000000000000000000" pitchFamily="2" charset="2"/>
              <a:buNone/>
              <a:defRPr/>
            </a:pPr>
            <a:r>
              <a:rPr lang="zh-CN" altLang="en-US"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贪心算法和动态规划算法都要求问题具有最优子结构性质，这是</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类算法的一个共同点。</a:t>
            </a:r>
            <a:endParaRPr lang="en-US" altLang="zh-CN" sz="2400" dirty="0" smtClean="0">
              <a:latin typeface="楷体_GB2312" pitchFamily="49" charset="-122"/>
              <a:ea typeface="楷体_GB2312" pitchFamily="49" charset="-122"/>
            </a:endParaRPr>
          </a:p>
          <a:p>
            <a:pPr eaLnBrk="1" hangingPunct="1">
              <a:buFont typeface="Wingdings" panose="05000000000000000000" pitchFamily="2" charset="2"/>
              <a:buNone/>
              <a:defRPr/>
            </a:pP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		</a:t>
            </a:r>
          </a:p>
          <a:p>
            <a:pPr eaLnBrk="1" hangingPunct="1">
              <a:buFont typeface="Wingdings" panose="05000000000000000000" pitchFamily="2" charset="2"/>
              <a:buNone/>
              <a:defRPr/>
            </a:pPr>
            <a:r>
              <a:rPr lang="en-US" altLang="zh-CN" sz="24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	</a:t>
            </a:r>
            <a:r>
              <a:rPr lang="en-US" altLang="zh-CN" sz="2400" b="1" dirty="0" smtClean="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400" b="1" dirty="0" smtClean="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但是，对于具有</a:t>
            </a:r>
            <a:r>
              <a:rPr lang="zh-CN" altLang="en-US" sz="2400" b="1" dirty="0" smtClean="0">
                <a:solidFill>
                  <a:schemeClr val="hlink"/>
                </a:solidFill>
                <a:effectLst>
                  <a:outerShdw blurRad="38100" dist="38100" dir="2700000" algn="tl">
                    <a:srgbClr val="000000">
                      <a:alpha val="43137"/>
                    </a:srgbClr>
                  </a:outerShdw>
                </a:effectLst>
                <a:latin typeface="楷体_GB2312" pitchFamily="49" charset="-122"/>
                <a:ea typeface="楷体_GB2312" pitchFamily="49" charset="-122"/>
              </a:rPr>
              <a:t>最优子结构</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的问题应该选用贪心算法还是动态规划算法求解</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是否能用动态规划算法求解的问题也能用贪心算法求解</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a:t>
            </a:r>
            <a:endParaRPr lang="en-US" altLang="zh-CN" sz="2400" b="1" dirty="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buFont typeface="Wingdings" panose="05000000000000000000" pitchFamily="2" charset="2"/>
              <a:buNone/>
              <a:defRPr/>
            </a:pP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		</a:t>
            </a:r>
          </a:p>
          <a:p>
            <a:pPr eaLnBrk="1" hangingPunct="1">
              <a:buFont typeface="Wingdings" panose="05000000000000000000" pitchFamily="2" charset="2"/>
              <a:buNone/>
              <a:defRPr/>
            </a:pPr>
            <a:r>
              <a:rPr lang="en-US" altLang="zh-CN" sz="2400" b="1" dirty="0">
                <a:effectLst>
                  <a:outerShdw blurRad="38100" dist="38100" dir="2700000" algn="tl">
                    <a:srgbClr val="000000">
                      <a:alpha val="43137"/>
                    </a:srgbClr>
                  </a:outerShdw>
                </a:effectLst>
                <a:latin typeface="楷体_GB2312" pitchFamily="49" charset="-122"/>
                <a:ea typeface="楷体_GB2312" pitchFamily="49" charset="-122"/>
              </a:rPr>
              <a:t>	</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下面研究两个经典的</a:t>
            </a:r>
            <a:r>
              <a:rPr lang="zh-CN" altLang="en-US" sz="2400" b="1" dirty="0" smtClean="0">
                <a:solidFill>
                  <a:schemeClr val="hlink"/>
                </a:solidFill>
                <a:effectLst>
                  <a:outerShdw blurRad="38100" dist="38100" dir="2700000" algn="tl">
                    <a:srgbClr val="000000">
                      <a:alpha val="43137"/>
                    </a:srgbClr>
                  </a:outerShdw>
                </a:effectLst>
                <a:latin typeface="楷体_GB2312" pitchFamily="49" charset="-122"/>
                <a:ea typeface="楷体_GB2312" pitchFamily="49" charset="-122"/>
              </a:rPr>
              <a:t>组合优化问题</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，并以此说明贪心算法与动态规划算法的主要差别。</a:t>
            </a:r>
          </a:p>
        </p:txBody>
      </p:sp>
      <p:sp>
        <p:nvSpPr>
          <p:cNvPr id="40964" name="Text Box 4"/>
          <p:cNvSpPr txBox="1">
            <a:spLocks noChangeArrowheads="1"/>
          </p:cNvSpPr>
          <p:nvPr/>
        </p:nvSpPr>
        <p:spPr bwMode="auto">
          <a:xfrm>
            <a:off x="954088" y="1822450"/>
            <a:ext cx="7993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dirty="0">
                <a:solidFill>
                  <a:schemeClr val="folHlink"/>
                </a:solidFill>
                <a:latin typeface="黑体" panose="02010609060101010101" pitchFamily="49" charset="-122"/>
                <a:ea typeface="黑体" panose="02010609060101010101" pitchFamily="49" charset="-122"/>
              </a:rPr>
              <a:t>3</a:t>
            </a:r>
            <a:r>
              <a:rPr lang="zh-CN" altLang="en-US" dirty="0">
                <a:solidFill>
                  <a:schemeClr val="folHlink"/>
                </a:solidFill>
                <a:latin typeface="黑体" panose="02010609060101010101" pitchFamily="49" charset="-122"/>
                <a:ea typeface="黑体" panose="02010609060101010101" pitchFamily="49" charset="-122"/>
              </a:rPr>
              <a:t>、贪心算法与动态规划算法的差异</a:t>
            </a:r>
            <a:endParaRPr lang="en-US" altLang="zh-CN" dirty="0">
              <a:solidFill>
                <a:schemeClr val="folHlink"/>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20</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barn(inVertical)">
                                      <p:cBhvr>
                                        <p:cTn id="7" dur="500"/>
                                        <p:tgtEl>
                                          <p:spTgt spid="320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0515">
                                            <p:txEl>
                                              <p:pRg st="2" end="2"/>
                                            </p:txEl>
                                          </p:spTgt>
                                        </p:tgtEl>
                                        <p:attrNameLst>
                                          <p:attrName>style.visibility</p:attrName>
                                        </p:attrNameLst>
                                      </p:cBhvr>
                                      <p:to>
                                        <p:strVal val="visible"/>
                                      </p:to>
                                    </p:set>
                                    <p:animEffect transition="in" filter="barn(inVertical)">
                                      <p:cBhvr>
                                        <p:cTn id="12" dur="500"/>
                                        <p:tgtEl>
                                          <p:spTgt spid="320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20515">
                                            <p:txEl>
                                              <p:pRg st="4" end="4"/>
                                            </p:txEl>
                                          </p:spTgt>
                                        </p:tgtEl>
                                        <p:attrNameLst>
                                          <p:attrName>style.visibility</p:attrName>
                                        </p:attrNameLst>
                                      </p:cBhvr>
                                      <p:to>
                                        <p:strVal val="visible"/>
                                      </p:to>
                                    </p:set>
                                    <p:animEffect transition="in" filter="barn(inVertical)">
                                      <p:cBhvr>
                                        <p:cTn id="17" dur="500"/>
                                        <p:tgtEl>
                                          <p:spTgt spid="320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41987" name="Rectangle 3"/>
          <p:cNvSpPr>
            <a:spLocks noGrp="1" noChangeArrowheads="1"/>
          </p:cNvSpPr>
          <p:nvPr>
            <p:ph idx="1"/>
          </p:nvPr>
        </p:nvSpPr>
        <p:spPr/>
        <p:txBody>
          <a:bodyPr/>
          <a:lstStyle/>
          <a:p>
            <a:pPr eaLnBrk="1" hangingPunct="1"/>
            <a:r>
              <a:rPr lang="en-US" altLang="zh-CN" b="1" smtClean="0">
                <a:solidFill>
                  <a:schemeClr val="folHlink"/>
                </a:solidFill>
                <a:latin typeface="黑体" panose="02010609060101010101" pitchFamily="49" charset="-122"/>
                <a:ea typeface="黑体" panose="02010609060101010101" pitchFamily="49" charset="-122"/>
              </a:rPr>
              <a:t>0-1</a:t>
            </a:r>
            <a:r>
              <a:rPr lang="zh-CN" altLang="en-US" b="1" smtClean="0">
                <a:solidFill>
                  <a:schemeClr val="folHlink"/>
                </a:solidFill>
                <a:latin typeface="黑体" panose="02010609060101010101" pitchFamily="49" charset="-122"/>
                <a:ea typeface="黑体" panose="02010609060101010101" pitchFamily="49" charset="-122"/>
              </a:rPr>
              <a:t>背包问题</a:t>
            </a:r>
            <a:r>
              <a:rPr lang="zh-CN" altLang="en-US" b="1" smtClean="0">
                <a:solidFill>
                  <a:schemeClr val="accent2"/>
                </a:solidFill>
                <a:latin typeface="黑体" panose="02010609060101010101" pitchFamily="49" charset="-122"/>
                <a:ea typeface="黑体" panose="02010609060101010101" pitchFamily="49" charset="-122"/>
              </a:rPr>
              <a:t>：</a:t>
            </a:r>
            <a:r>
              <a:rPr lang="zh-CN" altLang="en-US" smtClean="0">
                <a:solidFill>
                  <a:schemeClr val="accent2"/>
                </a:solidFill>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zh-CN" altLang="en-US"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给定</a:t>
            </a:r>
            <a:r>
              <a:rPr lang="en-US" altLang="zh-CN" sz="2400" smtClean="0">
                <a:latin typeface="楷体_GB2312" pitchFamily="49" charset="-122"/>
                <a:ea typeface="楷体_GB2312" pitchFamily="49" charset="-122"/>
              </a:rPr>
              <a:t>n</a:t>
            </a:r>
            <a:r>
              <a:rPr lang="zh-CN" altLang="en-US" sz="2400" smtClean="0">
                <a:latin typeface="楷体_GB2312" pitchFamily="49" charset="-122"/>
                <a:ea typeface="楷体_GB2312" pitchFamily="49" charset="-122"/>
              </a:rPr>
              <a:t>种物品和一个背包。物品</a:t>
            </a:r>
            <a:r>
              <a:rPr lang="en-US" altLang="zh-CN" sz="2400" smtClean="0">
                <a:latin typeface="楷体_GB2312" pitchFamily="49" charset="-122"/>
                <a:ea typeface="楷体_GB2312" pitchFamily="49" charset="-122"/>
              </a:rPr>
              <a:t>i</a:t>
            </a:r>
            <a:r>
              <a:rPr lang="zh-CN" altLang="en-US" sz="2400" smtClean="0">
                <a:latin typeface="楷体_GB2312" pitchFamily="49" charset="-122"/>
                <a:ea typeface="楷体_GB2312" pitchFamily="49" charset="-122"/>
              </a:rPr>
              <a:t>的重量是</a:t>
            </a:r>
            <a:r>
              <a:rPr lang="en-US" altLang="zh-CN" sz="2400" smtClean="0">
                <a:latin typeface="楷体_GB2312" pitchFamily="49" charset="-122"/>
                <a:ea typeface="楷体_GB2312" pitchFamily="49" charset="-122"/>
              </a:rPr>
              <a:t>Wi</a:t>
            </a:r>
            <a:r>
              <a:rPr lang="zh-CN" altLang="en-US" sz="2400" smtClean="0">
                <a:latin typeface="楷体_GB2312" pitchFamily="49" charset="-122"/>
                <a:ea typeface="楷体_GB2312" pitchFamily="49" charset="-122"/>
              </a:rPr>
              <a:t>，其价值为</a:t>
            </a:r>
            <a:r>
              <a:rPr lang="en-US" altLang="zh-CN" sz="2400" smtClean="0">
                <a:latin typeface="楷体_GB2312" pitchFamily="49" charset="-122"/>
                <a:ea typeface="楷体_GB2312" pitchFamily="49" charset="-122"/>
              </a:rPr>
              <a:t>Vi</a:t>
            </a:r>
            <a:r>
              <a:rPr lang="zh-CN" altLang="en-US" sz="2400" smtClean="0">
                <a:latin typeface="楷体_GB2312" pitchFamily="49" charset="-122"/>
                <a:ea typeface="楷体_GB2312" pitchFamily="49" charset="-122"/>
              </a:rPr>
              <a:t>，背包的容量为</a:t>
            </a:r>
            <a:r>
              <a:rPr lang="en-US" altLang="zh-CN" sz="2400" smtClean="0">
                <a:latin typeface="楷体_GB2312" pitchFamily="49" charset="-122"/>
                <a:ea typeface="楷体_GB2312" pitchFamily="49" charset="-122"/>
              </a:rPr>
              <a:t>C</a:t>
            </a:r>
            <a:r>
              <a:rPr lang="zh-CN" altLang="en-US" sz="2400" smtClean="0">
                <a:latin typeface="楷体_GB2312" pitchFamily="49" charset="-122"/>
                <a:ea typeface="楷体_GB2312" pitchFamily="49" charset="-122"/>
              </a:rPr>
              <a:t>。应如何选择装入背包的物品，使得装入背包中物品的总价值最大</a:t>
            </a:r>
            <a:r>
              <a:rPr lang="en-US" altLang="zh-CN" sz="2400" smtClean="0">
                <a:latin typeface="楷体_GB2312" pitchFamily="49" charset="-122"/>
                <a:ea typeface="楷体_GB2312" pitchFamily="49" charset="-122"/>
              </a:rPr>
              <a:t>?</a:t>
            </a:r>
          </a:p>
          <a:p>
            <a:pPr eaLnBrk="1" hangingPunct="1">
              <a:buFont typeface="Wingdings" panose="05000000000000000000" pitchFamily="2" charset="2"/>
              <a:buNone/>
            </a:pPr>
            <a:endParaRPr lang="zh-CN" altLang="en-US" sz="2400" smtClean="0">
              <a:latin typeface="楷体_GB2312" pitchFamily="49" charset="-122"/>
              <a:ea typeface="楷体_GB2312" pitchFamily="49" charset="-122"/>
            </a:endParaRPr>
          </a:p>
        </p:txBody>
      </p:sp>
      <p:sp>
        <p:nvSpPr>
          <p:cNvPr id="321540" name="Rectangle 4"/>
          <p:cNvSpPr>
            <a:spLocks noChangeArrowheads="1"/>
          </p:cNvSpPr>
          <p:nvPr/>
        </p:nvSpPr>
        <p:spPr bwMode="auto">
          <a:xfrm>
            <a:off x="1150938" y="4095750"/>
            <a:ext cx="7343775" cy="1117600"/>
          </a:xfrm>
          <a:prstGeom prst="rect">
            <a:avLst/>
          </a:prstGeom>
          <a:solidFill>
            <a:schemeClr val="tx2">
              <a:lumMod val="75000"/>
            </a:schemeClr>
          </a:solidFill>
          <a:ln w="50800">
            <a:noFill/>
            <a:miter lim="800000"/>
            <a:headEnd/>
            <a:tailEnd/>
          </a:ln>
          <a:effectLst/>
        </p:spPr>
        <p:txBody>
          <a:bodyPr anchor="ctr">
            <a:spAutoFit/>
          </a:bodyPr>
          <a:lstStyle/>
          <a:p>
            <a:pPr eaLnBrk="1" hangingPunct="1">
              <a:defRPr/>
            </a:pPr>
            <a:r>
              <a:rPr lang="zh-CN" altLang="en-US" sz="2400" b="1" dirty="0">
                <a:solidFill>
                  <a:schemeClr val="accent2"/>
                </a:solidFill>
                <a:latin typeface="楷体_GB2312" pitchFamily="49" charset="-122"/>
                <a:ea typeface="楷体_GB2312" pitchFamily="49" charset="-122"/>
              </a:rPr>
              <a:t>    </a:t>
            </a:r>
            <a:r>
              <a:rPr lang="zh-CN" altLang="en-US" sz="2000" b="1" dirty="0">
                <a:solidFill>
                  <a:schemeClr val="accent2"/>
                </a:solidFill>
                <a:latin typeface="楷体_GB2312" pitchFamily="49" charset="-122"/>
                <a:ea typeface="楷体_GB2312" pitchFamily="49" charset="-122"/>
              </a:rPr>
              <a:t>在选择装入背包的物品时，对每种物品</a:t>
            </a:r>
            <a:r>
              <a:rPr lang="en-US" altLang="zh-CN" sz="2000" b="1" dirty="0" err="1">
                <a:solidFill>
                  <a:schemeClr val="accent2"/>
                </a:solidFill>
                <a:latin typeface="楷体_GB2312" pitchFamily="49" charset="-122"/>
                <a:ea typeface="楷体_GB2312" pitchFamily="49" charset="-122"/>
              </a:rPr>
              <a:t>i</a:t>
            </a:r>
            <a:r>
              <a:rPr lang="zh-CN" altLang="en-US" sz="2000" b="1" dirty="0">
                <a:solidFill>
                  <a:schemeClr val="accent2"/>
                </a:solidFill>
                <a:latin typeface="楷体_GB2312" pitchFamily="49" charset="-122"/>
                <a:ea typeface="楷体_GB2312" pitchFamily="49" charset="-122"/>
              </a:rPr>
              <a:t>只有</a:t>
            </a:r>
            <a:r>
              <a:rPr lang="en-US" altLang="zh-CN" sz="2000" b="1" dirty="0">
                <a:solidFill>
                  <a:schemeClr val="accent2"/>
                </a:solidFill>
                <a:latin typeface="楷体_GB2312" pitchFamily="49" charset="-122"/>
                <a:ea typeface="楷体_GB2312" pitchFamily="49" charset="-122"/>
              </a:rPr>
              <a:t>2</a:t>
            </a:r>
            <a:r>
              <a:rPr lang="zh-CN" altLang="en-US" sz="2000" b="1" dirty="0">
                <a:solidFill>
                  <a:schemeClr val="accent2"/>
                </a:solidFill>
                <a:latin typeface="楷体_GB2312" pitchFamily="49" charset="-122"/>
                <a:ea typeface="楷体_GB2312" pitchFamily="49" charset="-122"/>
              </a:rPr>
              <a:t>种选择，即装入背包或不装入背包。不能将物品</a:t>
            </a:r>
            <a:r>
              <a:rPr lang="en-US" altLang="zh-CN" sz="2000" b="1" dirty="0" err="1">
                <a:solidFill>
                  <a:schemeClr val="accent2"/>
                </a:solidFill>
                <a:latin typeface="楷体_GB2312" pitchFamily="49" charset="-122"/>
                <a:ea typeface="楷体_GB2312" pitchFamily="49" charset="-122"/>
              </a:rPr>
              <a:t>i</a:t>
            </a:r>
            <a:r>
              <a:rPr lang="zh-CN" altLang="en-US" sz="2000" b="1" dirty="0">
                <a:solidFill>
                  <a:schemeClr val="accent2"/>
                </a:solidFill>
                <a:latin typeface="楷体_GB2312" pitchFamily="49" charset="-122"/>
                <a:ea typeface="楷体_GB2312" pitchFamily="49" charset="-122"/>
              </a:rPr>
              <a:t>装入背包多次，也不能只装入部分的物品</a:t>
            </a:r>
            <a:r>
              <a:rPr lang="en-US" altLang="zh-CN" sz="2000" b="1" dirty="0" err="1">
                <a:solidFill>
                  <a:schemeClr val="accent2"/>
                </a:solidFill>
                <a:latin typeface="楷体_GB2312" pitchFamily="49" charset="-122"/>
                <a:ea typeface="楷体_GB2312" pitchFamily="49" charset="-122"/>
              </a:rPr>
              <a:t>i</a:t>
            </a:r>
            <a:r>
              <a:rPr lang="zh-CN" altLang="en-US" sz="2000" b="1" dirty="0">
                <a:solidFill>
                  <a:schemeClr val="accent2"/>
                </a:solidFill>
                <a:latin typeface="楷体_GB2312" pitchFamily="49" charset="-122"/>
                <a:ea typeface="楷体_GB2312" pitchFamily="49" charset="-122"/>
              </a:rPr>
              <a:t>。</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21</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ppt_x"/>
                                          </p:val>
                                        </p:tav>
                                        <p:tav tm="100000">
                                          <p:val>
                                            <p:strVal val="#ppt_x"/>
                                          </p:val>
                                        </p:tav>
                                      </p:tavLst>
                                    </p:anim>
                                    <p:anim calcmode="lin" valueType="num">
                                      <p:cBhvr additive="base">
                                        <p:cTn id="8" dur="500" fill="hold"/>
                                        <p:tgtEl>
                                          <p:spTgt spid="321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43011" name="Rectangle 3"/>
          <p:cNvSpPr>
            <a:spLocks noGrp="1" noChangeArrowheads="1"/>
          </p:cNvSpPr>
          <p:nvPr>
            <p:ph idx="1"/>
          </p:nvPr>
        </p:nvSpPr>
        <p:spPr/>
        <p:txBody>
          <a:bodyPr/>
          <a:lstStyle/>
          <a:p>
            <a:pPr eaLnBrk="1" hangingPunct="1"/>
            <a:r>
              <a:rPr lang="zh-CN" altLang="en-US" b="1" dirty="0" smtClean="0">
                <a:solidFill>
                  <a:schemeClr val="folHlink"/>
                </a:solidFill>
                <a:ea typeface="黑体" panose="02010609060101010101" pitchFamily="49" charset="-122"/>
              </a:rPr>
              <a:t>背包问题：</a:t>
            </a:r>
            <a:r>
              <a:rPr lang="zh-CN" altLang="en-US" dirty="0" smtClean="0"/>
              <a:t> </a:t>
            </a:r>
          </a:p>
          <a:p>
            <a:pPr eaLnBrk="1" hangingPunct="1">
              <a:buFont typeface="Wingdings" panose="05000000000000000000" pitchFamily="2" charset="2"/>
              <a:buNone/>
            </a:pPr>
            <a:r>
              <a:rPr lang="zh-CN" altLang="en-US" dirty="0" smtClean="0"/>
              <a:t>    	</a:t>
            </a:r>
            <a:r>
              <a:rPr lang="zh-CN" altLang="en-US" sz="2400" dirty="0" smtClean="0">
                <a:latin typeface="楷体_GB2312" pitchFamily="49" charset="-122"/>
                <a:ea typeface="楷体_GB2312" pitchFamily="49" charset="-122"/>
              </a:rPr>
              <a:t>与</a:t>
            </a:r>
            <a:r>
              <a:rPr lang="en-US" altLang="zh-CN" sz="2400" dirty="0" smtClean="0">
                <a:latin typeface="楷体_GB2312" pitchFamily="49" charset="-122"/>
                <a:ea typeface="楷体_GB2312" pitchFamily="49" charset="-122"/>
              </a:rPr>
              <a:t>0-1</a:t>
            </a:r>
            <a:r>
              <a:rPr lang="zh-CN" altLang="en-US" sz="2400" dirty="0" smtClean="0">
                <a:latin typeface="楷体_GB2312" pitchFamily="49" charset="-122"/>
                <a:ea typeface="楷体_GB2312" pitchFamily="49" charset="-122"/>
              </a:rPr>
              <a:t>背包问题类似，所不同的是在选择物品</a:t>
            </a:r>
            <a:r>
              <a:rPr lang="en-US" altLang="zh-CN" sz="2400" dirty="0" err="1" smtClean="0">
                <a:latin typeface="楷体_GB2312" pitchFamily="49" charset="-122"/>
                <a:ea typeface="楷体_GB2312" pitchFamily="49" charset="-122"/>
              </a:rPr>
              <a:t>i</a:t>
            </a:r>
            <a:r>
              <a:rPr lang="zh-CN" altLang="en-US" sz="2400" dirty="0" smtClean="0">
                <a:latin typeface="楷体_GB2312" pitchFamily="49" charset="-122"/>
                <a:ea typeface="楷体_GB2312" pitchFamily="49" charset="-122"/>
              </a:rPr>
              <a:t>装入背包时，</a:t>
            </a:r>
            <a:r>
              <a:rPr lang="zh-CN" altLang="en-US" sz="2400" b="1" dirty="0" smtClean="0">
                <a:solidFill>
                  <a:schemeClr val="hlink"/>
                </a:solidFill>
                <a:latin typeface="楷体_GB2312" pitchFamily="49" charset="-122"/>
                <a:ea typeface="楷体_GB2312" pitchFamily="49" charset="-122"/>
              </a:rPr>
              <a:t>可以选择物品</a:t>
            </a:r>
            <a:r>
              <a:rPr lang="en-US" altLang="zh-CN" sz="2400" b="1" dirty="0" err="1" smtClean="0">
                <a:solidFill>
                  <a:schemeClr val="hlink"/>
                </a:solidFill>
                <a:latin typeface="楷体_GB2312" pitchFamily="49" charset="-122"/>
                <a:ea typeface="楷体_GB2312" pitchFamily="49" charset="-122"/>
              </a:rPr>
              <a:t>i</a:t>
            </a:r>
            <a:r>
              <a:rPr lang="zh-CN" altLang="en-US" sz="2400" b="1" dirty="0" smtClean="0">
                <a:solidFill>
                  <a:schemeClr val="hlink"/>
                </a:solidFill>
                <a:latin typeface="楷体_GB2312" pitchFamily="49" charset="-122"/>
                <a:ea typeface="楷体_GB2312" pitchFamily="49" charset="-122"/>
              </a:rPr>
              <a:t>的一部分</a:t>
            </a:r>
            <a:r>
              <a:rPr lang="zh-CN" altLang="en-US" sz="2400" dirty="0" smtClean="0">
                <a:latin typeface="楷体_GB2312" pitchFamily="49" charset="-122"/>
                <a:ea typeface="楷体_GB2312" pitchFamily="49" charset="-122"/>
              </a:rPr>
              <a:t>，而不一定要全部装入背包，</a:t>
            </a:r>
            <a:r>
              <a:rPr lang="en-US" altLang="zh-CN" sz="2400" dirty="0" smtClean="0">
                <a:latin typeface="楷体_GB2312" pitchFamily="49" charset="-122"/>
                <a:ea typeface="楷体_GB2312" pitchFamily="49" charset="-122"/>
              </a:rPr>
              <a:t>1≤i≤n</a:t>
            </a:r>
            <a:r>
              <a:rPr lang="zh-CN" altLang="en-US" sz="2400" dirty="0" smtClean="0">
                <a:latin typeface="楷体_GB2312" pitchFamily="49" charset="-122"/>
                <a:ea typeface="楷体_GB2312" pitchFamily="49" charset="-122"/>
              </a:rPr>
              <a:t>。</a:t>
            </a:r>
          </a:p>
          <a:p>
            <a:pPr eaLnBrk="1" hangingPunct="1">
              <a:buFont typeface="Wingdings" panose="05000000000000000000" pitchFamily="2" charset="2"/>
              <a:buNone/>
            </a:pPr>
            <a:endParaRPr lang="zh-CN" altLang="en-US" sz="2400" dirty="0" smtClean="0">
              <a:latin typeface="楷体_GB2312" pitchFamily="49" charset="-122"/>
              <a:ea typeface="楷体_GB2312" pitchFamily="49" charset="-122"/>
            </a:endParaRPr>
          </a:p>
          <a:p>
            <a:pPr eaLnBrk="1" hangingPunct="1">
              <a:buFont typeface="Wingdings" panose="05000000000000000000" pitchFamily="2" charset="2"/>
              <a:buNone/>
            </a:pPr>
            <a:endParaRPr lang="zh-CN" altLang="en-US" sz="2400" dirty="0" smtClean="0">
              <a:latin typeface="楷体_GB2312" pitchFamily="49" charset="-122"/>
              <a:ea typeface="楷体_GB2312" pitchFamily="49" charset="-122"/>
            </a:endParaRPr>
          </a:p>
        </p:txBody>
      </p:sp>
      <p:sp>
        <p:nvSpPr>
          <p:cNvPr id="43012" name="Text Box 4"/>
          <p:cNvSpPr txBox="1">
            <a:spLocks noChangeArrowheads="1"/>
          </p:cNvSpPr>
          <p:nvPr/>
        </p:nvSpPr>
        <p:spPr bwMode="auto">
          <a:xfrm>
            <a:off x="827088" y="4365625"/>
            <a:ext cx="74898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这</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类问题都具有</a:t>
            </a:r>
            <a:r>
              <a:rPr lang="zh-CN" altLang="en-US" sz="2400" b="1" dirty="0">
                <a:solidFill>
                  <a:schemeClr val="hlink"/>
                </a:solidFill>
                <a:latin typeface="楷体_GB2312" pitchFamily="49" charset="-122"/>
                <a:ea typeface="楷体_GB2312" pitchFamily="49" charset="-122"/>
              </a:rPr>
              <a:t>最优子结构</a:t>
            </a:r>
            <a:r>
              <a:rPr lang="zh-CN" altLang="en-US" sz="2400" dirty="0">
                <a:latin typeface="楷体_GB2312" pitchFamily="49" charset="-122"/>
                <a:ea typeface="楷体_GB2312" pitchFamily="49" charset="-122"/>
              </a:rPr>
              <a:t>性质，极为相似，但背包问题可以用贪心算法求解，而</a:t>
            </a:r>
            <a:r>
              <a:rPr lang="en-US" altLang="zh-CN" sz="2400" dirty="0">
                <a:latin typeface="楷体_GB2312" pitchFamily="49" charset="-122"/>
                <a:ea typeface="楷体_GB2312" pitchFamily="49" charset="-122"/>
              </a:rPr>
              <a:t>0-1</a:t>
            </a:r>
            <a:r>
              <a:rPr lang="zh-CN" altLang="en-US" sz="2400" dirty="0">
                <a:latin typeface="楷体_GB2312" pitchFamily="49" charset="-122"/>
                <a:ea typeface="楷体_GB2312" pitchFamily="49" charset="-122"/>
              </a:rPr>
              <a:t>背包问题却不能用贪心算法</a:t>
            </a:r>
            <a:r>
              <a:rPr lang="zh-CN" altLang="en-US" sz="2400" dirty="0" smtClean="0">
                <a:latin typeface="楷体_GB2312" pitchFamily="49" charset="-122"/>
                <a:ea typeface="楷体_GB2312" pitchFamily="49" charset="-122"/>
              </a:rPr>
              <a:t>求解</a:t>
            </a:r>
            <a:r>
              <a:rPr lang="zh-CN" altLang="en-US" sz="2400" b="1" dirty="0" smtClean="0">
                <a:solidFill>
                  <a:srgbClr val="FF0000"/>
                </a:solidFill>
                <a:latin typeface="楷体_GB2312" pitchFamily="49" charset="-122"/>
                <a:ea typeface="楷体_GB2312" pitchFamily="49" charset="-122"/>
              </a:rPr>
              <a:t>得到最优解</a:t>
            </a:r>
            <a:r>
              <a:rPr lang="zh-CN" altLang="en-US" sz="2400" dirty="0" smtClean="0">
                <a:latin typeface="楷体_GB2312" pitchFamily="49" charset="-122"/>
                <a:ea typeface="楷体_GB2312" pitchFamily="49" charset="-122"/>
              </a:rPr>
              <a:t>。</a:t>
            </a:r>
            <a:r>
              <a:rPr lang="zh-CN" altLang="en-US" sz="2400" dirty="0" smtClean="0">
                <a:solidFill>
                  <a:schemeClr val="accent2"/>
                </a:solidFill>
                <a:latin typeface="楷体_GB2312" pitchFamily="49" charset="-122"/>
                <a:ea typeface="楷体_GB2312" pitchFamily="49" charset="-122"/>
              </a:rPr>
              <a:t> </a:t>
            </a:r>
            <a:endParaRPr lang="zh-CN" altLang="en-US" sz="2400" dirty="0">
              <a:solidFill>
                <a:schemeClr val="accent2"/>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22</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44035" name="Rectangle 3"/>
          <p:cNvSpPr>
            <a:spLocks noGrp="1" noChangeArrowheads="1"/>
          </p:cNvSpPr>
          <p:nvPr>
            <p:ph idx="1"/>
          </p:nvPr>
        </p:nvSpPr>
        <p:spPr>
          <a:xfrm>
            <a:off x="685800" y="2544763"/>
            <a:ext cx="7772400" cy="4114800"/>
          </a:xfrm>
        </p:spPr>
        <p:txBody>
          <a:bodyPr/>
          <a:lstStyle/>
          <a:p>
            <a:pPr eaLnBrk="1" hangingPunct="1">
              <a:buFont typeface="Wingdings" panose="05000000000000000000" pitchFamily="2" charset="2"/>
              <a:buNone/>
            </a:pPr>
            <a:r>
              <a:rPr lang="zh-CN" altLang="en-US" sz="28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首先计算每种物品单位重量的价值</a:t>
            </a:r>
            <a:r>
              <a:rPr lang="en-US" altLang="zh-CN" sz="2400" dirty="0" smtClean="0">
                <a:latin typeface="楷体_GB2312" pitchFamily="49" charset="-122"/>
                <a:ea typeface="楷体_GB2312" pitchFamily="49" charset="-122"/>
              </a:rPr>
              <a:t>Vi/Wi</a:t>
            </a:r>
            <a:r>
              <a:rPr lang="zh-CN" altLang="en-US" sz="2400" dirty="0" smtClean="0">
                <a:latin typeface="楷体_GB2312" pitchFamily="49" charset="-122"/>
                <a:ea typeface="楷体_GB2312" pitchFamily="49" charset="-122"/>
              </a:rPr>
              <a:t>，然后，依贪心选择策略，将尽可能多的</a:t>
            </a:r>
            <a:r>
              <a:rPr lang="zh-CN" altLang="en-US" sz="2400" b="1" dirty="0" smtClean="0">
                <a:solidFill>
                  <a:schemeClr val="hlink"/>
                </a:solidFill>
                <a:latin typeface="楷体_GB2312" pitchFamily="49" charset="-122"/>
                <a:ea typeface="楷体_GB2312" pitchFamily="49" charset="-122"/>
              </a:rPr>
              <a:t>单位重量价值最高</a:t>
            </a:r>
            <a:r>
              <a:rPr lang="zh-CN" altLang="en-US" sz="2400" dirty="0" smtClean="0">
                <a:latin typeface="楷体_GB2312" pitchFamily="49" charset="-122"/>
                <a:ea typeface="楷体_GB2312" pitchFamily="49" charset="-122"/>
              </a:rPr>
              <a:t>的物品装入背包。若将这种物品全部装入背包后，背包内的物品总重量未超过</a:t>
            </a:r>
            <a:r>
              <a:rPr lang="en-US" altLang="zh-CN" sz="2400" dirty="0" smtClean="0">
                <a:latin typeface="楷体_GB2312" pitchFamily="49" charset="-122"/>
                <a:ea typeface="楷体_GB2312" pitchFamily="49" charset="-122"/>
              </a:rPr>
              <a:t>C</a:t>
            </a:r>
            <a:r>
              <a:rPr lang="zh-CN" altLang="en-US" sz="2400" dirty="0" smtClean="0">
                <a:latin typeface="楷体_GB2312" pitchFamily="49" charset="-122"/>
                <a:ea typeface="楷体_GB2312" pitchFamily="49" charset="-122"/>
              </a:rPr>
              <a:t>，则选择单位重量价值次高的物品并尽可能多地装入背包。依此策略一直地进行下去，直到背包装满为止。</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a:t>
            </a:r>
            <a:endParaRPr lang="en-US" altLang="zh-CN" sz="2400" dirty="0" smtClean="0"/>
          </a:p>
        </p:txBody>
      </p:sp>
      <p:sp>
        <p:nvSpPr>
          <p:cNvPr id="44036" name="Text Box 4"/>
          <p:cNvSpPr txBox="1">
            <a:spLocks noChangeArrowheads="1"/>
          </p:cNvSpPr>
          <p:nvPr/>
        </p:nvSpPr>
        <p:spPr bwMode="auto">
          <a:xfrm>
            <a:off x="611188" y="1916113"/>
            <a:ext cx="79216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1" lang="zh-CN" altLang="en-US" dirty="0">
                <a:solidFill>
                  <a:schemeClr val="folHlink"/>
                </a:solidFill>
                <a:latin typeface="黑体" panose="02010609060101010101" pitchFamily="49" charset="-122"/>
                <a:ea typeface="黑体" panose="02010609060101010101" pitchFamily="49" charset="-122"/>
              </a:rPr>
              <a:t>用贪心算法解背包问题的基本步骤：</a:t>
            </a:r>
          </a:p>
          <a:p>
            <a:pPr algn="ctr" eaLnBrk="1" hangingPunct="1">
              <a:spcBef>
                <a:spcPct val="50000"/>
              </a:spcBef>
              <a:buClrTx/>
              <a:buSzTx/>
              <a:buFontTx/>
              <a:buNone/>
            </a:pPr>
            <a:endParaRPr lang="zh-CN" altLang="en-US" dirty="0">
              <a:solidFill>
                <a:schemeClr val="accent2"/>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23</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p:txBody>
          <a:bodyPr/>
          <a:lstStyle/>
          <a:p>
            <a:r>
              <a:rPr lang="zh-CN" altLang="en-US" dirty="0" smtClean="0"/>
              <a:t>三个物品重量</a:t>
            </a:r>
            <a:r>
              <a:rPr lang="en-US" altLang="zh-CN" dirty="0" smtClean="0"/>
              <a:t>:10kg, 20kg, 30kg</a:t>
            </a:r>
          </a:p>
          <a:p>
            <a:r>
              <a:rPr lang="zh-CN" altLang="en-US" dirty="0" smtClean="0"/>
              <a:t>价值</a:t>
            </a:r>
            <a:r>
              <a:rPr lang="en-US" altLang="zh-CN" dirty="0" smtClean="0"/>
              <a:t>:</a:t>
            </a:r>
            <a:r>
              <a:rPr lang="zh-CN" altLang="en-US" dirty="0" smtClean="0"/>
              <a:t>￥</a:t>
            </a:r>
            <a:r>
              <a:rPr lang="en-US" altLang="zh-CN" dirty="0" smtClean="0"/>
              <a:t>60, </a:t>
            </a:r>
            <a:r>
              <a:rPr lang="zh-CN" altLang="en-US" dirty="0" smtClean="0"/>
              <a:t>￥</a:t>
            </a:r>
            <a:r>
              <a:rPr lang="en-US" altLang="zh-CN" dirty="0" smtClean="0"/>
              <a:t>100, </a:t>
            </a:r>
            <a:r>
              <a:rPr lang="zh-CN" altLang="en-US" dirty="0" smtClean="0"/>
              <a:t>￥</a:t>
            </a:r>
            <a:r>
              <a:rPr lang="en-US" altLang="zh-CN" dirty="0" smtClean="0"/>
              <a:t>120</a:t>
            </a:r>
          </a:p>
          <a:p>
            <a:r>
              <a:rPr lang="en-US" altLang="zh-CN" dirty="0" smtClean="0"/>
              <a:t>vi/</a:t>
            </a:r>
            <a:r>
              <a:rPr lang="en-US" altLang="zh-CN" dirty="0" err="1" smtClean="0"/>
              <a:t>wi</a:t>
            </a:r>
            <a:r>
              <a:rPr lang="en-US" altLang="zh-CN" dirty="0" smtClean="0"/>
              <a:t>: 6, 5, 4</a:t>
            </a:r>
            <a:endParaRPr lang="zh-CN" altLang="en-US" dirty="0"/>
          </a:p>
        </p:txBody>
      </p:sp>
      <p:sp>
        <p:nvSpPr>
          <p:cNvPr id="10" name="圆角矩形 9"/>
          <p:cNvSpPr/>
          <p:nvPr/>
        </p:nvSpPr>
        <p:spPr bwMode="auto">
          <a:xfrm>
            <a:off x="3419872" y="3905304"/>
            <a:ext cx="1440160" cy="2407742"/>
          </a:xfrm>
          <a:prstGeom prst="roundRect">
            <a:avLst/>
          </a:prstGeom>
          <a:solidFill>
            <a:srgbClr val="0070C0"/>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圆角矩形 13"/>
          <p:cNvSpPr/>
          <p:nvPr/>
        </p:nvSpPr>
        <p:spPr bwMode="auto">
          <a:xfrm>
            <a:off x="3491880" y="5560721"/>
            <a:ext cx="1296144" cy="741655"/>
          </a:xfrm>
          <a:prstGeom prst="roundRect">
            <a:avLst/>
          </a:prstGeom>
          <a:solidFill>
            <a:srgbClr val="FF0000"/>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16" name="圆角矩形 15"/>
          <p:cNvSpPr/>
          <p:nvPr/>
        </p:nvSpPr>
        <p:spPr bwMode="auto">
          <a:xfrm>
            <a:off x="3491880" y="4653136"/>
            <a:ext cx="1296144" cy="907585"/>
          </a:xfrm>
          <a:prstGeom prst="roundRect">
            <a:avLst/>
          </a:prstGeom>
          <a:solidFill>
            <a:srgbClr val="FF0000"/>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17" name="文本框 16"/>
          <p:cNvSpPr txBox="1"/>
          <p:nvPr/>
        </p:nvSpPr>
        <p:spPr>
          <a:xfrm>
            <a:off x="3228957" y="6472238"/>
            <a:ext cx="1874231"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容量为</a:t>
            </a:r>
            <a:r>
              <a:rPr lang="en-US" altLang="zh-CN" b="1" dirty="0" smtClean="0">
                <a:effectLst>
                  <a:outerShdw blurRad="38100" dist="38100" dir="2700000" algn="tl">
                    <a:srgbClr val="000000">
                      <a:alpha val="43137"/>
                    </a:srgbClr>
                  </a:outerShdw>
                </a:effectLst>
              </a:rPr>
              <a:t>50</a:t>
            </a:r>
            <a:r>
              <a:rPr lang="zh-CN" altLang="en-US" b="1" dirty="0" smtClean="0">
                <a:effectLst>
                  <a:outerShdw blurRad="38100" dist="38100" dir="2700000" algn="tl">
                    <a:srgbClr val="000000">
                      <a:alpha val="43137"/>
                    </a:srgbClr>
                  </a:outerShdw>
                </a:effectLst>
              </a:rPr>
              <a:t>的背包</a:t>
            </a:r>
            <a:endParaRPr lang="zh-CN" altLang="en-US" b="1" dirty="0">
              <a:effectLst>
                <a:outerShdw blurRad="38100" dist="38100" dir="2700000" algn="tl">
                  <a:srgbClr val="000000">
                    <a:alpha val="43137"/>
                  </a:srgbClr>
                </a:outerShdw>
              </a:effectLst>
            </a:endParaRPr>
          </a:p>
        </p:txBody>
      </p:sp>
      <p:sp>
        <p:nvSpPr>
          <p:cNvPr id="18" name="文本框 17"/>
          <p:cNvSpPr txBox="1"/>
          <p:nvPr/>
        </p:nvSpPr>
        <p:spPr>
          <a:xfrm>
            <a:off x="5423112" y="4460597"/>
            <a:ext cx="2571538" cy="646331"/>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贪心方法放入物品</a:t>
            </a:r>
            <a:r>
              <a:rPr lang="en-US" altLang="zh-CN" b="1" dirty="0" smtClean="0">
                <a:effectLst>
                  <a:outerShdw blurRad="38100" dist="38100" dir="2700000" algn="tl">
                    <a:srgbClr val="000000">
                      <a:alpha val="43137"/>
                    </a:srgbClr>
                  </a:outerShdw>
                </a:effectLst>
              </a:rPr>
              <a:t>1</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2</a:t>
            </a:r>
          </a:p>
          <a:p>
            <a:r>
              <a:rPr lang="zh-CN" altLang="en-US" b="1" dirty="0" smtClean="0">
                <a:effectLst>
                  <a:outerShdw blurRad="38100" dist="38100" dir="2700000" algn="tl">
                    <a:srgbClr val="000000">
                      <a:alpha val="43137"/>
                    </a:srgbClr>
                  </a:outerShdw>
                </a:effectLst>
              </a:rPr>
              <a:t>价值￥</a:t>
            </a:r>
            <a:r>
              <a:rPr lang="en-US" altLang="zh-CN" b="1" dirty="0" smtClean="0">
                <a:effectLst>
                  <a:outerShdw blurRad="38100" dist="38100" dir="2700000" algn="tl">
                    <a:srgbClr val="000000">
                      <a:alpha val="43137"/>
                    </a:srgbClr>
                  </a:outerShdw>
                </a:effectLst>
              </a:rPr>
              <a:t>160</a:t>
            </a:r>
            <a:r>
              <a:rPr lang="zh-CN" altLang="en-US" b="1" dirty="0" smtClean="0">
                <a:effectLst>
                  <a:outerShdw blurRad="38100" dist="38100" dir="2700000" algn="tl">
                    <a:srgbClr val="000000">
                      <a:alpha val="43137"/>
                    </a:srgbClr>
                  </a:outerShdw>
                </a:effectLst>
              </a:rPr>
              <a:t>，非最优</a:t>
            </a:r>
            <a:endParaRPr lang="en-US" altLang="zh-CN" b="1" dirty="0" smtClean="0">
              <a:effectLst>
                <a:outerShdw blurRad="38100" dist="38100" dir="2700000" algn="tl">
                  <a:srgbClr val="000000">
                    <a:alpha val="43137"/>
                  </a:srgbClr>
                </a:outerShdw>
              </a:effectLst>
            </a:endParaRPr>
          </a:p>
        </p:txBody>
      </p:sp>
      <p:sp>
        <p:nvSpPr>
          <p:cNvPr id="19" name="文本框 18"/>
          <p:cNvSpPr txBox="1"/>
          <p:nvPr/>
        </p:nvSpPr>
        <p:spPr>
          <a:xfrm>
            <a:off x="5508104" y="5383535"/>
            <a:ext cx="2571538" cy="646331"/>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贪心方法放入物品</a:t>
            </a:r>
            <a:r>
              <a:rPr lang="en-US" altLang="zh-CN" b="1" dirty="0" smtClean="0">
                <a:effectLst>
                  <a:outerShdw blurRad="38100" dist="38100" dir="2700000" algn="tl">
                    <a:srgbClr val="000000">
                      <a:alpha val="43137"/>
                    </a:srgbClr>
                  </a:outerShdw>
                </a:effectLst>
              </a:rPr>
              <a:t>2</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3</a:t>
            </a:r>
          </a:p>
          <a:p>
            <a:r>
              <a:rPr lang="zh-CN" altLang="en-US" b="1" dirty="0" smtClean="0">
                <a:effectLst>
                  <a:outerShdw blurRad="38100" dist="38100" dir="2700000" algn="tl">
                    <a:srgbClr val="000000">
                      <a:alpha val="43137"/>
                    </a:srgbClr>
                  </a:outerShdw>
                </a:effectLst>
              </a:rPr>
              <a:t>价值￥</a:t>
            </a:r>
            <a:r>
              <a:rPr lang="en-US" altLang="zh-CN" b="1" dirty="0" smtClean="0">
                <a:effectLst>
                  <a:outerShdw blurRad="38100" dist="38100" dir="2700000" algn="tl">
                    <a:srgbClr val="000000">
                      <a:alpha val="43137"/>
                    </a:srgbClr>
                  </a:outerShdw>
                </a:effectLst>
              </a:rPr>
              <a:t>220</a:t>
            </a:r>
            <a:r>
              <a:rPr lang="zh-CN" altLang="en-US" b="1" dirty="0" smtClean="0">
                <a:effectLst>
                  <a:outerShdw blurRad="38100" dist="38100" dir="2700000" algn="tl">
                    <a:srgbClr val="000000">
                      <a:alpha val="43137"/>
                    </a:srgbClr>
                  </a:outerShdw>
                </a:effectLst>
              </a:rPr>
              <a:t>，</a:t>
            </a:r>
            <a:r>
              <a:rPr lang="zh-CN" altLang="en-US" b="1" dirty="0" smtClean="0">
                <a:solidFill>
                  <a:srgbClr val="FF0000"/>
                </a:solidFill>
                <a:effectLst>
                  <a:outerShdw blurRad="38100" dist="38100" dir="2700000" algn="tl">
                    <a:srgbClr val="000000">
                      <a:alpha val="43137"/>
                    </a:srgbClr>
                  </a:outerShdw>
                </a:effectLst>
              </a:rPr>
              <a:t>最优</a:t>
            </a:r>
            <a:endParaRPr lang="en-US" altLang="zh-CN" b="1" dirty="0" smtClean="0">
              <a:solidFill>
                <a:srgbClr val="FF0000"/>
              </a:solidFill>
              <a:effectLst>
                <a:outerShdw blurRad="38100" dist="38100" dir="2700000" algn="tl">
                  <a:srgbClr val="000000">
                    <a:alpha val="43137"/>
                  </a:srgbClr>
                </a:outerShdw>
              </a:effectLst>
            </a:endParaRPr>
          </a:p>
        </p:txBody>
      </p:sp>
      <p:sp>
        <p:nvSpPr>
          <p:cNvPr id="5" name="灯片编号占位符 4"/>
          <p:cNvSpPr>
            <a:spLocks noGrp="1"/>
          </p:cNvSpPr>
          <p:nvPr>
            <p:ph type="sldNum" sz="quarter" idx="12"/>
          </p:nvPr>
        </p:nvSpPr>
        <p:spPr/>
        <p:txBody>
          <a:bodyPr/>
          <a:lstStyle/>
          <a:p>
            <a:pPr>
              <a:defRPr/>
            </a:pPr>
            <a:fld id="{1CFC2572-60A5-48B9-BBDF-F34B681C6B12}" type="slidenum">
              <a:rPr lang="zh-CN" altLang="en-US" smtClean="0"/>
              <a:pPr>
                <a:defRPr/>
              </a:pPr>
              <a:t>24</a:t>
            </a:fld>
            <a:r>
              <a:rPr lang="en-US" altLang="zh-CN" smtClean="0"/>
              <a:t>/59</a:t>
            </a:r>
            <a:endParaRPr lang="en-US" altLang="zh-CN" dirty="0"/>
          </a:p>
        </p:txBody>
      </p:sp>
    </p:spTree>
    <p:extLst>
      <p:ext uri="{BB962C8B-B14F-4D97-AF65-F5344CB8AC3E}">
        <p14:creationId xmlns:p14="http://schemas.microsoft.com/office/powerpoint/2010/main" val="1725827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背包问题</a:t>
            </a:r>
            <a:endParaRPr lang="zh-CN" altLang="en-US" dirty="0"/>
          </a:p>
        </p:txBody>
      </p:sp>
      <p:sp>
        <p:nvSpPr>
          <p:cNvPr id="3" name="内容占位符 2"/>
          <p:cNvSpPr>
            <a:spLocks noGrp="1"/>
          </p:cNvSpPr>
          <p:nvPr>
            <p:ph idx="1"/>
          </p:nvPr>
        </p:nvSpPr>
        <p:spPr/>
        <p:txBody>
          <a:bodyPr/>
          <a:lstStyle/>
          <a:p>
            <a:r>
              <a:rPr lang="zh-CN" altLang="en-US" dirty="0" smtClean="0"/>
              <a:t>物品可以按比例分解</a:t>
            </a:r>
            <a:r>
              <a:rPr lang="zh-CN" altLang="en-US" dirty="0"/>
              <a:t>放</a:t>
            </a:r>
            <a:r>
              <a:rPr lang="zh-CN" altLang="en-US" dirty="0" smtClean="0"/>
              <a:t>入背包 </a:t>
            </a:r>
            <a:r>
              <a:rPr lang="en-US" altLang="zh-CN" b="1" dirty="0" smtClean="0">
                <a:solidFill>
                  <a:srgbClr val="FF0000"/>
                </a:solidFill>
              </a:rPr>
              <a:t>P95</a:t>
            </a:r>
            <a:endParaRPr lang="zh-CN" altLang="en-US" b="1" dirty="0">
              <a:solidFill>
                <a:srgbClr val="FF0000"/>
              </a:solidFill>
            </a:endParaRPr>
          </a:p>
        </p:txBody>
      </p:sp>
      <p:sp>
        <p:nvSpPr>
          <p:cNvPr id="5" name="圆角矩形 4"/>
          <p:cNvSpPr/>
          <p:nvPr/>
        </p:nvSpPr>
        <p:spPr bwMode="auto">
          <a:xfrm>
            <a:off x="1850688" y="3116319"/>
            <a:ext cx="2448272" cy="3030662"/>
          </a:xfrm>
          <a:prstGeom prst="roundRect">
            <a:avLst/>
          </a:prstGeom>
          <a:solidFill>
            <a:srgbClr val="0070C0"/>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6" name="圆角矩形 5"/>
          <p:cNvSpPr/>
          <p:nvPr/>
        </p:nvSpPr>
        <p:spPr bwMode="auto">
          <a:xfrm>
            <a:off x="1936507" y="5159763"/>
            <a:ext cx="2203445" cy="933533"/>
          </a:xfrm>
          <a:prstGeom prst="roundRect">
            <a:avLst/>
          </a:prstGeom>
          <a:solidFill>
            <a:srgbClr val="FF0000"/>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7" name="圆角矩形 6"/>
          <p:cNvSpPr/>
          <p:nvPr/>
        </p:nvSpPr>
        <p:spPr bwMode="auto">
          <a:xfrm>
            <a:off x="1922695" y="4005064"/>
            <a:ext cx="2203445" cy="1142391"/>
          </a:xfrm>
          <a:prstGeom prst="roundRect">
            <a:avLst/>
          </a:prstGeom>
          <a:solidFill>
            <a:srgbClr val="FF0000"/>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8" name="文本框 7"/>
          <p:cNvSpPr txBox="1"/>
          <p:nvPr/>
        </p:nvSpPr>
        <p:spPr>
          <a:xfrm>
            <a:off x="4585777" y="5368374"/>
            <a:ext cx="2965877" cy="461665"/>
          </a:xfrm>
          <a:prstGeom prst="rect">
            <a:avLst/>
          </a:prstGeom>
          <a:noFill/>
        </p:spPr>
        <p:txBody>
          <a:bodyPr wrap="none" rtlCol="0">
            <a:spAutoFit/>
          </a:bodyPr>
          <a:lstStyle/>
          <a:p>
            <a:r>
              <a:rPr lang="zh-CN" altLang="en-US" sz="2400" b="1" dirty="0" smtClean="0"/>
              <a:t>物品</a:t>
            </a:r>
            <a:r>
              <a:rPr lang="en-US" altLang="zh-CN" sz="2400" b="1" dirty="0" smtClean="0"/>
              <a:t>1</a:t>
            </a:r>
            <a:r>
              <a:rPr lang="zh-CN" altLang="en-US" sz="2400" b="1" dirty="0" smtClean="0"/>
              <a:t>：</a:t>
            </a:r>
            <a:r>
              <a:rPr lang="en-US" altLang="zh-CN" sz="2400" b="1" dirty="0" smtClean="0"/>
              <a:t>10kg, </a:t>
            </a:r>
            <a:r>
              <a:rPr lang="zh-CN" altLang="en-US" sz="2400" b="1" dirty="0" smtClean="0"/>
              <a:t>￥</a:t>
            </a:r>
            <a:r>
              <a:rPr lang="en-US" altLang="zh-CN" sz="2400" b="1" dirty="0" smtClean="0"/>
              <a:t>60</a:t>
            </a:r>
          </a:p>
        </p:txBody>
      </p:sp>
      <p:sp>
        <p:nvSpPr>
          <p:cNvPr id="9" name="文本框 8"/>
          <p:cNvSpPr txBox="1"/>
          <p:nvPr/>
        </p:nvSpPr>
        <p:spPr>
          <a:xfrm>
            <a:off x="4589358" y="4290675"/>
            <a:ext cx="3071675" cy="461665"/>
          </a:xfrm>
          <a:prstGeom prst="rect">
            <a:avLst/>
          </a:prstGeom>
          <a:noFill/>
        </p:spPr>
        <p:txBody>
          <a:bodyPr wrap="none" rtlCol="0">
            <a:spAutoFit/>
          </a:bodyPr>
          <a:lstStyle/>
          <a:p>
            <a:r>
              <a:rPr lang="zh-CN" altLang="en-US" sz="2400" b="1" dirty="0" smtClean="0"/>
              <a:t>物品</a:t>
            </a:r>
            <a:r>
              <a:rPr lang="en-US" altLang="zh-CN" sz="2400" b="1" dirty="0" smtClean="0"/>
              <a:t>2</a:t>
            </a:r>
            <a:r>
              <a:rPr lang="zh-CN" altLang="en-US" sz="2400" b="1" dirty="0" smtClean="0"/>
              <a:t>：</a:t>
            </a:r>
            <a:r>
              <a:rPr lang="en-US" altLang="zh-CN" sz="2400" b="1" dirty="0" smtClean="0"/>
              <a:t>20kg,</a:t>
            </a:r>
            <a:r>
              <a:rPr lang="zh-CN" altLang="en-US" sz="2400" b="1" dirty="0" smtClean="0"/>
              <a:t>￥</a:t>
            </a:r>
            <a:r>
              <a:rPr lang="en-US" altLang="zh-CN" sz="2400" b="1" dirty="0" smtClean="0"/>
              <a:t>100</a:t>
            </a:r>
            <a:endParaRPr lang="zh-CN" altLang="en-US" sz="2400" b="1" dirty="0"/>
          </a:p>
        </p:txBody>
      </p:sp>
      <p:sp>
        <p:nvSpPr>
          <p:cNvPr id="10" name="圆角矩形 9"/>
          <p:cNvSpPr/>
          <p:nvPr/>
        </p:nvSpPr>
        <p:spPr bwMode="auto">
          <a:xfrm>
            <a:off x="1936508" y="3116319"/>
            <a:ext cx="2131436" cy="874277"/>
          </a:xfrm>
          <a:prstGeom prst="roundRect">
            <a:avLst/>
          </a:prstGeom>
          <a:solidFill>
            <a:srgbClr val="FF0000"/>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11" name="文本框 10"/>
          <p:cNvSpPr txBox="1"/>
          <p:nvPr/>
        </p:nvSpPr>
        <p:spPr>
          <a:xfrm>
            <a:off x="4585777" y="3290161"/>
            <a:ext cx="2876108" cy="461665"/>
          </a:xfrm>
          <a:prstGeom prst="rect">
            <a:avLst/>
          </a:prstGeom>
          <a:noFill/>
        </p:spPr>
        <p:txBody>
          <a:bodyPr wrap="none" rtlCol="0">
            <a:spAutoFit/>
          </a:bodyPr>
          <a:lstStyle/>
          <a:p>
            <a:r>
              <a:rPr lang="zh-CN" altLang="en-US" sz="2400" b="1" dirty="0" smtClean="0"/>
              <a:t>物品</a:t>
            </a:r>
            <a:r>
              <a:rPr lang="en-US" altLang="zh-CN" sz="2400" b="1" dirty="0" smtClean="0"/>
              <a:t>3</a:t>
            </a:r>
            <a:r>
              <a:rPr lang="zh-CN" altLang="en-US" sz="2400" b="1" dirty="0" smtClean="0"/>
              <a:t>：</a:t>
            </a:r>
            <a:r>
              <a:rPr lang="en-US" altLang="zh-CN" sz="2400" b="1" dirty="0" smtClean="0"/>
              <a:t>20kg,</a:t>
            </a:r>
            <a:r>
              <a:rPr lang="zh-CN" altLang="en-US" sz="2400" b="1" dirty="0" smtClean="0"/>
              <a:t>￥</a:t>
            </a:r>
            <a:r>
              <a:rPr lang="en-US" altLang="zh-CN" sz="2400" b="1" dirty="0" smtClean="0"/>
              <a:t>80</a:t>
            </a:r>
            <a:endParaRPr lang="zh-CN" altLang="en-US" sz="2400" b="1" dirty="0"/>
          </a:p>
        </p:txBody>
      </p:sp>
      <p:sp>
        <p:nvSpPr>
          <p:cNvPr id="12" name="文本框 11"/>
          <p:cNvSpPr txBox="1"/>
          <p:nvPr/>
        </p:nvSpPr>
        <p:spPr>
          <a:xfrm>
            <a:off x="1764821" y="6165304"/>
            <a:ext cx="3249608" cy="523220"/>
          </a:xfrm>
          <a:prstGeom prst="rect">
            <a:avLst/>
          </a:prstGeom>
          <a:noFill/>
        </p:spPr>
        <p:txBody>
          <a:bodyPr wrap="none" rtlCol="0">
            <a:spAutoFit/>
          </a:bodyPr>
          <a:lstStyle/>
          <a:p>
            <a:r>
              <a:rPr lang="zh-CN" altLang="en-US" sz="2800" b="1" dirty="0" smtClean="0">
                <a:effectLst>
                  <a:outerShdw blurRad="38100" dist="38100" dir="2700000" algn="tl">
                    <a:srgbClr val="000000">
                      <a:alpha val="43137"/>
                    </a:srgbClr>
                  </a:outerShdw>
                </a:effectLst>
              </a:rPr>
              <a:t>容量为</a:t>
            </a:r>
            <a:r>
              <a:rPr lang="en-US" altLang="zh-CN" sz="2800" b="1" dirty="0" smtClean="0">
                <a:effectLst>
                  <a:outerShdw blurRad="38100" dist="38100" dir="2700000" algn="tl">
                    <a:srgbClr val="000000">
                      <a:alpha val="43137"/>
                    </a:srgbClr>
                  </a:outerShdw>
                </a:effectLst>
              </a:rPr>
              <a:t>50kg</a:t>
            </a:r>
            <a:r>
              <a:rPr lang="zh-CN" altLang="en-US" sz="2800" b="1" dirty="0" smtClean="0">
                <a:effectLst>
                  <a:outerShdw blurRad="38100" dist="38100" dir="2700000" algn="tl">
                    <a:srgbClr val="000000">
                      <a:alpha val="43137"/>
                    </a:srgbClr>
                  </a:outerShdw>
                </a:effectLst>
              </a:rPr>
              <a:t>的背包</a:t>
            </a:r>
            <a:endParaRPr lang="zh-CN" altLang="en-US" sz="2800" b="1" dirty="0">
              <a:effectLst>
                <a:outerShdw blurRad="38100" dist="38100" dir="2700000" algn="tl">
                  <a:srgbClr val="000000">
                    <a:alpha val="43137"/>
                  </a:srgbClr>
                </a:outerShdw>
              </a:effectLst>
            </a:endParaRPr>
          </a:p>
        </p:txBody>
      </p:sp>
      <p:sp>
        <p:nvSpPr>
          <p:cNvPr id="13" name="灯片编号占位符 12"/>
          <p:cNvSpPr>
            <a:spLocks noGrp="1"/>
          </p:cNvSpPr>
          <p:nvPr>
            <p:ph type="sldNum" sz="quarter" idx="12"/>
          </p:nvPr>
        </p:nvSpPr>
        <p:spPr/>
        <p:txBody>
          <a:bodyPr/>
          <a:lstStyle/>
          <a:p>
            <a:pPr>
              <a:defRPr/>
            </a:pPr>
            <a:fld id="{1CFC2572-60A5-48B9-BBDF-F34B681C6B12}" type="slidenum">
              <a:rPr lang="zh-CN" altLang="en-US" smtClean="0"/>
              <a:pPr>
                <a:defRPr/>
              </a:pPr>
              <a:t>25</a:t>
            </a:fld>
            <a:r>
              <a:rPr lang="en-US" altLang="zh-CN" smtClean="0"/>
              <a:t>/59</a:t>
            </a:r>
            <a:endParaRPr lang="en-US" altLang="zh-CN" dirty="0"/>
          </a:p>
        </p:txBody>
      </p:sp>
    </p:spTree>
    <p:extLst>
      <p:ext uri="{BB962C8B-B14F-4D97-AF65-F5344CB8AC3E}">
        <p14:creationId xmlns:p14="http://schemas.microsoft.com/office/powerpoint/2010/main" val="915577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45059" name="AutoShape 3"/>
          <p:cNvSpPr>
            <a:spLocks noGrp="1" noChangeArrowheads="1"/>
          </p:cNvSpPr>
          <p:nvPr>
            <p:ph idx="1"/>
          </p:nvPr>
        </p:nvSpPr>
        <p:spPr>
          <a:prstGeom prst="wedgeRoundRectCallout">
            <a:avLst>
              <a:gd name="adj1" fmla="val -43750"/>
              <a:gd name="adj2" fmla="val 70000"/>
              <a:gd name="adj3" fmla="val 16667"/>
            </a:avLst>
          </a:prstGeom>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lnSpc>
                <a:spcPct val="150000"/>
              </a:lnSpc>
            </a:pPr>
            <a:r>
              <a:rPr kumimoji="1" lang="en-US" altLang="zh-CN" sz="1400" dirty="0" smtClean="0"/>
              <a:t>void </a:t>
            </a:r>
            <a:r>
              <a:rPr kumimoji="1" lang="en-US" altLang="zh-CN" sz="1400" b="1" dirty="0" smtClean="0">
                <a:effectLst>
                  <a:outerShdw blurRad="38100" dist="38100" dir="2700000" algn="tl">
                    <a:srgbClr val="000000">
                      <a:alpha val="43137"/>
                    </a:srgbClr>
                  </a:outerShdw>
                </a:effectLst>
              </a:rPr>
              <a:t>Knapsack</a:t>
            </a:r>
            <a:r>
              <a:rPr kumimoji="1" lang="en-US" altLang="zh-CN" sz="1400" dirty="0" smtClean="0"/>
              <a:t>(</a:t>
            </a:r>
            <a:r>
              <a:rPr kumimoji="1" lang="en-US" altLang="zh-CN" sz="1400" dirty="0" err="1" smtClean="0"/>
              <a:t>int</a:t>
            </a:r>
            <a:r>
              <a:rPr kumimoji="1" lang="en-US" altLang="zh-CN" sz="1400" dirty="0" smtClean="0"/>
              <a:t> </a:t>
            </a:r>
            <a:r>
              <a:rPr kumimoji="1" lang="en-US" altLang="zh-CN" sz="1400" dirty="0" err="1" smtClean="0"/>
              <a:t>n,float</a:t>
            </a:r>
            <a:r>
              <a:rPr kumimoji="1" lang="en-US" altLang="zh-CN" sz="1400" dirty="0" smtClean="0"/>
              <a:t> </a:t>
            </a:r>
            <a:r>
              <a:rPr kumimoji="1" lang="en-US" altLang="zh-CN" sz="1400" dirty="0" err="1" smtClean="0"/>
              <a:t>M,float</a:t>
            </a:r>
            <a:r>
              <a:rPr kumimoji="1" lang="en-US" altLang="zh-CN" sz="1400" dirty="0" smtClean="0"/>
              <a:t> v[],float w[],float x[])</a:t>
            </a:r>
          </a:p>
          <a:p>
            <a:pPr eaLnBrk="1" hangingPunct="1">
              <a:lnSpc>
                <a:spcPct val="150000"/>
              </a:lnSpc>
            </a:pPr>
            <a:r>
              <a:rPr kumimoji="1" lang="en-US" altLang="zh-CN" sz="1400" dirty="0" smtClean="0"/>
              <a:t>{</a:t>
            </a:r>
          </a:p>
          <a:p>
            <a:pPr eaLnBrk="1" hangingPunct="1">
              <a:lnSpc>
                <a:spcPct val="150000"/>
              </a:lnSpc>
            </a:pPr>
            <a:r>
              <a:rPr kumimoji="1" lang="en-US" altLang="zh-CN" sz="1400" dirty="0" smtClean="0"/>
              <a:t>       Sort(</a:t>
            </a:r>
            <a:r>
              <a:rPr kumimoji="1" lang="en-US" altLang="zh-CN" sz="1400" dirty="0" err="1" smtClean="0"/>
              <a:t>n,v,w</a:t>
            </a:r>
            <a:r>
              <a:rPr kumimoji="1" lang="en-US" altLang="zh-CN" sz="1400" dirty="0" smtClean="0"/>
              <a:t>);</a:t>
            </a:r>
          </a:p>
          <a:p>
            <a:pPr eaLnBrk="1" hangingPunct="1">
              <a:lnSpc>
                <a:spcPct val="150000"/>
              </a:lnSpc>
            </a:pPr>
            <a:r>
              <a:rPr kumimoji="1" lang="en-US" altLang="zh-CN" sz="1400" dirty="0" smtClean="0"/>
              <a:t>       </a:t>
            </a:r>
            <a:r>
              <a:rPr kumimoji="1" lang="en-US" altLang="zh-CN" sz="1400" dirty="0" err="1" smtClean="0"/>
              <a:t>int</a:t>
            </a:r>
            <a:r>
              <a:rPr kumimoji="1" lang="en-US" altLang="zh-CN" sz="1400" dirty="0" smtClean="0"/>
              <a:t> </a:t>
            </a:r>
            <a:r>
              <a:rPr kumimoji="1" lang="en-US" altLang="zh-CN" sz="1400" dirty="0" err="1" smtClean="0"/>
              <a:t>i</a:t>
            </a:r>
            <a:r>
              <a:rPr kumimoji="1" lang="en-US" altLang="zh-CN" sz="1400" dirty="0" smtClean="0"/>
              <a:t>;</a:t>
            </a:r>
          </a:p>
          <a:p>
            <a:pPr eaLnBrk="1" hangingPunct="1">
              <a:lnSpc>
                <a:spcPct val="150000"/>
              </a:lnSpc>
            </a:pPr>
            <a:r>
              <a:rPr kumimoji="1" lang="en-US" altLang="zh-CN" sz="1400" dirty="0" smtClean="0"/>
              <a:t>       for (</a:t>
            </a:r>
            <a:r>
              <a:rPr kumimoji="1" lang="en-US" altLang="zh-CN" sz="1400" dirty="0" err="1" smtClean="0"/>
              <a:t>i</a:t>
            </a:r>
            <a:r>
              <a:rPr kumimoji="1" lang="en-US" altLang="zh-CN" sz="1400" dirty="0" smtClean="0"/>
              <a:t>=1;i&lt;=</a:t>
            </a:r>
            <a:r>
              <a:rPr kumimoji="1" lang="en-US" altLang="zh-CN" sz="1400" dirty="0" err="1" smtClean="0"/>
              <a:t>n;i</a:t>
            </a:r>
            <a:r>
              <a:rPr kumimoji="1" lang="en-US" altLang="zh-CN" sz="1400" dirty="0" smtClean="0"/>
              <a:t>++) x[</a:t>
            </a:r>
            <a:r>
              <a:rPr kumimoji="1" lang="en-US" altLang="zh-CN" sz="1400" dirty="0" err="1" smtClean="0"/>
              <a:t>i</a:t>
            </a:r>
            <a:r>
              <a:rPr kumimoji="1" lang="en-US" altLang="zh-CN" sz="1400" dirty="0" smtClean="0"/>
              <a:t>]=0;</a:t>
            </a:r>
          </a:p>
          <a:p>
            <a:pPr eaLnBrk="1" hangingPunct="1">
              <a:lnSpc>
                <a:spcPct val="150000"/>
              </a:lnSpc>
            </a:pPr>
            <a:r>
              <a:rPr kumimoji="1" lang="en-US" altLang="zh-CN" sz="1400" dirty="0" smtClean="0"/>
              <a:t>       float c=M;</a:t>
            </a:r>
          </a:p>
          <a:p>
            <a:pPr eaLnBrk="1" hangingPunct="1">
              <a:lnSpc>
                <a:spcPct val="150000"/>
              </a:lnSpc>
            </a:pPr>
            <a:r>
              <a:rPr kumimoji="1" lang="en-US" altLang="zh-CN" sz="1400" dirty="0" smtClean="0"/>
              <a:t>       for (</a:t>
            </a:r>
            <a:r>
              <a:rPr kumimoji="1" lang="en-US" altLang="zh-CN" sz="1400" dirty="0" err="1" smtClean="0"/>
              <a:t>i</a:t>
            </a:r>
            <a:r>
              <a:rPr kumimoji="1" lang="en-US" altLang="zh-CN" sz="1400" dirty="0" smtClean="0"/>
              <a:t>=1;i&lt;=</a:t>
            </a:r>
            <a:r>
              <a:rPr kumimoji="1" lang="en-US" altLang="zh-CN" sz="1400" dirty="0" err="1" smtClean="0"/>
              <a:t>n;i</a:t>
            </a:r>
            <a:r>
              <a:rPr kumimoji="1" lang="en-US" altLang="zh-CN" sz="1400" dirty="0" smtClean="0"/>
              <a:t>++) {</a:t>
            </a:r>
          </a:p>
          <a:p>
            <a:pPr eaLnBrk="1" hangingPunct="1">
              <a:lnSpc>
                <a:spcPct val="150000"/>
              </a:lnSpc>
            </a:pPr>
            <a:r>
              <a:rPr kumimoji="1" lang="en-US" altLang="zh-CN" sz="1400" dirty="0" smtClean="0"/>
              <a:t>          if (w[</a:t>
            </a:r>
            <a:r>
              <a:rPr kumimoji="1" lang="en-US" altLang="zh-CN" sz="1400" dirty="0" err="1" smtClean="0"/>
              <a:t>i</a:t>
            </a:r>
            <a:r>
              <a:rPr kumimoji="1" lang="en-US" altLang="zh-CN" sz="1400" dirty="0" smtClean="0"/>
              <a:t>]&gt;c) break;</a:t>
            </a:r>
          </a:p>
          <a:p>
            <a:pPr eaLnBrk="1" hangingPunct="1">
              <a:lnSpc>
                <a:spcPct val="150000"/>
              </a:lnSpc>
            </a:pPr>
            <a:r>
              <a:rPr kumimoji="1" lang="en-US" altLang="zh-CN" sz="1400" dirty="0" smtClean="0"/>
              <a:t>          x[</a:t>
            </a:r>
            <a:r>
              <a:rPr kumimoji="1" lang="en-US" altLang="zh-CN" sz="1400" dirty="0" err="1" smtClean="0"/>
              <a:t>i</a:t>
            </a:r>
            <a:r>
              <a:rPr kumimoji="1" lang="en-US" altLang="zh-CN" sz="1400" dirty="0" smtClean="0"/>
              <a:t>]=1;</a:t>
            </a:r>
          </a:p>
          <a:p>
            <a:pPr eaLnBrk="1" hangingPunct="1">
              <a:lnSpc>
                <a:spcPct val="150000"/>
              </a:lnSpc>
            </a:pPr>
            <a:r>
              <a:rPr kumimoji="1" lang="en-US" altLang="zh-CN" sz="1400" dirty="0" smtClean="0"/>
              <a:t>          c-=w[</a:t>
            </a:r>
            <a:r>
              <a:rPr kumimoji="1" lang="en-US" altLang="zh-CN" sz="1400" dirty="0" err="1" smtClean="0"/>
              <a:t>i</a:t>
            </a:r>
            <a:r>
              <a:rPr kumimoji="1" lang="en-US" altLang="zh-CN" sz="1400" dirty="0" smtClean="0"/>
              <a:t>];</a:t>
            </a:r>
          </a:p>
          <a:p>
            <a:pPr eaLnBrk="1" hangingPunct="1">
              <a:lnSpc>
                <a:spcPct val="150000"/>
              </a:lnSpc>
            </a:pPr>
            <a:r>
              <a:rPr kumimoji="1" lang="en-US" altLang="zh-CN" sz="1400" dirty="0" smtClean="0"/>
              <a:t>          }</a:t>
            </a:r>
          </a:p>
          <a:p>
            <a:pPr eaLnBrk="1" hangingPunct="1">
              <a:lnSpc>
                <a:spcPct val="150000"/>
              </a:lnSpc>
            </a:pPr>
            <a:r>
              <a:rPr kumimoji="1" lang="en-US" altLang="zh-CN" sz="1400" dirty="0" smtClean="0"/>
              <a:t>       if (</a:t>
            </a:r>
            <a:r>
              <a:rPr kumimoji="1" lang="en-US" altLang="zh-CN" sz="1400" dirty="0" err="1" smtClean="0"/>
              <a:t>i</a:t>
            </a:r>
            <a:r>
              <a:rPr kumimoji="1" lang="en-US" altLang="zh-CN" sz="1400" dirty="0" smtClean="0"/>
              <a:t>&lt;=n) x[</a:t>
            </a:r>
            <a:r>
              <a:rPr kumimoji="1" lang="en-US" altLang="zh-CN" sz="1400" dirty="0" err="1" smtClean="0"/>
              <a:t>i</a:t>
            </a:r>
            <a:r>
              <a:rPr kumimoji="1" lang="en-US" altLang="zh-CN" sz="1400" dirty="0" smtClean="0"/>
              <a:t>]=c/w[</a:t>
            </a:r>
            <a:r>
              <a:rPr kumimoji="1" lang="en-US" altLang="zh-CN" sz="1400" dirty="0" err="1" smtClean="0"/>
              <a:t>i</a:t>
            </a:r>
            <a:r>
              <a:rPr kumimoji="1" lang="en-US" altLang="zh-CN" sz="1400" dirty="0" smtClean="0"/>
              <a:t>];</a:t>
            </a:r>
          </a:p>
          <a:p>
            <a:pPr eaLnBrk="1" hangingPunct="1">
              <a:lnSpc>
                <a:spcPct val="150000"/>
              </a:lnSpc>
            </a:pPr>
            <a:r>
              <a:rPr kumimoji="1" lang="en-US" altLang="zh-CN" sz="1400" dirty="0" smtClean="0"/>
              <a:t>}</a:t>
            </a:r>
          </a:p>
        </p:txBody>
      </p:sp>
      <p:sp>
        <p:nvSpPr>
          <p:cNvPr id="324613" name="AutoShape 5"/>
          <p:cNvSpPr>
            <a:spLocks noChangeArrowheads="1"/>
          </p:cNvSpPr>
          <p:nvPr/>
        </p:nvSpPr>
        <p:spPr bwMode="auto">
          <a:xfrm>
            <a:off x="5835650" y="1916113"/>
            <a:ext cx="3119438" cy="4784725"/>
          </a:xfrm>
          <a:prstGeom prst="cloudCallout">
            <a:avLst>
              <a:gd name="adj1" fmla="val -93708"/>
              <a:gd name="adj2" fmla="val -20699"/>
            </a:avLst>
          </a:prstGeom>
          <a:solidFill>
            <a:schemeClr val="hlink"/>
          </a:solidFill>
          <a:ln w="6350">
            <a:solidFill>
              <a:schemeClr val="hlink"/>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算法</a:t>
            </a:r>
            <a:r>
              <a:rPr lang="en-US" altLang="zh-CN" sz="1800" b="1" dirty="0">
                <a:effectLst>
                  <a:outerShdw blurRad="38100" dist="38100" dir="2700000" algn="tl">
                    <a:srgbClr val="000000">
                      <a:alpha val="43137"/>
                    </a:srgbClr>
                  </a:outerShdw>
                </a:effectLst>
                <a:latin typeface="楷体_GB2312" pitchFamily="49" charset="-122"/>
                <a:ea typeface="楷体_GB2312" pitchFamily="49" charset="-122"/>
              </a:rPr>
              <a:t>knapsack</a:t>
            </a:r>
            <a:r>
              <a:rPr lang="zh-CN" altLang="en-US" sz="1800" b="1" dirty="0">
                <a:latin typeface="楷体_GB2312" pitchFamily="49" charset="-122"/>
                <a:ea typeface="楷体_GB2312" pitchFamily="49" charset="-122"/>
              </a:rPr>
              <a:t>的主要计算时间在于将各种物品依其单位重量的价值从大到小排序。因此，算法的计算时间上界为</a:t>
            </a:r>
          </a:p>
          <a:p>
            <a:pPr eaLnBrk="1" hangingPunct="1">
              <a:spcBef>
                <a:spcPct val="0"/>
              </a:spcBef>
              <a:buClrTx/>
              <a:buSzTx/>
              <a:buFontTx/>
              <a:buNone/>
            </a:pPr>
            <a:r>
              <a:rPr lang="en-US" altLang="zh-CN" sz="1800" b="1" dirty="0">
                <a:latin typeface="楷体_GB2312" pitchFamily="49" charset="-122"/>
                <a:ea typeface="楷体_GB2312" pitchFamily="49" charset="-122"/>
              </a:rPr>
              <a:t>O</a:t>
            </a:r>
            <a:r>
              <a:rPr lang="zh-CN" altLang="en-US" sz="1800" b="1" dirty="0">
                <a:latin typeface="楷体_GB2312" pitchFamily="49" charset="-122"/>
                <a:ea typeface="楷体_GB2312" pitchFamily="49" charset="-122"/>
              </a:rPr>
              <a:t>（</a:t>
            </a:r>
            <a:r>
              <a:rPr lang="en-US" altLang="zh-CN" sz="1800" b="1" dirty="0" err="1">
                <a:latin typeface="楷体_GB2312" pitchFamily="49" charset="-122"/>
                <a:ea typeface="楷体_GB2312" pitchFamily="49" charset="-122"/>
              </a:rPr>
              <a:t>nlogn</a:t>
            </a:r>
            <a:r>
              <a:rPr lang="zh-CN" altLang="en-US" sz="1800" b="1" dirty="0">
                <a:latin typeface="楷体_GB2312" pitchFamily="49" charset="-122"/>
                <a:ea typeface="楷体_GB2312" pitchFamily="49" charset="-122"/>
              </a:rPr>
              <a:t>）。</a:t>
            </a:r>
          </a:p>
          <a:p>
            <a:pPr eaLnBrk="1" hangingPunct="1">
              <a:spcBef>
                <a:spcPct val="0"/>
              </a:spcBef>
              <a:buClrTx/>
              <a:buSzTx/>
              <a:buFontTx/>
              <a:buNone/>
            </a:pPr>
            <a:r>
              <a:rPr lang="zh-CN" altLang="en-US" sz="1800" b="1" dirty="0">
                <a:latin typeface="楷体_GB2312" pitchFamily="49" charset="-122"/>
                <a:ea typeface="楷体_GB2312" pitchFamily="49" charset="-122"/>
              </a:rPr>
              <a:t>为了证明算法的正确性，还必须证明背包问题具有贪心选择性质</a:t>
            </a:r>
            <a:r>
              <a:rPr lang="zh-CN" altLang="en-US" sz="1800" dirty="0">
                <a:latin typeface="楷体_GB2312" pitchFamily="49" charset="-122"/>
                <a:ea typeface="楷体_GB2312" pitchFamily="49" charset="-122"/>
              </a:rPr>
              <a:t>。</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26</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4613"/>
                                        </p:tgtEl>
                                        <p:attrNameLst>
                                          <p:attrName>style.visibility</p:attrName>
                                        </p:attrNameLst>
                                      </p:cBhvr>
                                      <p:to>
                                        <p:strVal val="visible"/>
                                      </p:to>
                                    </p:set>
                                    <p:anim calcmode="lin" valueType="num">
                                      <p:cBhvr additive="base">
                                        <p:cTn id="7" dur="500" fill="hold"/>
                                        <p:tgtEl>
                                          <p:spTgt spid="324613"/>
                                        </p:tgtEl>
                                        <p:attrNameLst>
                                          <p:attrName>ppt_x</p:attrName>
                                        </p:attrNameLst>
                                      </p:cBhvr>
                                      <p:tavLst>
                                        <p:tav tm="0">
                                          <p:val>
                                            <p:strVal val="1+#ppt_w/2"/>
                                          </p:val>
                                        </p:tav>
                                        <p:tav tm="100000">
                                          <p:val>
                                            <p:strVal val="#ppt_x"/>
                                          </p:val>
                                        </p:tav>
                                      </p:tavLst>
                                    </p:anim>
                                    <p:anim calcmode="lin" valueType="num">
                                      <p:cBhvr additive="base">
                                        <p:cTn id="8" dur="500" fill="hold"/>
                                        <p:tgtEl>
                                          <p:spTgt spid="324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4.2 </a:t>
            </a:r>
            <a:r>
              <a:rPr lang="zh-CN" altLang="en-US" smtClean="0">
                <a:latin typeface="黑体" panose="02010609060101010101" pitchFamily="49" charset="-122"/>
                <a:ea typeface="黑体" panose="02010609060101010101" pitchFamily="49" charset="-122"/>
              </a:rPr>
              <a:t>贪心算法的基本要素</a:t>
            </a:r>
          </a:p>
        </p:txBody>
      </p:sp>
      <p:sp>
        <p:nvSpPr>
          <p:cNvPr id="46083"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对于</a:t>
            </a:r>
            <a:r>
              <a:rPr lang="en-US" altLang="zh-CN" sz="2400" b="1" dirty="0" smtClean="0">
                <a:solidFill>
                  <a:schemeClr val="hlink"/>
                </a:solidFill>
                <a:latin typeface="楷体_GB2312" pitchFamily="49" charset="-122"/>
                <a:ea typeface="楷体_GB2312" pitchFamily="49" charset="-122"/>
              </a:rPr>
              <a:t>0-1</a:t>
            </a:r>
            <a:r>
              <a:rPr lang="zh-CN" altLang="en-US" sz="2400" b="1" dirty="0" smtClean="0">
                <a:solidFill>
                  <a:schemeClr val="hlink"/>
                </a:solidFill>
                <a:latin typeface="楷体_GB2312" pitchFamily="49" charset="-122"/>
                <a:ea typeface="楷体_GB2312" pitchFamily="49" charset="-122"/>
              </a:rPr>
              <a:t>背包问题</a:t>
            </a:r>
            <a:r>
              <a:rPr lang="zh-CN" altLang="en-US" sz="2400" dirty="0" smtClean="0">
                <a:latin typeface="楷体_GB2312" pitchFamily="49" charset="-122"/>
                <a:ea typeface="楷体_GB2312" pitchFamily="49" charset="-122"/>
              </a:rPr>
              <a:t>，贪心选择之所以不能得到最优解是因为在这种情况下，</a:t>
            </a:r>
            <a:r>
              <a:rPr lang="zh-CN" altLang="en-US" sz="2400" b="1" dirty="0" smtClean="0">
                <a:solidFill>
                  <a:srgbClr val="FF0000"/>
                </a:solidFill>
                <a:latin typeface="楷体_GB2312" pitchFamily="49" charset="-122"/>
                <a:ea typeface="楷体_GB2312" pitchFamily="49" charset="-122"/>
              </a:rPr>
              <a:t>它无法保证最终能将背包装满，</a:t>
            </a:r>
            <a:r>
              <a:rPr lang="zh-CN" altLang="en-US" sz="2400" dirty="0" smtClean="0">
                <a:latin typeface="楷体_GB2312" pitchFamily="49" charset="-122"/>
                <a:ea typeface="楷体_GB2312" pitchFamily="49" charset="-122"/>
              </a:rPr>
              <a:t>部分闲置的背包空间使每公斤背包空间的价值降低了。事实上，在考虑</a:t>
            </a:r>
            <a:r>
              <a:rPr lang="en-US" altLang="zh-CN" sz="2400" dirty="0" smtClean="0">
                <a:latin typeface="楷体_GB2312" pitchFamily="49" charset="-122"/>
                <a:ea typeface="楷体_GB2312" pitchFamily="49" charset="-122"/>
              </a:rPr>
              <a:t>0-1</a:t>
            </a:r>
            <a:r>
              <a:rPr lang="zh-CN" altLang="en-US" sz="2400" dirty="0" smtClean="0">
                <a:latin typeface="楷体_GB2312" pitchFamily="49" charset="-122"/>
                <a:ea typeface="楷体_GB2312" pitchFamily="49" charset="-122"/>
              </a:rPr>
              <a:t>背包问题时，应比较选择该物品和不选择该物品所导致的最终方案，然后再作出最好选择。由此就导出许多互相重叠的子问题。这正是该问题可用</a:t>
            </a:r>
            <a:r>
              <a:rPr lang="zh-CN" altLang="en-US" sz="2400" b="1" dirty="0" smtClean="0">
                <a:solidFill>
                  <a:schemeClr val="hlink"/>
                </a:solidFill>
                <a:latin typeface="楷体_GB2312" pitchFamily="49" charset="-122"/>
                <a:ea typeface="楷体_GB2312" pitchFamily="49" charset="-122"/>
              </a:rPr>
              <a:t>动态规划算法</a:t>
            </a:r>
            <a:r>
              <a:rPr lang="zh-CN" altLang="en-US" sz="2400" dirty="0" smtClean="0">
                <a:latin typeface="楷体_GB2312" pitchFamily="49" charset="-122"/>
                <a:ea typeface="楷体_GB2312" pitchFamily="49" charset="-122"/>
              </a:rPr>
              <a:t>求解的另一重要特征。</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实际上也是如此，动态规划算法的确可以有效地解</a:t>
            </a:r>
            <a:r>
              <a:rPr lang="en-US" altLang="zh-CN" sz="2400" dirty="0" smtClean="0">
                <a:latin typeface="楷体_GB2312" pitchFamily="49" charset="-122"/>
                <a:ea typeface="楷体_GB2312" pitchFamily="49" charset="-122"/>
              </a:rPr>
              <a:t>0-1</a:t>
            </a:r>
            <a:r>
              <a:rPr lang="zh-CN" altLang="en-US" sz="2400" dirty="0" smtClean="0">
                <a:latin typeface="楷体_GB2312" pitchFamily="49" charset="-122"/>
                <a:ea typeface="楷体_GB2312" pitchFamily="49" charset="-122"/>
              </a:rPr>
              <a:t>背包问题。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27</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4.3 </a:t>
            </a:r>
            <a:r>
              <a:rPr lang="zh-CN" altLang="en-US" smtClean="0">
                <a:latin typeface="黑体" panose="02010609060101010101" pitchFamily="49" charset="-122"/>
                <a:ea typeface="黑体" panose="02010609060101010101" pitchFamily="49" charset="-122"/>
              </a:rPr>
              <a:t>最优装载</a:t>
            </a:r>
          </a:p>
        </p:txBody>
      </p:sp>
      <p:sp>
        <p:nvSpPr>
          <p:cNvPr id="326659" name="Rectangle 3"/>
          <p:cNvSpPr>
            <a:spLocks noGrp="1" noChangeArrowheads="1"/>
          </p:cNvSpPr>
          <p:nvPr>
            <p:ph idx="1"/>
          </p:nvPr>
        </p:nvSpPr>
        <p:spPr/>
        <p:txBody>
          <a:bodyPr/>
          <a:lstStyle/>
          <a:p>
            <a:pPr eaLnBrk="1" hangingPunct="1">
              <a:buFont typeface="Wingdings" panose="05000000000000000000" pitchFamily="2" charset="2"/>
              <a:buNone/>
              <a:defRPr/>
            </a:pPr>
            <a:r>
              <a:rPr lang="zh-CN" altLang="en-US" sz="2400" dirty="0" smtClean="0">
                <a:solidFill>
                  <a:srgbClr val="000000"/>
                </a:solidFill>
                <a:latin typeface="楷体_GB2312" pitchFamily="49" charset="-122"/>
                <a:ea typeface="楷体_GB2312" pitchFamily="49" charset="-122"/>
              </a:rPr>
              <a:t>     	有一批集装箱要装上一艘载重量为</a:t>
            </a:r>
            <a:r>
              <a:rPr lang="en-US" altLang="zh-CN" sz="2400" dirty="0" smtClean="0">
                <a:solidFill>
                  <a:srgbClr val="000000"/>
                </a:solidFill>
                <a:latin typeface="楷体_GB2312" pitchFamily="49" charset="-122"/>
                <a:ea typeface="楷体_GB2312" pitchFamily="49" charset="-122"/>
              </a:rPr>
              <a:t>c</a:t>
            </a:r>
            <a:r>
              <a:rPr lang="zh-CN" altLang="en-US" sz="2400" dirty="0" smtClean="0">
                <a:solidFill>
                  <a:srgbClr val="000000"/>
                </a:solidFill>
                <a:latin typeface="楷体_GB2312" pitchFamily="49" charset="-122"/>
                <a:ea typeface="楷体_GB2312" pitchFamily="49" charset="-122"/>
              </a:rPr>
              <a:t>的轮船。其中集装箱</a:t>
            </a:r>
            <a:r>
              <a:rPr lang="en-US" altLang="zh-CN" sz="2400" dirty="0" err="1" smtClean="0">
                <a:solidFill>
                  <a:srgbClr val="000000"/>
                </a:solidFill>
                <a:latin typeface="楷体_GB2312" pitchFamily="49" charset="-122"/>
                <a:ea typeface="楷体_GB2312" pitchFamily="49" charset="-122"/>
              </a:rPr>
              <a:t>i</a:t>
            </a:r>
            <a:r>
              <a:rPr lang="zh-CN" altLang="en-US" sz="2400" dirty="0" smtClean="0">
                <a:solidFill>
                  <a:srgbClr val="000000"/>
                </a:solidFill>
                <a:latin typeface="楷体_GB2312" pitchFamily="49" charset="-122"/>
                <a:ea typeface="楷体_GB2312" pitchFamily="49" charset="-122"/>
              </a:rPr>
              <a:t>的重量为</a:t>
            </a:r>
            <a:r>
              <a:rPr lang="en-US" altLang="zh-CN" sz="2400" dirty="0" smtClean="0">
                <a:solidFill>
                  <a:srgbClr val="000000"/>
                </a:solidFill>
                <a:latin typeface="楷体_GB2312" pitchFamily="49" charset="-122"/>
                <a:ea typeface="楷体_GB2312" pitchFamily="49" charset="-122"/>
              </a:rPr>
              <a:t>Wi</a:t>
            </a:r>
            <a:r>
              <a:rPr lang="zh-CN" altLang="en-US" sz="2400" dirty="0" smtClean="0">
                <a:solidFill>
                  <a:srgbClr val="000000"/>
                </a:solidFill>
                <a:latin typeface="楷体_GB2312" pitchFamily="49" charset="-122"/>
                <a:ea typeface="楷体_GB2312" pitchFamily="49" charset="-122"/>
              </a:rPr>
              <a:t>。最优装载问题要求确定在装载体积不受限制的情况下，</a:t>
            </a:r>
            <a:r>
              <a:rPr lang="zh-CN" altLang="en-US" sz="2400" b="1" dirty="0" smtClean="0">
                <a:solidFill>
                  <a:srgbClr val="000000"/>
                </a:solidFill>
                <a:effectLst>
                  <a:outerShdw blurRad="38100" dist="38100" dir="2700000" algn="tl">
                    <a:srgbClr val="000000">
                      <a:alpha val="43137"/>
                    </a:srgbClr>
                  </a:outerShdw>
                </a:effectLst>
                <a:latin typeface="楷体_GB2312" pitchFamily="49" charset="-122"/>
                <a:ea typeface="楷体_GB2312" pitchFamily="49" charset="-122"/>
              </a:rPr>
              <a:t>将尽可能多的集装箱装上轮船</a:t>
            </a:r>
            <a:r>
              <a:rPr lang="zh-CN" altLang="en-US" sz="2400" dirty="0" smtClean="0">
                <a:solidFill>
                  <a:srgbClr val="000000"/>
                </a:solidFill>
                <a:latin typeface="楷体_GB2312" pitchFamily="49" charset="-122"/>
                <a:ea typeface="楷体_GB2312" pitchFamily="49" charset="-122"/>
              </a:rPr>
              <a:t>。</a:t>
            </a:r>
          </a:p>
          <a:p>
            <a:pPr eaLnBrk="1" hangingPunct="1">
              <a:buFont typeface="Wingdings" panose="05000000000000000000" pitchFamily="2" charset="2"/>
              <a:buNone/>
              <a:defRPr/>
            </a:pPr>
            <a:r>
              <a:rPr lang="en-US" altLang="zh-CN" sz="2800" b="1" dirty="0" smtClean="0">
                <a:solidFill>
                  <a:schemeClr val="folHlink"/>
                </a:solidFill>
                <a:latin typeface="黑体" panose="02010609060101010101" pitchFamily="49" charset="-122"/>
                <a:ea typeface="黑体" panose="02010609060101010101" pitchFamily="49" charset="-122"/>
              </a:rPr>
              <a:t>1</a:t>
            </a:r>
            <a:r>
              <a:rPr lang="zh-CN" altLang="en-US" sz="2800" b="1" dirty="0" smtClean="0">
                <a:solidFill>
                  <a:schemeClr val="folHlink"/>
                </a:solidFill>
                <a:latin typeface="黑体" panose="02010609060101010101" pitchFamily="49" charset="-122"/>
                <a:ea typeface="黑体" panose="02010609060101010101" pitchFamily="49" charset="-122"/>
              </a:rPr>
              <a:t>、算法描述</a:t>
            </a:r>
          </a:p>
          <a:p>
            <a:pPr eaLnBrk="1" hangingPunct="1">
              <a:buFont typeface="Wingdings" panose="05000000000000000000" pitchFamily="2" charset="2"/>
              <a:buNone/>
              <a:defRPr/>
            </a:pPr>
            <a:r>
              <a:rPr lang="zh-CN" altLang="en-US" sz="2400" dirty="0" smtClean="0">
                <a:ea typeface="楷体_GB2312" pitchFamily="49" charset="-122"/>
              </a:rPr>
              <a:t>		最优装载问题可用贪心算法求解。</a:t>
            </a:r>
            <a:r>
              <a:rPr lang="zh-CN" altLang="en-US" sz="2400" b="1" dirty="0" smtClean="0">
                <a:effectLst>
                  <a:outerShdw blurRad="38100" dist="38100" dir="2700000" algn="tl">
                    <a:srgbClr val="000000">
                      <a:alpha val="43137"/>
                    </a:srgbClr>
                  </a:outerShdw>
                </a:effectLst>
                <a:ea typeface="楷体_GB2312" pitchFamily="49" charset="-122"/>
              </a:rPr>
              <a:t>采用重量最轻者先装的贪心选择策略，</a:t>
            </a:r>
            <a:r>
              <a:rPr lang="zh-CN" altLang="en-US" sz="2400" dirty="0" smtClean="0">
                <a:ea typeface="楷体_GB2312" pitchFamily="49" charset="-122"/>
              </a:rPr>
              <a:t>可产生最优装载问题的最优解。具体算法描述如下页。</a:t>
            </a:r>
            <a:r>
              <a:rPr lang="zh-CN" altLang="en-US" dirty="0" smtClean="0"/>
              <a:t> </a:t>
            </a:r>
          </a:p>
        </p:txBody>
      </p:sp>
      <mc:AlternateContent xmlns:mc="http://schemas.openxmlformats.org/markup-compatibility/2006" xmlns:a14="http://schemas.microsoft.com/office/drawing/2010/main">
        <mc:Choice Requires="a14">
          <p:sp>
            <p:nvSpPr>
              <p:cNvPr id="2" name="矩形 1"/>
              <p:cNvSpPr/>
              <p:nvPr/>
            </p:nvSpPr>
            <p:spPr>
              <a:xfrm>
                <a:off x="5030541" y="4653136"/>
                <a:ext cx="2244845" cy="19331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smtClean="0">
                              <a:latin typeface="Cambria Math" panose="02040503050406030204" pitchFamily="18" charset="0"/>
                            </a:rPr>
                          </m:ctrlPr>
                        </m:mPr>
                        <m:mr>
                          <m:e>
                            <m:r>
                              <m:rPr>
                                <m:sty m:val="p"/>
                              </m:rPr>
                              <a:rPr lang="zh-CN" altLang="en-US">
                                <a:latin typeface="Cambria Math" panose="02040503050406030204" pitchFamily="18" charset="0"/>
                              </a:rPr>
                              <m:t>max</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nary>
                          </m:e>
                        </m:mr>
                        <m:m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𝑐</m:t>
                                </m:r>
                              </m:e>
                            </m:nary>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∈{0,1},1≤</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𝑛</m:t>
                            </m:r>
                          </m:e>
                        </m:mr>
                      </m:m>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5030541" y="4653136"/>
                <a:ext cx="2244845" cy="1933158"/>
              </a:xfrm>
              <a:prstGeom prst="rect">
                <a:avLst/>
              </a:prstGeom>
              <a:blipFill rotWithShape="0">
                <a:blip r:embed="rId2"/>
                <a:stretch>
                  <a:fillRect/>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pPr>
              <a:defRPr/>
            </a:pPr>
            <a:fld id="{1CFC2572-60A5-48B9-BBDF-F34B681C6B12}" type="slidenum">
              <a:rPr lang="zh-CN" altLang="en-US" smtClean="0"/>
              <a:pPr>
                <a:defRPr/>
              </a:pPr>
              <a:t>28</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4.3 </a:t>
            </a:r>
            <a:r>
              <a:rPr lang="zh-CN" altLang="en-US" smtClean="0">
                <a:latin typeface="黑体" panose="02010609060101010101" pitchFamily="49" charset="-122"/>
                <a:ea typeface="黑体" panose="02010609060101010101" pitchFamily="49" charset="-122"/>
              </a:rPr>
              <a:t>最优装载</a:t>
            </a:r>
          </a:p>
        </p:txBody>
      </p:sp>
      <p:sp>
        <p:nvSpPr>
          <p:cNvPr id="48131" name="Rectangle 3"/>
          <p:cNvSpPr>
            <a:spLocks noGrp="1" noChangeArrowheads="1"/>
          </p:cNvSpPr>
          <p:nvPr>
            <p:ph idx="1"/>
          </p:nvPr>
        </p:nvSpPr>
        <p:spPr/>
        <p:txBody>
          <a:bodyPr/>
          <a:lstStyle/>
          <a:p>
            <a:pPr eaLnBrk="1" hangingPunct="1">
              <a:lnSpc>
                <a:spcPct val="150000"/>
              </a:lnSpc>
            </a:pPr>
            <a:r>
              <a:rPr kumimoji="1" lang="en-US" altLang="zh-CN" sz="1600" smtClean="0"/>
              <a:t>template&lt;class Type&gt;</a:t>
            </a:r>
          </a:p>
          <a:p>
            <a:pPr eaLnBrk="1" hangingPunct="1">
              <a:lnSpc>
                <a:spcPct val="150000"/>
              </a:lnSpc>
            </a:pPr>
            <a:r>
              <a:rPr kumimoji="1" lang="en-US" altLang="zh-CN" sz="1600" smtClean="0"/>
              <a:t>void </a:t>
            </a:r>
            <a:r>
              <a:rPr kumimoji="1" lang="en-US" altLang="zh-CN" sz="1600" b="1" smtClean="0"/>
              <a:t>Loading</a:t>
            </a:r>
            <a:r>
              <a:rPr kumimoji="1" lang="en-US" altLang="zh-CN" sz="1600" smtClean="0"/>
              <a:t>(int x[],  Type w[], Type c, int n)</a:t>
            </a:r>
          </a:p>
          <a:p>
            <a:pPr eaLnBrk="1" hangingPunct="1">
              <a:lnSpc>
                <a:spcPct val="150000"/>
              </a:lnSpc>
            </a:pPr>
            <a:r>
              <a:rPr kumimoji="1" lang="en-US" altLang="zh-CN" sz="1600" smtClean="0"/>
              <a:t>{</a:t>
            </a:r>
          </a:p>
          <a:p>
            <a:pPr eaLnBrk="1" hangingPunct="1">
              <a:lnSpc>
                <a:spcPct val="150000"/>
              </a:lnSpc>
            </a:pPr>
            <a:r>
              <a:rPr kumimoji="1" lang="en-US" altLang="zh-CN" sz="1600" smtClean="0"/>
              <a:t>        int *t = new int [n+1];</a:t>
            </a:r>
          </a:p>
          <a:p>
            <a:pPr eaLnBrk="1" hangingPunct="1">
              <a:lnSpc>
                <a:spcPct val="150000"/>
              </a:lnSpc>
            </a:pPr>
            <a:r>
              <a:rPr kumimoji="1" lang="en-US" altLang="zh-CN" sz="1600" smtClean="0"/>
              <a:t>        Sort(w, t, n);</a:t>
            </a:r>
          </a:p>
          <a:p>
            <a:pPr eaLnBrk="1" hangingPunct="1">
              <a:lnSpc>
                <a:spcPct val="150000"/>
              </a:lnSpc>
            </a:pPr>
            <a:r>
              <a:rPr kumimoji="1" lang="en-US" altLang="zh-CN" sz="1600" smtClean="0"/>
              <a:t>        for (int i = 1; i &lt;= n; i++) x[i] = 0;</a:t>
            </a:r>
          </a:p>
          <a:p>
            <a:pPr eaLnBrk="1" hangingPunct="1">
              <a:lnSpc>
                <a:spcPct val="150000"/>
              </a:lnSpc>
            </a:pPr>
            <a:r>
              <a:rPr kumimoji="1" lang="en-US" altLang="zh-CN" sz="1600" smtClean="0"/>
              <a:t>        for (int i = 1; i &lt;= n &amp;&amp; w[t[i]] &lt;= c; i++) {x[t[i]] = 1; c -= w[t[i]];}</a:t>
            </a:r>
          </a:p>
          <a:p>
            <a:pPr eaLnBrk="1" hangingPunct="1">
              <a:lnSpc>
                <a:spcPct val="150000"/>
              </a:lnSpc>
            </a:pPr>
            <a:r>
              <a:rPr kumimoji="1" lang="en-US" altLang="zh-CN" sz="1600" smtClean="0"/>
              <a:t>}</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29</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问题引入</a:t>
            </a:r>
          </a:p>
        </p:txBody>
      </p:sp>
      <p:sp>
        <p:nvSpPr>
          <p:cNvPr id="23555" name="内容占位符 2"/>
          <p:cNvSpPr>
            <a:spLocks noGrp="1"/>
          </p:cNvSpPr>
          <p:nvPr>
            <p:ph idx="1"/>
          </p:nvPr>
        </p:nvSpPr>
        <p:spPr/>
        <p:txBody>
          <a:bodyPr/>
          <a:lstStyle/>
          <a:p>
            <a:pPr eaLnBrk="1" hangingPunct="1"/>
            <a:r>
              <a:rPr lang="zh-CN" altLang="en-US" smtClean="0"/>
              <a:t>贪心算法</a:t>
            </a:r>
            <a:r>
              <a:rPr lang="en-US" altLang="zh-CN" smtClean="0"/>
              <a:t>(Greedy Algorithm)</a:t>
            </a:r>
          </a:p>
          <a:p>
            <a:pPr lvl="1" eaLnBrk="1" hangingPunct="1"/>
            <a:r>
              <a:rPr lang="zh-CN" altLang="en-US" smtClean="0"/>
              <a:t>换零钱 </a:t>
            </a:r>
            <a:r>
              <a:rPr lang="en-US" altLang="zh-CN" smtClean="0"/>
              <a:t>$36</a:t>
            </a:r>
          </a:p>
          <a:p>
            <a:pPr lvl="1" eaLnBrk="1" hangingPunct="1"/>
            <a:r>
              <a:rPr lang="zh-CN" altLang="en-US" smtClean="0"/>
              <a:t>可选择：</a:t>
            </a:r>
            <a:r>
              <a:rPr lang="en-US" altLang="zh-CN" smtClean="0"/>
              <a:t>$20, $10, $5, $1 </a:t>
            </a:r>
            <a:endParaRPr lang="zh-CN" altLang="en-US" smtClean="0"/>
          </a:p>
        </p:txBody>
      </p:sp>
      <p:pic>
        <p:nvPicPr>
          <p:cNvPr id="401410" name="Picture 2" descr="http://upload.wikimedia.org/wikipedia/commons/thumb/d/da/Greedy_algorithm_36_cents.svg/300px-Greedy_algorithm_36_cent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716338"/>
            <a:ext cx="3887788"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descr="http://d.hiphotos.baidu.com/baike/s%3D220/sign=00556ca83912b31bc36cca2bb61a3674/54fbb2fb43166d223c92e57b462309f79152d2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3802063"/>
            <a:ext cx="20955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3</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barn(inVertical)">
                                      <p:cBhvr>
                                        <p:cTn id="7" dur="500"/>
                                        <p:tgtEl>
                                          <p:spTgt spid="40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4.3 </a:t>
            </a:r>
            <a:r>
              <a:rPr lang="zh-CN" altLang="en-US" dirty="0" smtClean="0">
                <a:latin typeface="黑体" panose="02010609060101010101" pitchFamily="49" charset="-122"/>
                <a:ea typeface="黑体" panose="02010609060101010101" pitchFamily="49" charset="-122"/>
              </a:rPr>
              <a:t>最优装载</a:t>
            </a:r>
          </a:p>
        </p:txBody>
      </p:sp>
      <p:sp>
        <p:nvSpPr>
          <p:cNvPr id="49155" name="Rectangle 3"/>
          <p:cNvSpPr>
            <a:spLocks noGrp="1" noChangeArrowheads="1"/>
          </p:cNvSpPr>
          <p:nvPr>
            <p:ph idx="1"/>
          </p:nvPr>
        </p:nvSpPr>
        <p:spPr>
          <a:xfrm>
            <a:off x="971600" y="2017713"/>
            <a:ext cx="7772400" cy="4683125"/>
          </a:xfrm>
        </p:spPr>
        <p:txBody>
          <a:bodyPr/>
          <a:lstStyle/>
          <a:p>
            <a:pPr eaLnBrk="1" hangingPunct="1">
              <a:lnSpc>
                <a:spcPct val="80000"/>
              </a:lnSpc>
              <a:buNone/>
            </a:pPr>
            <a:r>
              <a:rPr lang="en-US" altLang="zh-CN" sz="2400" b="1" dirty="0" smtClean="0">
                <a:solidFill>
                  <a:schemeClr val="folHlink"/>
                </a:solidFill>
                <a:latin typeface="黑体" panose="02010609060101010101" pitchFamily="49" charset="-122"/>
                <a:ea typeface="黑体" panose="02010609060101010101" pitchFamily="49" charset="-122"/>
              </a:rPr>
              <a:t>2</a:t>
            </a:r>
            <a:r>
              <a:rPr lang="zh-CN" altLang="en-US" sz="2400" b="1" dirty="0" smtClean="0">
                <a:solidFill>
                  <a:schemeClr val="folHlink"/>
                </a:solidFill>
                <a:latin typeface="黑体" panose="02010609060101010101" pitchFamily="49" charset="-122"/>
                <a:ea typeface="黑体" panose="02010609060101010101" pitchFamily="49" charset="-122"/>
              </a:rPr>
              <a:t>、贪心选择性质</a:t>
            </a:r>
            <a:endParaRPr lang="en-US" altLang="zh-CN" sz="2400" b="1" dirty="0" smtClean="0">
              <a:solidFill>
                <a:schemeClr val="folHlink"/>
              </a:solidFill>
              <a:latin typeface="黑体" panose="02010609060101010101" pitchFamily="49" charset="-122"/>
              <a:ea typeface="黑体" panose="02010609060101010101" pitchFamily="49" charset="-122"/>
            </a:endParaRPr>
          </a:p>
          <a:p>
            <a:pPr eaLnBrk="1" hangingPunct="1">
              <a:lnSpc>
                <a:spcPct val="80000"/>
              </a:lnSpc>
              <a:buNone/>
            </a:pPr>
            <a:r>
              <a:rPr lang="zh-CN" altLang="en-US" sz="2400" b="1" dirty="0" smtClean="0">
                <a:latin typeface="黑体" panose="02010609060101010101" pitchFamily="49" charset="-122"/>
                <a:ea typeface="黑体" panose="02010609060101010101" pitchFamily="49" charset="-122"/>
              </a:rPr>
              <a:t>所求问题的整体最优解可以通过一系列局部最优的选择来得到。</a:t>
            </a:r>
          </a:p>
          <a:p>
            <a:pPr eaLnBrk="1" hangingPunct="1">
              <a:lnSpc>
                <a:spcPct val="80000"/>
              </a:lnSpc>
              <a:buNone/>
            </a:pPr>
            <a:r>
              <a:rPr lang="zh-CN" altLang="en-US" sz="2400" b="1" dirty="0" smtClean="0">
                <a:latin typeface="黑体" panose="02010609060101010101" pitchFamily="49" charset="-122"/>
                <a:ea typeface="黑体" panose="02010609060101010101" pitchFamily="49" charset="-122"/>
              </a:rPr>
              <a:t>证明当前问题可以通过选择最好的那个元素，总能够通过选择当前重量最小的物品来得到最优解，来解决问题</a:t>
            </a:r>
          </a:p>
          <a:p>
            <a:pPr eaLnBrk="1" hangingPunct="1">
              <a:lnSpc>
                <a:spcPct val="80000"/>
              </a:lnSpc>
              <a:buNone/>
            </a:pPr>
            <a:r>
              <a:rPr lang="zh-CN" altLang="en-US" sz="2400" b="1" dirty="0" smtClean="0">
                <a:solidFill>
                  <a:srgbClr val="FF0000"/>
                </a:solidFill>
                <a:latin typeface="黑体" panose="02010609060101010101" pitchFamily="49" charset="-122"/>
                <a:ea typeface="黑体" panose="02010609060101010101" pitchFamily="49" charset="-122"/>
              </a:rPr>
              <a:t>基本思路：</a:t>
            </a:r>
            <a:r>
              <a:rPr lang="zh-CN" altLang="en-US" sz="2400" b="1" dirty="0" smtClean="0">
                <a:latin typeface="黑体" panose="02010609060101010101" pitchFamily="49" charset="-122"/>
                <a:ea typeface="黑体" panose="02010609060101010101" pitchFamily="49" charset="-122"/>
              </a:rPr>
              <a:t>考察一个问题的最优解，证明可修改该最优解，使得其从贪心选择开始，然后用数学归纳法证明每一步都可以通过贪心选择得到最优解</a:t>
            </a:r>
          </a:p>
          <a:p>
            <a:pPr eaLnBrk="1" hangingPunct="1">
              <a:lnSpc>
                <a:spcPct val="80000"/>
              </a:lnSpc>
              <a:buNone/>
            </a:pP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，假定首选元素不是贪心选择所要的元素，证明将首元素替换成贪心选择所需元素，依然得到最优解；</a:t>
            </a:r>
          </a:p>
          <a:p>
            <a:pPr eaLnBrk="1" hangingPunct="1">
              <a:lnSpc>
                <a:spcPct val="80000"/>
              </a:lnSpc>
              <a:buNone/>
            </a:pP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，数学归纳法证明每一步均可通过贪心选择得到最优解</a:t>
            </a:r>
            <a:r>
              <a:rPr lang="en-US" altLang="zh-CN" sz="2400" b="1" dirty="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30</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arn(inVertical)">
                                      <p:cBhvr>
                                        <p:cTn id="7" dur="500"/>
                                        <p:tgtEl>
                                          <p:spTgt spid="4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barn(inVertical)">
                                      <p:cBhvr>
                                        <p:cTn id="12" dur="500"/>
                                        <p:tgtEl>
                                          <p:spTgt spid="49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barn(inVertical)">
                                      <p:cBhvr>
                                        <p:cTn id="17" dur="500"/>
                                        <p:tgtEl>
                                          <p:spTgt spid="49155">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9155">
                                            <p:txEl>
                                              <p:pRg st="4" end="4"/>
                                            </p:txEl>
                                          </p:spTgt>
                                        </p:tgtEl>
                                        <p:attrNameLst>
                                          <p:attrName>style.visibility</p:attrName>
                                        </p:attrNameLst>
                                      </p:cBhvr>
                                      <p:to>
                                        <p:strVal val="visible"/>
                                      </p:to>
                                    </p:set>
                                    <p:animEffect transition="in" filter="barn(inVertical)">
                                      <p:cBhvr>
                                        <p:cTn id="20" dur="500"/>
                                        <p:tgtEl>
                                          <p:spTgt spid="49155">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animEffect transition="in" filter="barn(inVertical)">
                                      <p:cBhvr>
                                        <p:cTn id="23"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4.3 </a:t>
            </a:r>
            <a:r>
              <a:rPr lang="zh-CN" altLang="en-US" dirty="0" smtClean="0">
                <a:latin typeface="黑体" panose="02010609060101010101" pitchFamily="49" charset="-122"/>
                <a:ea typeface="黑体" panose="02010609060101010101" pitchFamily="49" charset="-122"/>
              </a:rPr>
              <a:t>最优装载</a:t>
            </a:r>
          </a:p>
        </p:txBody>
      </p:sp>
      <p:sp>
        <p:nvSpPr>
          <p:cNvPr id="49155" name="Rectangle 3"/>
          <p:cNvSpPr>
            <a:spLocks noGrp="1" noChangeArrowheads="1"/>
          </p:cNvSpPr>
          <p:nvPr>
            <p:ph idx="1"/>
          </p:nvPr>
        </p:nvSpPr>
        <p:spPr/>
        <p:txBody>
          <a:bodyPr/>
          <a:lstStyle/>
          <a:p>
            <a:pPr eaLnBrk="1" hangingPunct="1">
              <a:lnSpc>
                <a:spcPct val="80000"/>
              </a:lnSpc>
              <a:buNone/>
            </a:pPr>
            <a:r>
              <a:rPr lang="en-US" altLang="zh-CN" sz="2400" b="1" dirty="0" smtClean="0">
                <a:solidFill>
                  <a:schemeClr val="folHlink"/>
                </a:solidFill>
                <a:latin typeface="黑体" panose="02010609060101010101" pitchFamily="49" charset="-122"/>
                <a:ea typeface="黑体" panose="02010609060101010101" pitchFamily="49" charset="-122"/>
              </a:rPr>
              <a:t>3</a:t>
            </a:r>
            <a:r>
              <a:rPr lang="zh-CN" altLang="en-US" sz="2400" b="1" dirty="0" smtClean="0">
                <a:solidFill>
                  <a:schemeClr val="folHlink"/>
                </a:solidFill>
                <a:latin typeface="黑体" panose="02010609060101010101" pitchFamily="49" charset="-122"/>
                <a:ea typeface="黑体" panose="02010609060101010101" pitchFamily="49" charset="-122"/>
              </a:rPr>
              <a:t>、 最优子结构性质：</a:t>
            </a:r>
            <a:endParaRPr lang="en-US" altLang="zh-CN" sz="2400" b="1" dirty="0" smtClean="0">
              <a:solidFill>
                <a:schemeClr val="folHlink"/>
              </a:solidFill>
              <a:latin typeface="黑体" panose="02010609060101010101" pitchFamily="49" charset="-122"/>
              <a:ea typeface="黑体" panose="02010609060101010101" pitchFamily="49" charset="-122"/>
            </a:endParaRPr>
          </a:p>
          <a:p>
            <a:pPr eaLnBrk="1" hangingPunct="1">
              <a:lnSpc>
                <a:spcPct val="80000"/>
              </a:lnSpc>
              <a:buNone/>
            </a:pP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设</a:t>
            </a:r>
            <a:r>
              <a:rPr lang="en-US" altLang="zh-CN" sz="2400" dirty="0" smtClean="0">
                <a:latin typeface="黑体" panose="02010609060101010101" pitchFamily="49" charset="-122"/>
                <a:ea typeface="黑体" panose="02010609060101010101" pitchFamily="49" charset="-122"/>
              </a:rPr>
              <a:t>(x1,x2,……</a:t>
            </a:r>
            <a:r>
              <a:rPr lang="en-US" altLang="zh-CN" sz="2400" dirty="0" err="1" smtClean="0">
                <a:latin typeface="黑体" panose="02010609060101010101" pitchFamily="49" charset="-122"/>
                <a:ea typeface="黑体" panose="02010609060101010101" pitchFamily="49" charset="-122"/>
              </a:rPr>
              <a:t>xn</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是最优装载问题的满足贪心选择性质的最优解，则易知，</a:t>
            </a:r>
            <a:r>
              <a:rPr lang="en-US" altLang="zh-CN" sz="2400" dirty="0" smtClean="0">
                <a:latin typeface="黑体" panose="02010609060101010101" pitchFamily="49" charset="-122"/>
                <a:ea typeface="黑体" panose="02010609060101010101" pitchFamily="49" charset="-122"/>
              </a:rPr>
              <a:t>x1=1,(x2,x3,……</a:t>
            </a:r>
            <a:r>
              <a:rPr lang="en-US" altLang="zh-CN" sz="2400" dirty="0" err="1" smtClean="0">
                <a:latin typeface="黑体" panose="02010609060101010101" pitchFamily="49" charset="-122"/>
                <a:ea typeface="黑体" panose="02010609060101010101" pitchFamily="49" charset="-122"/>
              </a:rPr>
              <a:t>xn</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是轮船载重量为</a:t>
            </a:r>
            <a:r>
              <a:rPr lang="en-US" altLang="zh-CN" sz="2400" dirty="0" smtClean="0">
                <a:latin typeface="黑体" panose="02010609060101010101" pitchFamily="49" charset="-122"/>
                <a:ea typeface="黑体" panose="02010609060101010101" pitchFamily="49" charset="-122"/>
              </a:rPr>
              <a:t>c-w1</a:t>
            </a:r>
            <a:r>
              <a:rPr lang="zh-CN" altLang="en-US" sz="2400" dirty="0" smtClean="0">
                <a:latin typeface="黑体" panose="02010609060101010101" pitchFamily="49" charset="-122"/>
                <a:ea typeface="黑体" panose="02010609060101010101" pitchFamily="49" charset="-122"/>
              </a:rPr>
              <a:t>，待装船集装箱为</a:t>
            </a:r>
            <a:r>
              <a:rPr lang="en-US" altLang="zh-CN" sz="2400" dirty="0" smtClean="0">
                <a:latin typeface="黑体" panose="02010609060101010101" pitchFamily="49" charset="-122"/>
                <a:ea typeface="黑体" panose="02010609060101010101" pitchFamily="49" charset="-122"/>
              </a:rPr>
              <a:t>{2,3</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……n}</a:t>
            </a:r>
            <a:r>
              <a:rPr lang="zh-CN" altLang="en-US" sz="2400" dirty="0" smtClean="0">
                <a:latin typeface="黑体" panose="02010609060101010101" pitchFamily="49" charset="-122"/>
                <a:ea typeface="黑体" panose="02010609060101010101" pitchFamily="49" charset="-122"/>
              </a:rPr>
              <a:t>时相应最优装载问题的最优解。因此，最优装载问题具有最优子结构性质。</a:t>
            </a:r>
            <a:endParaRPr lang="en-US" altLang="zh-CN" sz="2400" b="1" dirty="0" smtClean="0"/>
          </a:p>
          <a:p>
            <a:pPr eaLnBrk="1" hangingPunct="1">
              <a:lnSpc>
                <a:spcPct val="80000"/>
              </a:lnSpc>
              <a:buNone/>
            </a:pPr>
            <a:r>
              <a:rPr lang="en-US" altLang="zh-CN" sz="2400" b="1" dirty="0"/>
              <a:t>	</a:t>
            </a:r>
            <a:r>
              <a:rPr lang="en-US" altLang="zh-CN" sz="2400" b="1" dirty="0" smtClean="0"/>
              <a:t>	</a:t>
            </a:r>
            <a:r>
              <a:rPr lang="zh-CN" altLang="en-US" sz="2400" dirty="0">
                <a:latin typeface="黑体" panose="02010609060101010101" pitchFamily="49" charset="-122"/>
                <a:ea typeface="黑体" panose="02010609060101010101" pitchFamily="49" charset="-122"/>
              </a:rPr>
              <a:t>求解过程：最优装载问题可用贪心算法求解。</a:t>
            </a:r>
            <a:r>
              <a:rPr lang="zh-CN" altLang="en-US" sz="2400" dirty="0">
                <a:solidFill>
                  <a:srgbClr val="FF0000"/>
                </a:solidFill>
                <a:latin typeface="黑体" panose="02010609060101010101" pitchFamily="49" charset="-122"/>
                <a:ea typeface="黑体" panose="02010609060101010101" pitchFamily="49" charset="-122"/>
              </a:rPr>
              <a:t>采用重量最轻者先装</a:t>
            </a:r>
            <a:r>
              <a:rPr lang="zh-CN" altLang="en-US" sz="2400" dirty="0">
                <a:latin typeface="黑体" panose="02010609060101010101" pitchFamily="49" charset="-122"/>
                <a:ea typeface="黑体" panose="02010609060101010101" pitchFamily="49" charset="-122"/>
              </a:rPr>
              <a:t>的贪心选择策略，可产生最优装载问题的最优解</a:t>
            </a:r>
            <a:r>
              <a:rPr lang="zh-CN" altLang="en-US"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eaLnBrk="1" hangingPunct="1">
              <a:lnSpc>
                <a:spcPct val="80000"/>
              </a:lnSpc>
              <a:buNone/>
            </a:pP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由最优装载问题的贪心选择性质和最优子结构性质，容易证明算法</a:t>
            </a:r>
            <a:r>
              <a:rPr lang="en-US" altLang="zh-CN" sz="2400" dirty="0" smtClean="0">
                <a:latin typeface="黑体" panose="02010609060101010101" pitchFamily="49" charset="-122"/>
                <a:ea typeface="黑体" panose="02010609060101010101" pitchFamily="49" charset="-122"/>
              </a:rPr>
              <a:t>loading</a:t>
            </a:r>
            <a:r>
              <a:rPr lang="zh-CN" altLang="en-US" sz="2400" dirty="0" smtClean="0">
                <a:latin typeface="黑体" panose="02010609060101010101" pitchFamily="49" charset="-122"/>
                <a:ea typeface="黑体" panose="02010609060101010101" pitchFamily="49" charset="-122"/>
              </a:rPr>
              <a:t>的正确性。</a:t>
            </a:r>
          </a:p>
          <a:p>
            <a:pPr eaLnBrk="1" hangingPunct="1">
              <a:lnSpc>
                <a:spcPct val="80000"/>
              </a:lnSpc>
              <a:buNone/>
            </a:pPr>
            <a:r>
              <a:rPr lang="zh-CN" altLang="en-US" sz="2400" dirty="0" smtClean="0">
                <a:latin typeface="黑体" panose="02010609060101010101" pitchFamily="49" charset="-122"/>
                <a:ea typeface="黑体" panose="02010609060101010101" pitchFamily="49" charset="-122"/>
              </a:rPr>
              <a:t>		算法</a:t>
            </a:r>
            <a:r>
              <a:rPr lang="en-US" altLang="zh-CN" sz="2400" dirty="0" smtClean="0">
                <a:latin typeface="黑体" panose="02010609060101010101" pitchFamily="49" charset="-122"/>
                <a:ea typeface="黑体" panose="02010609060101010101" pitchFamily="49" charset="-122"/>
              </a:rPr>
              <a:t>loading</a:t>
            </a:r>
            <a:r>
              <a:rPr lang="zh-CN" altLang="en-US" sz="2400" dirty="0" smtClean="0">
                <a:latin typeface="黑体" panose="02010609060101010101" pitchFamily="49" charset="-122"/>
                <a:ea typeface="黑体" panose="02010609060101010101" pitchFamily="49" charset="-122"/>
              </a:rPr>
              <a:t>的主要计算量在于将集装箱依其重量从小到大排序，故算法所需的计算时间为 </a:t>
            </a:r>
            <a:r>
              <a:rPr lang="en-US" altLang="zh-CN" sz="2400" dirty="0" smtClean="0">
                <a:latin typeface="黑体" panose="02010609060101010101" pitchFamily="49" charset="-122"/>
                <a:ea typeface="黑体" panose="02010609060101010101" pitchFamily="49" charset="-122"/>
              </a:rPr>
              <a:t>O(</a:t>
            </a:r>
            <a:r>
              <a:rPr lang="en-US" altLang="zh-CN" sz="2400" dirty="0" err="1" smtClean="0">
                <a:latin typeface="黑体" panose="02010609060101010101" pitchFamily="49" charset="-122"/>
                <a:ea typeface="黑体" panose="02010609060101010101" pitchFamily="49" charset="-122"/>
              </a:rPr>
              <a:t>nlogn</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p>
          <a:p>
            <a:pPr eaLnBrk="1" hangingPunct="1">
              <a:lnSpc>
                <a:spcPct val="80000"/>
              </a:lnSpc>
              <a:buNone/>
            </a:pPr>
            <a:endParaRPr lang="zh-CN" altLang="en-US" sz="2400"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31</a:t>
            </a:fld>
            <a:r>
              <a:rPr lang="en-US" altLang="zh-CN" smtClean="0"/>
              <a:t>/59</a:t>
            </a:r>
            <a:endParaRPr lang="en-US" altLang="zh-CN" dirty="0"/>
          </a:p>
        </p:txBody>
      </p:sp>
    </p:spTree>
    <p:extLst>
      <p:ext uri="{BB962C8B-B14F-4D97-AF65-F5344CB8AC3E}">
        <p14:creationId xmlns:p14="http://schemas.microsoft.com/office/powerpoint/2010/main" val="245596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arn(inVertical)">
                                      <p:cBhvr>
                                        <p:cTn id="7" dur="500"/>
                                        <p:tgtEl>
                                          <p:spTgt spid="4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barn(inVertical)">
                                      <p:cBhvr>
                                        <p:cTn id="12" dur="500"/>
                                        <p:tgtEl>
                                          <p:spTgt spid="49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barn(inVertical)">
                                      <p:cBhvr>
                                        <p:cTn id="17" dur="500"/>
                                        <p:tgtEl>
                                          <p:spTgt spid="49155">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9155">
                                            <p:txEl>
                                              <p:pRg st="4" end="4"/>
                                            </p:txEl>
                                          </p:spTgt>
                                        </p:tgtEl>
                                        <p:attrNameLst>
                                          <p:attrName>style.visibility</p:attrName>
                                        </p:attrNameLst>
                                      </p:cBhvr>
                                      <p:to>
                                        <p:strVal val="visible"/>
                                      </p:to>
                                    </p:set>
                                    <p:animEffect transition="in" filter="barn(inVertical)">
                                      <p:cBhvr>
                                        <p:cTn id="20"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4.4 </a:t>
            </a:r>
            <a:r>
              <a:rPr lang="zh-CN" altLang="en-US" dirty="0" smtClean="0">
                <a:latin typeface="黑体" panose="02010609060101010101" pitchFamily="49" charset="-122"/>
                <a:ea typeface="黑体" panose="02010609060101010101" pitchFamily="49" charset="-122"/>
              </a:rPr>
              <a:t>哈夫曼编码</a:t>
            </a:r>
          </a:p>
        </p:txBody>
      </p:sp>
      <p:sp>
        <p:nvSpPr>
          <p:cNvPr id="50179" name="Rectangle 3"/>
          <p:cNvSpPr>
            <a:spLocks noGrp="1" noChangeArrowheads="1"/>
          </p:cNvSpPr>
          <p:nvPr>
            <p:ph idx="1"/>
          </p:nvPr>
        </p:nvSpPr>
        <p:spPr>
          <a:xfrm>
            <a:off x="2411760" y="2017713"/>
            <a:ext cx="6543328" cy="4114800"/>
          </a:xfrm>
        </p:spPr>
        <p:txBody>
          <a:bodyPr/>
          <a:lstStyle/>
          <a:p>
            <a:pPr eaLnBrk="1" hangingPunct="1">
              <a:lnSpc>
                <a:spcPct val="90000"/>
              </a:lnSpc>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霍夫曼编码（</a:t>
            </a:r>
            <a:r>
              <a:rPr lang="en-US" altLang="zh-CN" sz="2400" dirty="0" smtClean="0">
                <a:latin typeface="楷体_GB2312" pitchFamily="49" charset="-122"/>
                <a:ea typeface="楷体_GB2312" pitchFamily="49" charset="-122"/>
              </a:rPr>
              <a:t>Huffman Coding</a:t>
            </a:r>
            <a:r>
              <a:rPr lang="zh-CN" altLang="en-US" sz="2400" dirty="0" smtClean="0">
                <a:latin typeface="楷体_GB2312" pitchFamily="49" charset="-122"/>
                <a:ea typeface="楷体_GB2312" pitchFamily="49" charset="-122"/>
              </a:rPr>
              <a:t>）是一种编码方式，是一种用于无损数据压缩的熵编码（权编码）算法。也称“哈夫曼编码”，“赫夫曼编码”。</a:t>
            </a:r>
            <a:endParaRPr lang="en-US" altLang="zh-CN" sz="2400" dirty="0" smtClean="0">
              <a:latin typeface="楷体_GB2312" pitchFamily="49" charset="-122"/>
              <a:ea typeface="楷体_GB2312" pitchFamily="49" charset="-122"/>
            </a:endParaRPr>
          </a:p>
          <a:p>
            <a:pPr eaLnBrk="1" hangingPunct="1">
              <a:lnSpc>
                <a:spcPct val="90000"/>
              </a:lnSpc>
              <a:buNone/>
            </a:pPr>
            <a:endParaRPr lang="en-US" altLang="zh-CN" sz="2400" dirty="0">
              <a:latin typeface="楷体_GB2312" pitchFamily="49" charset="-122"/>
              <a:ea typeface="楷体_GB2312" pitchFamily="49" charset="-122"/>
            </a:endParaRPr>
          </a:p>
          <a:p>
            <a:pPr eaLnBrk="1" hangingPunct="1">
              <a:lnSpc>
                <a:spcPct val="90000"/>
              </a:lnSpc>
              <a:buNone/>
            </a:pPr>
            <a:r>
              <a:rPr lang="en-US" altLang="zh-CN" sz="2400" dirty="0" smtClean="0">
                <a:latin typeface="楷体_GB2312" pitchFamily="49" charset="-122"/>
                <a:ea typeface="楷体_GB2312" pitchFamily="49" charset="-122"/>
              </a:rPr>
              <a:t>		1952</a:t>
            </a:r>
            <a:r>
              <a:rPr lang="zh-CN" altLang="en-US" sz="2400" dirty="0" smtClean="0">
                <a:latin typeface="楷体_GB2312" pitchFamily="49" charset="-122"/>
                <a:ea typeface="楷体_GB2312" pitchFamily="49" charset="-122"/>
              </a:rPr>
              <a:t>年，</a:t>
            </a:r>
            <a:r>
              <a:rPr lang="en-US" altLang="zh-CN" sz="2400" b="1" dirty="0" smtClean="0">
                <a:solidFill>
                  <a:srgbClr val="FF0000"/>
                </a:solidFill>
                <a:latin typeface="楷体_GB2312" pitchFamily="49" charset="-122"/>
                <a:ea typeface="楷体_GB2312" pitchFamily="49" charset="-122"/>
              </a:rPr>
              <a:t>David A. Huffman</a:t>
            </a:r>
            <a:r>
              <a:rPr lang="zh-CN" altLang="en-US" sz="2400" b="1" dirty="0" smtClean="0">
                <a:solidFill>
                  <a:srgbClr val="FF0000"/>
                </a:solidFill>
                <a:latin typeface="楷体_GB2312" pitchFamily="49" charset="-122"/>
                <a:ea typeface="楷体_GB2312" pitchFamily="49" charset="-122"/>
              </a:rPr>
              <a:t>在麻省理工攻读博士时所发明的</a:t>
            </a:r>
            <a:r>
              <a:rPr lang="zh-CN" altLang="en-US" sz="2400" dirty="0" smtClean="0">
                <a:latin typeface="楷体_GB2312" pitchFamily="49" charset="-122"/>
                <a:ea typeface="楷体_GB2312" pitchFamily="49" charset="-122"/>
              </a:rPr>
              <a:t>，并发表于</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一种构建极小多余编码的方法</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A Method for the Construction of Minimum-Redundancy Codes</a:t>
            </a:r>
            <a:r>
              <a:rPr lang="zh-CN" altLang="en-US" sz="2400" dirty="0" smtClean="0">
                <a:latin typeface="楷体_GB2312" pitchFamily="49" charset="-122"/>
                <a:ea typeface="楷体_GB2312" pitchFamily="49" charset="-122"/>
              </a:rPr>
              <a:t>）一文。</a:t>
            </a:r>
          </a:p>
          <a:p>
            <a:pPr eaLnBrk="1" hangingPunct="1">
              <a:lnSpc>
                <a:spcPct val="90000"/>
              </a:lnSpc>
              <a:buFont typeface="Wingdings" panose="05000000000000000000" pitchFamily="2" charset="2"/>
              <a:buNone/>
            </a:pPr>
            <a:endParaRPr lang="zh-CN" altLang="en-US" sz="2400" dirty="0" smtClean="0">
              <a:latin typeface="楷体_GB2312" pitchFamily="49" charset="-122"/>
              <a:ea typeface="楷体_GB2312" pitchFamily="49" charset="-122"/>
            </a:endParaRPr>
          </a:p>
        </p:txBody>
      </p:sp>
      <p:pic>
        <p:nvPicPr>
          <p:cNvPr id="50182" name="Picture 6" descr="Photo of David Huff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20888"/>
            <a:ext cx="1905000" cy="265747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32</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4.4 </a:t>
            </a:r>
            <a:r>
              <a:rPr lang="zh-CN" altLang="en-US" dirty="0" smtClean="0">
                <a:latin typeface="黑体" panose="02010609060101010101" pitchFamily="49" charset="-122"/>
                <a:ea typeface="黑体" panose="02010609060101010101" pitchFamily="49" charset="-122"/>
              </a:rPr>
              <a:t>哈夫曼编码的使用</a:t>
            </a:r>
          </a:p>
        </p:txBody>
      </p:sp>
      <p:sp>
        <p:nvSpPr>
          <p:cNvPr id="50179" name="Rectangle 3"/>
          <p:cNvSpPr>
            <a:spLocks noGrp="1" noChangeArrowheads="1"/>
          </p:cNvSpPr>
          <p:nvPr>
            <p:ph idx="1"/>
          </p:nvPr>
        </p:nvSpPr>
        <p:spPr/>
        <p:txBody>
          <a:bodyPr/>
          <a:lstStyle/>
          <a:p>
            <a:pPr eaLnBrk="1" hangingPunct="1">
              <a:lnSpc>
                <a:spcPct val="90000"/>
              </a:lnSpc>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在计算机数据处理中，哈夫曼编码使用</a:t>
            </a:r>
            <a:r>
              <a:rPr lang="zh-CN" altLang="en-US" sz="2400" b="1" dirty="0" smtClean="0">
                <a:latin typeface="楷体_GB2312" pitchFamily="49" charset="-122"/>
                <a:ea typeface="楷体_GB2312" pitchFamily="49" charset="-122"/>
              </a:rPr>
              <a:t>变长编码表对源符号（如文件中的一个字母）进行编码</a:t>
            </a:r>
            <a:r>
              <a:rPr lang="zh-CN" altLang="en-US" sz="2400" dirty="0" smtClean="0">
                <a:latin typeface="楷体_GB2312" pitchFamily="49" charset="-122"/>
                <a:ea typeface="楷体_GB2312" pitchFamily="49" charset="-122"/>
              </a:rPr>
              <a:t>，其中变长编码表是通过一种评估来源符号出现机率的方法得到的。</a:t>
            </a:r>
            <a:endParaRPr lang="en-US" altLang="zh-CN" sz="2400" dirty="0" smtClean="0">
              <a:latin typeface="楷体_GB2312" pitchFamily="49" charset="-122"/>
              <a:ea typeface="楷体_GB2312" pitchFamily="49" charset="-122"/>
            </a:endParaRPr>
          </a:p>
          <a:p>
            <a:pPr eaLnBrk="1" hangingPunct="1">
              <a:lnSpc>
                <a:spcPct val="90000"/>
              </a:lnSpc>
              <a:buNone/>
            </a:pPr>
            <a:endParaRPr lang="en-US" altLang="zh-CN" sz="2400" dirty="0">
              <a:latin typeface="楷体_GB2312" pitchFamily="49" charset="-122"/>
              <a:ea typeface="楷体_GB2312" pitchFamily="49" charset="-122"/>
            </a:endParaRPr>
          </a:p>
          <a:p>
            <a:pPr eaLnBrk="1" hangingPunct="1">
              <a:lnSpc>
                <a:spcPct val="90000"/>
              </a:lnSpc>
              <a:buNone/>
            </a:pPr>
            <a:r>
              <a:rPr lang="en-US" altLang="zh-CN" sz="2400" dirty="0" smtClean="0">
                <a:latin typeface="楷体_GB2312" pitchFamily="49" charset="-122"/>
                <a:ea typeface="楷体_GB2312" pitchFamily="49" charset="-122"/>
              </a:rPr>
              <a:t>		</a:t>
            </a:r>
            <a:r>
              <a:rPr lang="zh-CN" altLang="en-US" sz="2400" b="1" dirty="0" smtClean="0">
                <a:solidFill>
                  <a:srgbClr val="FF0000"/>
                </a:solidFill>
                <a:latin typeface="楷体_GB2312" pitchFamily="49" charset="-122"/>
                <a:ea typeface="楷体_GB2312" pitchFamily="49" charset="-122"/>
              </a:rPr>
              <a:t>出现机率高的字母使用较短的编码，反之出现机率低的则使用较长的编码</a:t>
            </a:r>
            <a:r>
              <a:rPr lang="zh-CN" altLang="en-US" sz="2400" dirty="0" smtClean="0">
                <a:latin typeface="楷体_GB2312" pitchFamily="49" charset="-122"/>
                <a:ea typeface="楷体_GB2312" pitchFamily="49" charset="-122"/>
              </a:rPr>
              <a:t>，这便使编码之后的字符串的平均长度、期望值降低，从而达到无损压缩数据的目的。</a:t>
            </a:r>
          </a:p>
          <a:p>
            <a:pPr eaLnBrk="1" hangingPunct="1">
              <a:lnSpc>
                <a:spcPct val="90000"/>
              </a:lnSpc>
              <a:buFont typeface="Wingdings" panose="05000000000000000000" pitchFamily="2" charset="2"/>
              <a:buNone/>
            </a:pPr>
            <a:endParaRPr lang="zh-CN" altLang="en-US" sz="2400" dirty="0" smtClean="0">
              <a:latin typeface="楷体_GB2312" pitchFamily="49" charset="-122"/>
              <a:ea typeface="楷体_GB2312" pitchFamily="49" charset="-122"/>
            </a:endParaRPr>
          </a:p>
        </p:txBody>
      </p:sp>
      <p:pic>
        <p:nvPicPr>
          <p:cNvPr id="88066" name="Picture 2" descr="编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5002337"/>
            <a:ext cx="2264668" cy="169850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33</a:t>
            </a:fld>
            <a:r>
              <a:rPr lang="en-US" altLang="zh-CN" smtClean="0"/>
              <a:t>/59</a:t>
            </a:r>
            <a:endParaRPr lang="en-US" altLang="zh-CN" dirty="0"/>
          </a:p>
        </p:txBody>
      </p:sp>
    </p:spTree>
    <p:extLst>
      <p:ext uri="{BB962C8B-B14F-4D97-AF65-F5344CB8AC3E}">
        <p14:creationId xmlns:p14="http://schemas.microsoft.com/office/powerpoint/2010/main" val="423372219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b="1" dirty="0" smtClean="0"/>
              <a:t>哈夫曼编码举例</a:t>
            </a:r>
            <a:endParaRPr lang="zh-CN" altLang="en-US" b="1" dirty="0"/>
          </a:p>
        </p:txBody>
      </p:sp>
      <p:sp>
        <p:nvSpPr>
          <p:cNvPr id="3" name="内容占位符 2"/>
          <p:cNvSpPr>
            <a:spLocks noGrp="1"/>
          </p:cNvSpPr>
          <p:nvPr>
            <p:ph idx="1"/>
          </p:nvPr>
        </p:nvSpPr>
        <p:spPr/>
        <p:txBody>
          <a:bodyPr/>
          <a:lstStyle/>
          <a:p>
            <a:r>
              <a:rPr lang="zh-CN" altLang="en-US" dirty="0" smtClean="0"/>
              <a:t>英文字母 </a:t>
            </a:r>
            <a:r>
              <a:rPr lang="en-US" altLang="zh-CN" b="1" dirty="0" smtClean="0">
                <a:solidFill>
                  <a:srgbClr val="FF0000"/>
                </a:solidFill>
              </a:rPr>
              <a:t>P96</a:t>
            </a:r>
          </a:p>
          <a:p>
            <a:pPr lvl="1"/>
            <a:r>
              <a:rPr lang="zh-CN" altLang="en-US" sz="2400" dirty="0" smtClean="0"/>
              <a:t>在英文中，</a:t>
            </a:r>
            <a:r>
              <a:rPr lang="en-US" altLang="zh-CN" sz="2400" dirty="0" smtClean="0"/>
              <a:t>e</a:t>
            </a:r>
            <a:r>
              <a:rPr lang="zh-CN" altLang="en-US" sz="2400" dirty="0" smtClean="0"/>
              <a:t>的出现机率最高，而</a:t>
            </a:r>
            <a:r>
              <a:rPr lang="en-US" altLang="zh-CN" sz="2400" dirty="0" smtClean="0"/>
              <a:t>z</a:t>
            </a:r>
            <a:r>
              <a:rPr lang="zh-CN" altLang="en-US" sz="2400" dirty="0" smtClean="0"/>
              <a:t>的出现概率则最低；</a:t>
            </a:r>
            <a:endParaRPr lang="en-US" altLang="zh-CN" sz="2400" dirty="0" smtClean="0"/>
          </a:p>
          <a:p>
            <a:pPr lvl="1"/>
            <a:r>
              <a:rPr lang="zh-CN" altLang="en-US" sz="2400" dirty="0" smtClean="0"/>
              <a:t>当利用哈夫曼编码对一篇英文进行压缩时，</a:t>
            </a:r>
            <a:r>
              <a:rPr lang="en-US" altLang="zh-CN" sz="2400" dirty="0" smtClean="0"/>
              <a:t>e</a:t>
            </a:r>
            <a:r>
              <a:rPr lang="zh-CN" altLang="en-US" sz="2400" dirty="0" smtClean="0"/>
              <a:t>极有可能用一个比特来表示，而</a:t>
            </a:r>
            <a:r>
              <a:rPr lang="en-US" altLang="zh-CN" sz="2400" dirty="0" smtClean="0"/>
              <a:t>z</a:t>
            </a:r>
            <a:r>
              <a:rPr lang="zh-CN" altLang="en-US" sz="2400" dirty="0" smtClean="0"/>
              <a:t>则可能花去</a:t>
            </a:r>
            <a:r>
              <a:rPr lang="en-US" altLang="zh-CN" sz="2400" dirty="0" smtClean="0"/>
              <a:t>25</a:t>
            </a:r>
            <a:r>
              <a:rPr lang="zh-CN" altLang="en-US" sz="2400" dirty="0" smtClean="0"/>
              <a:t>个比特（不是</a:t>
            </a:r>
            <a:r>
              <a:rPr lang="en-US" altLang="zh-CN" sz="2400" dirty="0" smtClean="0"/>
              <a:t>26</a:t>
            </a:r>
            <a:r>
              <a:rPr lang="zh-CN" altLang="en-US" sz="2400" dirty="0" smtClean="0"/>
              <a:t>）；</a:t>
            </a:r>
            <a:endParaRPr lang="en-US" altLang="zh-CN" sz="2400" dirty="0" smtClean="0"/>
          </a:p>
          <a:p>
            <a:pPr lvl="1"/>
            <a:r>
              <a:rPr lang="zh-CN" altLang="en-US" sz="2400" dirty="0" smtClean="0"/>
              <a:t>可以大幅度提高无损压缩的比例；</a:t>
            </a:r>
            <a:endParaRPr lang="zh-CN" altLang="en-US" sz="2400" dirty="0"/>
          </a:p>
        </p:txBody>
      </p:sp>
      <p:sp>
        <p:nvSpPr>
          <p:cNvPr id="6" name="灯片编号占位符 5"/>
          <p:cNvSpPr>
            <a:spLocks noGrp="1"/>
          </p:cNvSpPr>
          <p:nvPr>
            <p:ph type="sldNum" sz="quarter" idx="12"/>
          </p:nvPr>
        </p:nvSpPr>
        <p:spPr/>
        <p:txBody>
          <a:bodyPr/>
          <a:lstStyle/>
          <a:p>
            <a:pPr>
              <a:defRPr/>
            </a:pPr>
            <a:fld id="{1CFC2572-60A5-48B9-BBDF-F34B681C6B12}" type="slidenum">
              <a:rPr lang="zh-CN" altLang="en-US" smtClean="0"/>
              <a:pPr>
                <a:defRPr/>
              </a:pPr>
              <a:t>34</a:t>
            </a:fld>
            <a:r>
              <a:rPr lang="en-US" altLang="zh-CN" smtClean="0"/>
              <a:t>/59</a:t>
            </a:r>
            <a:endParaRPr lang="en-US" altLang="zh-CN" dirty="0"/>
          </a:p>
        </p:txBody>
      </p:sp>
    </p:spTree>
    <p:extLst>
      <p:ext uri="{BB962C8B-B14F-4D97-AF65-F5344CB8AC3E}">
        <p14:creationId xmlns:p14="http://schemas.microsoft.com/office/powerpoint/2010/main" val="189757152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a:t>
            </a:r>
            <a:r>
              <a:rPr lang="zh-CN" altLang="en-US" dirty="0" smtClean="0"/>
              <a:t>哈夫曼编码</a:t>
            </a:r>
            <a:endParaRPr lang="zh-CN" altLang="en-US" dirty="0"/>
          </a:p>
        </p:txBody>
      </p:sp>
      <p:sp>
        <p:nvSpPr>
          <p:cNvPr id="3" name="内容占位符 2"/>
          <p:cNvSpPr>
            <a:spLocks noGrp="1"/>
          </p:cNvSpPr>
          <p:nvPr>
            <p:ph idx="1"/>
          </p:nvPr>
        </p:nvSpPr>
        <p:spPr/>
        <p:txBody>
          <a:bodyPr/>
          <a:lstStyle/>
          <a:p>
            <a:pPr eaLnBrk="1" hangingPunct="1">
              <a:lnSpc>
                <a:spcPct val="90000"/>
              </a:lnSpc>
              <a:buNone/>
            </a:pPr>
            <a:r>
              <a:rPr lang="en-US" altLang="zh-CN" sz="3600" dirty="0">
                <a:solidFill>
                  <a:schemeClr val="folHlink"/>
                </a:solidFill>
                <a:latin typeface="黑体" panose="02010609060101010101" pitchFamily="49" charset="-122"/>
                <a:ea typeface="黑体" panose="02010609060101010101" pitchFamily="49" charset="-122"/>
              </a:rPr>
              <a:t>1</a:t>
            </a:r>
            <a:r>
              <a:rPr lang="zh-CN" altLang="en-US" sz="3600" dirty="0">
                <a:solidFill>
                  <a:schemeClr val="folHlink"/>
                </a:solidFill>
                <a:latin typeface="黑体" panose="02010609060101010101" pitchFamily="49" charset="-122"/>
                <a:ea typeface="黑体" panose="02010609060101010101" pitchFamily="49" charset="-122"/>
              </a:rPr>
              <a:t>、前缀码</a:t>
            </a:r>
          </a:p>
          <a:p>
            <a:pPr eaLnBrk="1" hangingPunct="1">
              <a:lnSpc>
                <a:spcPct val="90000"/>
              </a:lnSpc>
              <a:buNone/>
            </a:pPr>
            <a:r>
              <a:rPr lang="zh-CN" altLang="en-US" dirty="0">
                <a:latin typeface="楷体_GB2312" pitchFamily="49" charset="-122"/>
                <a:ea typeface="楷体_GB2312" pitchFamily="49" charset="-122"/>
              </a:rPr>
              <a:t>		对每一个字符规定一个</a:t>
            </a:r>
            <a:r>
              <a:rPr lang="en-US" altLang="zh-CN" dirty="0">
                <a:latin typeface="楷体_GB2312" pitchFamily="49" charset="-122"/>
                <a:ea typeface="楷体_GB2312" pitchFamily="49" charset="-122"/>
              </a:rPr>
              <a:t>0,1</a:t>
            </a:r>
            <a:r>
              <a:rPr lang="zh-CN" altLang="en-US" dirty="0">
                <a:latin typeface="楷体_GB2312" pitchFamily="49" charset="-122"/>
                <a:ea typeface="楷体_GB2312" pitchFamily="49" charset="-122"/>
              </a:rPr>
              <a:t>串作为其代码，并要求任一字符的代码都不是其它字符代码的前缀。这种编码称为</a:t>
            </a:r>
            <a:r>
              <a:rPr lang="zh-CN" altLang="en-US" b="1" dirty="0">
                <a:solidFill>
                  <a:schemeClr val="hlink"/>
                </a:solidFill>
                <a:latin typeface="楷体_GB2312" pitchFamily="49" charset="-122"/>
                <a:ea typeface="楷体_GB2312" pitchFamily="49" charset="-122"/>
              </a:rPr>
              <a:t>前缀码</a:t>
            </a:r>
            <a:r>
              <a:rPr lang="zh-CN" altLang="en-US" dirty="0">
                <a:latin typeface="楷体_GB2312" pitchFamily="49" charset="-122"/>
                <a:ea typeface="楷体_GB2312" pitchFamily="49" charset="-122"/>
              </a:rPr>
              <a:t>。</a:t>
            </a:r>
          </a:p>
          <a:p>
            <a:endParaRPr lang="zh-CN" altLang="en-US" dirty="0"/>
          </a:p>
        </p:txBody>
      </p:sp>
      <p:sp>
        <p:nvSpPr>
          <p:cNvPr id="6" name="灯片编号占位符 5"/>
          <p:cNvSpPr>
            <a:spLocks noGrp="1"/>
          </p:cNvSpPr>
          <p:nvPr>
            <p:ph type="sldNum" sz="quarter" idx="12"/>
          </p:nvPr>
        </p:nvSpPr>
        <p:spPr/>
        <p:txBody>
          <a:bodyPr/>
          <a:lstStyle/>
          <a:p>
            <a:pPr>
              <a:defRPr/>
            </a:pPr>
            <a:fld id="{1CFC2572-60A5-48B9-BBDF-F34B681C6B12}" type="slidenum">
              <a:rPr lang="zh-CN" altLang="en-US" smtClean="0"/>
              <a:pPr>
                <a:defRPr/>
              </a:pPr>
              <a:t>35</a:t>
            </a:fld>
            <a:r>
              <a:rPr lang="en-US" altLang="zh-CN" smtClean="0"/>
              <a:t>/59</a:t>
            </a:r>
            <a:endParaRPr lang="en-US" altLang="zh-CN" dirty="0"/>
          </a:p>
        </p:txBody>
      </p:sp>
    </p:spTree>
    <p:extLst>
      <p:ext uri="{BB962C8B-B14F-4D97-AF65-F5344CB8AC3E}">
        <p14:creationId xmlns:p14="http://schemas.microsoft.com/office/powerpoint/2010/main" val="383737055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4.4 </a:t>
            </a:r>
            <a:r>
              <a:rPr lang="zh-CN" altLang="en-US" smtClean="0">
                <a:latin typeface="黑体" panose="02010609060101010101" pitchFamily="49" charset="-122"/>
                <a:ea typeface="黑体" panose="02010609060101010101" pitchFamily="49" charset="-122"/>
              </a:rPr>
              <a:t>哈夫曼编码</a:t>
            </a:r>
          </a:p>
        </p:txBody>
      </p:sp>
      <p:sp>
        <p:nvSpPr>
          <p:cNvPr id="51203"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编码的前缀性质可以使译码方法非常简单。 </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表示</a:t>
            </a:r>
            <a:r>
              <a:rPr lang="zh-CN" altLang="en-US" sz="2400" b="1" dirty="0" smtClean="0">
                <a:solidFill>
                  <a:schemeClr val="hlink"/>
                </a:solidFill>
                <a:latin typeface="楷体_GB2312" pitchFamily="49" charset="-122"/>
                <a:ea typeface="楷体_GB2312" pitchFamily="49" charset="-122"/>
              </a:rPr>
              <a:t>最优前缀码</a:t>
            </a:r>
            <a:r>
              <a:rPr lang="zh-CN" altLang="en-US" sz="2400" dirty="0" smtClean="0">
                <a:latin typeface="楷体_GB2312" pitchFamily="49" charset="-122"/>
                <a:ea typeface="楷体_GB2312" pitchFamily="49" charset="-122"/>
              </a:rPr>
              <a:t>的二叉树总是一棵</a:t>
            </a:r>
            <a:r>
              <a:rPr lang="zh-CN" altLang="en-US" sz="2400" b="1" dirty="0" smtClean="0">
                <a:solidFill>
                  <a:schemeClr val="hlink"/>
                </a:solidFill>
                <a:latin typeface="楷体_GB2312" pitchFamily="49" charset="-122"/>
                <a:ea typeface="楷体_GB2312" pitchFamily="49" charset="-122"/>
              </a:rPr>
              <a:t>完全二叉树</a:t>
            </a:r>
            <a:r>
              <a:rPr lang="zh-CN" altLang="en-US" sz="2400" dirty="0" smtClean="0">
                <a:latin typeface="楷体_GB2312" pitchFamily="49" charset="-122"/>
                <a:ea typeface="楷体_GB2312" pitchFamily="49" charset="-122"/>
              </a:rPr>
              <a:t>，即树中任一结点都有</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个儿子结点。</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a:t>
            </a:r>
            <a:r>
              <a:rPr lang="zh-CN" altLang="en-US" sz="2400" b="1" dirty="0" smtClean="0">
                <a:solidFill>
                  <a:schemeClr val="hlink"/>
                </a:solidFill>
                <a:latin typeface="楷体_GB2312" pitchFamily="49" charset="-122"/>
                <a:ea typeface="楷体_GB2312" pitchFamily="49" charset="-122"/>
              </a:rPr>
              <a:t>平均码长</a:t>
            </a:r>
            <a:r>
              <a:rPr lang="zh-CN" altLang="en-US" sz="2400" dirty="0" smtClean="0">
                <a:latin typeface="楷体_GB2312" pitchFamily="49" charset="-122"/>
                <a:ea typeface="楷体_GB2312" pitchFamily="49" charset="-122"/>
              </a:rPr>
              <a:t>定义为：</a:t>
            </a:r>
          </a:p>
          <a:p>
            <a:pPr eaLnBrk="1" hangingPunct="1">
              <a:buFont typeface="Wingdings" panose="05000000000000000000" pitchFamily="2" charset="2"/>
              <a:buNone/>
            </a:pPr>
            <a:endParaRPr lang="zh-CN" altLang="en-US" sz="2400" dirty="0" smtClean="0">
              <a:latin typeface="楷体_GB2312" pitchFamily="49" charset="-122"/>
              <a:ea typeface="楷体_GB2312" pitchFamily="49" charset="-122"/>
            </a:endParaRP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a:t>
            </a:r>
            <a:endParaRPr lang="en-US" altLang="zh-CN" sz="2400" dirty="0" smtClean="0">
              <a:latin typeface="楷体_GB2312" pitchFamily="49" charset="-122"/>
              <a:ea typeface="楷体_GB2312" pitchFamily="49" charset="-122"/>
            </a:endParaRPr>
          </a:p>
          <a:p>
            <a:pPr eaLnBrk="1" hangingPunct="1">
              <a:buFont typeface="Wingdings" panose="05000000000000000000" pitchFamily="2" charset="2"/>
              <a:buNone/>
            </a:pPr>
            <a:endParaRPr lang="en-US" altLang="zh-CN" sz="2400" dirty="0">
              <a:latin typeface="楷体_GB2312" pitchFamily="49" charset="-122"/>
              <a:ea typeface="楷体_GB2312" pitchFamily="49" charset="-122"/>
            </a:endParaRPr>
          </a:p>
          <a:p>
            <a:pPr eaLnBrk="1" hangingPunct="1">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使平均码长达到最小的前缀码编码方案称为给定编码字符集</a:t>
            </a:r>
            <a:r>
              <a:rPr lang="en-US" altLang="zh-CN" sz="2400" dirty="0" smtClean="0">
                <a:latin typeface="楷体_GB2312" pitchFamily="49" charset="-122"/>
                <a:ea typeface="楷体_GB2312" pitchFamily="49" charset="-122"/>
              </a:rPr>
              <a:t>C</a:t>
            </a:r>
            <a:r>
              <a:rPr lang="zh-CN" altLang="en-US" sz="2400" dirty="0" smtClean="0">
                <a:latin typeface="楷体_GB2312" pitchFamily="49" charset="-122"/>
                <a:ea typeface="楷体_GB2312" pitchFamily="49" charset="-122"/>
              </a:rPr>
              <a:t>的</a:t>
            </a:r>
            <a:r>
              <a:rPr lang="zh-CN" altLang="en-US" sz="2400" b="1" dirty="0" smtClean="0">
                <a:solidFill>
                  <a:schemeClr val="hlink"/>
                </a:solidFill>
                <a:latin typeface="楷体_GB2312" pitchFamily="49" charset="-122"/>
                <a:ea typeface="楷体_GB2312" pitchFamily="49" charset="-122"/>
              </a:rPr>
              <a:t>最优前缀码</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p:txBody>
      </p:sp>
      <p:graphicFrame>
        <p:nvGraphicFramePr>
          <p:cNvPr id="51204" name="Object 4"/>
          <p:cNvGraphicFramePr>
            <a:graphicFrameLocks noChangeAspect="1"/>
          </p:cNvGraphicFramePr>
          <p:nvPr>
            <p:extLst>
              <p:ext uri="{D42A27DB-BD31-4B8C-83A1-F6EECF244321}">
                <p14:modId xmlns:p14="http://schemas.microsoft.com/office/powerpoint/2010/main" val="862752055"/>
              </p:ext>
            </p:extLst>
          </p:nvPr>
        </p:nvGraphicFramePr>
        <p:xfrm>
          <a:off x="4643438" y="3284538"/>
          <a:ext cx="2808287" cy="738187"/>
        </p:xfrm>
        <a:graphic>
          <a:graphicData uri="http://schemas.openxmlformats.org/presentationml/2006/ole">
            <mc:AlternateContent xmlns:mc="http://schemas.openxmlformats.org/markup-compatibility/2006">
              <mc:Choice xmlns:v="urn:schemas-microsoft-com:vml" Requires="v">
                <p:oleObj spid="_x0000_s51246" name="Equation" r:id="rId3" imgW="1307532" imgH="342751" progId="Equation.DSMT4">
                  <p:embed/>
                </p:oleObj>
              </mc:Choice>
              <mc:Fallback>
                <p:oleObj name="Equation" r:id="rId3" imgW="1307532" imgH="34275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284538"/>
                        <a:ext cx="28082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5" name="Rectangle 6"/>
          <p:cNvSpPr>
            <a:spLocks noChangeArrowheads="1"/>
          </p:cNvSpPr>
          <p:nvPr/>
        </p:nvSpPr>
        <p:spPr bwMode="auto">
          <a:xfrm>
            <a:off x="3590925" y="3570288"/>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a:latin typeface="Arial" panose="020B0604020202020204" pitchFamily="34" charset="0"/>
                <a:ea typeface="华文行楷" panose="02010800040101010101" pitchFamily="2" charset="-122"/>
              </a:rPr>
              <a:t> </a:t>
            </a:r>
            <a:endParaRPr kumimoji="1" lang="zh-CN" altLang="en-US" sz="2400">
              <a:latin typeface="Times New Roman" panose="02020603050405020304" pitchFamily="18" charset="0"/>
            </a:endParaRPr>
          </a:p>
        </p:txBody>
      </p:sp>
      <p:sp>
        <p:nvSpPr>
          <p:cNvPr id="2" name="文本框 1"/>
          <p:cNvSpPr txBox="1"/>
          <p:nvPr/>
        </p:nvSpPr>
        <p:spPr>
          <a:xfrm>
            <a:off x="884297" y="4101123"/>
            <a:ext cx="8326318" cy="369332"/>
          </a:xfrm>
          <a:prstGeom prst="rect">
            <a:avLst/>
          </a:prstGeom>
          <a:noFill/>
        </p:spPr>
        <p:txBody>
          <a:bodyPr wrap="none" rtlCol="0">
            <a:spAutoFit/>
          </a:bodyPr>
          <a:lstStyle/>
          <a:p>
            <a:r>
              <a:rPr lang="zh-CN" altLang="en-US" b="1" dirty="0" smtClean="0">
                <a:latin typeface="黑体" panose="02010609060101010101" pitchFamily="49" charset="-122"/>
                <a:ea typeface="黑体" panose="02010609060101010101" pitchFamily="49" charset="-122"/>
              </a:rPr>
              <a:t>给定编码字符集</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其频率分布</a:t>
            </a:r>
            <a:r>
              <a:rPr lang="en-US" altLang="zh-CN" b="1" dirty="0" smtClean="0">
                <a:latin typeface="黑体" panose="02010609060101010101" pitchFamily="49" charset="-122"/>
                <a:ea typeface="黑体" panose="02010609060101010101" pitchFamily="49" charset="-122"/>
              </a:rPr>
              <a:t>f</a:t>
            </a:r>
            <a:r>
              <a:rPr lang="zh-CN" altLang="en-US" b="1" dirty="0" smtClean="0">
                <a:latin typeface="黑体" panose="02010609060101010101" pitchFamily="49" charset="-122"/>
                <a:ea typeface="黑体" panose="02010609060101010101" pitchFamily="49" charset="-122"/>
              </a:rPr>
              <a:t>，即</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中任一字符</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以频率</a:t>
            </a:r>
            <a:r>
              <a:rPr lang="en-US" altLang="zh-CN" b="1" dirty="0" smtClean="0">
                <a:latin typeface="黑体" panose="02010609060101010101" pitchFamily="49" charset="-122"/>
                <a:ea typeface="黑体" panose="02010609060101010101" pitchFamily="49" charset="-122"/>
              </a:rPr>
              <a:t>f(c)</a:t>
            </a:r>
            <a:r>
              <a:rPr lang="zh-CN" altLang="en-US" b="1" dirty="0" smtClean="0">
                <a:latin typeface="黑体" panose="02010609060101010101" pitchFamily="49" charset="-122"/>
                <a:ea typeface="黑体" panose="02010609060101010101" pitchFamily="49" charset="-122"/>
              </a:rPr>
              <a:t>在数据文件中出现。</a:t>
            </a:r>
            <a:endParaRPr lang="zh-CN" altLang="en-US" b="1" dirty="0">
              <a:latin typeface="黑体" panose="02010609060101010101" pitchFamily="49" charset="-122"/>
              <a:ea typeface="黑体" panose="02010609060101010101" pitchFamily="49" charset="-122"/>
            </a:endParaRPr>
          </a:p>
        </p:txBody>
      </p:sp>
      <p:sp>
        <p:nvSpPr>
          <p:cNvPr id="8" name="文本框 7"/>
          <p:cNvSpPr txBox="1"/>
          <p:nvPr/>
        </p:nvSpPr>
        <p:spPr>
          <a:xfrm>
            <a:off x="905729" y="4544946"/>
            <a:ext cx="6583854" cy="369332"/>
          </a:xfrm>
          <a:prstGeom prst="rect">
            <a:avLst/>
          </a:prstGeom>
          <a:noFill/>
        </p:spPr>
        <p:txBody>
          <a:bodyPr wrap="none" rtlCol="0">
            <a:spAutoFit/>
          </a:bodyPr>
          <a:lstStyle/>
          <a:p>
            <a:r>
              <a:rPr lang="zh-CN" altLang="en-US" b="1" dirty="0" smtClean="0">
                <a:latin typeface="黑体" panose="02010609060101010101" pitchFamily="49" charset="-122"/>
                <a:ea typeface="黑体" panose="02010609060101010101" pitchFamily="49" charset="-122"/>
              </a:rPr>
              <a:t>字符</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在树</a:t>
            </a:r>
            <a:r>
              <a:rPr lang="en-US" altLang="zh-CN" b="1" dirty="0" smtClean="0">
                <a:latin typeface="黑体" panose="02010609060101010101" pitchFamily="49" charset="-122"/>
                <a:ea typeface="黑体" panose="02010609060101010101" pitchFamily="49" charset="-122"/>
              </a:rPr>
              <a:t>T</a:t>
            </a:r>
            <a:r>
              <a:rPr lang="zh-CN" altLang="en-US" b="1" dirty="0" smtClean="0">
                <a:latin typeface="黑体" panose="02010609060101010101" pitchFamily="49" charset="-122"/>
                <a:ea typeface="黑体" panose="02010609060101010101" pitchFamily="49" charset="-122"/>
              </a:rPr>
              <a:t>中的深度记为      ，同时也是字符</a:t>
            </a:r>
            <a:r>
              <a:rPr lang="en-US" altLang="zh-CN" b="1" dirty="0" smtClean="0">
                <a:latin typeface="黑体" panose="02010609060101010101" pitchFamily="49" charset="-122"/>
                <a:ea typeface="黑体" panose="02010609060101010101" pitchFamily="49" charset="-122"/>
              </a:rPr>
              <a:t>c</a:t>
            </a:r>
            <a:r>
              <a:rPr lang="zh-CN" altLang="en-US" b="1" dirty="0" smtClean="0">
                <a:latin typeface="黑体" panose="02010609060101010101" pitchFamily="49" charset="-122"/>
                <a:ea typeface="黑体" panose="02010609060101010101" pitchFamily="49" charset="-122"/>
              </a:rPr>
              <a:t>的前缀码长。</a:t>
            </a:r>
            <a:endParaRPr lang="zh-CN" altLang="en-US"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p:cNvSpPr/>
              <p:nvPr/>
            </p:nvSpPr>
            <p:spPr>
              <a:xfrm>
                <a:off x="3514769" y="4544946"/>
                <a:ext cx="8219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𝑇</m:t>
                              </m:r>
                            </m:sub>
                          </m:sSub>
                          <m:r>
                            <a:rPr lang="zh-CN" altLang="en-US" i="0">
                              <a:latin typeface="Cambria Math" panose="02040503050406030204" pitchFamily="18" charset="0"/>
                            </a:rPr>
                            <m:t>(</m:t>
                          </m:r>
                          <m:r>
                            <a:rPr lang="zh-CN" altLang="en-US" i="1">
                              <a:latin typeface="Cambria Math" panose="02040503050406030204" pitchFamily="18" charset="0"/>
                            </a:rPr>
                            <m:t>𝑐</m:t>
                          </m: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514769" y="4544946"/>
                <a:ext cx="821955" cy="369332"/>
              </a:xfrm>
              <a:prstGeom prst="rect">
                <a:avLst/>
              </a:prstGeom>
              <a:blipFill rotWithShape="0">
                <a:blip r:embed="rId5"/>
                <a:stretch>
                  <a:fillRect t="-118333" r="-61194" b="-19166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1CFC2572-60A5-48B9-BBDF-F34B681C6B12}" type="slidenum">
              <a:rPr lang="zh-CN" altLang="en-US" smtClean="0"/>
              <a:pPr>
                <a:defRPr/>
              </a:pPr>
              <a:t>36</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4.4 </a:t>
            </a:r>
            <a:r>
              <a:rPr lang="zh-CN" altLang="en-US" smtClean="0">
                <a:latin typeface="黑体" panose="02010609060101010101" pitchFamily="49" charset="-122"/>
                <a:ea typeface="黑体" panose="02010609060101010101" pitchFamily="49" charset="-122"/>
              </a:rPr>
              <a:t>哈夫曼编码</a:t>
            </a:r>
          </a:p>
        </p:txBody>
      </p:sp>
      <p:sp>
        <p:nvSpPr>
          <p:cNvPr id="52227"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800" b="1" dirty="0" smtClean="0">
                <a:solidFill>
                  <a:schemeClr val="folHlink"/>
                </a:solidFill>
                <a:latin typeface="黑体" panose="02010609060101010101" pitchFamily="49" charset="-122"/>
                <a:ea typeface="黑体" panose="02010609060101010101" pitchFamily="49" charset="-122"/>
              </a:rPr>
              <a:t>2</a:t>
            </a:r>
            <a:r>
              <a:rPr lang="zh-CN" altLang="en-US" sz="2800" b="1" dirty="0" smtClean="0">
                <a:solidFill>
                  <a:schemeClr val="folHlink"/>
                </a:solidFill>
                <a:latin typeface="黑体" panose="02010609060101010101" pitchFamily="49" charset="-122"/>
                <a:ea typeface="黑体" panose="02010609060101010101" pitchFamily="49" charset="-122"/>
              </a:rPr>
              <a:t>、构造哈夫曼编码</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哈夫曼提出构造最优前缀码的贪心算法，由此产生的编码方案称为</a:t>
            </a:r>
            <a:r>
              <a:rPr lang="zh-CN" altLang="en-US" sz="2400" b="1" dirty="0" smtClean="0">
                <a:solidFill>
                  <a:schemeClr val="hlink"/>
                </a:solidFill>
                <a:latin typeface="楷体_GB2312" pitchFamily="49" charset="-122"/>
                <a:ea typeface="楷体_GB2312" pitchFamily="49" charset="-122"/>
              </a:rPr>
              <a:t>哈夫曼编码</a:t>
            </a:r>
            <a:r>
              <a:rPr lang="zh-CN" altLang="en-US" sz="2400" dirty="0" smtClean="0">
                <a:latin typeface="楷体_GB2312" pitchFamily="49" charset="-122"/>
                <a:ea typeface="楷体_GB2312" pitchFamily="49" charset="-122"/>
              </a:rPr>
              <a:t>。</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哈夫曼算法以自底向上的方式构造表示最优前缀码的二叉树</a:t>
            </a:r>
            <a:r>
              <a:rPr lang="en-US" altLang="zh-CN" sz="2400" dirty="0" smtClean="0">
                <a:latin typeface="楷体_GB2312" pitchFamily="49" charset="-122"/>
                <a:ea typeface="楷体_GB2312" pitchFamily="49" charset="-122"/>
              </a:rPr>
              <a:t>T</a:t>
            </a:r>
            <a:r>
              <a:rPr lang="zh-CN" altLang="en-US" sz="2400" dirty="0" smtClean="0">
                <a:latin typeface="楷体_GB2312" pitchFamily="49" charset="-122"/>
                <a:ea typeface="楷体_GB2312" pitchFamily="49" charset="-122"/>
              </a:rPr>
              <a:t>。</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算法以</a:t>
            </a:r>
            <a:r>
              <a:rPr lang="en-US" altLang="zh-CN" sz="2400" dirty="0" smtClean="0">
                <a:latin typeface="楷体_GB2312" pitchFamily="49" charset="-122"/>
                <a:ea typeface="楷体_GB2312" pitchFamily="49" charset="-122"/>
              </a:rPr>
              <a:t>|C|</a:t>
            </a:r>
            <a:r>
              <a:rPr lang="zh-CN" altLang="en-US" sz="2400" dirty="0" smtClean="0">
                <a:latin typeface="楷体_GB2312" pitchFamily="49" charset="-122"/>
                <a:ea typeface="楷体_GB2312" pitchFamily="49" charset="-122"/>
              </a:rPr>
              <a:t>个叶结点开始，执行</a:t>
            </a:r>
            <a:r>
              <a:rPr lang="en-US" altLang="zh-CN" sz="2400" dirty="0" smtClean="0">
                <a:latin typeface="楷体_GB2312" pitchFamily="49" charset="-122"/>
                <a:ea typeface="楷体_GB2312" pitchFamily="49" charset="-122"/>
              </a:rPr>
              <a:t>|C|</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次的</a:t>
            </a:r>
            <a:r>
              <a:rPr lang="zh-CN" altLang="en-US" sz="2400" dirty="0" smtClean="0">
                <a:latin typeface="Arial" panose="020B0604020202020204" pitchFamily="34" charset="0"/>
                <a:ea typeface="楷体_GB2312" pitchFamily="49" charset="-122"/>
              </a:rPr>
              <a:t>“</a:t>
            </a:r>
            <a:r>
              <a:rPr lang="zh-CN" altLang="en-US" sz="2400" dirty="0" smtClean="0">
                <a:latin typeface="楷体_GB2312" pitchFamily="49" charset="-122"/>
                <a:ea typeface="楷体_GB2312" pitchFamily="49" charset="-122"/>
              </a:rPr>
              <a:t>合并</a:t>
            </a:r>
            <a:r>
              <a:rPr lang="zh-CN" altLang="en-US" sz="2400" dirty="0" smtClean="0">
                <a:latin typeface="Arial" panose="020B0604020202020204" pitchFamily="34" charset="0"/>
                <a:ea typeface="楷体_GB2312" pitchFamily="49" charset="-122"/>
              </a:rPr>
              <a:t>”</a:t>
            </a:r>
            <a:r>
              <a:rPr lang="zh-CN" altLang="en-US" sz="2400" dirty="0" smtClean="0">
                <a:latin typeface="楷体_GB2312" pitchFamily="49" charset="-122"/>
                <a:ea typeface="楷体_GB2312" pitchFamily="49" charset="-122"/>
              </a:rPr>
              <a:t>运算后产生最终所要求的树</a:t>
            </a:r>
            <a:r>
              <a:rPr lang="en-US" altLang="zh-CN" sz="2400" dirty="0" smtClean="0">
                <a:latin typeface="楷体_GB2312" pitchFamily="49" charset="-122"/>
                <a:ea typeface="楷体_GB2312" pitchFamily="49" charset="-122"/>
              </a:rPr>
              <a:t>T</a:t>
            </a:r>
            <a:r>
              <a:rPr lang="zh-CN" altLang="en-US" sz="2400" dirty="0" smtClean="0">
                <a:latin typeface="楷体_GB2312" pitchFamily="49" charset="-122"/>
                <a:ea typeface="楷体_GB2312" pitchFamily="49" charset="-122"/>
              </a:rPr>
              <a:t>。</a:t>
            </a:r>
            <a:r>
              <a:rPr lang="zh-CN" altLang="en-US" dirty="0" smtClean="0"/>
              <a:t> </a:t>
            </a:r>
          </a:p>
          <a:p>
            <a:pPr eaLnBrk="1" hangingPunct="1">
              <a:buFont typeface="Wingdings" panose="05000000000000000000" pitchFamily="2" charset="2"/>
              <a:buNone/>
            </a:pPr>
            <a:r>
              <a:rPr lang="zh-CN" altLang="en-US" dirty="0" smtClean="0"/>
              <a:t>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37</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4.4 </a:t>
            </a:r>
            <a:r>
              <a:rPr lang="zh-CN" altLang="en-US" smtClean="0">
                <a:latin typeface="黑体" panose="02010609060101010101" pitchFamily="49" charset="-122"/>
                <a:ea typeface="黑体" panose="02010609060101010101" pitchFamily="49" charset="-122"/>
              </a:rPr>
              <a:t>哈夫曼编码</a:t>
            </a:r>
          </a:p>
        </p:txBody>
      </p:sp>
      <p:sp>
        <p:nvSpPr>
          <p:cNvPr id="53251"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在书上给出的算法</a:t>
            </a:r>
            <a:r>
              <a:rPr lang="en-US" altLang="zh-CN" sz="2400" dirty="0" err="1" smtClean="0">
                <a:latin typeface="楷体_GB2312" pitchFamily="49" charset="-122"/>
                <a:ea typeface="楷体_GB2312" pitchFamily="49" charset="-122"/>
              </a:rPr>
              <a:t>huffmanTree</a:t>
            </a:r>
            <a:r>
              <a:rPr lang="zh-CN" altLang="en-US" sz="2400" dirty="0" smtClean="0">
                <a:latin typeface="楷体_GB2312" pitchFamily="49" charset="-122"/>
                <a:ea typeface="楷体_GB2312" pitchFamily="49" charset="-122"/>
              </a:rPr>
              <a:t>中，编码字符集中每一字符</a:t>
            </a:r>
            <a:r>
              <a:rPr lang="en-US" altLang="zh-CN" sz="2400" dirty="0" smtClean="0">
                <a:latin typeface="楷体_GB2312" pitchFamily="49" charset="-122"/>
                <a:ea typeface="楷体_GB2312" pitchFamily="49" charset="-122"/>
              </a:rPr>
              <a:t>c</a:t>
            </a:r>
            <a:r>
              <a:rPr lang="zh-CN" altLang="en-US" sz="2400" dirty="0" smtClean="0">
                <a:latin typeface="楷体_GB2312" pitchFamily="49" charset="-122"/>
                <a:ea typeface="楷体_GB2312" pitchFamily="49" charset="-122"/>
              </a:rPr>
              <a:t>的频率是</a:t>
            </a:r>
            <a:r>
              <a:rPr lang="en-US" altLang="zh-CN" sz="2400" dirty="0" smtClean="0">
                <a:latin typeface="楷体_GB2312" pitchFamily="49" charset="-122"/>
                <a:ea typeface="楷体_GB2312" pitchFamily="49" charset="-122"/>
              </a:rPr>
              <a:t>f(c)</a:t>
            </a:r>
            <a:r>
              <a:rPr lang="zh-CN" altLang="en-US" sz="2400" dirty="0" smtClean="0">
                <a:latin typeface="楷体_GB2312" pitchFamily="49" charset="-122"/>
                <a:ea typeface="楷体_GB2312" pitchFamily="49" charset="-122"/>
              </a:rPr>
              <a:t>。</a:t>
            </a:r>
            <a:r>
              <a:rPr lang="zh-CN" altLang="en-US" sz="2400" b="1" dirty="0" smtClean="0">
                <a:solidFill>
                  <a:schemeClr val="hlink"/>
                </a:solidFill>
                <a:latin typeface="楷体_GB2312" pitchFamily="49" charset="-122"/>
                <a:ea typeface="楷体_GB2312" pitchFamily="49" charset="-122"/>
              </a:rPr>
              <a:t>以</a:t>
            </a:r>
            <a:r>
              <a:rPr lang="en-US" altLang="zh-CN" sz="2400" b="1" dirty="0" smtClean="0">
                <a:solidFill>
                  <a:schemeClr val="hlink"/>
                </a:solidFill>
                <a:latin typeface="楷体_GB2312" pitchFamily="49" charset="-122"/>
                <a:ea typeface="楷体_GB2312" pitchFamily="49" charset="-122"/>
              </a:rPr>
              <a:t>f</a:t>
            </a:r>
            <a:r>
              <a:rPr lang="zh-CN" altLang="en-US" sz="2400" b="1" dirty="0" smtClean="0">
                <a:solidFill>
                  <a:schemeClr val="hlink"/>
                </a:solidFill>
                <a:latin typeface="楷体_GB2312" pitchFamily="49" charset="-122"/>
                <a:ea typeface="楷体_GB2312" pitchFamily="49" charset="-122"/>
              </a:rPr>
              <a:t>为键值的优先队列</a:t>
            </a:r>
            <a:r>
              <a:rPr lang="en-US" altLang="zh-CN" sz="2400" b="1" dirty="0" smtClean="0">
                <a:solidFill>
                  <a:schemeClr val="hlink"/>
                </a:solidFill>
                <a:latin typeface="楷体_GB2312" pitchFamily="49" charset="-122"/>
                <a:ea typeface="楷体_GB2312" pitchFamily="49" charset="-122"/>
              </a:rPr>
              <a:t>Q</a:t>
            </a:r>
            <a:r>
              <a:rPr lang="zh-CN" altLang="en-US" sz="2400" dirty="0" smtClean="0">
                <a:latin typeface="楷体_GB2312" pitchFamily="49" charset="-122"/>
                <a:ea typeface="楷体_GB2312" pitchFamily="49" charset="-122"/>
              </a:rPr>
              <a:t>用在</a:t>
            </a:r>
            <a:r>
              <a:rPr lang="zh-CN" altLang="en-US" sz="2400" b="1" dirty="0" smtClean="0">
                <a:solidFill>
                  <a:schemeClr val="hlink"/>
                </a:solidFill>
                <a:latin typeface="楷体_GB2312" pitchFamily="49" charset="-122"/>
                <a:ea typeface="楷体_GB2312" pitchFamily="49" charset="-122"/>
              </a:rPr>
              <a:t>贪心选择</a:t>
            </a:r>
            <a:r>
              <a:rPr lang="zh-CN" altLang="en-US" sz="2400" dirty="0" smtClean="0">
                <a:latin typeface="楷体_GB2312" pitchFamily="49" charset="-122"/>
                <a:ea typeface="楷体_GB2312" pitchFamily="49" charset="-122"/>
              </a:rPr>
              <a:t>时有效地确定算法当前要合并的</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棵具有最小频率的树。一旦</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棵具有最小频率的树合并后，产生一棵新的树，其频率为合并的</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棵树的频率之和，并将新树插入优先队列</a:t>
            </a:r>
            <a:r>
              <a:rPr lang="en-US" altLang="zh-CN" sz="2400" dirty="0" smtClean="0">
                <a:latin typeface="楷体_GB2312" pitchFamily="49" charset="-122"/>
                <a:ea typeface="楷体_GB2312" pitchFamily="49" charset="-122"/>
              </a:rPr>
              <a:t>Q</a:t>
            </a:r>
            <a:r>
              <a:rPr lang="zh-CN" altLang="en-US" sz="2400" dirty="0" smtClean="0">
                <a:latin typeface="楷体_GB2312" pitchFamily="49" charset="-122"/>
                <a:ea typeface="楷体_GB2312" pitchFamily="49" charset="-122"/>
              </a:rPr>
              <a:t>。经过</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次的合并后，优先队列中只剩下一棵树，即所要求的树</a:t>
            </a:r>
            <a:r>
              <a:rPr lang="en-US" altLang="zh-CN" sz="2400" dirty="0" smtClean="0">
                <a:latin typeface="楷体_GB2312" pitchFamily="49" charset="-122"/>
                <a:ea typeface="楷体_GB2312" pitchFamily="49" charset="-122"/>
              </a:rPr>
              <a:t>T</a:t>
            </a:r>
            <a:r>
              <a:rPr lang="zh-CN" altLang="en-US" sz="2400" dirty="0" smtClean="0">
                <a:latin typeface="楷体_GB2312" pitchFamily="49" charset="-122"/>
                <a:ea typeface="楷体_GB2312" pitchFamily="49" charset="-122"/>
              </a:rPr>
              <a:t>。</a:t>
            </a:r>
          </a:p>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算法</a:t>
            </a:r>
            <a:r>
              <a:rPr lang="en-US" altLang="zh-CN" sz="2400" dirty="0" err="1" smtClean="0">
                <a:latin typeface="楷体_GB2312" pitchFamily="49" charset="-122"/>
                <a:ea typeface="楷体_GB2312" pitchFamily="49" charset="-122"/>
              </a:rPr>
              <a:t>huffmanTree</a:t>
            </a:r>
            <a:r>
              <a:rPr lang="zh-CN" altLang="en-US" sz="2400" dirty="0" smtClean="0">
                <a:latin typeface="楷体_GB2312" pitchFamily="49" charset="-122"/>
                <a:ea typeface="楷体_GB2312" pitchFamily="49" charset="-122"/>
              </a:rPr>
              <a:t>用最小堆实现优先队列</a:t>
            </a:r>
            <a:r>
              <a:rPr lang="en-US" altLang="zh-CN" sz="2400" dirty="0" smtClean="0">
                <a:latin typeface="楷体_GB2312" pitchFamily="49" charset="-122"/>
                <a:ea typeface="楷体_GB2312" pitchFamily="49" charset="-122"/>
              </a:rPr>
              <a:t>Q</a:t>
            </a:r>
            <a:r>
              <a:rPr lang="zh-CN" altLang="en-US" sz="2400" dirty="0" smtClean="0">
                <a:latin typeface="楷体_GB2312" pitchFamily="49" charset="-122"/>
                <a:ea typeface="楷体_GB2312" pitchFamily="49" charset="-122"/>
              </a:rPr>
              <a:t>。初始化优先队列需要</a:t>
            </a:r>
            <a:r>
              <a:rPr lang="en-US" altLang="zh-CN" sz="2400" dirty="0" smtClean="0">
                <a:latin typeface="楷体_GB2312" pitchFamily="49" charset="-122"/>
                <a:ea typeface="楷体_GB2312" pitchFamily="49" charset="-122"/>
              </a:rPr>
              <a:t>O(n)</a:t>
            </a:r>
            <a:r>
              <a:rPr lang="zh-CN" altLang="en-US" sz="2400" dirty="0" smtClean="0">
                <a:latin typeface="楷体_GB2312" pitchFamily="49" charset="-122"/>
                <a:ea typeface="楷体_GB2312" pitchFamily="49" charset="-122"/>
              </a:rPr>
              <a:t>计算时间，由于最小堆的</a:t>
            </a:r>
            <a:r>
              <a:rPr lang="en-US" altLang="zh-CN" sz="2400" dirty="0" err="1" smtClean="0">
                <a:latin typeface="楷体_GB2312" pitchFamily="49" charset="-122"/>
                <a:ea typeface="楷体_GB2312" pitchFamily="49" charset="-122"/>
              </a:rPr>
              <a:t>removeMin</a:t>
            </a:r>
            <a:r>
              <a:rPr lang="zh-CN" altLang="en-US" sz="2400" dirty="0" smtClean="0">
                <a:latin typeface="楷体_GB2312" pitchFamily="49" charset="-122"/>
                <a:ea typeface="楷体_GB2312" pitchFamily="49" charset="-122"/>
              </a:rPr>
              <a:t>和</a:t>
            </a:r>
            <a:r>
              <a:rPr lang="en-US" altLang="zh-CN" sz="2400" dirty="0" smtClean="0">
                <a:latin typeface="楷体_GB2312" pitchFamily="49" charset="-122"/>
                <a:ea typeface="楷体_GB2312" pitchFamily="49" charset="-122"/>
              </a:rPr>
              <a:t>put</a:t>
            </a:r>
            <a:r>
              <a:rPr lang="zh-CN" altLang="en-US" sz="2400" dirty="0" smtClean="0">
                <a:latin typeface="楷体_GB2312" pitchFamily="49" charset="-122"/>
                <a:ea typeface="楷体_GB2312" pitchFamily="49" charset="-122"/>
              </a:rPr>
              <a:t>运算均需</a:t>
            </a:r>
            <a:r>
              <a:rPr lang="en-US" altLang="zh-CN" sz="2400" dirty="0" smtClean="0">
                <a:latin typeface="楷体_GB2312" pitchFamily="49" charset="-122"/>
                <a:ea typeface="楷体_GB2312" pitchFamily="49" charset="-122"/>
              </a:rPr>
              <a:t>O(</a:t>
            </a:r>
            <a:r>
              <a:rPr lang="en-US" altLang="zh-CN" sz="2400" dirty="0" err="1" smtClean="0">
                <a:latin typeface="楷体_GB2312" pitchFamily="49" charset="-122"/>
                <a:ea typeface="楷体_GB2312" pitchFamily="49" charset="-122"/>
              </a:rPr>
              <a:t>logn</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时间，</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次的合并总共需要</a:t>
            </a:r>
            <a:r>
              <a:rPr lang="en-US" altLang="zh-CN" sz="2400" dirty="0" smtClean="0">
                <a:latin typeface="楷体_GB2312" pitchFamily="49" charset="-122"/>
                <a:ea typeface="楷体_GB2312" pitchFamily="49" charset="-122"/>
              </a:rPr>
              <a:t>O(</a:t>
            </a:r>
            <a:r>
              <a:rPr lang="en-US" altLang="zh-CN" sz="2400" dirty="0" err="1" smtClean="0">
                <a:latin typeface="楷体_GB2312" pitchFamily="49" charset="-122"/>
                <a:ea typeface="楷体_GB2312" pitchFamily="49" charset="-122"/>
              </a:rPr>
              <a:t>nlogn</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计算时间。因此，关于</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个字符的哈夫曼算法的</a:t>
            </a:r>
            <a:r>
              <a:rPr lang="zh-CN" altLang="en-US" sz="2400" b="1" dirty="0" smtClean="0">
                <a:solidFill>
                  <a:schemeClr val="hlink"/>
                </a:solidFill>
                <a:latin typeface="楷体_GB2312" pitchFamily="49" charset="-122"/>
                <a:ea typeface="楷体_GB2312" pitchFamily="49" charset="-122"/>
              </a:rPr>
              <a:t>计算时间</a:t>
            </a:r>
            <a:r>
              <a:rPr lang="zh-CN" altLang="en-US" sz="2400" dirty="0" smtClean="0">
                <a:latin typeface="楷体_GB2312" pitchFamily="49" charset="-122"/>
                <a:ea typeface="楷体_GB2312" pitchFamily="49" charset="-122"/>
              </a:rPr>
              <a:t>为</a:t>
            </a:r>
            <a:r>
              <a:rPr lang="en-US" altLang="zh-CN" sz="2400" dirty="0" smtClean="0">
                <a:latin typeface="楷体_GB2312" pitchFamily="49" charset="-122"/>
                <a:ea typeface="楷体_GB2312" pitchFamily="49" charset="-122"/>
              </a:rPr>
              <a:t>O(</a:t>
            </a:r>
            <a:r>
              <a:rPr lang="en-US" altLang="zh-CN" sz="2400" dirty="0" err="1" smtClean="0">
                <a:latin typeface="楷体_GB2312" pitchFamily="49" charset="-122"/>
                <a:ea typeface="楷体_GB2312" pitchFamily="49" charset="-122"/>
              </a:rPr>
              <a:t>nlogn</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 。</a:t>
            </a:r>
          </a:p>
          <a:p>
            <a:pPr eaLnBrk="1" hangingPunct="1">
              <a:lnSpc>
                <a:spcPct val="90000"/>
              </a:lnSpc>
              <a:buFont typeface="Wingdings" panose="05000000000000000000" pitchFamily="2" charset="2"/>
              <a:buNone/>
            </a:pPr>
            <a:endParaRPr lang="zh-CN" altLang="en-US" sz="2400" dirty="0" smtClean="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38</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arn(inVertical)">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arn(inVertical)">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哈夫曼编码的构造</a:t>
            </a:r>
            <a:endParaRPr lang="zh-CN" altLang="en-US" dirty="0"/>
          </a:p>
        </p:txBody>
      </p:sp>
      <p:sp>
        <p:nvSpPr>
          <p:cNvPr id="3" name="内容占位符 2"/>
          <p:cNvSpPr>
            <a:spLocks noGrp="1"/>
          </p:cNvSpPr>
          <p:nvPr>
            <p:ph idx="1"/>
          </p:nvPr>
        </p:nvSpPr>
        <p:spPr/>
        <p:txBody>
          <a:bodyPr/>
          <a:lstStyle/>
          <a:p>
            <a:r>
              <a:rPr lang="zh-CN" altLang="en-US" dirty="0" smtClean="0"/>
              <a:t>给定五个字符</a:t>
            </a:r>
            <a:r>
              <a:rPr lang="en-US" altLang="zh-CN" dirty="0" smtClean="0"/>
              <a:t>ABCDE</a:t>
            </a:r>
            <a:r>
              <a:rPr lang="zh-CN" altLang="en-US" dirty="0" smtClean="0"/>
              <a:t>的出现频率</a:t>
            </a:r>
            <a:r>
              <a:rPr lang="en-US" altLang="zh-CN" dirty="0" smtClean="0"/>
              <a:t>{5</a:t>
            </a:r>
            <a:r>
              <a:rPr lang="zh-CN" altLang="en-US" dirty="0" smtClean="0"/>
              <a:t>，</a:t>
            </a:r>
            <a:r>
              <a:rPr lang="en-US" altLang="zh-CN" dirty="0" smtClean="0"/>
              <a:t>4</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smtClean="0"/>
              <a:t>1}</a:t>
            </a:r>
            <a:r>
              <a:rPr lang="zh-CN" altLang="en-US" dirty="0" smtClean="0"/>
              <a:t>构造哈夫曼编码</a:t>
            </a:r>
            <a:endParaRPr lang="zh-CN" altLang="en-US" dirty="0"/>
          </a:p>
        </p:txBody>
      </p:sp>
      <p:pic>
        <p:nvPicPr>
          <p:cNvPr id="71682" name="Picture 2"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3241675"/>
            <a:ext cx="17811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71684" name="Picture 4"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00" y="3140074"/>
            <a:ext cx="2324100" cy="2057401"/>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descr="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140074"/>
            <a:ext cx="232410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124813" y="5842074"/>
            <a:ext cx="5888150" cy="461665"/>
          </a:xfrm>
          <a:prstGeom prst="rect">
            <a:avLst/>
          </a:prstGeom>
          <a:noFill/>
        </p:spPr>
        <p:txBody>
          <a:bodyPr wrap="none" rtlCol="0">
            <a:spAutoFit/>
          </a:bodyPr>
          <a:lstStyle/>
          <a:p>
            <a:r>
              <a:rPr lang="pt-BR" altLang="zh-CN" sz="2400" b="1" dirty="0"/>
              <a:t>A-&gt;11,B-&gt;10,C-&gt;00,D-&gt;011,E-&gt;010</a:t>
            </a:r>
            <a:endParaRPr lang="zh-CN" altLang="en-US" sz="2400" b="1" dirty="0"/>
          </a:p>
        </p:txBody>
      </p:sp>
      <p:sp>
        <p:nvSpPr>
          <p:cNvPr id="6" name="灯片编号占位符 5"/>
          <p:cNvSpPr>
            <a:spLocks noGrp="1"/>
          </p:cNvSpPr>
          <p:nvPr>
            <p:ph type="sldNum" sz="quarter" idx="12"/>
          </p:nvPr>
        </p:nvSpPr>
        <p:spPr/>
        <p:txBody>
          <a:bodyPr/>
          <a:lstStyle/>
          <a:p>
            <a:pPr>
              <a:defRPr/>
            </a:pPr>
            <a:fld id="{1CFC2572-60A5-48B9-BBDF-F34B681C6B12}" type="slidenum">
              <a:rPr lang="zh-CN" altLang="en-US" smtClean="0"/>
              <a:pPr>
                <a:defRPr/>
              </a:pPr>
              <a:t>39</a:t>
            </a:fld>
            <a:r>
              <a:rPr lang="en-US" altLang="zh-CN" smtClean="0"/>
              <a:t>/59</a:t>
            </a:r>
            <a:endParaRPr lang="en-US" altLang="zh-CN" dirty="0"/>
          </a:p>
        </p:txBody>
      </p:sp>
    </p:spTree>
    <p:extLst>
      <p:ext uri="{BB962C8B-B14F-4D97-AF65-F5344CB8AC3E}">
        <p14:creationId xmlns:p14="http://schemas.microsoft.com/office/powerpoint/2010/main" val="959304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arn(inVertical)">
                                      <p:cBhvr>
                                        <p:cTn id="7" dur="500"/>
                                        <p:tgtEl>
                                          <p:spTgt spid="716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barn(inVertical)">
                                      <p:cBhvr>
                                        <p:cTn id="12" dur="500"/>
                                        <p:tgtEl>
                                          <p:spTgt spid="7168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barn(inVertical)">
                                      <p:cBhvr>
                                        <p:cTn id="17" dur="500"/>
                                        <p:tgtEl>
                                          <p:spTgt spid="7168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贪心算法</a:t>
            </a:r>
          </a:p>
        </p:txBody>
      </p:sp>
      <p:sp>
        <p:nvSpPr>
          <p:cNvPr id="2457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mtClean="0">
                <a:latin typeface="楷体_GB2312" pitchFamily="49" charset="-122"/>
                <a:ea typeface="楷体_GB2312" pitchFamily="49" charset="-122"/>
              </a:rPr>
              <a:t>  	</a:t>
            </a:r>
            <a:r>
              <a:rPr lang="zh-CN" altLang="en-US" sz="2400" b="1" smtClean="0">
                <a:solidFill>
                  <a:srgbClr val="FF0000"/>
                </a:solidFill>
                <a:latin typeface="楷体_GB2312" pitchFamily="49" charset="-122"/>
                <a:ea typeface="楷体_GB2312" pitchFamily="49" charset="-122"/>
              </a:rPr>
              <a:t>贪心算法总是作出在当前看来最好的选择</a:t>
            </a:r>
            <a:r>
              <a:rPr lang="zh-CN" altLang="en-US" sz="2400" smtClean="0">
                <a:latin typeface="楷体_GB2312" pitchFamily="49" charset="-122"/>
                <a:ea typeface="楷体_GB2312" pitchFamily="49" charset="-122"/>
              </a:rPr>
              <a:t>。也就是说贪心算法并不从整体最优考虑，它所作出的选择只是在某种意义上的</a:t>
            </a:r>
            <a:r>
              <a:rPr lang="zh-CN" altLang="en-US" sz="2400" b="1" smtClean="0">
                <a:solidFill>
                  <a:schemeClr val="hlink"/>
                </a:solidFill>
                <a:latin typeface="楷体_GB2312" pitchFamily="49" charset="-122"/>
                <a:ea typeface="楷体_GB2312" pitchFamily="49" charset="-122"/>
              </a:rPr>
              <a:t>局部最优</a:t>
            </a:r>
            <a:r>
              <a:rPr lang="zh-CN" altLang="en-US" sz="2400" smtClean="0">
                <a:latin typeface="楷体_GB2312" pitchFamily="49" charset="-122"/>
                <a:ea typeface="楷体_GB2312" pitchFamily="49" charset="-122"/>
              </a:rPr>
              <a:t>选择。当然，希望贪心算法得到的最终结果也是整体最优的。虽然贪心算法不能对所有问题都得到整体最优解，但对许多问题它能产生整体最优解。</a:t>
            </a:r>
            <a:endParaRPr lang="en-US" altLang="zh-CN" sz="2400" smtClean="0">
              <a:latin typeface="楷体_GB2312" pitchFamily="49" charset="-122"/>
              <a:ea typeface="楷体_GB2312" pitchFamily="49" charset="-122"/>
            </a:endParaRPr>
          </a:p>
          <a:p>
            <a:pPr eaLnBrk="1" hangingPunct="1">
              <a:buFont typeface="Wingdings" panose="05000000000000000000" pitchFamily="2" charset="2"/>
              <a:buNone/>
            </a:pPr>
            <a:r>
              <a:rPr lang="en-US" altLang="zh-CN" sz="2400" b="1"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如单源最短路经问题，最小生成树问题等。在一些情况下，即使贪心算法不能得到整体最优解，其最终结果却是最优解的很好近似。</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4.4 </a:t>
            </a:r>
            <a:r>
              <a:rPr lang="zh-CN" altLang="en-US" dirty="0" smtClean="0">
                <a:latin typeface="黑体" panose="02010609060101010101" pitchFamily="49" charset="-122"/>
                <a:ea typeface="黑体" panose="02010609060101010101" pitchFamily="49" charset="-122"/>
              </a:rPr>
              <a:t>哈夫曼编码</a:t>
            </a:r>
          </a:p>
        </p:txBody>
      </p:sp>
      <p:sp>
        <p:nvSpPr>
          <p:cNvPr id="54275"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800" b="1" dirty="0" smtClean="0">
                <a:solidFill>
                  <a:schemeClr val="folHlink"/>
                </a:solidFill>
                <a:latin typeface="黑体" panose="02010609060101010101" pitchFamily="49" charset="-122"/>
                <a:ea typeface="黑体" panose="02010609060101010101" pitchFamily="49" charset="-122"/>
              </a:rPr>
              <a:t>3</a:t>
            </a:r>
            <a:r>
              <a:rPr lang="zh-CN" altLang="en-US" sz="2800" b="1" dirty="0" smtClean="0">
                <a:solidFill>
                  <a:schemeClr val="folHlink"/>
                </a:solidFill>
                <a:latin typeface="黑体" panose="02010609060101010101" pitchFamily="49" charset="-122"/>
                <a:ea typeface="黑体" panose="02010609060101010101" pitchFamily="49" charset="-122"/>
              </a:rPr>
              <a:t>、哈夫曼算法的正确性</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要证明哈夫曼算法的正确性，只要证明最优前缀码问题具有</a:t>
            </a:r>
            <a:r>
              <a:rPr lang="zh-CN" altLang="en-US" sz="2400" b="1" dirty="0" smtClean="0">
                <a:solidFill>
                  <a:schemeClr val="hlink"/>
                </a:solidFill>
                <a:latin typeface="楷体_GB2312" pitchFamily="49" charset="-122"/>
                <a:ea typeface="楷体_GB2312" pitchFamily="49" charset="-122"/>
              </a:rPr>
              <a:t>贪心选择性质</a:t>
            </a:r>
            <a:r>
              <a:rPr lang="zh-CN" altLang="en-US" sz="2400" dirty="0" smtClean="0">
                <a:latin typeface="楷体_GB2312" pitchFamily="49" charset="-122"/>
                <a:ea typeface="楷体_GB2312" pitchFamily="49" charset="-122"/>
              </a:rPr>
              <a:t>和</a:t>
            </a:r>
            <a:r>
              <a:rPr lang="zh-CN" altLang="en-US" sz="2400" b="1" dirty="0" smtClean="0">
                <a:solidFill>
                  <a:schemeClr val="hlink"/>
                </a:solidFill>
                <a:latin typeface="楷体_GB2312" pitchFamily="49" charset="-122"/>
                <a:ea typeface="楷体_GB2312" pitchFamily="49" charset="-122"/>
              </a:rPr>
              <a:t>最优子结构性质</a:t>
            </a:r>
            <a:r>
              <a:rPr lang="zh-CN" altLang="en-US" sz="2400" dirty="0" smtClean="0">
                <a:latin typeface="楷体_GB2312" pitchFamily="49" charset="-122"/>
                <a:ea typeface="楷体_GB2312" pitchFamily="49" charset="-122"/>
              </a:rPr>
              <a:t>。</a:t>
            </a:r>
          </a:p>
          <a:p>
            <a:pPr eaLnBrk="1" hangingPunct="1">
              <a:buFont typeface="Wingdings" panose="05000000000000000000" pitchFamily="2" charset="2"/>
              <a:buNone/>
            </a:pPr>
            <a:r>
              <a:rPr lang="en-US" altLang="zh-CN" sz="2400" dirty="0" smtClean="0">
                <a:solidFill>
                  <a:schemeClr val="accent2"/>
                </a:solidFill>
                <a:latin typeface="黑体" panose="02010609060101010101" pitchFamily="49" charset="-122"/>
                <a:ea typeface="黑体" panose="02010609060101010101" pitchFamily="49" charset="-122"/>
              </a:rPr>
              <a:t>		</a:t>
            </a:r>
            <a:r>
              <a:rPr lang="en-US" altLang="zh-CN" sz="2400" dirty="0" smtClean="0">
                <a:solidFill>
                  <a:schemeClr val="hlink"/>
                </a:solidFill>
                <a:latin typeface="黑体" panose="02010609060101010101" pitchFamily="49" charset="-122"/>
                <a:ea typeface="黑体" panose="02010609060101010101" pitchFamily="49" charset="-122"/>
              </a:rPr>
              <a:t>(1)</a:t>
            </a:r>
            <a:r>
              <a:rPr lang="zh-CN" altLang="en-US" sz="2400" dirty="0" smtClean="0">
                <a:solidFill>
                  <a:schemeClr val="hlink"/>
                </a:solidFill>
                <a:latin typeface="黑体" panose="02010609060101010101" pitchFamily="49" charset="-122"/>
                <a:ea typeface="黑体" panose="02010609060101010101" pitchFamily="49" charset="-122"/>
              </a:rPr>
              <a:t>贪心选择性质</a:t>
            </a:r>
            <a:endParaRPr lang="en-US" altLang="zh-CN" sz="2400" dirty="0" smtClean="0">
              <a:solidFill>
                <a:schemeClr val="hlink"/>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smtClean="0">
                <a:solidFill>
                  <a:schemeClr val="hlink"/>
                </a:solidFill>
                <a:latin typeface="黑体" panose="02010609060101010101" pitchFamily="49" charset="-122"/>
                <a:ea typeface="黑体" panose="02010609060101010101" pitchFamily="49" charset="-122"/>
              </a:rPr>
              <a:t>		(2)</a:t>
            </a:r>
            <a:r>
              <a:rPr lang="zh-CN" altLang="en-US" sz="2400" dirty="0" smtClean="0">
                <a:solidFill>
                  <a:schemeClr val="hlink"/>
                </a:solidFill>
                <a:latin typeface="黑体" panose="02010609060101010101" pitchFamily="49" charset="-122"/>
                <a:ea typeface="黑体" panose="02010609060101010101" pitchFamily="49" charset="-122"/>
              </a:rPr>
              <a:t>最优子结构性质</a:t>
            </a:r>
          </a:p>
          <a:p>
            <a:pPr eaLnBrk="1" hangingPunct="1">
              <a:buFont typeface="Wingdings" panose="05000000000000000000" pitchFamily="2" charset="2"/>
              <a:buNone/>
            </a:pPr>
            <a:endParaRPr lang="zh-CN" altLang="en-US" sz="2400" dirty="0" smtClean="0">
              <a:solidFill>
                <a:schemeClr val="hlink"/>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40</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4.5 </a:t>
            </a:r>
            <a:r>
              <a:rPr lang="zh-CN" altLang="en-US" dirty="0" smtClean="0">
                <a:latin typeface="黑体" panose="02010609060101010101" pitchFamily="49" charset="-122"/>
                <a:ea typeface="黑体" panose="02010609060101010101" pitchFamily="49" charset="-122"/>
              </a:rPr>
              <a:t>单源最短路径</a:t>
            </a:r>
          </a:p>
        </p:txBody>
      </p:sp>
      <p:sp>
        <p:nvSpPr>
          <p:cNvPr id="5529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smtClean="0">
                <a:latin typeface="楷体_GB2312" pitchFamily="49" charset="-122"/>
                <a:ea typeface="楷体_GB2312" pitchFamily="49" charset="-122"/>
              </a:rPr>
              <a:t>		给定带权有向图</a:t>
            </a:r>
            <a:r>
              <a:rPr lang="en-US" altLang="zh-CN" sz="2400" smtClean="0">
                <a:latin typeface="楷体_GB2312" pitchFamily="49" charset="-122"/>
                <a:ea typeface="楷体_GB2312" pitchFamily="49" charset="-122"/>
              </a:rPr>
              <a:t>G =(V,E)</a:t>
            </a:r>
            <a:r>
              <a:rPr lang="zh-CN" altLang="en-US" sz="2400" smtClean="0">
                <a:latin typeface="楷体_GB2312" pitchFamily="49" charset="-122"/>
                <a:ea typeface="楷体_GB2312" pitchFamily="49" charset="-122"/>
              </a:rPr>
              <a:t>，其中每条边的权是非负实数。另外，还给定</a:t>
            </a:r>
            <a:r>
              <a:rPr lang="en-US" altLang="zh-CN" sz="2400" smtClean="0">
                <a:latin typeface="楷体_GB2312" pitchFamily="49" charset="-122"/>
                <a:ea typeface="楷体_GB2312" pitchFamily="49" charset="-122"/>
              </a:rPr>
              <a:t>V</a:t>
            </a:r>
            <a:r>
              <a:rPr lang="zh-CN" altLang="en-US" sz="2400" smtClean="0">
                <a:latin typeface="楷体_GB2312" pitchFamily="49" charset="-122"/>
                <a:ea typeface="楷体_GB2312" pitchFamily="49" charset="-122"/>
              </a:rPr>
              <a:t>中的一个顶点，称为</a:t>
            </a:r>
            <a:r>
              <a:rPr lang="zh-CN" altLang="en-US" sz="2400" b="1" smtClean="0">
                <a:solidFill>
                  <a:schemeClr val="hlink"/>
                </a:solidFill>
                <a:latin typeface="楷体_GB2312" pitchFamily="49" charset="-122"/>
                <a:ea typeface="楷体_GB2312" pitchFamily="49" charset="-122"/>
              </a:rPr>
              <a:t>源</a:t>
            </a:r>
            <a:r>
              <a:rPr lang="zh-CN" altLang="en-US" sz="2400" smtClean="0">
                <a:latin typeface="楷体_GB2312" pitchFamily="49" charset="-122"/>
                <a:ea typeface="楷体_GB2312" pitchFamily="49" charset="-122"/>
              </a:rPr>
              <a:t>。现在要计算从源到所有其它各顶点的</a:t>
            </a:r>
            <a:r>
              <a:rPr lang="zh-CN" altLang="en-US" sz="2400" b="1" smtClean="0">
                <a:solidFill>
                  <a:schemeClr val="hlink"/>
                </a:solidFill>
                <a:latin typeface="楷体_GB2312" pitchFamily="49" charset="-122"/>
                <a:ea typeface="楷体_GB2312" pitchFamily="49" charset="-122"/>
              </a:rPr>
              <a:t>最短路长度</a:t>
            </a:r>
            <a:r>
              <a:rPr lang="zh-CN" altLang="en-US" sz="2400" smtClean="0">
                <a:latin typeface="楷体_GB2312" pitchFamily="49" charset="-122"/>
                <a:ea typeface="楷体_GB2312" pitchFamily="49" charset="-122"/>
              </a:rPr>
              <a:t>。这里路的长度是指路上各边权之和。这个问题通常称为</a:t>
            </a:r>
            <a:r>
              <a:rPr lang="zh-CN" altLang="en-US" sz="2400" b="1" smtClean="0">
                <a:solidFill>
                  <a:schemeClr val="hlink"/>
                </a:solidFill>
                <a:latin typeface="楷体_GB2312" pitchFamily="49" charset="-122"/>
                <a:ea typeface="楷体_GB2312" pitchFamily="49" charset="-122"/>
              </a:rPr>
              <a:t>单源最短路径问题</a:t>
            </a:r>
            <a:r>
              <a:rPr lang="zh-CN" altLang="en-US" sz="2400" smtClean="0">
                <a:solidFill>
                  <a:schemeClr val="hlink"/>
                </a:solidFill>
                <a:latin typeface="楷体_GB2312" pitchFamily="49" charset="-122"/>
                <a:ea typeface="楷体_GB2312" pitchFamily="49" charset="-122"/>
              </a:rPr>
              <a:t>。</a:t>
            </a:r>
          </a:p>
          <a:p>
            <a:pPr eaLnBrk="1" hangingPunct="1">
              <a:buFont typeface="Wingdings" panose="05000000000000000000" pitchFamily="2" charset="2"/>
              <a:buNone/>
            </a:pPr>
            <a:endParaRPr lang="zh-CN" altLang="en-US" sz="2400" smtClean="0">
              <a:solidFill>
                <a:schemeClr val="hlink"/>
              </a:solidFill>
              <a:latin typeface="楷体_GB2312" pitchFamily="49" charset="-122"/>
              <a:ea typeface="楷体_GB2312" pitchFamily="49" charset="-122"/>
            </a:endParaRPr>
          </a:p>
          <a:p>
            <a:pPr eaLnBrk="1" hangingPunct="1">
              <a:buFont typeface="Wingdings" panose="05000000000000000000" pitchFamily="2" charset="2"/>
              <a:buNone/>
            </a:pPr>
            <a:r>
              <a:rPr lang="en-US" altLang="zh-CN" sz="2800" smtClean="0">
                <a:solidFill>
                  <a:schemeClr val="accent2"/>
                </a:solidFill>
                <a:latin typeface="黑体" panose="02010609060101010101" pitchFamily="49" charset="-122"/>
                <a:ea typeface="黑体" panose="02010609060101010101" pitchFamily="49" charset="-122"/>
              </a:rPr>
              <a:t>	</a:t>
            </a:r>
            <a:r>
              <a:rPr lang="en-US" altLang="zh-CN" sz="2800" smtClean="0">
                <a:solidFill>
                  <a:schemeClr val="folHlink"/>
                </a:solidFill>
                <a:latin typeface="黑体" panose="02010609060101010101" pitchFamily="49" charset="-122"/>
                <a:ea typeface="黑体" panose="02010609060101010101" pitchFamily="49" charset="-122"/>
              </a:rPr>
              <a:t>1</a:t>
            </a:r>
            <a:r>
              <a:rPr lang="zh-CN" altLang="en-US" sz="2800" smtClean="0">
                <a:solidFill>
                  <a:schemeClr val="folHlink"/>
                </a:solidFill>
                <a:latin typeface="黑体" panose="02010609060101010101" pitchFamily="49" charset="-122"/>
                <a:ea typeface="黑体" panose="02010609060101010101" pitchFamily="49" charset="-122"/>
              </a:rPr>
              <a:t>、算法基本思想</a:t>
            </a:r>
          </a:p>
          <a:p>
            <a:pPr eaLnBrk="1" hangingPunct="1">
              <a:buFont typeface="Wingdings" panose="05000000000000000000" pitchFamily="2" charset="2"/>
              <a:buNone/>
            </a:pPr>
            <a:r>
              <a:rPr lang="en-US" altLang="zh-CN" sz="2400" smtClean="0">
                <a:latin typeface="楷体_GB2312" pitchFamily="49" charset="-122"/>
                <a:ea typeface="楷体_GB2312" pitchFamily="49" charset="-122"/>
              </a:rPr>
              <a:t>		Dijkstra</a:t>
            </a:r>
            <a:r>
              <a:rPr lang="zh-CN" altLang="en-US" sz="2400" smtClean="0">
                <a:latin typeface="楷体_GB2312" pitchFamily="49" charset="-122"/>
                <a:ea typeface="楷体_GB2312" pitchFamily="49" charset="-122"/>
              </a:rPr>
              <a:t>算法是解单源最短路径问题的贪心算法。</a:t>
            </a:r>
          </a:p>
          <a:p>
            <a:pPr eaLnBrk="1" hangingPunct="1">
              <a:buFont typeface="Wingdings" panose="05000000000000000000" pitchFamily="2" charset="2"/>
              <a:buNone/>
            </a:pPr>
            <a:endParaRPr lang="zh-CN" altLang="en-US" sz="2800" smtClean="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800" smtClean="0">
              <a:solidFill>
                <a:schemeClr val="accent2"/>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1CFC2572-60A5-48B9-BBDF-F34B681C6B12}" type="slidenum">
              <a:rPr lang="zh-CN" altLang="en-US" smtClean="0"/>
              <a:pPr>
                <a:defRPr/>
              </a:pPr>
              <a:t>41</a:t>
            </a:fld>
            <a:r>
              <a:rPr lang="en-US" altLang="zh-CN" smtClean="0"/>
              <a:t>/59</a:t>
            </a:r>
            <a:endParaRPr lang="en-US" altLang="zh-CN" dirty="0"/>
          </a:p>
        </p:txBody>
      </p:sp>
      <p:pic>
        <p:nvPicPr>
          <p:cNvPr id="6" name="Picture 4" descr="t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933056"/>
            <a:ext cx="7416823" cy="2767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4.5 </a:t>
            </a:r>
            <a:r>
              <a:rPr lang="zh-CN" altLang="en-US" smtClean="0">
                <a:latin typeface="黑体" panose="02010609060101010101" pitchFamily="49" charset="-122"/>
                <a:ea typeface="黑体" panose="02010609060101010101" pitchFamily="49" charset="-122"/>
              </a:rPr>
              <a:t>单源最短路径</a:t>
            </a:r>
          </a:p>
        </p:txBody>
      </p:sp>
      <p:sp>
        <p:nvSpPr>
          <p:cNvPr id="5632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其</a:t>
            </a:r>
            <a:r>
              <a:rPr lang="zh-CN" altLang="en-US" sz="2400" b="1" dirty="0" smtClean="0">
                <a:solidFill>
                  <a:schemeClr val="hlink"/>
                </a:solidFill>
                <a:latin typeface="楷体_GB2312" pitchFamily="49" charset="-122"/>
                <a:ea typeface="楷体_GB2312" pitchFamily="49" charset="-122"/>
              </a:rPr>
              <a:t>基本思想</a:t>
            </a:r>
            <a:r>
              <a:rPr lang="zh-CN" altLang="en-US" sz="2400" dirty="0" smtClean="0">
                <a:latin typeface="楷体_GB2312" pitchFamily="49" charset="-122"/>
                <a:ea typeface="楷体_GB2312" pitchFamily="49" charset="-122"/>
              </a:rPr>
              <a:t>是，设置顶点集合</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并不断地作</a:t>
            </a:r>
            <a:r>
              <a:rPr lang="zh-CN" altLang="en-US" sz="2400" b="1" dirty="0" smtClean="0">
                <a:solidFill>
                  <a:schemeClr val="hlink"/>
                </a:solidFill>
                <a:latin typeface="楷体_GB2312" pitchFamily="49" charset="-122"/>
                <a:ea typeface="楷体_GB2312" pitchFamily="49" charset="-122"/>
              </a:rPr>
              <a:t>贪心选择</a:t>
            </a:r>
            <a:r>
              <a:rPr lang="zh-CN" altLang="en-US" sz="2400" dirty="0" smtClean="0">
                <a:latin typeface="楷体_GB2312" pitchFamily="49" charset="-122"/>
                <a:ea typeface="楷体_GB2312" pitchFamily="49" charset="-122"/>
              </a:rPr>
              <a:t>来扩充这个集合。一个顶点属于集合</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当且仅当从源到该顶点的最短路径长度已知。</a:t>
            </a:r>
          </a:p>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初始时，</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中仅含有源。设</a:t>
            </a:r>
            <a:r>
              <a:rPr lang="en-US" altLang="zh-CN" sz="2400" b="1" dirty="0" smtClean="0">
                <a:latin typeface="楷体_GB2312" pitchFamily="49" charset="-122"/>
                <a:ea typeface="楷体_GB2312" pitchFamily="49" charset="-122"/>
              </a:rPr>
              <a:t>u</a:t>
            </a:r>
            <a:r>
              <a:rPr lang="zh-CN" altLang="en-US" sz="2400" b="1" dirty="0" smtClean="0">
                <a:latin typeface="楷体_GB2312" pitchFamily="49" charset="-122"/>
                <a:ea typeface="楷体_GB2312" pitchFamily="49" charset="-122"/>
              </a:rPr>
              <a:t>是</a:t>
            </a:r>
            <a:r>
              <a:rPr lang="en-US" altLang="zh-CN" sz="2400" b="1" dirty="0" smtClean="0">
                <a:latin typeface="楷体_GB2312" pitchFamily="49" charset="-122"/>
                <a:ea typeface="楷体_GB2312" pitchFamily="49" charset="-122"/>
              </a:rPr>
              <a:t>G</a:t>
            </a:r>
            <a:r>
              <a:rPr lang="zh-CN" altLang="en-US" sz="2400" b="1" dirty="0" smtClean="0">
                <a:latin typeface="楷体_GB2312" pitchFamily="49" charset="-122"/>
                <a:ea typeface="楷体_GB2312" pitchFamily="49" charset="-122"/>
              </a:rPr>
              <a:t>的某一个顶点</a:t>
            </a:r>
            <a:r>
              <a:rPr lang="zh-CN" altLang="en-US" sz="2400" dirty="0" smtClean="0">
                <a:latin typeface="楷体_GB2312" pitchFamily="49" charset="-122"/>
                <a:ea typeface="楷体_GB2312" pitchFamily="49" charset="-122"/>
              </a:rPr>
              <a:t>，把从源到</a:t>
            </a:r>
            <a:r>
              <a:rPr lang="en-US" altLang="zh-CN" sz="2400" dirty="0" smtClean="0">
                <a:latin typeface="楷体_GB2312" pitchFamily="49" charset="-122"/>
                <a:ea typeface="楷体_GB2312" pitchFamily="49" charset="-122"/>
              </a:rPr>
              <a:t>u</a:t>
            </a:r>
            <a:r>
              <a:rPr lang="zh-CN" altLang="en-US" sz="2400" dirty="0" smtClean="0">
                <a:latin typeface="楷体_GB2312" pitchFamily="49" charset="-122"/>
                <a:ea typeface="楷体_GB2312" pitchFamily="49" charset="-122"/>
              </a:rPr>
              <a:t>且中间只经过</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中顶点的路称为从源到</a:t>
            </a:r>
            <a:r>
              <a:rPr lang="en-US" altLang="zh-CN" sz="2400" dirty="0" smtClean="0">
                <a:latin typeface="楷体_GB2312" pitchFamily="49" charset="-122"/>
                <a:ea typeface="楷体_GB2312" pitchFamily="49" charset="-122"/>
              </a:rPr>
              <a:t>u</a:t>
            </a:r>
            <a:r>
              <a:rPr lang="zh-CN" altLang="en-US" sz="2400" dirty="0" smtClean="0">
                <a:latin typeface="楷体_GB2312" pitchFamily="49" charset="-122"/>
                <a:ea typeface="楷体_GB2312" pitchFamily="49" charset="-122"/>
              </a:rPr>
              <a:t>的特殊路径，并用数组</a:t>
            </a:r>
            <a:r>
              <a:rPr lang="en-US" altLang="zh-CN" sz="2400" b="1" dirty="0" err="1" smtClean="0">
                <a:latin typeface="楷体_GB2312" pitchFamily="49" charset="-122"/>
                <a:ea typeface="楷体_GB2312" pitchFamily="49" charset="-122"/>
              </a:rPr>
              <a:t>dist</a:t>
            </a:r>
            <a:r>
              <a:rPr lang="zh-CN" altLang="en-US" sz="2400" b="1" dirty="0" smtClean="0">
                <a:latin typeface="楷体_GB2312" pitchFamily="49" charset="-122"/>
                <a:ea typeface="楷体_GB2312" pitchFamily="49" charset="-122"/>
              </a:rPr>
              <a:t>记录当前每个顶点所对应的最短特殊路径长度</a:t>
            </a:r>
            <a:r>
              <a:rPr lang="zh-CN" altLang="en-US" sz="2400"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Dijkstra</a:t>
            </a:r>
            <a:r>
              <a:rPr lang="zh-CN" altLang="en-US" sz="2400" b="1" dirty="0" smtClean="0">
                <a:latin typeface="楷体_GB2312" pitchFamily="49" charset="-122"/>
                <a:ea typeface="楷体_GB2312" pitchFamily="49" charset="-122"/>
              </a:rPr>
              <a:t>算法每次从</a:t>
            </a:r>
            <a:r>
              <a:rPr lang="en-US" altLang="zh-CN" sz="2400" b="1" dirty="0" smtClean="0">
                <a:latin typeface="楷体_GB2312" pitchFamily="49" charset="-122"/>
                <a:ea typeface="楷体_GB2312" pitchFamily="49" charset="-122"/>
              </a:rPr>
              <a:t>V-S</a:t>
            </a:r>
            <a:r>
              <a:rPr lang="zh-CN" altLang="en-US" sz="2400" b="1" dirty="0" smtClean="0">
                <a:latin typeface="楷体_GB2312" pitchFamily="49" charset="-122"/>
                <a:ea typeface="楷体_GB2312" pitchFamily="49" charset="-122"/>
              </a:rPr>
              <a:t>中取出具有最短特殊路长度的顶点</a:t>
            </a:r>
            <a:r>
              <a:rPr lang="en-US" altLang="zh-CN" sz="2400" b="1" dirty="0" smtClean="0">
                <a:latin typeface="楷体_GB2312" pitchFamily="49" charset="-122"/>
                <a:ea typeface="楷体_GB2312" pitchFamily="49" charset="-122"/>
              </a:rPr>
              <a:t>u</a:t>
            </a:r>
            <a:r>
              <a:rPr lang="zh-CN" altLang="en-US" sz="2400" b="1" dirty="0" smtClean="0">
                <a:latin typeface="楷体_GB2312" pitchFamily="49" charset="-122"/>
                <a:ea typeface="楷体_GB2312" pitchFamily="49" charset="-122"/>
              </a:rPr>
              <a:t>，将</a:t>
            </a:r>
            <a:r>
              <a:rPr lang="en-US" altLang="zh-CN" sz="2400" b="1" dirty="0" smtClean="0">
                <a:latin typeface="楷体_GB2312" pitchFamily="49" charset="-122"/>
                <a:ea typeface="楷体_GB2312" pitchFamily="49" charset="-122"/>
              </a:rPr>
              <a:t>u</a:t>
            </a:r>
            <a:r>
              <a:rPr lang="zh-CN" altLang="en-US" sz="2400" b="1" dirty="0" smtClean="0">
                <a:latin typeface="楷体_GB2312" pitchFamily="49" charset="-122"/>
                <a:ea typeface="楷体_GB2312" pitchFamily="49" charset="-122"/>
              </a:rPr>
              <a:t>添加到</a:t>
            </a:r>
            <a:r>
              <a:rPr lang="en-US" altLang="zh-CN" sz="2400" b="1" dirty="0" smtClean="0">
                <a:latin typeface="楷体_GB2312" pitchFamily="49" charset="-122"/>
                <a:ea typeface="楷体_GB2312" pitchFamily="49" charset="-122"/>
              </a:rPr>
              <a:t>S</a:t>
            </a:r>
            <a:r>
              <a:rPr lang="zh-CN" altLang="en-US" sz="2400" b="1" dirty="0" smtClean="0">
                <a:latin typeface="楷体_GB2312" pitchFamily="49" charset="-122"/>
                <a:ea typeface="楷体_GB2312" pitchFamily="49" charset="-122"/>
              </a:rPr>
              <a:t>中，同时对数组</a:t>
            </a:r>
            <a:r>
              <a:rPr lang="en-US" altLang="zh-CN" sz="2400" b="1" dirty="0" err="1" smtClean="0">
                <a:latin typeface="楷体_GB2312" pitchFamily="49" charset="-122"/>
                <a:ea typeface="楷体_GB2312" pitchFamily="49" charset="-122"/>
              </a:rPr>
              <a:t>dist</a:t>
            </a:r>
            <a:r>
              <a:rPr lang="zh-CN" altLang="en-US" sz="2400" b="1" dirty="0" smtClean="0">
                <a:latin typeface="楷体_GB2312" pitchFamily="49" charset="-122"/>
                <a:ea typeface="楷体_GB2312" pitchFamily="49" charset="-122"/>
              </a:rPr>
              <a:t>作必要的修改。</a:t>
            </a:r>
            <a:r>
              <a:rPr lang="zh-CN" altLang="en-US" sz="2400" dirty="0" smtClean="0">
                <a:latin typeface="楷体_GB2312" pitchFamily="49" charset="-122"/>
                <a:ea typeface="楷体_GB2312" pitchFamily="49" charset="-122"/>
              </a:rPr>
              <a:t>一旦</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包含了所有</a:t>
            </a:r>
            <a:r>
              <a:rPr lang="en-US" altLang="zh-CN" sz="2400" dirty="0" smtClean="0">
                <a:latin typeface="楷体_GB2312" pitchFamily="49" charset="-122"/>
                <a:ea typeface="楷体_GB2312" pitchFamily="49" charset="-122"/>
              </a:rPr>
              <a:t>V</a:t>
            </a:r>
            <a:r>
              <a:rPr lang="zh-CN" altLang="en-US" sz="2400" dirty="0" smtClean="0">
                <a:latin typeface="楷体_GB2312" pitchFamily="49" charset="-122"/>
                <a:ea typeface="楷体_GB2312" pitchFamily="49" charset="-122"/>
              </a:rPr>
              <a:t>中顶点，</a:t>
            </a:r>
            <a:r>
              <a:rPr lang="en-US" altLang="zh-CN" sz="2400" dirty="0" err="1" smtClean="0">
                <a:latin typeface="楷体_GB2312" pitchFamily="49" charset="-122"/>
                <a:ea typeface="楷体_GB2312" pitchFamily="49" charset="-122"/>
              </a:rPr>
              <a:t>dist</a:t>
            </a:r>
            <a:r>
              <a:rPr lang="zh-CN" altLang="en-US" sz="2400" dirty="0" smtClean="0">
                <a:latin typeface="楷体_GB2312" pitchFamily="49" charset="-122"/>
                <a:ea typeface="楷体_GB2312" pitchFamily="49" charset="-122"/>
              </a:rPr>
              <a:t>就记录了从源到所有其它顶点之间的最短路径长度。</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42</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arn(inVertical)">
                                      <p:cBhvr>
                                        <p:cTn id="7"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4.5 </a:t>
            </a:r>
            <a:r>
              <a:rPr lang="zh-CN" altLang="en-US" smtClean="0">
                <a:latin typeface="黑体" panose="02010609060101010101" pitchFamily="49" charset="-122"/>
                <a:ea typeface="黑体" panose="02010609060101010101" pitchFamily="49" charset="-122"/>
              </a:rPr>
              <a:t>单源最短路径</a:t>
            </a:r>
          </a:p>
        </p:txBody>
      </p:sp>
      <p:pic>
        <p:nvPicPr>
          <p:cNvPr id="57347" name="Picture 4" descr="t4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52529" y="2276872"/>
            <a:ext cx="3642121" cy="3743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48" name="Rectangle 3"/>
          <p:cNvSpPr>
            <a:spLocks noGrp="1" noChangeArrowheads="1"/>
          </p:cNvSpPr>
          <p:nvPr>
            <p:ph type="body" sz="half" idx="4294967295"/>
          </p:nvPr>
        </p:nvSpPr>
        <p:spPr>
          <a:xfrm>
            <a:off x="0" y="2371725"/>
            <a:ext cx="3597275" cy="3736975"/>
          </a:xfrm>
        </p:spPr>
        <p:txBody>
          <a:bodyPr/>
          <a:lstStyle/>
          <a:p>
            <a:pPr eaLnBrk="1" hangingPunct="1">
              <a:buFont typeface="Wingdings" panose="05000000000000000000" pitchFamily="2" charset="2"/>
              <a:buNone/>
            </a:pPr>
            <a:r>
              <a:rPr lang="zh-CN" altLang="en-US" sz="2000" dirty="0" smtClean="0">
                <a:latin typeface="楷体_GB2312" pitchFamily="49" charset="-122"/>
                <a:ea typeface="楷体_GB2312" pitchFamily="49" charset="-122"/>
              </a:rPr>
              <a:t>		</a:t>
            </a:r>
            <a:r>
              <a:rPr lang="zh-CN" altLang="en-US" sz="2400" b="1" dirty="0" smtClean="0">
                <a:solidFill>
                  <a:schemeClr val="hlink"/>
                </a:solidFill>
                <a:latin typeface="楷体_GB2312" pitchFamily="49" charset="-122"/>
                <a:ea typeface="楷体_GB2312" pitchFamily="49" charset="-122"/>
              </a:rPr>
              <a:t>例如</a:t>
            </a:r>
            <a:r>
              <a:rPr lang="zh-CN" altLang="en-US" sz="2400" dirty="0" smtClean="0">
                <a:latin typeface="楷体_GB2312" pitchFamily="49" charset="-122"/>
                <a:ea typeface="楷体_GB2312" pitchFamily="49" charset="-122"/>
              </a:rPr>
              <a:t>，对右图中的有向图，应用</a:t>
            </a:r>
            <a:r>
              <a:rPr lang="en-US" altLang="zh-CN" sz="2400" dirty="0" err="1" smtClean="0">
                <a:latin typeface="楷体_GB2312" pitchFamily="49" charset="-122"/>
                <a:ea typeface="楷体_GB2312" pitchFamily="49" charset="-122"/>
              </a:rPr>
              <a:t>Dijkstra</a:t>
            </a:r>
            <a:r>
              <a:rPr lang="zh-CN" altLang="en-US" sz="2400" dirty="0" smtClean="0">
                <a:latin typeface="楷体_GB2312" pitchFamily="49" charset="-122"/>
                <a:ea typeface="楷体_GB2312" pitchFamily="49" charset="-122"/>
              </a:rPr>
              <a:t>算法计算从源顶点</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到其它顶点间最短路径的过程列在下页的表中。</a:t>
            </a:r>
          </a:p>
          <a:p>
            <a:pPr eaLnBrk="1" hangingPunct="1"/>
            <a:endParaRPr lang="zh-CN" altLang="en-US" sz="2000" dirty="0" smtClean="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43</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4.5 </a:t>
            </a:r>
            <a:r>
              <a:rPr lang="zh-CN" altLang="en-US" smtClean="0">
                <a:latin typeface="黑体" panose="02010609060101010101" pitchFamily="49" charset="-122"/>
                <a:ea typeface="黑体" panose="02010609060101010101" pitchFamily="49" charset="-122"/>
              </a:rPr>
              <a:t>单源最短路径</a:t>
            </a:r>
          </a:p>
        </p:txBody>
      </p:sp>
      <p:graphicFrame>
        <p:nvGraphicFramePr>
          <p:cNvPr id="339229" name="Group 285"/>
          <p:cNvGraphicFramePr>
            <a:graphicFrameLocks noGrp="1"/>
          </p:cNvGraphicFramePr>
          <p:nvPr>
            <p:ph idx="1"/>
            <p:extLst>
              <p:ext uri="{D42A27DB-BD31-4B8C-83A1-F6EECF244321}">
                <p14:modId xmlns:p14="http://schemas.microsoft.com/office/powerpoint/2010/main" val="3309035710"/>
              </p:ext>
            </p:extLst>
          </p:nvPr>
        </p:nvGraphicFramePr>
        <p:xfrm>
          <a:off x="251520" y="2302024"/>
          <a:ext cx="8209608" cy="3791273"/>
        </p:xfrm>
        <a:graphic>
          <a:graphicData uri="http://schemas.openxmlformats.org/drawingml/2006/table">
            <a:tbl>
              <a:tblPr/>
              <a:tblGrid>
                <a:gridCol w="1196918"/>
                <a:gridCol w="1701843"/>
                <a:gridCol w="822786"/>
                <a:gridCol w="1123916"/>
                <a:gridCol w="1120875"/>
                <a:gridCol w="1122396"/>
                <a:gridCol w="1120874"/>
              </a:tblGrid>
              <a:tr h="746979">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迭代</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S</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u</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dist[2]</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dist[3]</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dist[4]</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dist[5]</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6979">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初始</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{1}</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maxint</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259">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1</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2</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60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818">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2</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{1,2,4}</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4</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90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259">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3</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{1,2,4,3}</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60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6979">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4</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{1,2,4,3,5}</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60</a:t>
                      </a:r>
                    </a:p>
                  </a:txBody>
                  <a:tcPr marL="82936" marR="82936"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429" name="Text Box 286"/>
          <p:cNvSpPr txBox="1">
            <a:spLocks noChangeArrowheads="1"/>
          </p:cNvSpPr>
          <p:nvPr/>
        </p:nvSpPr>
        <p:spPr bwMode="auto">
          <a:xfrm>
            <a:off x="374650" y="1844824"/>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dirty="0" err="1">
                <a:solidFill>
                  <a:srgbClr val="000000"/>
                </a:solidFill>
                <a:latin typeface="楷体_GB2312" pitchFamily="49" charset="-122"/>
                <a:ea typeface="楷体_GB2312" pitchFamily="49" charset="-122"/>
                <a:cs typeface="Times New Roman" panose="02020603050405020304" pitchFamily="18" charset="0"/>
              </a:rPr>
              <a:t>Dijkstra</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算法的迭代过程：</a:t>
            </a:r>
            <a:r>
              <a:rPr lang="zh-CN" altLang="en-US" sz="2400" b="1" dirty="0">
                <a:solidFill>
                  <a:schemeClr val="accent2"/>
                </a:solidFill>
                <a:latin typeface="楷体_GB2312" pitchFamily="49" charset="-122"/>
                <a:ea typeface="楷体_GB2312" pitchFamily="49" charset="-122"/>
                <a:cs typeface="Times New Roman" panose="02020603050405020304" pitchFamily="18" charset="0"/>
              </a:rPr>
              <a:t>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44</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4.5 </a:t>
            </a:r>
            <a:r>
              <a:rPr lang="zh-CN" altLang="en-US" smtClean="0">
                <a:latin typeface="黑体" panose="02010609060101010101" pitchFamily="49" charset="-122"/>
                <a:ea typeface="黑体" panose="02010609060101010101" pitchFamily="49" charset="-122"/>
              </a:rPr>
              <a:t>单源最短路径</a:t>
            </a:r>
          </a:p>
        </p:txBody>
      </p:sp>
      <p:sp>
        <p:nvSpPr>
          <p:cNvPr id="59395"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800" dirty="0" smtClean="0">
                <a:solidFill>
                  <a:schemeClr val="folHlink"/>
                </a:solidFill>
                <a:latin typeface="黑体" panose="02010609060101010101" pitchFamily="49" charset="-122"/>
                <a:ea typeface="黑体" panose="02010609060101010101" pitchFamily="49" charset="-122"/>
              </a:rPr>
              <a:t>2</a:t>
            </a:r>
            <a:r>
              <a:rPr lang="zh-CN" altLang="en-US" sz="2800" dirty="0" smtClean="0">
                <a:solidFill>
                  <a:schemeClr val="folHlink"/>
                </a:solidFill>
                <a:latin typeface="黑体" panose="02010609060101010101" pitchFamily="49" charset="-122"/>
                <a:ea typeface="黑体" panose="02010609060101010101" pitchFamily="49" charset="-122"/>
              </a:rPr>
              <a:t>、算法的正确性和计算复杂性</a:t>
            </a:r>
          </a:p>
          <a:p>
            <a:pPr eaLnBrk="1" hangingPunct="1">
              <a:buFont typeface="Wingdings" panose="05000000000000000000" pitchFamily="2" charset="2"/>
              <a:buNone/>
            </a:pPr>
            <a:r>
              <a:rPr lang="en-US" altLang="zh-CN" sz="2400" dirty="0" smtClean="0">
                <a:solidFill>
                  <a:schemeClr val="accent2"/>
                </a:solidFill>
                <a:latin typeface="黑体" panose="02010609060101010101" pitchFamily="49" charset="-122"/>
                <a:ea typeface="黑体" panose="02010609060101010101" pitchFamily="49" charset="-122"/>
              </a:rPr>
              <a:t>(</a:t>
            </a:r>
            <a:r>
              <a:rPr lang="en-US" altLang="zh-CN" sz="2400" dirty="0" smtClean="0">
                <a:solidFill>
                  <a:schemeClr val="hlink"/>
                </a:solidFill>
                <a:latin typeface="黑体" panose="02010609060101010101" pitchFamily="49" charset="-122"/>
                <a:ea typeface="黑体" panose="02010609060101010101" pitchFamily="49" charset="-122"/>
              </a:rPr>
              <a:t>1)</a:t>
            </a:r>
            <a:r>
              <a:rPr lang="zh-CN" altLang="en-US" sz="2400" dirty="0" smtClean="0">
                <a:solidFill>
                  <a:schemeClr val="hlink"/>
                </a:solidFill>
                <a:latin typeface="黑体" panose="02010609060101010101" pitchFamily="49" charset="-122"/>
                <a:ea typeface="黑体" panose="02010609060101010101" pitchFamily="49" charset="-122"/>
              </a:rPr>
              <a:t>贪心选择性质</a:t>
            </a:r>
          </a:p>
          <a:p>
            <a:pPr eaLnBrk="1" hangingPunct="1">
              <a:buFont typeface="Wingdings" panose="05000000000000000000" pitchFamily="2" charset="2"/>
              <a:buNone/>
            </a:pPr>
            <a:r>
              <a:rPr lang="en-US" altLang="zh-CN" sz="2400" dirty="0" smtClean="0">
                <a:solidFill>
                  <a:schemeClr val="hlink"/>
                </a:solidFill>
                <a:latin typeface="黑体" panose="02010609060101010101" pitchFamily="49" charset="-122"/>
                <a:ea typeface="黑体" panose="02010609060101010101" pitchFamily="49" charset="-122"/>
              </a:rPr>
              <a:t>(2)</a:t>
            </a:r>
            <a:r>
              <a:rPr lang="zh-CN" altLang="en-US" sz="2400" dirty="0" smtClean="0">
                <a:solidFill>
                  <a:schemeClr val="hlink"/>
                </a:solidFill>
                <a:latin typeface="黑体" panose="02010609060101010101" pitchFamily="49" charset="-122"/>
                <a:ea typeface="黑体" panose="02010609060101010101" pitchFamily="49" charset="-122"/>
              </a:rPr>
              <a:t>最优子结构性质</a:t>
            </a:r>
          </a:p>
          <a:p>
            <a:pPr eaLnBrk="1" hangingPunct="1">
              <a:buFont typeface="Wingdings" panose="05000000000000000000" pitchFamily="2" charset="2"/>
              <a:buNone/>
            </a:pPr>
            <a:r>
              <a:rPr lang="en-US" altLang="zh-CN" sz="2400" dirty="0" smtClean="0">
                <a:solidFill>
                  <a:schemeClr val="hlink"/>
                </a:solidFill>
                <a:latin typeface="黑体" panose="02010609060101010101" pitchFamily="49" charset="-122"/>
                <a:ea typeface="黑体" panose="02010609060101010101" pitchFamily="49" charset="-122"/>
              </a:rPr>
              <a:t>(3)</a:t>
            </a:r>
            <a:r>
              <a:rPr lang="zh-CN" altLang="en-US" sz="2400" dirty="0" smtClean="0">
                <a:solidFill>
                  <a:schemeClr val="hlink"/>
                </a:solidFill>
                <a:latin typeface="黑体" panose="02010609060101010101" pitchFamily="49" charset="-122"/>
                <a:ea typeface="黑体" panose="02010609060101010101" pitchFamily="49" charset="-122"/>
              </a:rPr>
              <a:t>计算复杂性</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对于具有</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个顶点和</a:t>
            </a:r>
            <a:r>
              <a:rPr lang="en-US" altLang="zh-CN" sz="2400" dirty="0" smtClean="0">
                <a:latin typeface="楷体_GB2312" pitchFamily="49" charset="-122"/>
                <a:ea typeface="楷体_GB2312" pitchFamily="49" charset="-122"/>
              </a:rPr>
              <a:t>e</a:t>
            </a:r>
            <a:r>
              <a:rPr lang="zh-CN" altLang="en-US" sz="2400" dirty="0" smtClean="0">
                <a:latin typeface="楷体_GB2312" pitchFamily="49" charset="-122"/>
                <a:ea typeface="楷体_GB2312" pitchFamily="49" charset="-122"/>
              </a:rPr>
              <a:t>条边的带权有向图，如果用带权邻接矩阵表示这个图，那么</a:t>
            </a:r>
            <a:r>
              <a:rPr lang="en-US" altLang="zh-CN" sz="2400" dirty="0" err="1" smtClean="0">
                <a:latin typeface="楷体_GB2312" pitchFamily="49" charset="-122"/>
                <a:ea typeface="楷体_GB2312" pitchFamily="49" charset="-122"/>
              </a:rPr>
              <a:t>Dijkstra</a:t>
            </a:r>
            <a:r>
              <a:rPr lang="zh-CN" altLang="en-US" sz="2400" dirty="0" smtClean="0">
                <a:latin typeface="楷体_GB2312" pitchFamily="49" charset="-122"/>
                <a:ea typeface="楷体_GB2312" pitchFamily="49" charset="-122"/>
              </a:rPr>
              <a:t>算法的主循环体需要    时间。这个循环需要执行</a:t>
            </a:r>
            <a:r>
              <a:rPr lang="en-US" altLang="zh-CN" sz="2400" dirty="0" smtClean="0">
                <a:latin typeface="楷体_GB2312" pitchFamily="49" charset="-122"/>
                <a:ea typeface="楷体_GB2312" pitchFamily="49" charset="-122"/>
              </a:rPr>
              <a:t>n-1</a:t>
            </a:r>
            <a:r>
              <a:rPr lang="zh-CN" altLang="en-US" sz="2400" dirty="0" smtClean="0">
                <a:latin typeface="楷体_GB2312" pitchFamily="49" charset="-122"/>
                <a:ea typeface="楷体_GB2312" pitchFamily="49" charset="-122"/>
              </a:rPr>
              <a:t>次，所以完成循环需要     时间。算法的其余部分所需要时间不超过     。</a:t>
            </a:r>
          </a:p>
        </p:txBody>
      </p:sp>
      <p:sp>
        <p:nvSpPr>
          <p:cNvPr id="5939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9397" name="Object 4"/>
          <p:cNvGraphicFramePr>
            <a:graphicFrameLocks noChangeAspect="1"/>
          </p:cNvGraphicFramePr>
          <p:nvPr>
            <p:extLst>
              <p:ext uri="{D42A27DB-BD31-4B8C-83A1-F6EECF244321}">
                <p14:modId xmlns:p14="http://schemas.microsoft.com/office/powerpoint/2010/main" val="1328923156"/>
              </p:ext>
            </p:extLst>
          </p:nvPr>
        </p:nvGraphicFramePr>
        <p:xfrm>
          <a:off x="2843609" y="4604618"/>
          <a:ext cx="576263" cy="336550"/>
        </p:xfrm>
        <a:graphic>
          <a:graphicData uri="http://schemas.openxmlformats.org/presentationml/2006/ole">
            <mc:AlternateContent xmlns:mc="http://schemas.openxmlformats.org/markup-compatibility/2006">
              <mc:Choice xmlns:v="urn:schemas-microsoft-com:vml" Requires="v">
                <p:oleObj spid="_x0000_s59516" name="公式" r:id="rId3" imgW="342751" imgH="203112" progId="Equation.3">
                  <p:embed/>
                </p:oleObj>
              </mc:Choice>
              <mc:Fallback>
                <p:oleObj name="公式" r:id="rId3" imgW="34275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609" y="4604618"/>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9399" name="Object 6"/>
          <p:cNvGraphicFramePr>
            <a:graphicFrameLocks noChangeAspect="1"/>
          </p:cNvGraphicFramePr>
          <p:nvPr>
            <p:extLst>
              <p:ext uri="{D42A27DB-BD31-4B8C-83A1-F6EECF244321}">
                <p14:modId xmlns:p14="http://schemas.microsoft.com/office/powerpoint/2010/main" val="1121787086"/>
              </p:ext>
            </p:extLst>
          </p:nvPr>
        </p:nvGraphicFramePr>
        <p:xfrm>
          <a:off x="3132782" y="4981103"/>
          <a:ext cx="719138" cy="392113"/>
        </p:xfrm>
        <a:graphic>
          <a:graphicData uri="http://schemas.openxmlformats.org/presentationml/2006/ole">
            <mc:AlternateContent xmlns:mc="http://schemas.openxmlformats.org/markup-compatibility/2006">
              <mc:Choice xmlns:v="urn:schemas-microsoft-com:vml" Requires="v">
                <p:oleObj spid="_x0000_s59517" name="公式" r:id="rId5" imgW="419100" imgH="228600" progId="Equation.3">
                  <p:embed/>
                </p:oleObj>
              </mc:Choice>
              <mc:Fallback>
                <p:oleObj name="公式" r:id="rId5" imgW="4191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782" y="4981103"/>
                        <a:ext cx="7191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0" name="Object 14"/>
          <p:cNvGraphicFramePr>
            <a:graphicFrameLocks noChangeAspect="1"/>
          </p:cNvGraphicFramePr>
          <p:nvPr>
            <p:extLst>
              <p:ext uri="{D42A27DB-BD31-4B8C-83A1-F6EECF244321}">
                <p14:modId xmlns:p14="http://schemas.microsoft.com/office/powerpoint/2010/main" val="1942617378"/>
              </p:ext>
            </p:extLst>
          </p:nvPr>
        </p:nvGraphicFramePr>
        <p:xfrm>
          <a:off x="2196678" y="5301208"/>
          <a:ext cx="719138" cy="392112"/>
        </p:xfrm>
        <a:graphic>
          <a:graphicData uri="http://schemas.openxmlformats.org/presentationml/2006/ole">
            <mc:AlternateContent xmlns:mc="http://schemas.openxmlformats.org/markup-compatibility/2006">
              <mc:Choice xmlns:v="urn:schemas-microsoft-com:vml" Requires="v">
                <p:oleObj spid="_x0000_s59518" name="公式" r:id="rId7" imgW="419100" imgH="228600" progId="Equation.3">
                  <p:embed/>
                </p:oleObj>
              </mc:Choice>
              <mc:Fallback>
                <p:oleObj name="公式" r:id="rId7" imgW="419100" imgH="228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6678" y="5301208"/>
                        <a:ext cx="71913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45</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err="1" smtClean="0"/>
              <a:t>Dijkstra</a:t>
            </a:r>
            <a:r>
              <a:rPr lang="zh-CN" altLang="en-US" dirty="0" smtClean="0"/>
              <a:t>找从</a:t>
            </a:r>
            <a:r>
              <a:rPr lang="en-US" altLang="zh-CN" dirty="0" smtClean="0"/>
              <a:t>A</a:t>
            </a:r>
            <a:r>
              <a:rPr lang="zh-CN" altLang="en-US" dirty="0" smtClean="0"/>
              <a:t>到其他点的最短路径</a:t>
            </a:r>
            <a:endParaRPr lang="zh-CN" altLang="en-US" dirty="0"/>
          </a:p>
        </p:txBody>
      </p:sp>
      <p:sp>
        <p:nvSpPr>
          <p:cNvPr id="8" name="灯片编号占位符 7"/>
          <p:cNvSpPr>
            <a:spLocks noGrp="1"/>
          </p:cNvSpPr>
          <p:nvPr>
            <p:ph type="sldNum" sz="quarter" idx="12"/>
          </p:nvPr>
        </p:nvSpPr>
        <p:spPr/>
        <p:txBody>
          <a:bodyPr/>
          <a:lstStyle/>
          <a:p>
            <a:pPr>
              <a:defRPr/>
            </a:pPr>
            <a:fld id="{1CFC2572-60A5-48B9-BBDF-F34B681C6B12}" type="slidenum">
              <a:rPr lang="zh-CN" altLang="en-US" smtClean="0"/>
              <a:pPr>
                <a:defRPr/>
              </a:pPr>
              <a:t>46</a:t>
            </a:fld>
            <a:r>
              <a:rPr lang="en-US" altLang="zh-CN" smtClean="0"/>
              <a:t>/59</a:t>
            </a:r>
            <a:endParaRPr lang="en-US" altLang="zh-CN" dirty="0"/>
          </a:p>
        </p:txBody>
      </p:sp>
      <p:grpSp>
        <p:nvGrpSpPr>
          <p:cNvPr id="5" name="组合 4"/>
          <p:cNvGrpSpPr/>
          <p:nvPr/>
        </p:nvGrpSpPr>
        <p:grpSpPr>
          <a:xfrm>
            <a:off x="2483768" y="2852936"/>
            <a:ext cx="4104456" cy="3763563"/>
            <a:chOff x="2483768" y="2852936"/>
            <a:chExt cx="4104456" cy="3763563"/>
          </a:xfrm>
        </p:grpSpPr>
        <p:cxnSp>
          <p:nvCxnSpPr>
            <p:cNvPr id="21" name="直接箭头连接符 20"/>
            <p:cNvCxnSpPr>
              <a:endCxn id="10" idx="2"/>
            </p:cNvCxnSpPr>
            <p:nvPr/>
          </p:nvCxnSpPr>
          <p:spPr bwMode="auto">
            <a:xfrm>
              <a:off x="2944285" y="4542391"/>
              <a:ext cx="2923859" cy="2733"/>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6" name="直接箭头连接符 5"/>
            <p:cNvCxnSpPr/>
            <p:nvPr/>
          </p:nvCxnSpPr>
          <p:spPr bwMode="auto">
            <a:xfrm flipH="1">
              <a:off x="2992944" y="3191281"/>
              <a:ext cx="1579056" cy="1105988"/>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4" name="直接箭头连接符 13"/>
            <p:cNvCxnSpPr>
              <a:endCxn id="10" idx="1"/>
            </p:cNvCxnSpPr>
            <p:nvPr/>
          </p:nvCxnSpPr>
          <p:spPr bwMode="auto">
            <a:xfrm>
              <a:off x="4572000" y="3191281"/>
              <a:ext cx="1401597" cy="1124715"/>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9" name="直接箭头连接符 18"/>
            <p:cNvCxnSpPr/>
            <p:nvPr/>
          </p:nvCxnSpPr>
          <p:spPr bwMode="auto">
            <a:xfrm>
              <a:off x="2893311" y="4635614"/>
              <a:ext cx="556995" cy="1172863"/>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9" name="椭圆 8"/>
            <p:cNvSpPr/>
            <p:nvPr/>
          </p:nvSpPr>
          <p:spPr bwMode="auto">
            <a:xfrm>
              <a:off x="2483768" y="4221088"/>
              <a:ext cx="720080" cy="648072"/>
            </a:xfrm>
            <a:prstGeom prst="ellipse">
              <a:avLst/>
            </a:prstGeom>
            <a:solidFill>
              <a:schemeClr val="tx2">
                <a:lumMod val="75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椭圆 9"/>
            <p:cNvSpPr/>
            <p:nvPr/>
          </p:nvSpPr>
          <p:spPr bwMode="auto">
            <a:xfrm>
              <a:off x="5868144" y="4221088"/>
              <a:ext cx="720080" cy="648072"/>
            </a:xfrm>
            <a:prstGeom prst="ellipse">
              <a:avLst/>
            </a:prstGeom>
            <a:solidFill>
              <a:schemeClr val="tx2">
                <a:lumMod val="75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4" name="直接箭头连接符 23"/>
            <p:cNvCxnSpPr>
              <a:endCxn id="10" idx="3"/>
            </p:cNvCxnSpPr>
            <p:nvPr/>
          </p:nvCxnSpPr>
          <p:spPr bwMode="auto">
            <a:xfrm flipV="1">
              <a:off x="3561400" y="4774252"/>
              <a:ext cx="2412197" cy="1358261"/>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7" name="直接箭头连接符 26"/>
            <p:cNvCxnSpPr>
              <a:endCxn id="12" idx="1"/>
            </p:cNvCxnSpPr>
            <p:nvPr/>
          </p:nvCxnSpPr>
          <p:spPr bwMode="auto">
            <a:xfrm>
              <a:off x="4531366" y="3261057"/>
              <a:ext cx="938175" cy="2642328"/>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11" name="椭圆 10"/>
            <p:cNvSpPr/>
            <p:nvPr/>
          </p:nvSpPr>
          <p:spPr bwMode="auto">
            <a:xfrm>
              <a:off x="3173760" y="5808477"/>
              <a:ext cx="720080" cy="648072"/>
            </a:xfrm>
            <a:prstGeom prst="ellipse">
              <a:avLst/>
            </a:prstGeom>
            <a:solidFill>
              <a:schemeClr val="tx2">
                <a:lumMod val="75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9" name="直接箭头连接符 28"/>
            <p:cNvCxnSpPr>
              <a:stCxn id="12" idx="2"/>
            </p:cNvCxnSpPr>
            <p:nvPr/>
          </p:nvCxnSpPr>
          <p:spPr bwMode="auto">
            <a:xfrm flipH="1">
              <a:off x="3828454" y="6132513"/>
              <a:ext cx="1535634" cy="6881"/>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2" name="直接箭头连接符 31"/>
            <p:cNvCxnSpPr/>
            <p:nvPr/>
          </p:nvCxnSpPr>
          <p:spPr bwMode="auto">
            <a:xfrm flipV="1">
              <a:off x="5724128" y="4866427"/>
              <a:ext cx="382939" cy="1264720"/>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12" name="椭圆 11"/>
            <p:cNvSpPr/>
            <p:nvPr/>
          </p:nvSpPr>
          <p:spPr bwMode="auto">
            <a:xfrm>
              <a:off x="5364088" y="5808477"/>
              <a:ext cx="720080" cy="648072"/>
            </a:xfrm>
            <a:prstGeom prst="ellipse">
              <a:avLst/>
            </a:prstGeom>
            <a:solidFill>
              <a:schemeClr val="tx2">
                <a:lumMod val="75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36" name="直接箭头连接符 35"/>
            <p:cNvCxnSpPr/>
            <p:nvPr/>
          </p:nvCxnSpPr>
          <p:spPr bwMode="auto">
            <a:xfrm flipH="1">
              <a:off x="3664365" y="3419635"/>
              <a:ext cx="891329" cy="2395723"/>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4" name="椭圆 3"/>
            <p:cNvSpPr/>
            <p:nvPr/>
          </p:nvSpPr>
          <p:spPr bwMode="auto">
            <a:xfrm>
              <a:off x="4211960" y="2852936"/>
              <a:ext cx="720080" cy="648072"/>
            </a:xfrm>
            <a:prstGeom prst="ellipse">
              <a:avLst/>
            </a:prstGeom>
            <a:solidFill>
              <a:schemeClr val="tx2">
                <a:lumMod val="75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p:txBody>
        </p:sp>
        <p:sp>
          <p:nvSpPr>
            <p:cNvPr id="38" name="文本框 37"/>
            <p:cNvSpPr txBox="1"/>
            <p:nvPr/>
          </p:nvSpPr>
          <p:spPr>
            <a:xfrm>
              <a:off x="4394432" y="2999070"/>
              <a:ext cx="343364" cy="369332"/>
            </a:xfrm>
            <a:prstGeom prst="rect">
              <a:avLst/>
            </a:prstGeom>
            <a:noFill/>
          </p:spPr>
          <p:txBody>
            <a:bodyPr wrap="none" rtlCol="0">
              <a:spAutoFit/>
            </a:bodyPr>
            <a:lstStyle/>
            <a:p>
              <a:r>
                <a:rPr lang="en-US" altLang="zh-CN" b="1" dirty="0" smtClean="0">
                  <a:solidFill>
                    <a:schemeClr val="bg1"/>
                  </a:solidFill>
                  <a:effectLst>
                    <a:outerShdw blurRad="38100" dist="38100" dir="2700000" algn="tl">
                      <a:srgbClr val="000000">
                        <a:alpha val="43137"/>
                      </a:srgbClr>
                    </a:outerShdw>
                  </a:effectLst>
                </a:rPr>
                <a:t>A</a:t>
              </a:r>
              <a:endParaRPr lang="zh-CN" altLang="en-US" b="1" dirty="0">
                <a:solidFill>
                  <a:schemeClr val="bg1"/>
                </a:solidFill>
                <a:effectLst>
                  <a:outerShdw blurRad="38100" dist="38100" dir="2700000" algn="tl">
                    <a:srgbClr val="000000">
                      <a:alpha val="43137"/>
                    </a:srgbClr>
                  </a:outerShdw>
                </a:effectLst>
              </a:endParaRPr>
            </a:p>
          </p:txBody>
        </p:sp>
        <p:sp>
          <p:nvSpPr>
            <p:cNvPr id="39" name="文本框 38"/>
            <p:cNvSpPr txBox="1"/>
            <p:nvPr/>
          </p:nvSpPr>
          <p:spPr>
            <a:xfrm>
              <a:off x="2672126" y="4342463"/>
              <a:ext cx="343364" cy="369332"/>
            </a:xfrm>
            <a:prstGeom prst="rect">
              <a:avLst/>
            </a:prstGeom>
            <a:noFill/>
          </p:spPr>
          <p:txBody>
            <a:bodyPr wrap="none" rtlCol="0">
              <a:spAutoFit/>
            </a:bodyPr>
            <a:lstStyle/>
            <a:p>
              <a:r>
                <a:rPr lang="en-US" altLang="zh-CN" b="1" dirty="0" smtClean="0">
                  <a:solidFill>
                    <a:schemeClr val="bg1"/>
                  </a:solidFill>
                  <a:effectLst>
                    <a:outerShdw blurRad="38100" dist="38100" dir="2700000" algn="tl">
                      <a:srgbClr val="000000">
                        <a:alpha val="43137"/>
                      </a:srgbClr>
                    </a:outerShdw>
                  </a:effectLst>
                </a:rPr>
                <a:t>B</a:t>
              </a:r>
              <a:endParaRPr lang="zh-CN" altLang="en-US" b="1" dirty="0">
                <a:solidFill>
                  <a:schemeClr val="bg1"/>
                </a:solidFill>
                <a:effectLst>
                  <a:outerShdw blurRad="38100" dist="38100" dir="2700000" algn="tl">
                    <a:srgbClr val="000000">
                      <a:alpha val="43137"/>
                    </a:srgbClr>
                  </a:outerShdw>
                </a:effectLst>
              </a:endParaRPr>
            </a:p>
          </p:txBody>
        </p:sp>
        <p:sp>
          <p:nvSpPr>
            <p:cNvPr id="40" name="文本框 39"/>
            <p:cNvSpPr txBox="1"/>
            <p:nvPr/>
          </p:nvSpPr>
          <p:spPr>
            <a:xfrm>
              <a:off x="3389718" y="5970444"/>
              <a:ext cx="343364" cy="369332"/>
            </a:xfrm>
            <a:prstGeom prst="rect">
              <a:avLst/>
            </a:prstGeom>
            <a:noFill/>
          </p:spPr>
          <p:txBody>
            <a:bodyPr wrap="none" rtlCol="0">
              <a:spAutoFit/>
            </a:bodyPr>
            <a:lstStyle/>
            <a:p>
              <a:r>
                <a:rPr lang="en-US" altLang="zh-CN" b="1" dirty="0" smtClean="0">
                  <a:solidFill>
                    <a:schemeClr val="bg1"/>
                  </a:solidFill>
                  <a:effectLst>
                    <a:outerShdw blurRad="38100" dist="38100" dir="2700000" algn="tl">
                      <a:srgbClr val="000000">
                        <a:alpha val="43137"/>
                      </a:srgbClr>
                    </a:outerShdw>
                  </a:effectLst>
                </a:rPr>
                <a:t>C</a:t>
              </a:r>
              <a:endParaRPr lang="zh-CN" altLang="en-US" b="1" dirty="0">
                <a:solidFill>
                  <a:schemeClr val="bg1"/>
                </a:solidFill>
                <a:effectLst>
                  <a:outerShdw blurRad="38100" dist="38100" dir="2700000" algn="tl">
                    <a:srgbClr val="000000">
                      <a:alpha val="43137"/>
                    </a:srgbClr>
                  </a:outerShdw>
                </a:effectLst>
              </a:endParaRPr>
            </a:p>
          </p:txBody>
        </p:sp>
        <p:sp>
          <p:nvSpPr>
            <p:cNvPr id="41" name="文本框 40"/>
            <p:cNvSpPr txBox="1"/>
            <p:nvPr/>
          </p:nvSpPr>
          <p:spPr>
            <a:xfrm>
              <a:off x="5546731" y="5947164"/>
              <a:ext cx="359394" cy="369332"/>
            </a:xfrm>
            <a:prstGeom prst="rect">
              <a:avLst/>
            </a:prstGeom>
            <a:noFill/>
          </p:spPr>
          <p:txBody>
            <a:bodyPr wrap="none" rtlCol="0">
              <a:spAutoFit/>
            </a:bodyPr>
            <a:lstStyle/>
            <a:p>
              <a:r>
                <a:rPr lang="en-US" altLang="zh-CN" b="1" dirty="0" smtClean="0">
                  <a:solidFill>
                    <a:schemeClr val="bg1"/>
                  </a:solidFill>
                  <a:effectLst>
                    <a:outerShdw blurRad="38100" dist="38100" dir="2700000" algn="tl">
                      <a:srgbClr val="000000">
                        <a:alpha val="43137"/>
                      </a:srgbClr>
                    </a:outerShdw>
                  </a:effectLst>
                </a:rPr>
                <a:t>D</a:t>
              </a:r>
              <a:endParaRPr lang="zh-CN" altLang="en-US" b="1" dirty="0">
                <a:solidFill>
                  <a:schemeClr val="bg1"/>
                </a:solidFill>
                <a:effectLst>
                  <a:outerShdw blurRad="38100" dist="38100" dir="2700000" algn="tl">
                    <a:srgbClr val="000000">
                      <a:alpha val="43137"/>
                    </a:srgbClr>
                  </a:outerShdw>
                </a:effectLst>
              </a:endParaRPr>
            </a:p>
          </p:txBody>
        </p:sp>
        <p:sp>
          <p:nvSpPr>
            <p:cNvPr id="42" name="文本框 41"/>
            <p:cNvSpPr txBox="1"/>
            <p:nvPr/>
          </p:nvSpPr>
          <p:spPr>
            <a:xfrm>
              <a:off x="6047438" y="4370725"/>
              <a:ext cx="327334" cy="369332"/>
            </a:xfrm>
            <a:prstGeom prst="rect">
              <a:avLst/>
            </a:prstGeom>
            <a:noFill/>
          </p:spPr>
          <p:txBody>
            <a:bodyPr wrap="none" rtlCol="0">
              <a:spAutoFit/>
            </a:bodyPr>
            <a:lstStyle/>
            <a:p>
              <a:r>
                <a:rPr lang="en-US" altLang="zh-CN" b="1" dirty="0" smtClean="0">
                  <a:solidFill>
                    <a:schemeClr val="bg1"/>
                  </a:solidFill>
                  <a:effectLst>
                    <a:outerShdw blurRad="38100" dist="38100" dir="2700000" algn="tl">
                      <a:srgbClr val="000000">
                        <a:alpha val="43137"/>
                      </a:srgbClr>
                    </a:outerShdw>
                  </a:effectLst>
                </a:rPr>
                <a:t>E</a:t>
              </a:r>
              <a:endParaRPr lang="zh-CN" altLang="en-US" b="1" dirty="0">
                <a:solidFill>
                  <a:schemeClr val="bg1"/>
                </a:solidFill>
                <a:effectLst>
                  <a:outerShdw blurRad="38100" dist="38100" dir="2700000" algn="tl">
                    <a:srgbClr val="000000">
                      <a:alpha val="43137"/>
                    </a:srgbClr>
                  </a:outerShdw>
                </a:effectLst>
              </a:endParaRPr>
            </a:p>
          </p:txBody>
        </p:sp>
        <p:sp>
          <p:nvSpPr>
            <p:cNvPr id="43" name="文本框 42"/>
            <p:cNvSpPr txBox="1"/>
            <p:nvPr/>
          </p:nvSpPr>
          <p:spPr>
            <a:xfrm>
              <a:off x="3272877" y="3541383"/>
              <a:ext cx="437940" cy="369332"/>
            </a:xfrm>
            <a:prstGeom prst="rect">
              <a:avLst/>
            </a:prstGeom>
            <a:noFill/>
          </p:spPr>
          <p:txBody>
            <a:bodyPr wrap="none" rtlCol="0">
              <a:spAutoFit/>
            </a:bodyPr>
            <a:lstStyle/>
            <a:p>
              <a:r>
                <a:rPr lang="en-US" altLang="zh-CN" dirty="0" smtClean="0"/>
                <a:t>10</a:t>
              </a:r>
              <a:endParaRPr lang="zh-CN" altLang="en-US" dirty="0"/>
            </a:p>
          </p:txBody>
        </p:sp>
        <p:sp>
          <p:nvSpPr>
            <p:cNvPr id="44" name="文本框 43"/>
            <p:cNvSpPr txBox="1"/>
            <p:nvPr/>
          </p:nvSpPr>
          <p:spPr>
            <a:xfrm>
              <a:off x="4803872" y="3934507"/>
              <a:ext cx="437940" cy="369332"/>
            </a:xfrm>
            <a:prstGeom prst="rect">
              <a:avLst/>
            </a:prstGeom>
            <a:noFill/>
          </p:spPr>
          <p:txBody>
            <a:bodyPr wrap="none" rtlCol="0">
              <a:spAutoFit/>
            </a:bodyPr>
            <a:lstStyle/>
            <a:p>
              <a:r>
                <a:rPr lang="en-US" altLang="zh-CN" dirty="0" smtClean="0"/>
                <a:t>30</a:t>
              </a:r>
              <a:endParaRPr lang="zh-CN" altLang="en-US" dirty="0"/>
            </a:p>
          </p:txBody>
        </p:sp>
        <p:sp>
          <p:nvSpPr>
            <p:cNvPr id="45" name="文本框 44"/>
            <p:cNvSpPr txBox="1"/>
            <p:nvPr/>
          </p:nvSpPr>
          <p:spPr>
            <a:xfrm>
              <a:off x="5291205" y="3531985"/>
              <a:ext cx="437940" cy="369332"/>
            </a:xfrm>
            <a:prstGeom prst="rect">
              <a:avLst/>
            </a:prstGeom>
            <a:noFill/>
          </p:spPr>
          <p:txBody>
            <a:bodyPr wrap="none" rtlCol="0">
              <a:spAutoFit/>
            </a:bodyPr>
            <a:lstStyle/>
            <a:p>
              <a:r>
                <a:rPr lang="en-US" altLang="zh-CN" dirty="0" smtClean="0"/>
                <a:t>80</a:t>
              </a:r>
              <a:endParaRPr lang="zh-CN" altLang="en-US" dirty="0"/>
            </a:p>
          </p:txBody>
        </p:sp>
        <p:sp>
          <p:nvSpPr>
            <p:cNvPr id="46" name="文本框 45"/>
            <p:cNvSpPr txBox="1"/>
            <p:nvPr/>
          </p:nvSpPr>
          <p:spPr>
            <a:xfrm>
              <a:off x="5953929" y="5268489"/>
              <a:ext cx="437940" cy="369332"/>
            </a:xfrm>
            <a:prstGeom prst="rect">
              <a:avLst/>
            </a:prstGeom>
            <a:noFill/>
          </p:spPr>
          <p:txBody>
            <a:bodyPr wrap="none" rtlCol="0">
              <a:spAutoFit/>
            </a:bodyPr>
            <a:lstStyle/>
            <a:p>
              <a:r>
                <a:rPr lang="en-US" altLang="zh-CN" dirty="0" smtClean="0"/>
                <a:t>60</a:t>
              </a:r>
              <a:endParaRPr lang="zh-CN" altLang="en-US" dirty="0"/>
            </a:p>
          </p:txBody>
        </p:sp>
        <p:sp>
          <p:nvSpPr>
            <p:cNvPr id="47" name="文本框 46"/>
            <p:cNvSpPr txBox="1"/>
            <p:nvPr/>
          </p:nvSpPr>
          <p:spPr>
            <a:xfrm>
              <a:off x="4472094" y="6247167"/>
              <a:ext cx="437940" cy="369332"/>
            </a:xfrm>
            <a:prstGeom prst="rect">
              <a:avLst/>
            </a:prstGeom>
            <a:noFill/>
          </p:spPr>
          <p:txBody>
            <a:bodyPr wrap="none" rtlCol="0">
              <a:spAutoFit/>
            </a:bodyPr>
            <a:lstStyle/>
            <a:p>
              <a:r>
                <a:rPr lang="en-US" altLang="zh-CN" dirty="0" smtClean="0"/>
                <a:t>20</a:t>
              </a:r>
              <a:endParaRPr lang="zh-CN" altLang="en-US" dirty="0"/>
            </a:p>
          </p:txBody>
        </p:sp>
        <p:sp>
          <p:nvSpPr>
            <p:cNvPr id="48" name="文本框 47"/>
            <p:cNvSpPr txBox="1"/>
            <p:nvPr/>
          </p:nvSpPr>
          <p:spPr>
            <a:xfrm>
              <a:off x="4372341" y="5213851"/>
              <a:ext cx="437940" cy="369332"/>
            </a:xfrm>
            <a:prstGeom prst="rect">
              <a:avLst/>
            </a:prstGeom>
            <a:noFill/>
          </p:spPr>
          <p:txBody>
            <a:bodyPr wrap="none" rtlCol="0">
              <a:spAutoFit/>
            </a:bodyPr>
            <a:lstStyle/>
            <a:p>
              <a:r>
                <a:rPr lang="en-US" altLang="zh-CN" dirty="0" smtClean="0"/>
                <a:t>10</a:t>
              </a:r>
              <a:endParaRPr lang="zh-CN" altLang="en-US" dirty="0"/>
            </a:p>
          </p:txBody>
        </p:sp>
        <p:sp>
          <p:nvSpPr>
            <p:cNvPr id="49" name="文本框 48"/>
            <p:cNvSpPr txBox="1"/>
            <p:nvPr/>
          </p:nvSpPr>
          <p:spPr>
            <a:xfrm>
              <a:off x="2731209" y="5255162"/>
              <a:ext cx="437940" cy="369332"/>
            </a:xfrm>
            <a:prstGeom prst="rect">
              <a:avLst/>
            </a:prstGeom>
            <a:noFill/>
          </p:spPr>
          <p:txBody>
            <a:bodyPr wrap="none" rtlCol="0">
              <a:spAutoFit/>
            </a:bodyPr>
            <a:lstStyle/>
            <a:p>
              <a:r>
                <a:rPr lang="en-US" altLang="zh-CN" dirty="0" smtClean="0"/>
                <a:t>50</a:t>
              </a:r>
              <a:endParaRPr lang="zh-CN" altLang="en-US" dirty="0"/>
            </a:p>
          </p:txBody>
        </p:sp>
        <p:sp>
          <p:nvSpPr>
            <p:cNvPr id="51" name="文本框 50"/>
            <p:cNvSpPr txBox="1"/>
            <p:nvPr/>
          </p:nvSpPr>
          <p:spPr>
            <a:xfrm>
              <a:off x="3905082" y="4899157"/>
              <a:ext cx="437940" cy="369332"/>
            </a:xfrm>
            <a:prstGeom prst="rect">
              <a:avLst/>
            </a:prstGeom>
            <a:noFill/>
          </p:spPr>
          <p:txBody>
            <a:bodyPr wrap="none" rtlCol="0">
              <a:spAutoFit/>
            </a:bodyPr>
            <a:lstStyle/>
            <a:p>
              <a:r>
                <a:rPr lang="en-US" altLang="zh-CN" dirty="0" smtClean="0"/>
                <a:t>70</a:t>
              </a:r>
              <a:endParaRPr lang="zh-CN" altLang="en-US" dirty="0"/>
            </a:p>
          </p:txBody>
        </p:sp>
        <p:sp>
          <p:nvSpPr>
            <p:cNvPr id="52" name="文本框 51"/>
            <p:cNvSpPr txBox="1"/>
            <p:nvPr/>
          </p:nvSpPr>
          <p:spPr>
            <a:xfrm>
              <a:off x="4302981" y="4500811"/>
              <a:ext cx="437940" cy="369332"/>
            </a:xfrm>
            <a:prstGeom prst="rect">
              <a:avLst/>
            </a:prstGeom>
            <a:noFill/>
          </p:spPr>
          <p:txBody>
            <a:bodyPr wrap="none" rtlCol="0">
              <a:spAutoFit/>
            </a:bodyPr>
            <a:lstStyle/>
            <a:p>
              <a:r>
                <a:rPr lang="en-US" altLang="zh-CN" dirty="0" smtClean="0"/>
                <a:t>50</a:t>
              </a:r>
              <a:endParaRPr lang="zh-CN" altLang="en-US" dirty="0"/>
            </a:p>
          </p:txBody>
        </p:sp>
      </p:grpSp>
    </p:spTree>
    <p:extLst>
      <p:ext uri="{BB962C8B-B14F-4D97-AF65-F5344CB8AC3E}">
        <p14:creationId xmlns:p14="http://schemas.microsoft.com/office/powerpoint/2010/main" val="171332479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4.6 </a:t>
            </a:r>
            <a:r>
              <a:rPr lang="zh-CN" altLang="en-US" dirty="0" smtClean="0">
                <a:latin typeface="黑体" panose="02010609060101010101" pitchFamily="49" charset="-122"/>
                <a:ea typeface="黑体" panose="02010609060101010101" pitchFamily="49" charset="-122"/>
              </a:rPr>
              <a:t>最小生成树</a:t>
            </a:r>
            <a:endParaRPr lang="zh-CN" altLang="en-US" sz="2000" dirty="0" smtClean="0"/>
          </a:p>
        </p:txBody>
      </p:sp>
      <p:sp>
        <p:nvSpPr>
          <p:cNvPr id="60419" name="Rectangle 3"/>
          <p:cNvSpPr>
            <a:spLocks noGrp="1" noChangeArrowheads="1"/>
          </p:cNvSpPr>
          <p:nvPr>
            <p:ph idx="1"/>
          </p:nvPr>
        </p:nvSpPr>
        <p:spPr/>
        <p:txBody>
          <a:bodyPr/>
          <a:lstStyle/>
          <a:p>
            <a:pPr eaLnBrk="1" fontAlgn="t" hangingPunct="1">
              <a:buFont typeface="Wingdings" panose="05000000000000000000" pitchFamily="2" charset="2"/>
              <a:buNone/>
            </a:pPr>
            <a:r>
              <a:rPr lang="zh-CN" altLang="en-US" sz="2400" dirty="0" smtClean="0">
                <a:latin typeface="楷体_GB2312" pitchFamily="49" charset="-122"/>
                <a:ea typeface="楷体_GB2312" pitchFamily="49" charset="-122"/>
              </a:rPr>
              <a:t>		设</a:t>
            </a:r>
            <a:r>
              <a:rPr lang="en-US" altLang="zh-CN" sz="2400" dirty="0" smtClean="0">
                <a:latin typeface="楷体_GB2312" pitchFamily="49" charset="-122"/>
                <a:ea typeface="楷体_GB2312" pitchFamily="49" charset="-122"/>
              </a:rPr>
              <a:t>G =(V,E)</a:t>
            </a:r>
            <a:r>
              <a:rPr lang="zh-CN" altLang="en-US" sz="2400" dirty="0" smtClean="0">
                <a:latin typeface="楷体_GB2312" pitchFamily="49" charset="-122"/>
                <a:ea typeface="楷体_GB2312" pitchFamily="49" charset="-122"/>
              </a:rPr>
              <a:t>是无向连通带权图，即一个</a:t>
            </a:r>
            <a:r>
              <a:rPr lang="zh-CN" altLang="en-US" sz="2400" b="1" dirty="0" smtClean="0">
                <a:solidFill>
                  <a:schemeClr val="hlink"/>
                </a:solidFill>
                <a:latin typeface="楷体_GB2312" pitchFamily="49" charset="-122"/>
                <a:ea typeface="楷体_GB2312" pitchFamily="49" charset="-122"/>
              </a:rPr>
              <a:t>网络</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E</a:t>
            </a:r>
            <a:r>
              <a:rPr lang="zh-CN" altLang="en-US" sz="2400" dirty="0" smtClean="0">
                <a:latin typeface="楷体_GB2312" pitchFamily="49" charset="-122"/>
                <a:ea typeface="楷体_GB2312" pitchFamily="49" charset="-122"/>
              </a:rPr>
              <a:t>中每条边</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v,w</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的权为</a:t>
            </a:r>
            <a:r>
              <a:rPr lang="en-US" altLang="zh-CN" sz="2400" dirty="0" smtClean="0">
                <a:latin typeface="楷体_GB2312" pitchFamily="49" charset="-122"/>
                <a:ea typeface="楷体_GB2312" pitchFamily="49" charset="-122"/>
              </a:rPr>
              <a:t>c[v][w]</a:t>
            </a:r>
            <a:r>
              <a:rPr lang="zh-CN" altLang="en-US" sz="2400" dirty="0" smtClean="0">
                <a:latin typeface="楷体_GB2312" pitchFamily="49" charset="-122"/>
                <a:ea typeface="楷体_GB2312" pitchFamily="49" charset="-122"/>
              </a:rPr>
              <a:t>。如果</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的子图</a:t>
            </a:r>
            <a:r>
              <a:rPr lang="en-US" altLang="zh-CN" sz="2400" dirty="0" smtClean="0">
                <a:latin typeface="楷体_GB2312" pitchFamily="49" charset="-122"/>
                <a:ea typeface="楷体_GB2312" pitchFamily="49" charset="-122"/>
              </a:rPr>
              <a:t>G</a:t>
            </a:r>
            <a:r>
              <a:rPr lang="en-US" altLang="zh-CN" sz="2400" dirty="0" smtClean="0">
                <a:latin typeface="Arial" panose="020B0604020202020204" pitchFamily="34" charset="0"/>
                <a:ea typeface="楷体_GB2312" pitchFamily="49" charset="-122"/>
              </a:rPr>
              <a:t>’</a:t>
            </a:r>
            <a:r>
              <a:rPr lang="zh-CN" altLang="en-US" sz="2400" dirty="0" smtClean="0">
                <a:latin typeface="楷体_GB2312" pitchFamily="49" charset="-122"/>
                <a:ea typeface="楷体_GB2312" pitchFamily="49" charset="-122"/>
              </a:rPr>
              <a:t>是一棵包含</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的所有顶点的树，则称</a:t>
            </a:r>
            <a:r>
              <a:rPr lang="en-US" altLang="zh-CN" sz="2400" dirty="0" smtClean="0">
                <a:latin typeface="楷体_GB2312" pitchFamily="49" charset="-122"/>
                <a:ea typeface="楷体_GB2312" pitchFamily="49" charset="-122"/>
              </a:rPr>
              <a:t>G</a:t>
            </a:r>
            <a:r>
              <a:rPr lang="en-US" altLang="zh-CN" sz="2400" dirty="0" smtClean="0">
                <a:latin typeface="Arial" panose="020B0604020202020204" pitchFamily="34" charset="0"/>
                <a:ea typeface="楷体_GB2312" pitchFamily="49" charset="-122"/>
              </a:rPr>
              <a:t>’</a:t>
            </a:r>
            <a:r>
              <a:rPr lang="zh-CN" altLang="en-US" sz="2400" dirty="0" smtClean="0">
                <a:latin typeface="楷体_GB2312" pitchFamily="49" charset="-122"/>
                <a:ea typeface="楷体_GB2312" pitchFamily="49" charset="-122"/>
              </a:rPr>
              <a:t>为</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的生成树。</a:t>
            </a:r>
            <a:r>
              <a:rPr lang="zh-CN" altLang="en-US" sz="2400" b="1" dirty="0" smtClean="0">
                <a:latin typeface="楷体_GB2312" pitchFamily="49" charset="-122"/>
                <a:ea typeface="楷体_GB2312" pitchFamily="49" charset="-122"/>
              </a:rPr>
              <a:t>生成树上各边权的总和称为该生成树的</a:t>
            </a:r>
            <a:r>
              <a:rPr lang="zh-CN" altLang="en-US" sz="2400" b="1" dirty="0" smtClean="0">
                <a:solidFill>
                  <a:schemeClr val="hlink"/>
                </a:solidFill>
                <a:latin typeface="楷体_GB2312" pitchFamily="49" charset="-122"/>
                <a:ea typeface="楷体_GB2312" pitchFamily="49" charset="-122"/>
              </a:rPr>
              <a:t>耗费</a:t>
            </a:r>
            <a:r>
              <a:rPr lang="zh-CN" altLang="en-US" sz="2400" b="1" dirty="0" smtClean="0">
                <a:latin typeface="楷体_GB2312" pitchFamily="49" charset="-122"/>
                <a:ea typeface="楷体_GB2312" pitchFamily="49" charset="-122"/>
              </a:rPr>
              <a:t>。在</a:t>
            </a:r>
            <a:r>
              <a:rPr lang="en-US" altLang="zh-CN" sz="2400" b="1" dirty="0" smtClean="0">
                <a:latin typeface="楷体_GB2312" pitchFamily="49" charset="-122"/>
                <a:ea typeface="楷体_GB2312" pitchFamily="49" charset="-122"/>
              </a:rPr>
              <a:t>G</a:t>
            </a:r>
            <a:r>
              <a:rPr lang="zh-CN" altLang="en-US" sz="2400" b="1" dirty="0" smtClean="0">
                <a:latin typeface="楷体_GB2312" pitchFamily="49" charset="-122"/>
                <a:ea typeface="楷体_GB2312" pitchFamily="49" charset="-122"/>
              </a:rPr>
              <a:t>的所有生成树中，耗费最小的生成树称为</a:t>
            </a:r>
            <a:r>
              <a:rPr lang="en-US" altLang="zh-CN" sz="2400" b="1" dirty="0" smtClean="0">
                <a:latin typeface="楷体_GB2312" pitchFamily="49" charset="-122"/>
                <a:ea typeface="楷体_GB2312" pitchFamily="49" charset="-122"/>
              </a:rPr>
              <a:t>G</a:t>
            </a:r>
            <a:r>
              <a:rPr lang="zh-CN" altLang="en-US" sz="2400" b="1" dirty="0" smtClean="0">
                <a:latin typeface="楷体_GB2312" pitchFamily="49" charset="-122"/>
                <a:ea typeface="楷体_GB2312" pitchFamily="49" charset="-122"/>
              </a:rPr>
              <a:t>的</a:t>
            </a:r>
            <a:r>
              <a:rPr lang="zh-CN" altLang="en-US" sz="2400" b="1" dirty="0" smtClean="0">
                <a:solidFill>
                  <a:schemeClr val="hlink"/>
                </a:solidFill>
                <a:latin typeface="楷体_GB2312" pitchFamily="49" charset="-122"/>
                <a:ea typeface="楷体_GB2312" pitchFamily="49" charset="-122"/>
              </a:rPr>
              <a:t>最小生成树</a:t>
            </a:r>
            <a:r>
              <a:rPr lang="zh-CN" altLang="en-US" sz="2400" b="1" dirty="0" smtClean="0">
                <a:latin typeface="楷体_GB2312" pitchFamily="49" charset="-122"/>
                <a:ea typeface="楷体_GB2312" pitchFamily="49" charset="-122"/>
              </a:rPr>
              <a:t>。</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网络的最小生成树在实际中有广泛应用。</a:t>
            </a:r>
            <a:r>
              <a:rPr lang="zh-CN" altLang="en-US" sz="2400" b="1" dirty="0" smtClean="0">
                <a:solidFill>
                  <a:schemeClr val="hlink"/>
                </a:solidFill>
                <a:latin typeface="楷体_GB2312" pitchFamily="49" charset="-122"/>
                <a:ea typeface="楷体_GB2312" pitchFamily="49" charset="-122"/>
              </a:rPr>
              <a:t>例如</a:t>
            </a:r>
            <a:r>
              <a:rPr lang="zh-CN" altLang="en-US" sz="2400" dirty="0" smtClean="0">
                <a:latin typeface="楷体_GB2312" pitchFamily="49" charset="-122"/>
                <a:ea typeface="楷体_GB2312" pitchFamily="49" charset="-122"/>
              </a:rPr>
              <a:t>，在设计通信网络时，用图的顶点表示城市，用边</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v,w</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的权</a:t>
            </a:r>
            <a:r>
              <a:rPr lang="en-US" altLang="zh-CN" sz="2400" dirty="0" smtClean="0">
                <a:latin typeface="楷体_GB2312" pitchFamily="49" charset="-122"/>
                <a:ea typeface="楷体_GB2312" pitchFamily="49" charset="-122"/>
              </a:rPr>
              <a:t>c[v][w]</a:t>
            </a:r>
            <a:r>
              <a:rPr lang="zh-CN" altLang="en-US" sz="2400" dirty="0" smtClean="0">
                <a:latin typeface="楷体_GB2312" pitchFamily="49" charset="-122"/>
                <a:ea typeface="楷体_GB2312" pitchFamily="49" charset="-122"/>
              </a:rPr>
              <a:t>表示建立城市</a:t>
            </a:r>
            <a:r>
              <a:rPr lang="en-US" altLang="zh-CN" sz="2400" dirty="0" smtClean="0">
                <a:latin typeface="楷体_GB2312" pitchFamily="49" charset="-122"/>
                <a:ea typeface="楷体_GB2312" pitchFamily="49" charset="-122"/>
              </a:rPr>
              <a:t>v</a:t>
            </a:r>
            <a:r>
              <a:rPr lang="zh-CN" altLang="en-US" sz="2400" dirty="0" smtClean="0">
                <a:latin typeface="楷体_GB2312" pitchFamily="49" charset="-122"/>
                <a:ea typeface="楷体_GB2312" pitchFamily="49" charset="-122"/>
              </a:rPr>
              <a:t>和城市</a:t>
            </a:r>
            <a:r>
              <a:rPr lang="en-US" altLang="zh-CN" sz="2400" dirty="0" smtClean="0">
                <a:latin typeface="楷体_GB2312" pitchFamily="49" charset="-122"/>
                <a:ea typeface="楷体_GB2312" pitchFamily="49" charset="-122"/>
              </a:rPr>
              <a:t>w</a:t>
            </a:r>
            <a:r>
              <a:rPr lang="zh-CN" altLang="en-US" sz="2400" dirty="0" smtClean="0">
                <a:latin typeface="楷体_GB2312" pitchFamily="49" charset="-122"/>
                <a:ea typeface="楷体_GB2312" pitchFamily="49" charset="-122"/>
              </a:rPr>
              <a:t>之间的通信线路所需的费用，则最小生成树就给出了建立通信网络的最经济的方案。 </a:t>
            </a:r>
          </a:p>
        </p:txBody>
      </p:sp>
      <p:pic>
        <p:nvPicPr>
          <p:cNvPr id="73730" name="Picture 2" descr="http://d.hiphotos.baidu.com/baike/c0%3Dbaike80%2C5%2C5%2C80%2C26/sign=6085dff28d5494ee932f074b4c9c8b9b/eac4b74543a982265ca7756a8b82b9014a90eb1d.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3130" y="3645024"/>
            <a:ext cx="5261520" cy="337926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47</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barn(inVertical)">
                                      <p:cBhvr>
                                        <p:cTn id="7" dur="500"/>
                                        <p:tgtEl>
                                          <p:spTgt spid="60419">
                                            <p:txEl>
                                              <p:pRg st="1" end="1"/>
                                            </p:txEl>
                                          </p:spTgt>
                                        </p:tgtEl>
                                      </p:cBhvr>
                                    </p:animEffect>
                                  </p:childTnLst>
                                </p:cTn>
                              </p:par>
                              <p:par>
                                <p:cTn id="8" presetID="3" presetClass="exit" presetSubtype="10" fill="hold" nodeType="withEffect">
                                  <p:stCondLst>
                                    <p:cond delay="0"/>
                                  </p:stCondLst>
                                  <p:childTnLst>
                                    <p:animEffect transition="out" filter="blinds(horizontal)">
                                      <p:cBhvr>
                                        <p:cTn id="9" dur="500"/>
                                        <p:tgtEl>
                                          <p:spTgt spid="73730"/>
                                        </p:tgtEl>
                                      </p:cBhvr>
                                    </p:animEffect>
                                    <p:set>
                                      <p:cBhvr>
                                        <p:cTn id="10" dur="1" fill="hold">
                                          <p:stCondLst>
                                            <p:cond delay="499"/>
                                          </p:stCondLst>
                                        </p:cTn>
                                        <p:tgtEl>
                                          <p:spTgt spid="737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4.6 </a:t>
            </a:r>
            <a:r>
              <a:rPr lang="zh-CN" altLang="en-US" dirty="0" smtClean="0">
                <a:latin typeface="黑体" panose="02010609060101010101" pitchFamily="49" charset="-122"/>
                <a:ea typeface="黑体" panose="02010609060101010101" pitchFamily="49" charset="-122"/>
              </a:rPr>
              <a:t>最小生成树</a:t>
            </a:r>
          </a:p>
        </p:txBody>
      </p:sp>
      <p:sp>
        <p:nvSpPr>
          <p:cNvPr id="61443" name="Rectangle 3"/>
          <p:cNvSpPr>
            <a:spLocks noGrp="1" noChangeArrowheads="1"/>
          </p:cNvSpPr>
          <p:nvPr>
            <p:ph idx="1"/>
          </p:nvPr>
        </p:nvSpPr>
        <p:spPr>
          <a:xfrm>
            <a:off x="1182688" y="2017712"/>
            <a:ext cx="7772400" cy="4507631"/>
          </a:xfrm>
        </p:spPr>
        <p:txBody>
          <a:bodyPr/>
          <a:lstStyle/>
          <a:p>
            <a:pPr eaLnBrk="1" hangingPunct="1">
              <a:buFont typeface="Wingdings" panose="05000000000000000000" pitchFamily="2" charset="2"/>
              <a:buNone/>
            </a:pPr>
            <a:r>
              <a:rPr lang="en-US" altLang="zh-CN" sz="2800" dirty="0" smtClean="0">
                <a:solidFill>
                  <a:schemeClr val="folHlink"/>
                </a:solidFill>
                <a:latin typeface="黑体" panose="02010609060101010101" pitchFamily="49" charset="-122"/>
                <a:ea typeface="黑体" panose="02010609060101010101" pitchFamily="49" charset="-122"/>
              </a:rPr>
              <a:t>1</a:t>
            </a:r>
            <a:r>
              <a:rPr lang="zh-CN" altLang="en-US" sz="2800" dirty="0" smtClean="0">
                <a:solidFill>
                  <a:schemeClr val="folHlink"/>
                </a:solidFill>
                <a:latin typeface="黑体" panose="02010609060101010101" pitchFamily="49" charset="-122"/>
                <a:ea typeface="黑体" panose="02010609060101010101" pitchFamily="49" charset="-122"/>
              </a:rPr>
              <a:t>、最小生成树性质</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用贪心算法设计策略可以设计出构造最小生成树的有效算法。本节介绍的构造最小生成树的</a:t>
            </a:r>
            <a:r>
              <a:rPr lang="en-US" altLang="zh-CN" sz="2400" b="1" dirty="0" smtClean="0">
                <a:solidFill>
                  <a:schemeClr val="hlink"/>
                </a:solidFill>
                <a:latin typeface="楷体_GB2312" pitchFamily="49" charset="-122"/>
                <a:ea typeface="楷体_GB2312" pitchFamily="49" charset="-122"/>
              </a:rPr>
              <a:t>Prim</a:t>
            </a:r>
            <a:r>
              <a:rPr lang="zh-CN" altLang="en-US" sz="2400" b="1" dirty="0" smtClean="0">
                <a:solidFill>
                  <a:schemeClr val="hlink"/>
                </a:solidFill>
                <a:latin typeface="楷体_GB2312" pitchFamily="49" charset="-122"/>
                <a:ea typeface="楷体_GB2312" pitchFamily="49" charset="-122"/>
              </a:rPr>
              <a:t>算法</a:t>
            </a:r>
            <a:r>
              <a:rPr lang="zh-CN" altLang="en-US" sz="2400" dirty="0" smtClean="0">
                <a:latin typeface="楷体_GB2312" pitchFamily="49" charset="-122"/>
                <a:ea typeface="楷体_GB2312" pitchFamily="49" charset="-122"/>
              </a:rPr>
              <a:t>和</a:t>
            </a:r>
            <a:r>
              <a:rPr lang="en-US" altLang="zh-CN" sz="2400" b="1" dirty="0" err="1" smtClean="0">
                <a:solidFill>
                  <a:schemeClr val="hlink"/>
                </a:solidFill>
                <a:latin typeface="楷体_GB2312" pitchFamily="49" charset="-122"/>
                <a:ea typeface="楷体_GB2312" pitchFamily="49" charset="-122"/>
              </a:rPr>
              <a:t>Kruskal</a:t>
            </a:r>
            <a:r>
              <a:rPr lang="zh-CN" altLang="en-US" sz="2400" b="1" dirty="0" smtClean="0">
                <a:solidFill>
                  <a:schemeClr val="hlink"/>
                </a:solidFill>
                <a:latin typeface="楷体_GB2312" pitchFamily="49" charset="-122"/>
                <a:ea typeface="楷体_GB2312" pitchFamily="49" charset="-122"/>
              </a:rPr>
              <a:t>算法</a:t>
            </a:r>
            <a:r>
              <a:rPr lang="zh-CN" altLang="en-US" sz="2400" dirty="0" smtClean="0">
                <a:latin typeface="楷体_GB2312" pitchFamily="49" charset="-122"/>
                <a:ea typeface="楷体_GB2312" pitchFamily="49" charset="-122"/>
              </a:rPr>
              <a:t>都可以看作是应用贪心算法设计策略的例子。尽管这</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个算法做贪心选择的方式不同，它们都利用了下面的</a:t>
            </a:r>
            <a:r>
              <a:rPr lang="zh-CN" altLang="en-US" sz="2400" b="1" dirty="0" smtClean="0">
                <a:solidFill>
                  <a:schemeClr val="hlink"/>
                </a:solidFill>
                <a:latin typeface="楷体_GB2312" pitchFamily="49" charset="-122"/>
                <a:ea typeface="楷体_GB2312" pitchFamily="49" charset="-122"/>
              </a:rPr>
              <a:t>最小生成树性质</a:t>
            </a:r>
            <a:r>
              <a:rPr lang="zh-CN" altLang="en-US" sz="2400" dirty="0" smtClean="0">
                <a:latin typeface="楷体_GB2312" pitchFamily="49" charset="-122"/>
                <a:ea typeface="楷体_GB2312" pitchFamily="49" charset="-122"/>
              </a:rPr>
              <a:t>：</a:t>
            </a:r>
          </a:p>
          <a:p>
            <a:pPr eaLnBrk="1" hangingPunct="1">
              <a:buNone/>
            </a:pPr>
            <a:r>
              <a:rPr lang="zh-CN" altLang="en-US" sz="2400" dirty="0" smtClean="0">
                <a:latin typeface="楷体_GB2312" pitchFamily="49" charset="-122"/>
                <a:ea typeface="楷体_GB2312" pitchFamily="49" charset="-122"/>
              </a:rPr>
              <a:t>		设</a:t>
            </a:r>
            <a:r>
              <a:rPr lang="en-US" altLang="zh-CN" sz="2400" dirty="0" smtClean="0">
                <a:latin typeface="楷体_GB2312" pitchFamily="49" charset="-122"/>
                <a:ea typeface="楷体_GB2312" pitchFamily="49" charset="-122"/>
              </a:rPr>
              <a:t>G=(V,E)</a:t>
            </a:r>
            <a:r>
              <a:rPr lang="zh-CN" altLang="en-US" sz="2400" dirty="0" smtClean="0">
                <a:latin typeface="楷体_GB2312" pitchFamily="49" charset="-122"/>
                <a:ea typeface="楷体_GB2312" pitchFamily="49" charset="-122"/>
              </a:rPr>
              <a:t>是连通带权图，</a:t>
            </a:r>
            <a:r>
              <a:rPr lang="en-US" altLang="zh-CN" sz="2400" dirty="0" smtClean="0">
                <a:latin typeface="楷体_GB2312" pitchFamily="49" charset="-122"/>
                <a:ea typeface="楷体_GB2312" pitchFamily="49" charset="-122"/>
              </a:rPr>
              <a:t>U</a:t>
            </a:r>
            <a:r>
              <a:rPr lang="zh-CN" altLang="en-US" sz="2400" dirty="0" smtClean="0">
                <a:latin typeface="楷体_GB2312" pitchFamily="49" charset="-122"/>
                <a:ea typeface="楷体_GB2312" pitchFamily="49" charset="-122"/>
              </a:rPr>
              <a:t>是</a:t>
            </a:r>
            <a:r>
              <a:rPr lang="en-US" altLang="zh-CN" sz="2400" dirty="0" smtClean="0">
                <a:latin typeface="楷体_GB2312" pitchFamily="49" charset="-122"/>
                <a:ea typeface="楷体_GB2312" pitchFamily="49" charset="-122"/>
              </a:rPr>
              <a:t>V</a:t>
            </a:r>
            <a:r>
              <a:rPr lang="zh-CN" altLang="en-US" sz="2400" dirty="0" smtClean="0">
                <a:latin typeface="楷体_GB2312" pitchFamily="49" charset="-122"/>
                <a:ea typeface="楷体_GB2312" pitchFamily="49" charset="-122"/>
              </a:rPr>
              <a:t>的真子集。如果</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u,v</a:t>
            </a:r>
            <a:r>
              <a:rPr lang="en-US" altLang="zh-CN"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sym typeface="Symbol" panose="05050102010706020507" pitchFamily="18" charset="2"/>
              </a:rPr>
              <a:t></a:t>
            </a:r>
            <a:r>
              <a:rPr lang="en-US" altLang="zh-CN" sz="2400" dirty="0" smtClean="0">
                <a:latin typeface="楷体_GB2312" pitchFamily="49" charset="-122"/>
                <a:ea typeface="楷体_GB2312" pitchFamily="49" charset="-122"/>
              </a:rPr>
              <a:t>E</a:t>
            </a:r>
            <a:r>
              <a:rPr lang="zh-CN" altLang="en-US" sz="2400" dirty="0" smtClean="0">
                <a:latin typeface="楷体_GB2312" pitchFamily="49" charset="-122"/>
                <a:ea typeface="楷体_GB2312" pitchFamily="49" charset="-122"/>
              </a:rPr>
              <a:t>，且</a:t>
            </a:r>
            <a:r>
              <a:rPr lang="en-US" altLang="zh-CN" sz="2400" dirty="0" err="1" smtClean="0">
                <a:latin typeface="楷体_GB2312" pitchFamily="49" charset="-122"/>
                <a:ea typeface="楷体_GB2312" pitchFamily="49" charset="-122"/>
              </a:rPr>
              <a:t>u</a:t>
            </a:r>
            <a:r>
              <a:rPr lang="en-US" altLang="zh-CN" sz="2400" dirty="0" err="1" smtClean="0">
                <a:latin typeface="楷体_GB2312" pitchFamily="49" charset="-122"/>
                <a:ea typeface="楷体_GB2312" pitchFamily="49" charset="-122"/>
                <a:sym typeface="Symbol" panose="05050102010706020507" pitchFamily="18" charset="2"/>
              </a:rPr>
              <a:t></a:t>
            </a:r>
            <a:r>
              <a:rPr lang="en-US" altLang="zh-CN" sz="2400" dirty="0" err="1" smtClean="0">
                <a:latin typeface="楷体_GB2312" pitchFamily="49" charset="-122"/>
                <a:ea typeface="楷体_GB2312" pitchFamily="49" charset="-122"/>
              </a:rPr>
              <a:t>U</a:t>
            </a:r>
            <a:r>
              <a:rPr lang="zh-CN" altLang="en-US"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v</a:t>
            </a:r>
            <a:r>
              <a:rPr lang="en-US" altLang="zh-CN" sz="2400" dirty="0" err="1" smtClean="0">
                <a:latin typeface="楷体_GB2312" pitchFamily="49" charset="-122"/>
                <a:ea typeface="楷体_GB2312" pitchFamily="49" charset="-122"/>
                <a:sym typeface="Symbol" panose="05050102010706020507" pitchFamily="18" charset="2"/>
              </a:rPr>
              <a:t></a:t>
            </a:r>
            <a:r>
              <a:rPr lang="en-US" altLang="zh-CN" sz="2400" dirty="0" err="1" smtClean="0">
                <a:latin typeface="楷体_GB2312" pitchFamily="49" charset="-122"/>
                <a:ea typeface="楷体_GB2312" pitchFamily="49" charset="-122"/>
              </a:rPr>
              <a:t>V-U</a:t>
            </a:r>
            <a:r>
              <a:rPr lang="zh-CN" altLang="en-US" sz="2400" dirty="0" smtClean="0">
                <a:latin typeface="楷体_GB2312" pitchFamily="49" charset="-122"/>
                <a:ea typeface="楷体_GB2312" pitchFamily="49" charset="-122"/>
              </a:rPr>
              <a:t>，且在所有这样的边中，</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u,v</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的权</a:t>
            </a:r>
            <a:r>
              <a:rPr lang="en-US" altLang="zh-CN" sz="2400" dirty="0" smtClean="0">
                <a:latin typeface="楷体_GB2312" pitchFamily="49" charset="-122"/>
                <a:ea typeface="楷体_GB2312" pitchFamily="49" charset="-122"/>
              </a:rPr>
              <a:t>c[u][v]</a:t>
            </a:r>
            <a:r>
              <a:rPr lang="zh-CN" altLang="en-US" sz="2400" dirty="0" smtClean="0">
                <a:latin typeface="楷体_GB2312" pitchFamily="49" charset="-122"/>
                <a:ea typeface="楷体_GB2312" pitchFamily="49" charset="-122"/>
              </a:rPr>
              <a:t>最小，那么一定存在</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的一棵最小生成树，它以</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u,v</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为其中一条边。这个性质有时也称为</a:t>
            </a:r>
            <a:r>
              <a:rPr lang="en-US" altLang="zh-CN" sz="2400" b="1" dirty="0" smtClean="0">
                <a:solidFill>
                  <a:srgbClr val="FF0000"/>
                </a:solidFill>
                <a:latin typeface="楷体_GB2312" pitchFamily="49" charset="-122"/>
                <a:ea typeface="楷体_GB2312" pitchFamily="49" charset="-122"/>
              </a:rPr>
              <a:t>MST(</a:t>
            </a:r>
            <a:r>
              <a:rPr lang="en-US" altLang="zh-CN" sz="2400" dirty="0">
                <a:solidFill>
                  <a:srgbClr val="FF0000"/>
                </a:solidFill>
                <a:latin typeface="黑体" panose="02010609060101010101" pitchFamily="49" charset="-122"/>
                <a:ea typeface="黑体" panose="02010609060101010101" pitchFamily="49" charset="-122"/>
              </a:rPr>
              <a:t>Minimum Spanning Tree</a:t>
            </a:r>
            <a:r>
              <a:rPr lang="zh-CN" altLang="en-US" sz="2400" dirty="0">
                <a:solidFill>
                  <a:srgbClr val="FF0000"/>
                </a:solidFill>
              </a:rPr>
              <a:t> </a:t>
            </a:r>
            <a:r>
              <a:rPr lang="en-US" altLang="zh-CN" sz="2400" b="1" dirty="0" smtClean="0">
                <a:solidFill>
                  <a:schemeClr val="hlink"/>
                </a:solidFill>
                <a:latin typeface="楷体_GB2312" pitchFamily="49" charset="-122"/>
                <a:ea typeface="楷体_GB2312" pitchFamily="49" charset="-122"/>
              </a:rPr>
              <a:t>)</a:t>
            </a:r>
            <a:r>
              <a:rPr lang="zh-CN" altLang="en-US" sz="2400" b="1" dirty="0" smtClean="0">
                <a:solidFill>
                  <a:schemeClr val="hlink"/>
                </a:solidFill>
                <a:latin typeface="楷体_GB2312" pitchFamily="49" charset="-122"/>
                <a:ea typeface="楷体_GB2312" pitchFamily="49" charset="-122"/>
              </a:rPr>
              <a:t>性质</a:t>
            </a:r>
            <a:r>
              <a:rPr lang="zh-CN" altLang="en-US" sz="2400" dirty="0" smtClean="0">
                <a:latin typeface="楷体_GB2312" pitchFamily="49" charset="-122"/>
                <a:ea typeface="楷体_GB2312" pitchFamily="49" charset="-122"/>
              </a:rPr>
              <a:t>。</a:t>
            </a:r>
            <a:r>
              <a:rPr lang="zh-CN" altLang="en-US" dirty="0" smtClean="0"/>
              <a:t>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48</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animEffect transition="in" filter="barn(inVertical)">
                                      <p:cBhvr>
                                        <p:cTn id="7" dur="5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4.6 </a:t>
            </a:r>
            <a:r>
              <a:rPr lang="zh-CN" altLang="en-US" smtClean="0">
                <a:latin typeface="黑体" panose="02010609060101010101" pitchFamily="49" charset="-122"/>
                <a:ea typeface="黑体" panose="02010609060101010101" pitchFamily="49" charset="-122"/>
              </a:rPr>
              <a:t>最小生成树</a:t>
            </a:r>
          </a:p>
        </p:txBody>
      </p:sp>
      <p:sp>
        <p:nvSpPr>
          <p:cNvPr id="62467"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800" b="1" dirty="0" smtClean="0">
                <a:solidFill>
                  <a:schemeClr val="folHlink"/>
                </a:solidFill>
                <a:latin typeface="黑体" panose="02010609060101010101" pitchFamily="49" charset="-122"/>
                <a:ea typeface="黑体" panose="02010609060101010101" pitchFamily="49" charset="-122"/>
              </a:rPr>
              <a:t>2</a:t>
            </a:r>
            <a:r>
              <a:rPr lang="zh-CN" altLang="en-US" sz="2800" b="1" dirty="0" smtClean="0">
                <a:solidFill>
                  <a:schemeClr val="folHlink"/>
                </a:solidFill>
                <a:latin typeface="黑体" panose="02010609060101010101" pitchFamily="49" charset="-122"/>
                <a:ea typeface="黑体" panose="02010609060101010101" pitchFamily="49" charset="-122"/>
              </a:rPr>
              <a:t>、</a:t>
            </a:r>
            <a:r>
              <a:rPr lang="en-US" altLang="zh-CN" sz="2800" b="1" dirty="0" smtClean="0">
                <a:solidFill>
                  <a:schemeClr val="folHlink"/>
                </a:solidFill>
                <a:latin typeface="黑体" panose="02010609060101010101" pitchFamily="49" charset="-122"/>
                <a:ea typeface="黑体" panose="02010609060101010101" pitchFamily="49" charset="-122"/>
              </a:rPr>
              <a:t>Prim</a:t>
            </a:r>
            <a:r>
              <a:rPr lang="zh-CN" altLang="en-US" sz="2800" b="1" dirty="0" smtClean="0">
                <a:solidFill>
                  <a:schemeClr val="folHlink"/>
                </a:solidFill>
                <a:latin typeface="黑体" panose="02010609060101010101" pitchFamily="49" charset="-122"/>
                <a:ea typeface="黑体" panose="02010609060101010101" pitchFamily="49" charset="-122"/>
              </a:rPr>
              <a:t>算法</a:t>
            </a:r>
            <a:r>
              <a:rPr lang="zh-CN" altLang="en-US" sz="2800" dirty="0" smtClean="0">
                <a:solidFill>
                  <a:schemeClr val="folHlink"/>
                </a:solidFill>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设</a:t>
            </a:r>
            <a:r>
              <a:rPr lang="en-US" altLang="zh-CN" sz="2400" dirty="0" smtClean="0">
                <a:latin typeface="楷体_GB2312" pitchFamily="49" charset="-122"/>
                <a:ea typeface="楷体_GB2312" pitchFamily="49" charset="-122"/>
              </a:rPr>
              <a:t>G=(V,E)</a:t>
            </a:r>
            <a:r>
              <a:rPr lang="zh-CN" altLang="en-US" sz="2400" dirty="0" smtClean="0">
                <a:latin typeface="楷体_GB2312" pitchFamily="49" charset="-122"/>
                <a:ea typeface="楷体_GB2312" pitchFamily="49" charset="-122"/>
              </a:rPr>
              <a:t>是连通带权图，</a:t>
            </a:r>
            <a:r>
              <a:rPr lang="en-US" altLang="zh-CN" sz="2400" dirty="0" smtClean="0">
                <a:latin typeface="楷体_GB2312" pitchFamily="49" charset="-122"/>
                <a:ea typeface="楷体_GB2312" pitchFamily="49" charset="-122"/>
              </a:rPr>
              <a:t>V={1,2,</a:t>
            </a:r>
            <a:r>
              <a:rPr lang="en-US" altLang="zh-CN" sz="2400" dirty="0" smtClean="0">
                <a:latin typeface="Arial" panose="020B0604020202020204" pitchFamily="34" charset="0"/>
                <a:ea typeface="楷体_GB2312" pitchFamily="49" charset="-122"/>
              </a:rPr>
              <a:t>…</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构造</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的最小生成树的</a:t>
            </a:r>
            <a:r>
              <a:rPr lang="en-US" altLang="zh-CN" sz="2400" dirty="0" smtClean="0">
                <a:latin typeface="楷体_GB2312" pitchFamily="49" charset="-122"/>
                <a:ea typeface="楷体_GB2312" pitchFamily="49" charset="-122"/>
              </a:rPr>
              <a:t>Prim</a:t>
            </a:r>
            <a:r>
              <a:rPr lang="zh-CN" altLang="en-US" sz="2400" dirty="0" smtClean="0">
                <a:latin typeface="楷体_GB2312" pitchFamily="49" charset="-122"/>
                <a:ea typeface="楷体_GB2312" pitchFamily="49" charset="-122"/>
              </a:rPr>
              <a:t>算法的</a:t>
            </a:r>
            <a:r>
              <a:rPr lang="zh-CN" altLang="en-US" sz="2400" b="1" dirty="0" smtClean="0">
                <a:solidFill>
                  <a:schemeClr val="hlink"/>
                </a:solidFill>
                <a:latin typeface="楷体_GB2312" pitchFamily="49" charset="-122"/>
                <a:ea typeface="楷体_GB2312" pitchFamily="49" charset="-122"/>
              </a:rPr>
              <a:t>基本思想</a:t>
            </a:r>
            <a:r>
              <a:rPr lang="zh-CN" altLang="en-US" sz="2400" dirty="0" smtClean="0">
                <a:latin typeface="楷体_GB2312" pitchFamily="49" charset="-122"/>
                <a:ea typeface="楷体_GB2312" pitchFamily="49" charset="-122"/>
              </a:rPr>
              <a:t>是：</a:t>
            </a:r>
            <a:r>
              <a:rPr lang="zh-CN" altLang="en-US" sz="2400" b="1" dirty="0" smtClean="0">
                <a:latin typeface="楷体_GB2312" pitchFamily="49" charset="-122"/>
                <a:ea typeface="楷体_GB2312" pitchFamily="49" charset="-122"/>
              </a:rPr>
              <a:t>首先置</a:t>
            </a:r>
            <a:r>
              <a:rPr lang="en-US" altLang="zh-CN" sz="2400" b="1" dirty="0" smtClean="0">
                <a:latin typeface="楷体_GB2312" pitchFamily="49" charset="-122"/>
                <a:ea typeface="楷体_GB2312" pitchFamily="49" charset="-122"/>
              </a:rPr>
              <a:t>S={1}</a:t>
            </a:r>
            <a:r>
              <a:rPr lang="zh-CN" altLang="en-US" sz="2400" dirty="0" smtClean="0">
                <a:latin typeface="楷体_GB2312" pitchFamily="49" charset="-122"/>
                <a:ea typeface="楷体_GB2312" pitchFamily="49" charset="-122"/>
              </a:rPr>
              <a:t>，然后，只要</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是</a:t>
            </a:r>
            <a:r>
              <a:rPr lang="en-US" altLang="zh-CN" sz="2400" dirty="0" smtClean="0">
                <a:latin typeface="楷体_GB2312" pitchFamily="49" charset="-122"/>
                <a:ea typeface="楷体_GB2312" pitchFamily="49" charset="-122"/>
              </a:rPr>
              <a:t>V</a:t>
            </a:r>
            <a:r>
              <a:rPr lang="zh-CN" altLang="en-US" sz="2400" dirty="0" smtClean="0">
                <a:latin typeface="楷体_GB2312" pitchFamily="49" charset="-122"/>
                <a:ea typeface="楷体_GB2312" pitchFamily="49" charset="-122"/>
              </a:rPr>
              <a:t>的</a:t>
            </a:r>
            <a:r>
              <a:rPr lang="zh-CN" altLang="en-US" sz="2400" b="1" dirty="0" smtClean="0">
                <a:latin typeface="楷体_GB2312" pitchFamily="49" charset="-122"/>
                <a:ea typeface="楷体_GB2312" pitchFamily="49" charset="-122"/>
              </a:rPr>
              <a:t>真子集</a:t>
            </a:r>
            <a:r>
              <a:rPr lang="zh-CN" altLang="en-US" sz="2400" dirty="0" smtClean="0">
                <a:latin typeface="楷体_GB2312" pitchFamily="49" charset="-122"/>
                <a:ea typeface="楷体_GB2312" pitchFamily="49" charset="-122"/>
              </a:rPr>
              <a:t>，就作如下的</a:t>
            </a:r>
            <a:r>
              <a:rPr lang="zh-CN" altLang="en-US" sz="2400" b="1" dirty="0" smtClean="0">
                <a:solidFill>
                  <a:schemeClr val="hlink"/>
                </a:solidFill>
                <a:latin typeface="楷体_GB2312" pitchFamily="49" charset="-122"/>
                <a:ea typeface="楷体_GB2312" pitchFamily="49" charset="-122"/>
              </a:rPr>
              <a:t>贪心选择</a:t>
            </a:r>
            <a:r>
              <a:rPr lang="zh-CN" altLang="en-US" sz="2400" dirty="0" smtClean="0">
                <a:solidFill>
                  <a:schemeClr val="accent2"/>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选取满足条件</a:t>
            </a:r>
            <a:r>
              <a:rPr lang="en-US" altLang="zh-CN" sz="2400" dirty="0" err="1" smtClean="0">
                <a:latin typeface="楷体_GB2312" pitchFamily="49" charset="-122"/>
                <a:ea typeface="楷体_GB2312" pitchFamily="49" charset="-122"/>
              </a:rPr>
              <a:t>i</a:t>
            </a:r>
            <a:r>
              <a:rPr lang="en-US" altLang="zh-CN" sz="2400" dirty="0" err="1" smtClean="0">
                <a:latin typeface="楷体_GB2312" pitchFamily="49" charset="-122"/>
                <a:ea typeface="楷体_GB2312" pitchFamily="49" charset="-122"/>
                <a:sym typeface="Symbol" panose="05050102010706020507" pitchFamily="18" charset="2"/>
              </a:rPr>
              <a:t></a:t>
            </a:r>
            <a:r>
              <a:rPr lang="en-US" altLang="zh-CN" sz="2400" dirty="0" err="1"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j</a:t>
            </a:r>
            <a:r>
              <a:rPr lang="en-US" altLang="zh-CN" sz="2400" dirty="0" err="1" smtClean="0">
                <a:latin typeface="楷体_GB2312" pitchFamily="49" charset="-122"/>
                <a:ea typeface="楷体_GB2312" pitchFamily="49" charset="-122"/>
                <a:sym typeface="Symbol" panose="05050102010706020507" pitchFamily="18" charset="2"/>
              </a:rPr>
              <a:t></a:t>
            </a:r>
            <a:r>
              <a:rPr lang="en-US" altLang="zh-CN" sz="2400" dirty="0" err="1" smtClean="0">
                <a:latin typeface="楷体_GB2312" pitchFamily="49" charset="-122"/>
                <a:ea typeface="楷体_GB2312" pitchFamily="49" charset="-122"/>
              </a:rPr>
              <a:t>V-S</a:t>
            </a:r>
            <a:r>
              <a:rPr lang="zh-CN" altLang="en-US" sz="2400" dirty="0" smtClean="0">
                <a:latin typeface="楷体_GB2312" pitchFamily="49" charset="-122"/>
                <a:ea typeface="楷体_GB2312" pitchFamily="49" charset="-122"/>
              </a:rPr>
              <a:t>，且</a:t>
            </a:r>
            <a:r>
              <a:rPr lang="en-US" altLang="zh-CN" sz="2400" dirty="0" smtClean="0">
                <a:latin typeface="楷体_GB2312" pitchFamily="49" charset="-122"/>
                <a:ea typeface="楷体_GB2312" pitchFamily="49" charset="-122"/>
              </a:rPr>
              <a:t>c[</a:t>
            </a:r>
            <a:r>
              <a:rPr lang="en-US" altLang="zh-CN" sz="2400" dirty="0" err="1" smtClean="0">
                <a:latin typeface="楷体_GB2312" pitchFamily="49" charset="-122"/>
                <a:ea typeface="楷体_GB2312" pitchFamily="49" charset="-122"/>
              </a:rPr>
              <a:t>i</a:t>
            </a:r>
            <a:r>
              <a:rPr lang="en-US" altLang="zh-CN" sz="2400" dirty="0" smtClean="0">
                <a:latin typeface="楷体_GB2312" pitchFamily="49" charset="-122"/>
                <a:ea typeface="楷体_GB2312" pitchFamily="49" charset="-122"/>
              </a:rPr>
              <a:t>][j]</a:t>
            </a:r>
            <a:r>
              <a:rPr lang="zh-CN" altLang="en-US" sz="2400" dirty="0" smtClean="0">
                <a:latin typeface="楷体_GB2312" pitchFamily="49" charset="-122"/>
                <a:ea typeface="楷体_GB2312" pitchFamily="49" charset="-122"/>
              </a:rPr>
              <a:t>最小的边，将顶点</a:t>
            </a:r>
            <a:r>
              <a:rPr lang="en-US" altLang="zh-CN" sz="2400" dirty="0" smtClean="0">
                <a:latin typeface="楷体_GB2312" pitchFamily="49" charset="-122"/>
                <a:ea typeface="楷体_GB2312" pitchFamily="49" charset="-122"/>
              </a:rPr>
              <a:t>j</a:t>
            </a:r>
            <a:r>
              <a:rPr lang="zh-CN" altLang="en-US" sz="2400" dirty="0" smtClean="0">
                <a:latin typeface="楷体_GB2312" pitchFamily="49" charset="-122"/>
                <a:ea typeface="楷体_GB2312" pitchFamily="49" charset="-122"/>
              </a:rPr>
              <a:t>添加到</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中。这个过程一直进行到</a:t>
            </a:r>
            <a:r>
              <a:rPr lang="en-US" altLang="zh-CN" sz="2400" dirty="0" smtClean="0">
                <a:latin typeface="楷体_GB2312" pitchFamily="49" charset="-122"/>
                <a:ea typeface="楷体_GB2312" pitchFamily="49" charset="-122"/>
              </a:rPr>
              <a:t>S=V</a:t>
            </a:r>
            <a:r>
              <a:rPr lang="zh-CN" altLang="en-US" sz="2400" dirty="0" smtClean="0">
                <a:latin typeface="楷体_GB2312" pitchFamily="49" charset="-122"/>
                <a:ea typeface="楷体_GB2312" pitchFamily="49" charset="-122"/>
              </a:rPr>
              <a:t>时为止。</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在这个过程中选取到的所有边恰好构成</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的一棵</a:t>
            </a:r>
            <a:r>
              <a:rPr lang="zh-CN" altLang="en-US" sz="2400" b="1" dirty="0" smtClean="0">
                <a:solidFill>
                  <a:schemeClr val="hlink"/>
                </a:solidFill>
                <a:latin typeface="楷体_GB2312" pitchFamily="49" charset="-122"/>
                <a:ea typeface="楷体_GB2312" pitchFamily="49" charset="-122"/>
              </a:rPr>
              <a:t>最小生成树</a:t>
            </a:r>
            <a:r>
              <a:rPr lang="zh-CN" altLang="en-US" sz="2400" dirty="0" smtClean="0">
                <a:solidFill>
                  <a:schemeClr val="hlink"/>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49</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贪心算法的基本思路</a:t>
            </a:r>
          </a:p>
        </p:txBody>
      </p:sp>
      <p:sp>
        <p:nvSpPr>
          <p:cNvPr id="25603" name="内容占位符 2"/>
          <p:cNvSpPr>
            <a:spLocks noGrp="1"/>
          </p:cNvSpPr>
          <p:nvPr>
            <p:ph idx="1"/>
          </p:nvPr>
        </p:nvSpPr>
        <p:spPr/>
        <p:txBody>
          <a:bodyPr/>
          <a:lstStyle/>
          <a:p>
            <a:pPr eaLnBrk="1" hangingPunct="1"/>
            <a:r>
              <a:rPr lang="en-US" altLang="zh-CN" smtClean="0"/>
              <a:t>1.</a:t>
            </a:r>
            <a:r>
              <a:rPr lang="zh-CN" altLang="en-US" smtClean="0"/>
              <a:t>建立数学模型来描述问题。</a:t>
            </a:r>
          </a:p>
          <a:p>
            <a:pPr eaLnBrk="1" hangingPunct="1"/>
            <a:r>
              <a:rPr lang="en-US" altLang="zh-CN" smtClean="0"/>
              <a:t>2.</a:t>
            </a:r>
            <a:r>
              <a:rPr lang="zh-CN" altLang="en-US" smtClean="0"/>
              <a:t>把求解的问题分成若干个子问题。</a:t>
            </a:r>
          </a:p>
          <a:p>
            <a:pPr eaLnBrk="1" hangingPunct="1"/>
            <a:r>
              <a:rPr lang="en-US" altLang="zh-CN" smtClean="0"/>
              <a:t>3.</a:t>
            </a:r>
            <a:r>
              <a:rPr lang="zh-CN" altLang="en-US" smtClean="0"/>
              <a:t>对每一子问题求解，得到子问题的局部最优解。</a:t>
            </a:r>
          </a:p>
          <a:p>
            <a:pPr eaLnBrk="1" hangingPunct="1"/>
            <a:r>
              <a:rPr lang="en-US" altLang="zh-CN" smtClean="0"/>
              <a:t>4.</a:t>
            </a:r>
            <a:r>
              <a:rPr lang="zh-CN" altLang="en-US" smtClean="0"/>
              <a:t>把子问题的解局部最优解合成原来解问题的一个解。</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4.6 </a:t>
            </a:r>
            <a:r>
              <a:rPr lang="zh-CN" altLang="en-US" smtClean="0">
                <a:latin typeface="黑体" panose="02010609060101010101" pitchFamily="49" charset="-122"/>
                <a:ea typeface="黑体" panose="02010609060101010101" pitchFamily="49" charset="-122"/>
              </a:rPr>
              <a:t>最小生成树</a:t>
            </a:r>
          </a:p>
        </p:txBody>
      </p:sp>
      <p:pic>
        <p:nvPicPr>
          <p:cNvPr id="63491" name="Picture 4" descr="t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27984" y="2149622"/>
            <a:ext cx="4177679" cy="35990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2" name="Rectangle 3"/>
          <p:cNvSpPr>
            <a:spLocks noGrp="1" noChangeArrowheads="1"/>
          </p:cNvSpPr>
          <p:nvPr>
            <p:ph type="body" sz="half" idx="4294967295"/>
          </p:nvPr>
        </p:nvSpPr>
        <p:spPr>
          <a:xfrm>
            <a:off x="0" y="1989138"/>
            <a:ext cx="4105275" cy="4114800"/>
          </a:xfrm>
        </p:spPr>
        <p:txBody>
          <a:bodyPr/>
          <a:lstStyle/>
          <a:p>
            <a:pPr eaLnBrk="1" hangingPunct="1">
              <a:buFont typeface="Wingdings" panose="05000000000000000000" pitchFamily="2" charset="2"/>
              <a:buNone/>
            </a:pPr>
            <a:r>
              <a:rPr lang="zh-CN" altLang="en-US" sz="2400" smtClean="0">
                <a:latin typeface="楷体_GB2312" pitchFamily="49" charset="-122"/>
                <a:ea typeface="楷体_GB2312" pitchFamily="49" charset="-122"/>
              </a:rPr>
              <a:t>		利用最小生成树性质和数学归纳法容易证明，上述算法中的</a:t>
            </a:r>
            <a:r>
              <a:rPr lang="zh-CN" altLang="en-US" sz="2400" b="1" smtClean="0">
                <a:solidFill>
                  <a:schemeClr val="hlink"/>
                </a:solidFill>
                <a:latin typeface="楷体_GB2312" pitchFamily="49" charset="-122"/>
                <a:ea typeface="楷体_GB2312" pitchFamily="49" charset="-122"/>
              </a:rPr>
              <a:t>边集合</a:t>
            </a:r>
            <a:r>
              <a:rPr lang="en-US" altLang="zh-CN" sz="2400" b="1" smtClean="0">
                <a:solidFill>
                  <a:schemeClr val="hlink"/>
                </a:solidFill>
                <a:latin typeface="楷体_GB2312" pitchFamily="49" charset="-122"/>
                <a:ea typeface="楷体_GB2312" pitchFamily="49" charset="-122"/>
              </a:rPr>
              <a:t>T</a:t>
            </a:r>
            <a:r>
              <a:rPr lang="zh-CN" altLang="en-US" sz="2400" b="1" smtClean="0">
                <a:solidFill>
                  <a:schemeClr val="hlink"/>
                </a:solidFill>
                <a:latin typeface="楷体_GB2312" pitchFamily="49" charset="-122"/>
                <a:ea typeface="楷体_GB2312" pitchFamily="49" charset="-122"/>
              </a:rPr>
              <a:t>始终包含</a:t>
            </a:r>
            <a:r>
              <a:rPr lang="en-US" altLang="zh-CN" sz="2400" b="1" smtClean="0">
                <a:solidFill>
                  <a:schemeClr val="hlink"/>
                </a:solidFill>
                <a:latin typeface="楷体_GB2312" pitchFamily="49" charset="-122"/>
                <a:ea typeface="楷体_GB2312" pitchFamily="49" charset="-122"/>
              </a:rPr>
              <a:t>G</a:t>
            </a:r>
            <a:r>
              <a:rPr lang="zh-CN" altLang="en-US" sz="2400" b="1" smtClean="0">
                <a:solidFill>
                  <a:schemeClr val="hlink"/>
                </a:solidFill>
                <a:latin typeface="楷体_GB2312" pitchFamily="49" charset="-122"/>
                <a:ea typeface="楷体_GB2312" pitchFamily="49" charset="-122"/>
              </a:rPr>
              <a:t>的某棵最小生成树中的边</a:t>
            </a:r>
            <a:r>
              <a:rPr lang="zh-CN" altLang="en-US" sz="2400" smtClean="0">
                <a:latin typeface="楷体_GB2312" pitchFamily="49" charset="-122"/>
                <a:ea typeface="楷体_GB2312" pitchFamily="49" charset="-122"/>
              </a:rPr>
              <a:t>。因此，在算法结束时，</a:t>
            </a:r>
            <a:r>
              <a:rPr lang="en-US" altLang="zh-CN" sz="2400" smtClean="0">
                <a:latin typeface="楷体_GB2312" pitchFamily="49" charset="-122"/>
                <a:ea typeface="楷体_GB2312" pitchFamily="49" charset="-122"/>
              </a:rPr>
              <a:t>T</a:t>
            </a:r>
            <a:r>
              <a:rPr lang="zh-CN" altLang="en-US" sz="2400" smtClean="0">
                <a:latin typeface="楷体_GB2312" pitchFamily="49" charset="-122"/>
                <a:ea typeface="楷体_GB2312" pitchFamily="49" charset="-122"/>
              </a:rPr>
              <a:t>中的所有边构成</a:t>
            </a:r>
            <a:r>
              <a:rPr lang="en-US" altLang="zh-CN" sz="2400" smtClean="0">
                <a:latin typeface="楷体_GB2312" pitchFamily="49" charset="-122"/>
                <a:ea typeface="楷体_GB2312" pitchFamily="49" charset="-122"/>
              </a:rPr>
              <a:t>G</a:t>
            </a:r>
            <a:r>
              <a:rPr lang="zh-CN" altLang="en-US" sz="2400" smtClean="0">
                <a:latin typeface="楷体_GB2312" pitchFamily="49" charset="-122"/>
                <a:ea typeface="楷体_GB2312" pitchFamily="49" charset="-122"/>
              </a:rPr>
              <a:t>的一棵最小生成树。</a:t>
            </a:r>
            <a:r>
              <a:rPr lang="zh-CN" altLang="en-US" sz="2400" smtClean="0"/>
              <a:t> </a:t>
            </a:r>
          </a:p>
          <a:p>
            <a:pPr eaLnBrk="1" hangingPunct="1">
              <a:buFont typeface="Wingdings" panose="05000000000000000000" pitchFamily="2" charset="2"/>
              <a:buNone/>
            </a:pPr>
            <a:r>
              <a:rPr lang="zh-CN" altLang="en-US" sz="2400" smtClean="0"/>
              <a:t>		</a:t>
            </a:r>
            <a:r>
              <a:rPr lang="zh-CN" altLang="en-US" sz="2400" b="1" smtClean="0">
                <a:solidFill>
                  <a:schemeClr val="hlink"/>
                </a:solidFill>
                <a:latin typeface="楷体_GB2312" pitchFamily="49" charset="-122"/>
                <a:ea typeface="楷体_GB2312" pitchFamily="49" charset="-122"/>
              </a:rPr>
              <a:t>例如</a:t>
            </a:r>
            <a:r>
              <a:rPr lang="zh-CN" altLang="en-US" sz="2400" smtClean="0">
                <a:latin typeface="楷体_GB2312" pitchFamily="49" charset="-122"/>
                <a:ea typeface="楷体_GB2312" pitchFamily="49" charset="-122"/>
              </a:rPr>
              <a:t>，对于右图中的带权图，按</a:t>
            </a:r>
            <a:r>
              <a:rPr lang="en-US" altLang="zh-CN" sz="2400" b="1" smtClean="0">
                <a:solidFill>
                  <a:schemeClr val="hlink"/>
                </a:solidFill>
                <a:latin typeface="楷体_GB2312" pitchFamily="49" charset="-122"/>
                <a:ea typeface="楷体_GB2312" pitchFamily="49" charset="-122"/>
              </a:rPr>
              <a:t>Prim</a:t>
            </a:r>
            <a:r>
              <a:rPr lang="zh-CN" altLang="en-US" sz="2400" b="1" smtClean="0">
                <a:solidFill>
                  <a:schemeClr val="hlink"/>
                </a:solidFill>
                <a:latin typeface="楷体_GB2312" pitchFamily="49" charset="-122"/>
                <a:ea typeface="楷体_GB2312" pitchFamily="49" charset="-122"/>
              </a:rPr>
              <a:t>算法</a:t>
            </a:r>
            <a:r>
              <a:rPr lang="zh-CN" altLang="en-US" sz="2400" smtClean="0">
                <a:latin typeface="楷体_GB2312" pitchFamily="49" charset="-122"/>
                <a:ea typeface="楷体_GB2312" pitchFamily="49" charset="-122"/>
              </a:rPr>
              <a:t>选取边的过程如下页图所示。</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50</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4.6 </a:t>
            </a:r>
            <a:r>
              <a:rPr lang="zh-CN" altLang="en-US" smtClean="0">
                <a:latin typeface="黑体" panose="02010609060101010101" pitchFamily="49" charset="-122"/>
                <a:ea typeface="黑体" panose="02010609060101010101" pitchFamily="49" charset="-122"/>
              </a:rPr>
              <a:t>最小生成树</a:t>
            </a:r>
          </a:p>
        </p:txBody>
      </p:sp>
      <p:pic>
        <p:nvPicPr>
          <p:cNvPr id="64515" name="Picture 4" descr="t49"/>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55576" y="1935436"/>
            <a:ext cx="7776864" cy="47879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51</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4.6 </a:t>
            </a:r>
            <a:r>
              <a:rPr lang="zh-CN" altLang="en-US" smtClean="0">
                <a:latin typeface="黑体" panose="02010609060101010101" pitchFamily="49" charset="-122"/>
                <a:ea typeface="黑体" panose="02010609060101010101" pitchFamily="49" charset="-122"/>
              </a:rPr>
              <a:t>最小生成树</a:t>
            </a:r>
          </a:p>
        </p:txBody>
      </p:sp>
      <p:sp>
        <p:nvSpPr>
          <p:cNvPr id="6553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在上述</a:t>
            </a:r>
            <a:r>
              <a:rPr lang="en-US" altLang="zh-CN" sz="2400" dirty="0" smtClean="0">
                <a:latin typeface="楷体_GB2312" pitchFamily="49" charset="-122"/>
                <a:ea typeface="楷体_GB2312" pitchFamily="49" charset="-122"/>
              </a:rPr>
              <a:t>Prim</a:t>
            </a:r>
            <a:r>
              <a:rPr lang="zh-CN" altLang="en-US" sz="2400" dirty="0" smtClean="0">
                <a:latin typeface="楷体_GB2312" pitchFamily="49" charset="-122"/>
                <a:ea typeface="楷体_GB2312" pitchFamily="49" charset="-122"/>
              </a:rPr>
              <a:t>算法中，还应当考虑</a:t>
            </a:r>
            <a:r>
              <a:rPr lang="zh-CN" altLang="en-US" sz="2400" b="1" dirty="0" smtClean="0">
                <a:solidFill>
                  <a:schemeClr val="hlink"/>
                </a:solidFill>
                <a:latin typeface="楷体_GB2312" pitchFamily="49" charset="-122"/>
                <a:ea typeface="楷体_GB2312" pitchFamily="49" charset="-122"/>
              </a:rPr>
              <a:t>如何有效地找出满足条件</a:t>
            </a:r>
            <a:r>
              <a:rPr lang="en-US" altLang="zh-CN" sz="2400" b="1" dirty="0" err="1" smtClean="0">
                <a:solidFill>
                  <a:schemeClr val="hlink"/>
                </a:solidFill>
                <a:latin typeface="楷体_GB2312" pitchFamily="49" charset="-122"/>
                <a:ea typeface="楷体_GB2312" pitchFamily="49" charset="-122"/>
              </a:rPr>
              <a:t>i</a:t>
            </a:r>
            <a:r>
              <a:rPr lang="en-US" altLang="zh-CN" sz="2400" b="1" dirty="0" err="1" smtClean="0">
                <a:solidFill>
                  <a:schemeClr val="hlink"/>
                </a:solidFill>
                <a:latin typeface="楷体_GB2312" pitchFamily="49" charset="-122"/>
                <a:ea typeface="楷体_GB2312" pitchFamily="49" charset="-122"/>
                <a:sym typeface="Symbol" panose="05050102010706020507" pitchFamily="18" charset="2"/>
              </a:rPr>
              <a:t></a:t>
            </a:r>
            <a:r>
              <a:rPr lang="en-US" altLang="zh-CN" sz="2400" b="1" dirty="0" err="1" smtClean="0">
                <a:solidFill>
                  <a:schemeClr val="hlink"/>
                </a:solidFill>
                <a:latin typeface="楷体_GB2312" pitchFamily="49" charset="-122"/>
                <a:ea typeface="楷体_GB2312" pitchFamily="49" charset="-122"/>
              </a:rPr>
              <a:t>S,j</a:t>
            </a:r>
            <a:r>
              <a:rPr lang="en-US" altLang="zh-CN" sz="2400" b="1" dirty="0" err="1" smtClean="0">
                <a:solidFill>
                  <a:schemeClr val="hlink"/>
                </a:solidFill>
                <a:latin typeface="楷体_GB2312" pitchFamily="49" charset="-122"/>
                <a:ea typeface="楷体_GB2312" pitchFamily="49" charset="-122"/>
                <a:sym typeface="Symbol" panose="05050102010706020507" pitchFamily="18" charset="2"/>
              </a:rPr>
              <a:t></a:t>
            </a:r>
            <a:r>
              <a:rPr lang="en-US" altLang="zh-CN" sz="2400" b="1" dirty="0" err="1" smtClean="0">
                <a:solidFill>
                  <a:schemeClr val="hlink"/>
                </a:solidFill>
                <a:latin typeface="楷体_GB2312" pitchFamily="49" charset="-122"/>
                <a:ea typeface="楷体_GB2312" pitchFamily="49" charset="-122"/>
              </a:rPr>
              <a:t>V-S</a:t>
            </a:r>
            <a:r>
              <a:rPr lang="zh-CN" altLang="en-US" sz="2400" b="1" dirty="0" smtClean="0">
                <a:solidFill>
                  <a:schemeClr val="hlink"/>
                </a:solidFill>
                <a:latin typeface="楷体_GB2312" pitchFamily="49" charset="-122"/>
                <a:ea typeface="楷体_GB2312" pitchFamily="49" charset="-122"/>
              </a:rPr>
              <a:t>，且权</a:t>
            </a:r>
            <a:r>
              <a:rPr lang="en-US" altLang="zh-CN" sz="2400" b="1" dirty="0" smtClean="0">
                <a:solidFill>
                  <a:schemeClr val="hlink"/>
                </a:solidFill>
                <a:latin typeface="楷体_GB2312" pitchFamily="49" charset="-122"/>
                <a:ea typeface="楷体_GB2312" pitchFamily="49" charset="-122"/>
              </a:rPr>
              <a:t>c[</a:t>
            </a:r>
            <a:r>
              <a:rPr lang="en-US" altLang="zh-CN" sz="2400" b="1" dirty="0" err="1" smtClean="0">
                <a:solidFill>
                  <a:schemeClr val="hlink"/>
                </a:solidFill>
                <a:latin typeface="楷体_GB2312" pitchFamily="49" charset="-122"/>
                <a:ea typeface="楷体_GB2312" pitchFamily="49" charset="-122"/>
              </a:rPr>
              <a:t>i</a:t>
            </a:r>
            <a:r>
              <a:rPr lang="en-US" altLang="zh-CN" sz="2400" b="1" dirty="0" smtClean="0">
                <a:solidFill>
                  <a:schemeClr val="hlink"/>
                </a:solidFill>
                <a:latin typeface="楷体_GB2312" pitchFamily="49" charset="-122"/>
                <a:ea typeface="楷体_GB2312" pitchFamily="49" charset="-122"/>
              </a:rPr>
              <a:t>][j]</a:t>
            </a:r>
            <a:r>
              <a:rPr lang="zh-CN" altLang="en-US" sz="2400" b="1" dirty="0" smtClean="0">
                <a:solidFill>
                  <a:schemeClr val="hlink"/>
                </a:solidFill>
                <a:latin typeface="楷体_GB2312" pitchFamily="49" charset="-122"/>
                <a:ea typeface="楷体_GB2312" pitchFamily="49" charset="-122"/>
              </a:rPr>
              <a:t>最小的边</a:t>
            </a:r>
            <a:r>
              <a:rPr lang="en-US" altLang="zh-CN" sz="2400" b="1" dirty="0" smtClean="0">
                <a:solidFill>
                  <a:schemeClr val="hlink"/>
                </a:solidFill>
                <a:latin typeface="楷体_GB2312" pitchFamily="49" charset="-122"/>
                <a:ea typeface="楷体_GB2312" pitchFamily="49" charset="-122"/>
              </a:rPr>
              <a:t>(</a:t>
            </a:r>
            <a:r>
              <a:rPr lang="en-US" altLang="zh-CN" sz="2400" b="1" dirty="0" err="1" smtClean="0">
                <a:solidFill>
                  <a:schemeClr val="hlink"/>
                </a:solidFill>
                <a:latin typeface="楷体_GB2312" pitchFamily="49" charset="-122"/>
                <a:ea typeface="楷体_GB2312" pitchFamily="49" charset="-122"/>
              </a:rPr>
              <a:t>i,j</a:t>
            </a:r>
            <a:r>
              <a:rPr lang="en-US" altLang="zh-CN" sz="2400" b="1" dirty="0" smtClean="0">
                <a:solidFill>
                  <a:schemeClr val="hlink"/>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。实现这个目的的较简单的办法是设置</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个数组</a:t>
            </a:r>
            <a:r>
              <a:rPr lang="en-US" altLang="zh-CN" sz="2400" dirty="0" smtClean="0">
                <a:latin typeface="楷体_GB2312" pitchFamily="49" charset="-122"/>
                <a:ea typeface="楷体_GB2312" pitchFamily="49" charset="-122"/>
              </a:rPr>
              <a:t>closest</a:t>
            </a:r>
            <a:r>
              <a:rPr lang="zh-CN" altLang="en-US" sz="2400" dirty="0" smtClean="0">
                <a:latin typeface="楷体_GB2312" pitchFamily="49" charset="-122"/>
                <a:ea typeface="楷体_GB2312" pitchFamily="49" charset="-122"/>
              </a:rPr>
              <a:t>和</a:t>
            </a:r>
            <a:r>
              <a:rPr lang="en-US" altLang="zh-CN" sz="2400" dirty="0" err="1" smtClean="0">
                <a:latin typeface="楷体_GB2312" pitchFamily="49" charset="-122"/>
                <a:ea typeface="楷体_GB2312" pitchFamily="49" charset="-122"/>
              </a:rPr>
              <a:t>lowcost</a:t>
            </a:r>
            <a:r>
              <a:rPr lang="zh-CN" altLang="en-US" sz="2400" dirty="0" smtClean="0">
                <a:latin typeface="楷体_GB2312" pitchFamily="49" charset="-122"/>
                <a:ea typeface="楷体_GB2312" pitchFamily="49" charset="-122"/>
              </a:rPr>
              <a:t>。</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在</a:t>
            </a:r>
            <a:r>
              <a:rPr lang="en-US" altLang="zh-CN" sz="2400" dirty="0" smtClean="0">
                <a:latin typeface="楷体_GB2312" pitchFamily="49" charset="-122"/>
                <a:ea typeface="楷体_GB2312" pitchFamily="49" charset="-122"/>
              </a:rPr>
              <a:t>Prim</a:t>
            </a:r>
            <a:r>
              <a:rPr lang="zh-CN" altLang="en-US" sz="2400" dirty="0" smtClean="0">
                <a:latin typeface="楷体_GB2312" pitchFamily="49" charset="-122"/>
                <a:ea typeface="楷体_GB2312" pitchFamily="49" charset="-122"/>
              </a:rPr>
              <a:t>算法执行过程中，先找出</a:t>
            </a:r>
            <a:r>
              <a:rPr lang="en-US" altLang="zh-CN" sz="2400" dirty="0" smtClean="0">
                <a:latin typeface="楷体_GB2312" pitchFamily="49" charset="-122"/>
                <a:ea typeface="楷体_GB2312" pitchFamily="49" charset="-122"/>
              </a:rPr>
              <a:t>V-S</a:t>
            </a:r>
            <a:r>
              <a:rPr lang="zh-CN" altLang="en-US" sz="2400" dirty="0" smtClean="0">
                <a:latin typeface="楷体_GB2312" pitchFamily="49" charset="-122"/>
                <a:ea typeface="楷体_GB2312" pitchFamily="49" charset="-122"/>
              </a:rPr>
              <a:t>中使</a:t>
            </a:r>
            <a:r>
              <a:rPr lang="en-US" altLang="zh-CN" sz="2400" dirty="0" err="1" smtClean="0">
                <a:latin typeface="楷体_GB2312" pitchFamily="49" charset="-122"/>
                <a:ea typeface="楷体_GB2312" pitchFamily="49" charset="-122"/>
              </a:rPr>
              <a:t>lowcost</a:t>
            </a:r>
            <a:r>
              <a:rPr lang="zh-CN" altLang="en-US" sz="2400" dirty="0" smtClean="0">
                <a:latin typeface="楷体_GB2312" pitchFamily="49" charset="-122"/>
                <a:ea typeface="楷体_GB2312" pitchFamily="49" charset="-122"/>
              </a:rPr>
              <a:t>值最小的顶点</a:t>
            </a:r>
            <a:r>
              <a:rPr lang="en-US" altLang="zh-CN" sz="2400" dirty="0" smtClean="0">
                <a:latin typeface="楷体_GB2312" pitchFamily="49" charset="-122"/>
                <a:ea typeface="楷体_GB2312" pitchFamily="49" charset="-122"/>
              </a:rPr>
              <a:t>j</a:t>
            </a:r>
            <a:r>
              <a:rPr lang="zh-CN" altLang="en-US" sz="2400" dirty="0" smtClean="0">
                <a:latin typeface="楷体_GB2312" pitchFamily="49" charset="-122"/>
                <a:ea typeface="楷体_GB2312" pitchFamily="49" charset="-122"/>
              </a:rPr>
              <a:t>，然后根据数组</a:t>
            </a:r>
            <a:r>
              <a:rPr lang="en-US" altLang="zh-CN" sz="2400" dirty="0" smtClean="0">
                <a:latin typeface="楷体_GB2312" pitchFamily="49" charset="-122"/>
                <a:ea typeface="楷体_GB2312" pitchFamily="49" charset="-122"/>
              </a:rPr>
              <a:t>closest</a:t>
            </a:r>
            <a:r>
              <a:rPr lang="zh-CN" altLang="en-US" sz="2400" dirty="0" smtClean="0">
                <a:latin typeface="楷体_GB2312" pitchFamily="49" charset="-122"/>
                <a:ea typeface="楷体_GB2312" pitchFamily="49" charset="-122"/>
              </a:rPr>
              <a:t>选取边</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j,closest</a:t>
            </a:r>
            <a:r>
              <a:rPr lang="en-US" altLang="zh-CN" sz="2400" dirty="0" smtClean="0">
                <a:latin typeface="楷体_GB2312" pitchFamily="49" charset="-122"/>
                <a:ea typeface="楷体_GB2312" pitchFamily="49" charset="-122"/>
              </a:rPr>
              <a:t>[j</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，最后将</a:t>
            </a:r>
            <a:r>
              <a:rPr lang="en-US" altLang="zh-CN" sz="2400" dirty="0" smtClean="0">
                <a:latin typeface="楷体_GB2312" pitchFamily="49" charset="-122"/>
                <a:ea typeface="楷体_GB2312" pitchFamily="49" charset="-122"/>
              </a:rPr>
              <a:t>j</a:t>
            </a:r>
            <a:r>
              <a:rPr lang="zh-CN" altLang="en-US" sz="2400" dirty="0" smtClean="0">
                <a:latin typeface="楷体_GB2312" pitchFamily="49" charset="-122"/>
                <a:ea typeface="楷体_GB2312" pitchFamily="49" charset="-122"/>
              </a:rPr>
              <a:t>添加到</a:t>
            </a:r>
            <a:r>
              <a:rPr lang="en-US" altLang="zh-CN" sz="2400" dirty="0" smtClean="0">
                <a:latin typeface="楷体_GB2312" pitchFamily="49" charset="-122"/>
                <a:ea typeface="楷体_GB2312" pitchFamily="49" charset="-122"/>
              </a:rPr>
              <a:t>S</a:t>
            </a:r>
            <a:r>
              <a:rPr lang="zh-CN" altLang="en-US" sz="2400" dirty="0" smtClean="0">
                <a:latin typeface="楷体_GB2312" pitchFamily="49" charset="-122"/>
                <a:ea typeface="楷体_GB2312" pitchFamily="49" charset="-122"/>
              </a:rPr>
              <a:t>中，并对</a:t>
            </a:r>
            <a:r>
              <a:rPr lang="en-US" altLang="zh-CN" sz="2400" dirty="0" smtClean="0">
                <a:latin typeface="楷体_GB2312" pitchFamily="49" charset="-122"/>
                <a:ea typeface="楷体_GB2312" pitchFamily="49" charset="-122"/>
              </a:rPr>
              <a:t>closest</a:t>
            </a:r>
            <a:r>
              <a:rPr lang="zh-CN" altLang="en-US" sz="2400" dirty="0" smtClean="0">
                <a:latin typeface="楷体_GB2312" pitchFamily="49" charset="-122"/>
                <a:ea typeface="楷体_GB2312" pitchFamily="49" charset="-122"/>
              </a:rPr>
              <a:t>和</a:t>
            </a:r>
            <a:r>
              <a:rPr lang="en-US" altLang="zh-CN" sz="2400" dirty="0" err="1" smtClean="0">
                <a:latin typeface="楷体_GB2312" pitchFamily="49" charset="-122"/>
                <a:ea typeface="楷体_GB2312" pitchFamily="49" charset="-122"/>
              </a:rPr>
              <a:t>lowcost</a:t>
            </a:r>
            <a:r>
              <a:rPr lang="zh-CN" altLang="en-US" sz="2400" dirty="0" smtClean="0">
                <a:latin typeface="楷体_GB2312" pitchFamily="49" charset="-122"/>
                <a:ea typeface="楷体_GB2312" pitchFamily="49" charset="-122"/>
              </a:rPr>
              <a:t>作必要的修改。</a:t>
            </a: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用这个办法实现的</a:t>
            </a:r>
            <a:r>
              <a:rPr lang="en-US" altLang="zh-CN" sz="2400" dirty="0" smtClean="0">
                <a:latin typeface="楷体_GB2312" pitchFamily="49" charset="-122"/>
                <a:ea typeface="楷体_GB2312" pitchFamily="49" charset="-122"/>
              </a:rPr>
              <a:t>Prim</a:t>
            </a:r>
            <a:r>
              <a:rPr lang="zh-CN" altLang="en-US" sz="2400" dirty="0" smtClean="0">
                <a:latin typeface="楷体_GB2312" pitchFamily="49" charset="-122"/>
                <a:ea typeface="楷体_GB2312" pitchFamily="49" charset="-122"/>
              </a:rPr>
              <a:t>算法所需的</a:t>
            </a:r>
            <a:r>
              <a:rPr lang="zh-CN" altLang="en-US" sz="2400" b="1" dirty="0" smtClean="0">
                <a:solidFill>
                  <a:schemeClr val="hlink"/>
                </a:solidFill>
                <a:latin typeface="楷体_GB2312" pitchFamily="49" charset="-122"/>
                <a:ea typeface="楷体_GB2312" pitchFamily="49" charset="-122"/>
              </a:rPr>
              <a:t>计算时间</a:t>
            </a:r>
            <a:r>
              <a:rPr lang="zh-CN" altLang="en-US" sz="2400" dirty="0" smtClean="0">
                <a:latin typeface="楷体_GB2312" pitchFamily="49" charset="-122"/>
                <a:ea typeface="楷体_GB2312" pitchFamily="49" charset="-122"/>
              </a:rPr>
              <a:t>为 </a:t>
            </a:r>
          </a:p>
        </p:txBody>
      </p:sp>
      <p:sp>
        <p:nvSpPr>
          <p:cNvPr id="65540"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5541" name="Object 4"/>
          <p:cNvGraphicFramePr>
            <a:graphicFrameLocks noChangeAspect="1"/>
          </p:cNvGraphicFramePr>
          <p:nvPr/>
        </p:nvGraphicFramePr>
        <p:xfrm>
          <a:off x="7740650" y="5157788"/>
          <a:ext cx="720725" cy="392112"/>
        </p:xfrm>
        <a:graphic>
          <a:graphicData uri="http://schemas.openxmlformats.org/presentationml/2006/ole">
            <mc:AlternateContent xmlns:mc="http://schemas.openxmlformats.org/markup-compatibility/2006">
              <mc:Choice xmlns:v="urn:schemas-microsoft-com:vml" Requires="v">
                <p:oleObj spid="_x0000_s65581" name="公式" r:id="rId3" imgW="419100" imgH="228600" progId="Equation.3">
                  <p:embed/>
                </p:oleObj>
              </mc:Choice>
              <mc:Fallback>
                <p:oleObj name="公式" r:id="rId3" imgW="419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650" y="5157788"/>
                        <a:ext cx="72072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52</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barn(inVertical)">
                                      <p:cBhvr>
                                        <p:cTn id="7" dur="500"/>
                                        <p:tgtEl>
                                          <p:spTgt spid="6553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5539">
                                            <p:txEl>
                                              <p:pRg st="2" end="2"/>
                                            </p:txEl>
                                          </p:spTgt>
                                        </p:tgtEl>
                                        <p:attrNameLst>
                                          <p:attrName>style.visibility</p:attrName>
                                        </p:attrNameLst>
                                      </p:cBhvr>
                                      <p:to>
                                        <p:strVal val="visible"/>
                                      </p:to>
                                    </p:set>
                                    <p:animEffect transition="in" filter="barn(inVertical)">
                                      <p:cBhvr>
                                        <p:cTn id="10" dur="500"/>
                                        <p:tgtEl>
                                          <p:spTgt spid="6553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arn(inVertical)">
                                      <p:cBhvr>
                                        <p:cTn id="13"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4.6 </a:t>
            </a:r>
            <a:r>
              <a:rPr lang="zh-CN" altLang="en-US" smtClean="0">
                <a:latin typeface="黑体" panose="02010609060101010101" pitchFamily="49" charset="-122"/>
                <a:ea typeface="黑体" panose="02010609060101010101" pitchFamily="49" charset="-122"/>
              </a:rPr>
              <a:t>最小生成树</a:t>
            </a:r>
          </a:p>
        </p:txBody>
      </p:sp>
      <p:sp>
        <p:nvSpPr>
          <p:cNvPr id="665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b="1" dirty="0" smtClean="0">
                <a:solidFill>
                  <a:schemeClr val="folHlink"/>
                </a:solidFill>
                <a:latin typeface="黑体" panose="02010609060101010101" pitchFamily="49" charset="-122"/>
                <a:ea typeface="黑体" panose="02010609060101010101" pitchFamily="49" charset="-122"/>
              </a:rPr>
              <a:t>3</a:t>
            </a:r>
            <a:r>
              <a:rPr lang="zh-CN" altLang="en-US" b="1" dirty="0" smtClean="0">
                <a:solidFill>
                  <a:schemeClr val="folHlink"/>
                </a:solidFill>
                <a:latin typeface="黑体" panose="02010609060101010101" pitchFamily="49" charset="-122"/>
                <a:ea typeface="黑体" panose="02010609060101010101" pitchFamily="49" charset="-122"/>
              </a:rPr>
              <a:t>、</a:t>
            </a:r>
            <a:r>
              <a:rPr lang="en-US" altLang="zh-CN" b="1" dirty="0" err="1" smtClean="0">
                <a:solidFill>
                  <a:schemeClr val="folHlink"/>
                </a:solidFill>
                <a:latin typeface="黑体" panose="02010609060101010101" pitchFamily="49" charset="-122"/>
                <a:ea typeface="黑体" panose="02010609060101010101" pitchFamily="49" charset="-122"/>
              </a:rPr>
              <a:t>Kruskal</a:t>
            </a:r>
            <a:r>
              <a:rPr lang="zh-CN" altLang="en-US" b="1" dirty="0" smtClean="0">
                <a:solidFill>
                  <a:schemeClr val="folHlink"/>
                </a:solidFill>
                <a:latin typeface="黑体" panose="02010609060101010101" pitchFamily="49" charset="-122"/>
                <a:ea typeface="黑体" panose="02010609060101010101" pitchFamily="49" charset="-122"/>
              </a:rPr>
              <a:t>算法</a:t>
            </a:r>
          </a:p>
          <a:p>
            <a:pPr eaLnBrk="1" hangingPunct="1">
              <a:lnSpc>
                <a:spcPct val="90000"/>
              </a:lnSpc>
              <a:buFont typeface="Wingdings" panose="05000000000000000000" pitchFamily="2" charset="2"/>
              <a:buNone/>
            </a:pPr>
            <a:r>
              <a:rPr lang="en-US" altLang="zh-CN" sz="2800" dirty="0" smtClean="0">
                <a:latin typeface="楷体_GB2312" pitchFamily="49" charset="-122"/>
                <a:ea typeface="楷体_GB2312" pitchFamily="49" charset="-122"/>
              </a:rPr>
              <a:t>		</a:t>
            </a:r>
            <a:r>
              <a:rPr lang="en-US" altLang="zh-CN" sz="2400" dirty="0" err="1" smtClean="0">
                <a:latin typeface="楷体_GB2312" pitchFamily="49" charset="-122"/>
                <a:ea typeface="楷体_GB2312" pitchFamily="49" charset="-122"/>
              </a:rPr>
              <a:t>Kruskal</a:t>
            </a:r>
            <a:r>
              <a:rPr lang="zh-CN" altLang="en-US" sz="2400" dirty="0" smtClean="0">
                <a:latin typeface="楷体_GB2312" pitchFamily="49" charset="-122"/>
                <a:ea typeface="楷体_GB2312" pitchFamily="49" charset="-122"/>
              </a:rPr>
              <a:t>算法构造</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的最小生成树的</a:t>
            </a:r>
            <a:r>
              <a:rPr lang="zh-CN" altLang="en-US" sz="2400" b="1" dirty="0" smtClean="0">
                <a:solidFill>
                  <a:schemeClr val="hlink"/>
                </a:solidFill>
                <a:latin typeface="楷体_GB2312" pitchFamily="49" charset="-122"/>
                <a:ea typeface="楷体_GB2312" pitchFamily="49" charset="-122"/>
              </a:rPr>
              <a:t>基本思想</a:t>
            </a:r>
            <a:r>
              <a:rPr lang="zh-CN" altLang="en-US" sz="2400" dirty="0" smtClean="0">
                <a:latin typeface="楷体_GB2312" pitchFamily="49" charset="-122"/>
                <a:ea typeface="楷体_GB2312" pitchFamily="49" charset="-122"/>
              </a:rPr>
              <a:t>是，首先将</a:t>
            </a:r>
            <a:r>
              <a:rPr lang="en-US" altLang="zh-CN" sz="2400" dirty="0" smtClean="0">
                <a:latin typeface="楷体_GB2312" pitchFamily="49" charset="-122"/>
                <a:ea typeface="楷体_GB2312" pitchFamily="49" charset="-122"/>
              </a:rPr>
              <a:t>G</a:t>
            </a:r>
            <a:r>
              <a:rPr lang="zh-CN" altLang="en-US" sz="2400" dirty="0" smtClean="0">
                <a:latin typeface="楷体_GB2312" pitchFamily="49" charset="-122"/>
                <a:ea typeface="楷体_GB2312" pitchFamily="49" charset="-122"/>
              </a:rPr>
              <a:t>的</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个顶点看成</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个孤立的连通分支。</a:t>
            </a:r>
            <a:r>
              <a:rPr lang="zh-CN" altLang="en-US" sz="2400" b="1" dirty="0" smtClean="0">
                <a:latin typeface="楷体_GB2312" pitchFamily="49" charset="-122"/>
                <a:ea typeface="楷体_GB2312" pitchFamily="49" charset="-122"/>
              </a:rPr>
              <a:t>将所有的边按权从小到大排序</a:t>
            </a:r>
            <a:r>
              <a:rPr lang="zh-CN" altLang="en-US" sz="2400" dirty="0" smtClean="0">
                <a:latin typeface="楷体_GB2312" pitchFamily="49" charset="-122"/>
                <a:ea typeface="楷体_GB2312" pitchFamily="49" charset="-122"/>
              </a:rPr>
              <a:t>。然后从第一条边开始，依边权递增的顺序查看每一条边，并按下述方法连接</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个不同的连通分支：</a:t>
            </a:r>
            <a:endParaRPr lang="en-US" altLang="zh-CN" sz="2400" dirty="0" smtClean="0">
              <a:latin typeface="楷体_GB2312" pitchFamily="49" charset="-122"/>
              <a:ea typeface="楷体_GB2312" pitchFamily="49" charset="-122"/>
            </a:endParaRPr>
          </a:p>
          <a:p>
            <a:pPr eaLnBrk="1" hangingPunct="1">
              <a:lnSpc>
                <a:spcPct val="90000"/>
              </a:lnSpc>
              <a:buFont typeface="Wingdings" panose="05000000000000000000" pitchFamily="2" charset="2"/>
              <a:buNone/>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当查看到第</a:t>
            </a:r>
            <a:r>
              <a:rPr lang="en-US" altLang="zh-CN" sz="2400" dirty="0" smtClean="0">
                <a:latin typeface="楷体_GB2312" pitchFamily="49" charset="-122"/>
                <a:ea typeface="楷体_GB2312" pitchFamily="49" charset="-122"/>
              </a:rPr>
              <a:t>k</a:t>
            </a:r>
            <a:r>
              <a:rPr lang="zh-CN" altLang="en-US" sz="2400" dirty="0" smtClean="0">
                <a:latin typeface="楷体_GB2312" pitchFamily="49" charset="-122"/>
                <a:ea typeface="楷体_GB2312" pitchFamily="49" charset="-122"/>
              </a:rPr>
              <a:t>条边</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v,w</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时，如果端点</a:t>
            </a:r>
            <a:r>
              <a:rPr lang="en-US" altLang="zh-CN" sz="2400" dirty="0" smtClean="0">
                <a:latin typeface="楷体_GB2312" pitchFamily="49" charset="-122"/>
                <a:ea typeface="楷体_GB2312" pitchFamily="49" charset="-122"/>
              </a:rPr>
              <a:t>v</a:t>
            </a:r>
            <a:r>
              <a:rPr lang="zh-CN" altLang="en-US" sz="2400" dirty="0" smtClean="0">
                <a:latin typeface="楷体_GB2312" pitchFamily="49" charset="-122"/>
                <a:ea typeface="楷体_GB2312" pitchFamily="49" charset="-122"/>
              </a:rPr>
              <a:t>和</a:t>
            </a:r>
            <a:r>
              <a:rPr lang="en-US" altLang="zh-CN" sz="2400" dirty="0" smtClean="0">
                <a:latin typeface="楷体_GB2312" pitchFamily="49" charset="-122"/>
                <a:ea typeface="楷体_GB2312" pitchFamily="49" charset="-122"/>
              </a:rPr>
              <a:t>w</a:t>
            </a:r>
            <a:r>
              <a:rPr lang="zh-CN" altLang="en-US" sz="2400" dirty="0" smtClean="0">
                <a:latin typeface="楷体_GB2312" pitchFamily="49" charset="-122"/>
                <a:ea typeface="楷体_GB2312" pitchFamily="49" charset="-122"/>
              </a:rPr>
              <a:t>分别是</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当前</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2</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个不同的连通分支</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T1</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和</a:t>
            </a:r>
            <a:r>
              <a:rPr lang="en-US" altLang="zh-CN" sz="2400" b="1" dirty="0" smtClean="0">
                <a:effectLst>
                  <a:outerShdw blurRad="38100" dist="38100" dir="2700000" algn="tl">
                    <a:srgbClr val="000000">
                      <a:alpha val="43137"/>
                    </a:srgbClr>
                  </a:outerShdw>
                </a:effectLst>
                <a:latin typeface="楷体_GB2312" pitchFamily="49" charset="-122"/>
                <a:ea typeface="楷体_GB2312" pitchFamily="49" charset="-122"/>
              </a:rPr>
              <a:t>T2</a:t>
            </a:r>
            <a:r>
              <a:rPr lang="zh-CN" altLang="en-US" sz="2400" b="1" dirty="0" smtClean="0">
                <a:effectLst>
                  <a:outerShdw blurRad="38100" dist="38100" dir="2700000" algn="tl">
                    <a:srgbClr val="000000">
                      <a:alpha val="43137"/>
                    </a:srgbClr>
                  </a:outerShdw>
                </a:effectLst>
                <a:latin typeface="楷体_GB2312" pitchFamily="49" charset="-122"/>
                <a:ea typeface="楷体_GB2312" pitchFamily="49" charset="-122"/>
              </a:rPr>
              <a:t>中的顶点时</a:t>
            </a:r>
            <a:r>
              <a:rPr lang="zh-CN" altLang="en-US" sz="2400" dirty="0" smtClean="0">
                <a:latin typeface="楷体_GB2312" pitchFamily="49" charset="-122"/>
                <a:ea typeface="楷体_GB2312" pitchFamily="49" charset="-122"/>
              </a:rPr>
              <a:t>，就用边</a:t>
            </a:r>
            <a:r>
              <a:rPr lang="en-US" altLang="zh-CN" sz="2400" dirty="0" smtClean="0">
                <a:latin typeface="楷体_GB2312" pitchFamily="49" charset="-122"/>
                <a:ea typeface="楷体_GB2312" pitchFamily="49" charset="-122"/>
              </a:rPr>
              <a:t>(</a:t>
            </a:r>
            <a:r>
              <a:rPr lang="en-US" altLang="zh-CN" sz="2400" dirty="0" err="1" smtClean="0">
                <a:latin typeface="楷体_GB2312" pitchFamily="49" charset="-122"/>
                <a:ea typeface="楷体_GB2312" pitchFamily="49" charset="-122"/>
              </a:rPr>
              <a:t>v,w</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将</a:t>
            </a:r>
            <a:r>
              <a:rPr lang="en-US" altLang="zh-CN" sz="2400" dirty="0" smtClean="0">
                <a:latin typeface="楷体_GB2312" pitchFamily="49" charset="-122"/>
                <a:ea typeface="楷体_GB2312" pitchFamily="49" charset="-122"/>
              </a:rPr>
              <a:t>T1</a:t>
            </a:r>
            <a:r>
              <a:rPr lang="zh-CN" altLang="en-US" sz="2400" dirty="0" smtClean="0">
                <a:latin typeface="楷体_GB2312" pitchFamily="49" charset="-122"/>
                <a:ea typeface="楷体_GB2312" pitchFamily="49" charset="-122"/>
              </a:rPr>
              <a:t>和</a:t>
            </a:r>
            <a:r>
              <a:rPr lang="en-US" altLang="zh-CN" sz="2400" dirty="0" smtClean="0">
                <a:latin typeface="楷体_GB2312" pitchFamily="49" charset="-122"/>
                <a:ea typeface="楷体_GB2312" pitchFamily="49" charset="-122"/>
              </a:rPr>
              <a:t>T2</a:t>
            </a:r>
            <a:r>
              <a:rPr lang="zh-CN" altLang="en-US" sz="2400" dirty="0" smtClean="0">
                <a:latin typeface="楷体_GB2312" pitchFamily="49" charset="-122"/>
                <a:ea typeface="楷体_GB2312" pitchFamily="49" charset="-122"/>
              </a:rPr>
              <a:t>连接成一个连通分支，然后继续查看第</a:t>
            </a:r>
            <a:r>
              <a:rPr lang="en-US" altLang="zh-CN" sz="2400" dirty="0" smtClean="0">
                <a:latin typeface="楷体_GB2312" pitchFamily="49" charset="-122"/>
                <a:ea typeface="楷体_GB2312" pitchFamily="49" charset="-122"/>
              </a:rPr>
              <a:t>k+1</a:t>
            </a:r>
            <a:r>
              <a:rPr lang="zh-CN" altLang="en-US" sz="2400" dirty="0" smtClean="0">
                <a:latin typeface="楷体_GB2312" pitchFamily="49" charset="-122"/>
                <a:ea typeface="楷体_GB2312" pitchFamily="49" charset="-122"/>
              </a:rPr>
              <a:t>条边；如果端点</a:t>
            </a:r>
            <a:r>
              <a:rPr lang="en-US" altLang="zh-CN" sz="2400" dirty="0" smtClean="0">
                <a:latin typeface="楷体_GB2312" pitchFamily="49" charset="-122"/>
                <a:ea typeface="楷体_GB2312" pitchFamily="49" charset="-122"/>
              </a:rPr>
              <a:t>v</a:t>
            </a:r>
            <a:r>
              <a:rPr lang="zh-CN" altLang="en-US" sz="2400" dirty="0" smtClean="0">
                <a:latin typeface="楷体_GB2312" pitchFamily="49" charset="-122"/>
                <a:ea typeface="楷体_GB2312" pitchFamily="49" charset="-122"/>
              </a:rPr>
              <a:t>和</a:t>
            </a:r>
            <a:r>
              <a:rPr lang="en-US" altLang="zh-CN" sz="2400" dirty="0" smtClean="0">
                <a:latin typeface="楷体_GB2312" pitchFamily="49" charset="-122"/>
                <a:ea typeface="楷体_GB2312" pitchFamily="49" charset="-122"/>
              </a:rPr>
              <a:t>w</a:t>
            </a:r>
            <a:r>
              <a:rPr lang="zh-CN" altLang="en-US" sz="2400" dirty="0" smtClean="0">
                <a:latin typeface="楷体_GB2312" pitchFamily="49" charset="-122"/>
                <a:ea typeface="楷体_GB2312" pitchFamily="49" charset="-122"/>
              </a:rPr>
              <a:t>在当前的同一个连通分支中，就直接再查看第</a:t>
            </a:r>
            <a:r>
              <a:rPr lang="en-US" altLang="zh-CN" sz="2400" dirty="0" smtClean="0">
                <a:latin typeface="楷体_GB2312" pitchFamily="49" charset="-122"/>
                <a:ea typeface="楷体_GB2312" pitchFamily="49" charset="-122"/>
              </a:rPr>
              <a:t>k+1</a:t>
            </a:r>
            <a:r>
              <a:rPr lang="zh-CN" altLang="en-US" sz="2400" dirty="0" smtClean="0">
                <a:latin typeface="楷体_GB2312" pitchFamily="49" charset="-122"/>
                <a:ea typeface="楷体_GB2312" pitchFamily="49" charset="-122"/>
              </a:rPr>
              <a:t>条边。这个过程一直进行到只剩下一个连通分支时为止。</a:t>
            </a:r>
            <a:r>
              <a:rPr lang="zh-CN" altLang="en-US" sz="2800" dirty="0" smtClean="0">
                <a:latin typeface="楷体_GB2312" pitchFamily="49" charset="-122"/>
                <a:ea typeface="楷体_GB2312" pitchFamily="49" charset="-122"/>
              </a:rPr>
              <a:t> </a:t>
            </a:r>
            <a:endParaRPr lang="zh-CN" altLang="en-US" sz="2800" dirty="0" smtClean="0">
              <a:solidFill>
                <a:schemeClr val="accent2"/>
              </a:solidFill>
              <a:latin typeface="楷体_GB2312" pitchFamily="49" charset="-122"/>
              <a:ea typeface="楷体_GB2312" pitchFamily="49" charset="-122"/>
            </a:endParaRPr>
          </a:p>
          <a:p>
            <a:pPr eaLnBrk="1" hangingPunct="1">
              <a:lnSpc>
                <a:spcPct val="90000"/>
              </a:lnSpc>
              <a:buFont typeface="Wingdings" panose="05000000000000000000" pitchFamily="2" charset="2"/>
              <a:buNone/>
            </a:pPr>
            <a:endParaRPr lang="zh-CN" altLang="en-US" sz="2800" dirty="0" smtClean="0">
              <a:solidFill>
                <a:schemeClr val="accent2"/>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53</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Effect transition="in" filter="barn(inVertical)">
                                      <p:cBhvr>
                                        <p:cTn id="7" dur="500"/>
                                        <p:tgtEl>
                                          <p:spTgt spid="6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4.6 </a:t>
            </a:r>
            <a:r>
              <a:rPr lang="zh-CN" altLang="en-US" smtClean="0">
                <a:latin typeface="黑体" panose="02010609060101010101" pitchFamily="49" charset="-122"/>
                <a:ea typeface="黑体" panose="02010609060101010101" pitchFamily="49" charset="-122"/>
              </a:rPr>
              <a:t>最小生成树</a:t>
            </a:r>
          </a:p>
        </p:txBody>
      </p:sp>
      <p:pic>
        <p:nvPicPr>
          <p:cNvPr id="67587" name="Picture 4" descr="t4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67744" y="2437738"/>
            <a:ext cx="6581279" cy="4420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Rectangle 3"/>
          <p:cNvSpPr>
            <a:spLocks noGrp="1" noChangeArrowheads="1"/>
          </p:cNvSpPr>
          <p:nvPr>
            <p:ph type="body" sz="half" idx="4294967295"/>
          </p:nvPr>
        </p:nvSpPr>
        <p:spPr>
          <a:xfrm>
            <a:off x="0" y="1844675"/>
            <a:ext cx="7486650" cy="1376363"/>
          </a:xfrm>
        </p:spPr>
        <p:txBody>
          <a:bodyPr/>
          <a:lstStyle/>
          <a:p>
            <a:pPr eaLnBrk="1" hangingPunct="1">
              <a:buFont typeface="Wingdings" panose="05000000000000000000" pitchFamily="2" charset="2"/>
              <a:buNone/>
            </a:pPr>
            <a:r>
              <a:rPr lang="zh-CN" altLang="en-US" sz="2000" b="1" smtClean="0">
                <a:solidFill>
                  <a:schemeClr val="accent2"/>
                </a:solidFill>
                <a:latin typeface="楷体_GB2312" pitchFamily="49" charset="-122"/>
                <a:ea typeface="楷体_GB2312" pitchFamily="49" charset="-122"/>
              </a:rPr>
              <a:t>		</a:t>
            </a:r>
            <a:r>
              <a:rPr lang="zh-CN" altLang="en-US" sz="2000" b="1" smtClean="0">
                <a:solidFill>
                  <a:schemeClr val="hlink"/>
                </a:solidFill>
                <a:latin typeface="楷体_GB2312" pitchFamily="49" charset="-122"/>
                <a:ea typeface="楷体_GB2312" pitchFamily="49" charset="-122"/>
              </a:rPr>
              <a:t>例如，</a:t>
            </a:r>
            <a:r>
              <a:rPr lang="zh-CN" altLang="en-US" sz="2000" smtClean="0">
                <a:latin typeface="楷体_GB2312" pitchFamily="49" charset="-122"/>
                <a:ea typeface="楷体_GB2312" pitchFamily="49" charset="-122"/>
              </a:rPr>
              <a:t>对前面的连通带权图，按</a:t>
            </a:r>
            <a:r>
              <a:rPr lang="en-US" altLang="zh-CN" sz="2000" smtClean="0">
                <a:latin typeface="楷体_GB2312" pitchFamily="49" charset="-122"/>
                <a:ea typeface="楷体_GB2312" pitchFamily="49" charset="-122"/>
              </a:rPr>
              <a:t>Kruskal</a:t>
            </a:r>
            <a:r>
              <a:rPr lang="zh-CN" altLang="en-US" sz="2000" smtClean="0">
                <a:latin typeface="楷体_GB2312" pitchFamily="49" charset="-122"/>
                <a:ea typeface="楷体_GB2312" pitchFamily="49" charset="-122"/>
              </a:rPr>
              <a:t>算法顺序得到的最小生成树上的边如下图所示。</a:t>
            </a:r>
          </a:p>
          <a:p>
            <a:pPr eaLnBrk="1" hangingPunct="1"/>
            <a:endParaRPr lang="zh-CN" altLang="en-US" sz="2000" smtClean="0">
              <a:latin typeface="楷体_GB2312" pitchFamily="49" charset="-122"/>
              <a:ea typeface="楷体_GB2312" pitchFamily="49" charset="-122"/>
            </a:endParaRPr>
          </a:p>
        </p:txBody>
      </p:sp>
      <p:pic>
        <p:nvPicPr>
          <p:cNvPr id="6" name="Picture 4" descr="t4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237" y="3982376"/>
            <a:ext cx="3016398" cy="2598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54</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barn(inVertical)">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4.6 </a:t>
            </a:r>
            <a:r>
              <a:rPr lang="zh-CN" altLang="en-US" smtClean="0">
                <a:latin typeface="黑体" panose="02010609060101010101" pitchFamily="49" charset="-122"/>
                <a:ea typeface="黑体" panose="02010609060101010101" pitchFamily="49" charset="-122"/>
              </a:rPr>
              <a:t>最小生成树</a:t>
            </a:r>
          </a:p>
        </p:txBody>
      </p:sp>
      <p:sp>
        <p:nvSpPr>
          <p:cNvPr id="68611"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关于</a:t>
            </a:r>
            <a:r>
              <a:rPr lang="zh-CN" altLang="en-US" sz="2400" b="1" dirty="0" smtClean="0">
                <a:solidFill>
                  <a:schemeClr val="hlink"/>
                </a:solidFill>
                <a:latin typeface="楷体_GB2312" pitchFamily="49" charset="-122"/>
                <a:ea typeface="楷体_GB2312" pitchFamily="49" charset="-122"/>
              </a:rPr>
              <a:t>集合的一些基本运算</a:t>
            </a:r>
            <a:r>
              <a:rPr lang="zh-CN" altLang="en-US" sz="2400" dirty="0" smtClean="0">
                <a:latin typeface="楷体_GB2312" pitchFamily="49" charset="-122"/>
                <a:ea typeface="楷体_GB2312" pitchFamily="49" charset="-122"/>
              </a:rPr>
              <a:t>可用于实现</a:t>
            </a:r>
            <a:r>
              <a:rPr lang="en-US" altLang="zh-CN" sz="2400" dirty="0" err="1" smtClean="0">
                <a:latin typeface="楷体_GB2312" pitchFamily="49" charset="-122"/>
                <a:ea typeface="楷体_GB2312" pitchFamily="49" charset="-122"/>
              </a:rPr>
              <a:t>Kruskal</a:t>
            </a:r>
            <a:r>
              <a:rPr lang="zh-CN" altLang="en-US" sz="2400" dirty="0" smtClean="0">
                <a:latin typeface="楷体_GB2312" pitchFamily="49" charset="-122"/>
                <a:ea typeface="楷体_GB2312" pitchFamily="49" charset="-122"/>
              </a:rPr>
              <a:t>算法。 </a:t>
            </a:r>
          </a:p>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按权的递增顺序查看等价于对</a:t>
            </a:r>
            <a:r>
              <a:rPr lang="zh-CN" altLang="en-US" sz="2400" b="1" dirty="0" smtClean="0">
                <a:solidFill>
                  <a:schemeClr val="hlink"/>
                </a:solidFill>
                <a:latin typeface="楷体_GB2312" pitchFamily="49" charset="-122"/>
                <a:ea typeface="楷体_GB2312" pitchFamily="49" charset="-122"/>
              </a:rPr>
              <a:t>优先队列</a:t>
            </a:r>
            <a:r>
              <a:rPr lang="zh-CN" altLang="en-US" sz="2400" b="1" dirty="0" smtClean="0">
                <a:latin typeface="楷体_GB2312" pitchFamily="49" charset="-122"/>
                <a:ea typeface="楷体_GB2312" pitchFamily="49" charset="-122"/>
              </a:rPr>
              <a:t>执行</a:t>
            </a:r>
            <a:r>
              <a:rPr lang="en-US" altLang="zh-CN" sz="2400" b="1" dirty="0" err="1" smtClean="0">
                <a:latin typeface="楷体_GB2312" pitchFamily="49" charset="-122"/>
                <a:ea typeface="楷体_GB2312" pitchFamily="49" charset="-122"/>
              </a:rPr>
              <a:t>removeMin</a:t>
            </a:r>
            <a:r>
              <a:rPr lang="zh-CN" altLang="en-US" sz="2400" b="1" dirty="0" smtClean="0">
                <a:latin typeface="楷体_GB2312" pitchFamily="49" charset="-122"/>
                <a:ea typeface="楷体_GB2312" pitchFamily="49" charset="-122"/>
              </a:rPr>
              <a:t>运算。</a:t>
            </a:r>
            <a:r>
              <a:rPr lang="zh-CN" altLang="en-US" sz="2400" dirty="0" smtClean="0">
                <a:latin typeface="楷体_GB2312" pitchFamily="49" charset="-122"/>
                <a:ea typeface="楷体_GB2312" pitchFamily="49" charset="-122"/>
              </a:rPr>
              <a:t>可以用</a:t>
            </a:r>
            <a:r>
              <a:rPr lang="zh-CN" altLang="en-US" sz="2400" b="1" dirty="0" smtClean="0">
                <a:solidFill>
                  <a:schemeClr val="hlink"/>
                </a:solidFill>
                <a:latin typeface="楷体_GB2312" pitchFamily="49" charset="-122"/>
                <a:ea typeface="楷体_GB2312" pitchFamily="49" charset="-122"/>
              </a:rPr>
              <a:t>堆</a:t>
            </a:r>
            <a:r>
              <a:rPr lang="zh-CN" altLang="en-US" sz="2400" dirty="0" smtClean="0">
                <a:latin typeface="楷体_GB2312" pitchFamily="49" charset="-122"/>
                <a:ea typeface="楷体_GB2312" pitchFamily="49" charset="-122"/>
              </a:rPr>
              <a:t>实现这个优先队列。 </a:t>
            </a:r>
          </a:p>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对一个由连通分支组成的集合不断进行修改，需要用到抽象数据类型</a:t>
            </a:r>
            <a:r>
              <a:rPr lang="zh-CN" altLang="en-US" sz="2400" b="1" dirty="0" smtClean="0">
                <a:solidFill>
                  <a:schemeClr val="hlink"/>
                </a:solidFill>
                <a:latin typeface="楷体_GB2312" pitchFamily="49" charset="-122"/>
                <a:ea typeface="楷体_GB2312" pitchFamily="49" charset="-122"/>
              </a:rPr>
              <a:t>并查集</a:t>
            </a:r>
            <a:r>
              <a:rPr lang="en-US" altLang="zh-CN" sz="2400" b="1" dirty="0" err="1" smtClean="0">
                <a:latin typeface="楷体_GB2312" pitchFamily="49" charset="-122"/>
                <a:ea typeface="楷体_GB2312" pitchFamily="49" charset="-122"/>
              </a:rPr>
              <a:t>UnionFind</a:t>
            </a:r>
            <a:r>
              <a:rPr lang="zh-CN" altLang="en-US" sz="2400" dirty="0" smtClean="0">
                <a:latin typeface="楷体_GB2312" pitchFamily="49" charset="-122"/>
                <a:ea typeface="楷体_GB2312" pitchFamily="49" charset="-122"/>
              </a:rPr>
              <a:t>所支持的基本运算。</a:t>
            </a:r>
          </a:p>
          <a:p>
            <a:pPr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当图的边数为</a:t>
            </a:r>
            <a:r>
              <a:rPr lang="en-US" altLang="zh-CN" sz="2400" dirty="0" smtClean="0">
                <a:latin typeface="楷体_GB2312" pitchFamily="49" charset="-122"/>
                <a:ea typeface="楷体_GB2312" pitchFamily="49" charset="-122"/>
              </a:rPr>
              <a:t>e</a:t>
            </a:r>
            <a:r>
              <a:rPr lang="zh-CN" altLang="en-US" sz="2400" dirty="0" smtClean="0">
                <a:latin typeface="楷体_GB2312" pitchFamily="49" charset="-122"/>
                <a:ea typeface="楷体_GB2312" pitchFamily="49" charset="-122"/>
              </a:rPr>
              <a:t>时，</a:t>
            </a:r>
            <a:r>
              <a:rPr lang="en-US" altLang="zh-CN" sz="2400" dirty="0" err="1" smtClean="0">
                <a:latin typeface="楷体_GB2312" pitchFamily="49" charset="-122"/>
                <a:ea typeface="楷体_GB2312" pitchFamily="49" charset="-122"/>
              </a:rPr>
              <a:t>Kruskal</a:t>
            </a:r>
            <a:r>
              <a:rPr lang="zh-CN" altLang="en-US" sz="2400" dirty="0" smtClean="0">
                <a:latin typeface="楷体_GB2312" pitchFamily="49" charset="-122"/>
                <a:ea typeface="楷体_GB2312" pitchFamily="49" charset="-122"/>
              </a:rPr>
              <a:t>算法所需的</a:t>
            </a:r>
            <a:r>
              <a:rPr lang="zh-CN" altLang="en-US" sz="2400" b="1" dirty="0" smtClean="0">
                <a:solidFill>
                  <a:schemeClr val="hlink"/>
                </a:solidFill>
                <a:latin typeface="楷体_GB2312" pitchFamily="49" charset="-122"/>
                <a:ea typeface="楷体_GB2312" pitchFamily="49" charset="-122"/>
              </a:rPr>
              <a:t>计算时间</a:t>
            </a:r>
            <a:r>
              <a:rPr lang="zh-CN" altLang="en-US" sz="2400" dirty="0" smtClean="0">
                <a:latin typeface="楷体_GB2312" pitchFamily="49" charset="-122"/>
                <a:ea typeface="楷体_GB2312" pitchFamily="49" charset="-122"/>
              </a:rPr>
              <a:t>是       。当        时，</a:t>
            </a:r>
            <a:r>
              <a:rPr lang="en-US" altLang="zh-CN" sz="2400" dirty="0" err="1" smtClean="0">
                <a:latin typeface="楷体_GB2312" pitchFamily="49" charset="-122"/>
                <a:ea typeface="楷体_GB2312" pitchFamily="49" charset="-122"/>
              </a:rPr>
              <a:t>Kruskal</a:t>
            </a:r>
            <a:r>
              <a:rPr lang="zh-CN" altLang="en-US" sz="2400" dirty="0" smtClean="0">
                <a:latin typeface="楷体_GB2312" pitchFamily="49" charset="-122"/>
                <a:ea typeface="楷体_GB2312" pitchFamily="49" charset="-122"/>
              </a:rPr>
              <a:t>算法比</a:t>
            </a:r>
            <a:r>
              <a:rPr lang="en-US" altLang="zh-CN" sz="2400" dirty="0" smtClean="0">
                <a:latin typeface="楷体_GB2312" pitchFamily="49" charset="-122"/>
                <a:ea typeface="楷体_GB2312" pitchFamily="49" charset="-122"/>
              </a:rPr>
              <a:t>Prim</a:t>
            </a:r>
            <a:r>
              <a:rPr lang="zh-CN" altLang="en-US" sz="2400" dirty="0" smtClean="0">
                <a:latin typeface="楷体_GB2312" pitchFamily="49" charset="-122"/>
                <a:ea typeface="楷体_GB2312" pitchFamily="49" charset="-122"/>
              </a:rPr>
              <a:t>算法差，但当       时，</a:t>
            </a:r>
            <a:r>
              <a:rPr lang="en-US" altLang="zh-CN" sz="2400" dirty="0" err="1" smtClean="0">
                <a:latin typeface="楷体_GB2312" pitchFamily="49" charset="-122"/>
                <a:ea typeface="楷体_GB2312" pitchFamily="49" charset="-122"/>
              </a:rPr>
              <a:t>Kruskal</a:t>
            </a:r>
            <a:r>
              <a:rPr lang="zh-CN" altLang="en-US" sz="2400" dirty="0" smtClean="0">
                <a:latin typeface="楷体_GB2312" pitchFamily="49" charset="-122"/>
                <a:ea typeface="楷体_GB2312" pitchFamily="49" charset="-122"/>
              </a:rPr>
              <a:t>算法却比</a:t>
            </a:r>
            <a:r>
              <a:rPr lang="en-US" altLang="zh-CN" sz="2400" dirty="0" smtClean="0">
                <a:latin typeface="楷体_GB2312" pitchFamily="49" charset="-122"/>
                <a:ea typeface="楷体_GB2312" pitchFamily="49" charset="-122"/>
              </a:rPr>
              <a:t>Prim</a:t>
            </a:r>
            <a:r>
              <a:rPr lang="zh-CN" altLang="en-US" sz="2400" dirty="0" smtClean="0">
                <a:latin typeface="楷体_GB2312" pitchFamily="49" charset="-122"/>
                <a:ea typeface="楷体_GB2312" pitchFamily="49" charset="-122"/>
              </a:rPr>
              <a:t>算法好得多。</a:t>
            </a:r>
          </a:p>
        </p:txBody>
      </p:sp>
      <p:sp>
        <p:nvSpPr>
          <p:cNvPr id="68612"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8613" name="Object 4"/>
          <p:cNvGraphicFramePr>
            <a:graphicFrameLocks noChangeAspect="1"/>
          </p:cNvGraphicFramePr>
          <p:nvPr/>
        </p:nvGraphicFramePr>
        <p:xfrm>
          <a:off x="1979613" y="4581525"/>
          <a:ext cx="1008062" cy="315913"/>
        </p:xfrm>
        <a:graphic>
          <a:graphicData uri="http://schemas.openxmlformats.org/presentationml/2006/ole">
            <mc:AlternateContent xmlns:mc="http://schemas.openxmlformats.org/markup-compatibility/2006">
              <mc:Choice xmlns:v="urn:schemas-microsoft-com:vml" Requires="v">
                <p:oleObj spid="_x0000_s68733" name="公式" r:id="rId3" imgW="634725" imgH="203112" progId="Equation.3">
                  <p:embed/>
                </p:oleObj>
              </mc:Choice>
              <mc:Fallback>
                <p:oleObj name="公式" r:id="rId3" imgW="634725"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581525"/>
                        <a:ext cx="10080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8615" name="Object 6"/>
          <p:cNvGraphicFramePr>
            <a:graphicFrameLocks noChangeAspect="1"/>
          </p:cNvGraphicFramePr>
          <p:nvPr/>
        </p:nvGraphicFramePr>
        <p:xfrm>
          <a:off x="3635375" y="4581525"/>
          <a:ext cx="1081088" cy="376238"/>
        </p:xfrm>
        <a:graphic>
          <a:graphicData uri="http://schemas.openxmlformats.org/presentationml/2006/ole">
            <mc:AlternateContent xmlns:mc="http://schemas.openxmlformats.org/markup-compatibility/2006">
              <mc:Choice xmlns:v="urn:schemas-microsoft-com:vml" Requires="v">
                <p:oleObj spid="_x0000_s68734" name="公式" r:id="rId5" imgW="660400" imgH="228600" progId="Equation.3">
                  <p:embed/>
                </p:oleObj>
              </mc:Choice>
              <mc:Fallback>
                <p:oleObj name="公式" r:id="rId5" imgW="660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4581525"/>
                        <a:ext cx="10810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6"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8617" name="Object 8"/>
          <p:cNvGraphicFramePr>
            <a:graphicFrameLocks noChangeAspect="1"/>
          </p:cNvGraphicFramePr>
          <p:nvPr/>
        </p:nvGraphicFramePr>
        <p:xfrm>
          <a:off x="2843213" y="4941888"/>
          <a:ext cx="1079500" cy="404812"/>
        </p:xfrm>
        <a:graphic>
          <a:graphicData uri="http://schemas.openxmlformats.org/presentationml/2006/ole">
            <mc:AlternateContent xmlns:mc="http://schemas.openxmlformats.org/markup-compatibility/2006">
              <mc:Choice xmlns:v="urn:schemas-microsoft-com:vml" Requires="v">
                <p:oleObj spid="_x0000_s68735" name="公式" r:id="rId7" imgW="609600" imgH="228600" progId="Equation.3">
                  <p:embed/>
                </p:oleObj>
              </mc:Choice>
              <mc:Fallback>
                <p:oleObj name="公式" r:id="rId7" imgW="6096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4941888"/>
                        <a:ext cx="1079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55</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找出最小生成树</a:t>
            </a:r>
            <a:endParaRPr lang="zh-CN" altLang="en-US" dirty="0"/>
          </a:p>
        </p:txBody>
      </p:sp>
      <p:sp>
        <p:nvSpPr>
          <p:cNvPr id="3" name="内容占位符 2"/>
          <p:cNvSpPr>
            <a:spLocks noGrp="1"/>
          </p:cNvSpPr>
          <p:nvPr>
            <p:ph idx="1"/>
          </p:nvPr>
        </p:nvSpPr>
        <p:spPr/>
        <p:txBody>
          <a:bodyPr/>
          <a:lstStyle/>
          <a:p>
            <a:r>
              <a:rPr lang="zh-CN" altLang="en-US" dirty="0" smtClean="0"/>
              <a:t>分别使用</a:t>
            </a:r>
            <a:r>
              <a:rPr lang="en-US" altLang="zh-CN" dirty="0" smtClean="0"/>
              <a:t>Prim</a:t>
            </a:r>
            <a:r>
              <a:rPr lang="zh-CN" altLang="en-US" dirty="0" smtClean="0"/>
              <a:t>和</a:t>
            </a:r>
            <a:r>
              <a:rPr lang="en-US" altLang="zh-CN" dirty="0" err="1" smtClean="0"/>
              <a:t>kruskal</a:t>
            </a:r>
            <a:r>
              <a:rPr lang="zh-CN" altLang="en-US" dirty="0" smtClean="0"/>
              <a:t>算法</a:t>
            </a:r>
            <a:endParaRPr lang="zh-CN" altLang="en-US" dirty="0"/>
          </a:p>
        </p:txBody>
      </p:sp>
      <p:sp>
        <p:nvSpPr>
          <p:cNvPr id="4" name="灯片编号占位符 3"/>
          <p:cNvSpPr>
            <a:spLocks noGrp="1"/>
          </p:cNvSpPr>
          <p:nvPr>
            <p:ph type="sldNum" sz="quarter" idx="12"/>
          </p:nvPr>
        </p:nvSpPr>
        <p:spPr/>
        <p:txBody>
          <a:bodyPr/>
          <a:lstStyle/>
          <a:p>
            <a:pPr>
              <a:defRPr/>
            </a:pPr>
            <a:fld id="{1CFC2572-60A5-48B9-BBDF-F34B681C6B12}" type="slidenum">
              <a:rPr lang="zh-CN" altLang="en-US" smtClean="0"/>
              <a:pPr>
                <a:defRPr/>
              </a:pPr>
              <a:t>56</a:t>
            </a:fld>
            <a:r>
              <a:rPr lang="en-US" altLang="zh-CN" smtClean="0"/>
              <a:t>/59</a:t>
            </a:r>
            <a:endParaRPr lang="en-US" altLang="zh-CN" dirty="0"/>
          </a:p>
        </p:txBody>
      </p:sp>
      <p:cxnSp>
        <p:nvCxnSpPr>
          <p:cNvPr id="13" name="直接连接符 12"/>
          <p:cNvCxnSpPr>
            <a:endCxn id="7" idx="2"/>
          </p:cNvCxnSpPr>
          <p:nvPr/>
        </p:nvCxnSpPr>
        <p:spPr bwMode="auto">
          <a:xfrm>
            <a:off x="1326704" y="3429000"/>
            <a:ext cx="2453208" cy="460921"/>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5" name="椭圆 4"/>
          <p:cNvSpPr/>
          <p:nvPr/>
        </p:nvSpPr>
        <p:spPr bwMode="auto">
          <a:xfrm>
            <a:off x="1182688" y="3284984"/>
            <a:ext cx="288032" cy="288032"/>
          </a:xfrm>
          <a:prstGeom prst="ellipse">
            <a:avLst/>
          </a:prstGeom>
          <a:solidFill>
            <a:srgbClr val="9900FF"/>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14" name="直接连接符 13"/>
          <p:cNvCxnSpPr>
            <a:stCxn id="5" idx="4"/>
          </p:cNvCxnSpPr>
          <p:nvPr/>
        </p:nvCxnSpPr>
        <p:spPr bwMode="auto">
          <a:xfrm>
            <a:off x="1326704" y="3573016"/>
            <a:ext cx="114182" cy="1728192"/>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7" name="直接连接符 16"/>
          <p:cNvCxnSpPr/>
          <p:nvPr/>
        </p:nvCxnSpPr>
        <p:spPr bwMode="auto">
          <a:xfrm flipH="1" flipV="1">
            <a:off x="1397805" y="5301208"/>
            <a:ext cx="2526123" cy="570872"/>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19" name="直接连接符 18"/>
          <p:cNvCxnSpPr/>
          <p:nvPr/>
        </p:nvCxnSpPr>
        <p:spPr bwMode="auto">
          <a:xfrm flipH="1" flipV="1">
            <a:off x="3921498" y="5878546"/>
            <a:ext cx="3120652" cy="253967"/>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1" name="直接连接符 20"/>
          <p:cNvCxnSpPr>
            <a:stCxn id="10" idx="2"/>
          </p:cNvCxnSpPr>
          <p:nvPr/>
        </p:nvCxnSpPr>
        <p:spPr bwMode="auto">
          <a:xfrm flipH="1">
            <a:off x="1397805" y="4653136"/>
            <a:ext cx="4686363" cy="61400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3" name="直接连接符 22"/>
          <p:cNvCxnSpPr>
            <a:stCxn id="7" idx="2"/>
          </p:cNvCxnSpPr>
          <p:nvPr/>
        </p:nvCxnSpPr>
        <p:spPr bwMode="auto">
          <a:xfrm flipH="1">
            <a:off x="1440886" y="3889921"/>
            <a:ext cx="2339026" cy="1365740"/>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5" name="直接连接符 24"/>
          <p:cNvCxnSpPr/>
          <p:nvPr/>
        </p:nvCxnSpPr>
        <p:spPr bwMode="auto">
          <a:xfrm>
            <a:off x="4006498" y="3924371"/>
            <a:ext cx="2191852" cy="720428"/>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7" name="直接连接符 26"/>
          <p:cNvCxnSpPr/>
          <p:nvPr/>
        </p:nvCxnSpPr>
        <p:spPr bwMode="auto">
          <a:xfrm flipV="1">
            <a:off x="3972962" y="3140968"/>
            <a:ext cx="3213204" cy="757290"/>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9" name="直接连接符 28"/>
          <p:cNvCxnSpPr/>
          <p:nvPr/>
        </p:nvCxnSpPr>
        <p:spPr bwMode="auto">
          <a:xfrm flipV="1">
            <a:off x="6198350" y="3140968"/>
            <a:ext cx="987816" cy="1520506"/>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2" name="直接连接符 31"/>
          <p:cNvCxnSpPr/>
          <p:nvPr/>
        </p:nvCxnSpPr>
        <p:spPr bwMode="auto">
          <a:xfrm>
            <a:off x="6228184" y="4667940"/>
            <a:ext cx="809774" cy="1427691"/>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5" name="直接连接符 34"/>
          <p:cNvCxnSpPr/>
          <p:nvPr/>
        </p:nvCxnSpPr>
        <p:spPr bwMode="auto">
          <a:xfrm flipH="1">
            <a:off x="3917306" y="4656964"/>
            <a:ext cx="2276482" cy="1215116"/>
          </a:xfrm>
          <a:prstGeom prst="line">
            <a:avLst/>
          </a:prstGeom>
          <a:solidFill>
            <a:schemeClr val="accent1"/>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6" name="椭圆 5"/>
          <p:cNvSpPr/>
          <p:nvPr/>
        </p:nvSpPr>
        <p:spPr bwMode="auto">
          <a:xfrm>
            <a:off x="1296870" y="5157192"/>
            <a:ext cx="288032" cy="288032"/>
          </a:xfrm>
          <a:prstGeom prst="ellipse">
            <a:avLst/>
          </a:prstGeom>
          <a:solidFill>
            <a:srgbClr val="9900FF"/>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7" name="椭圆 6"/>
          <p:cNvSpPr/>
          <p:nvPr/>
        </p:nvSpPr>
        <p:spPr bwMode="auto">
          <a:xfrm>
            <a:off x="3779912" y="3745905"/>
            <a:ext cx="288032" cy="288032"/>
          </a:xfrm>
          <a:prstGeom prst="ellipse">
            <a:avLst/>
          </a:prstGeom>
          <a:solidFill>
            <a:srgbClr val="9900FF"/>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椭圆 7"/>
          <p:cNvSpPr/>
          <p:nvPr/>
        </p:nvSpPr>
        <p:spPr bwMode="auto">
          <a:xfrm>
            <a:off x="3779912" y="5728064"/>
            <a:ext cx="288032" cy="288032"/>
          </a:xfrm>
          <a:prstGeom prst="ellipse">
            <a:avLst/>
          </a:prstGeom>
          <a:solidFill>
            <a:srgbClr val="9900FF"/>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椭圆 8"/>
          <p:cNvSpPr/>
          <p:nvPr/>
        </p:nvSpPr>
        <p:spPr bwMode="auto">
          <a:xfrm>
            <a:off x="7042150" y="2996952"/>
            <a:ext cx="288032" cy="288032"/>
          </a:xfrm>
          <a:prstGeom prst="ellipse">
            <a:avLst/>
          </a:prstGeom>
          <a:solidFill>
            <a:srgbClr val="9900FF"/>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椭圆 9"/>
          <p:cNvSpPr/>
          <p:nvPr/>
        </p:nvSpPr>
        <p:spPr bwMode="auto">
          <a:xfrm>
            <a:off x="6084168" y="4509120"/>
            <a:ext cx="288032" cy="288032"/>
          </a:xfrm>
          <a:prstGeom prst="ellipse">
            <a:avLst/>
          </a:prstGeom>
          <a:solidFill>
            <a:srgbClr val="9900FF"/>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椭圆 10"/>
          <p:cNvSpPr/>
          <p:nvPr/>
        </p:nvSpPr>
        <p:spPr bwMode="auto">
          <a:xfrm>
            <a:off x="6898134" y="5962281"/>
            <a:ext cx="288032" cy="288032"/>
          </a:xfrm>
          <a:prstGeom prst="ellipse">
            <a:avLst/>
          </a:prstGeom>
          <a:solidFill>
            <a:srgbClr val="9900FF"/>
          </a:solid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7" name="文本框 36"/>
          <p:cNvSpPr txBox="1"/>
          <p:nvPr/>
        </p:nvSpPr>
        <p:spPr>
          <a:xfrm>
            <a:off x="803073" y="3077753"/>
            <a:ext cx="453970"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文本框 37"/>
          <p:cNvSpPr txBox="1"/>
          <p:nvPr/>
        </p:nvSpPr>
        <p:spPr>
          <a:xfrm>
            <a:off x="845864" y="4938619"/>
            <a:ext cx="468398"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文本框 38"/>
          <p:cNvSpPr txBox="1"/>
          <p:nvPr/>
        </p:nvSpPr>
        <p:spPr>
          <a:xfrm>
            <a:off x="6486382" y="4261239"/>
            <a:ext cx="389850"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文本框 39"/>
          <p:cNvSpPr txBox="1"/>
          <p:nvPr/>
        </p:nvSpPr>
        <p:spPr>
          <a:xfrm>
            <a:off x="7226011" y="2492896"/>
            <a:ext cx="426720"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文本框 40"/>
          <p:cNvSpPr txBox="1"/>
          <p:nvPr/>
        </p:nvSpPr>
        <p:spPr>
          <a:xfrm>
            <a:off x="3907009" y="3370729"/>
            <a:ext cx="429926"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文本框 41"/>
          <p:cNvSpPr txBox="1"/>
          <p:nvPr/>
        </p:nvSpPr>
        <p:spPr>
          <a:xfrm>
            <a:off x="3779912" y="5949280"/>
            <a:ext cx="385042"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3" name="文本框 42"/>
          <p:cNvSpPr txBox="1"/>
          <p:nvPr/>
        </p:nvSpPr>
        <p:spPr>
          <a:xfrm>
            <a:off x="7181974" y="5855498"/>
            <a:ext cx="458780" cy="523220"/>
          </a:xfrm>
          <a:prstGeom prst="rect">
            <a:avLst/>
          </a:prstGeom>
          <a:noFill/>
        </p:spPr>
        <p:txBody>
          <a:bodyPr wrap="none" rtlCol="0">
            <a:spAutoFit/>
          </a:bodyPr>
          <a:lstStyle/>
          <a:p>
            <a:r>
              <a:rPr lang="en-US" altLang="zh-CN"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4" name="文本框 43"/>
          <p:cNvSpPr txBox="1"/>
          <p:nvPr/>
        </p:nvSpPr>
        <p:spPr>
          <a:xfrm>
            <a:off x="950494" y="4190611"/>
            <a:ext cx="311304" cy="369332"/>
          </a:xfrm>
          <a:prstGeom prst="rect">
            <a:avLst/>
          </a:prstGeom>
          <a:noFill/>
        </p:spPr>
        <p:txBody>
          <a:bodyPr wrap="none" rtlCol="0">
            <a:spAutoFit/>
          </a:bodyPr>
          <a:lstStyle/>
          <a:p>
            <a:r>
              <a:rPr lang="en-US" altLang="zh-CN" dirty="0" smtClean="0"/>
              <a:t>5</a:t>
            </a:r>
            <a:endParaRPr lang="zh-CN" altLang="en-US" dirty="0"/>
          </a:p>
        </p:txBody>
      </p:sp>
      <p:sp>
        <p:nvSpPr>
          <p:cNvPr id="45" name="文本框 44"/>
          <p:cNvSpPr txBox="1"/>
          <p:nvPr/>
        </p:nvSpPr>
        <p:spPr>
          <a:xfrm>
            <a:off x="2660866" y="5716582"/>
            <a:ext cx="311304" cy="369332"/>
          </a:xfrm>
          <a:prstGeom prst="rect">
            <a:avLst/>
          </a:prstGeom>
          <a:noFill/>
        </p:spPr>
        <p:txBody>
          <a:bodyPr wrap="none" rtlCol="0">
            <a:spAutoFit/>
          </a:bodyPr>
          <a:lstStyle/>
          <a:p>
            <a:r>
              <a:rPr lang="en-US" altLang="zh-CN" dirty="0" smtClean="0"/>
              <a:t>6</a:t>
            </a:r>
            <a:endParaRPr lang="zh-CN" altLang="en-US" dirty="0"/>
          </a:p>
        </p:txBody>
      </p:sp>
      <p:sp>
        <p:nvSpPr>
          <p:cNvPr id="46" name="文本框 45"/>
          <p:cNvSpPr txBox="1"/>
          <p:nvPr/>
        </p:nvSpPr>
        <p:spPr>
          <a:xfrm>
            <a:off x="2357702" y="3311200"/>
            <a:ext cx="311304" cy="369332"/>
          </a:xfrm>
          <a:prstGeom prst="rect">
            <a:avLst/>
          </a:prstGeom>
          <a:noFill/>
        </p:spPr>
        <p:txBody>
          <a:bodyPr wrap="none" rtlCol="0">
            <a:spAutoFit/>
          </a:bodyPr>
          <a:lstStyle/>
          <a:p>
            <a:r>
              <a:rPr lang="en-US" altLang="zh-CN" dirty="0" smtClean="0"/>
              <a:t>7</a:t>
            </a:r>
            <a:endParaRPr lang="zh-CN" altLang="en-US" dirty="0"/>
          </a:p>
        </p:txBody>
      </p:sp>
      <p:sp>
        <p:nvSpPr>
          <p:cNvPr id="47" name="文本框 46"/>
          <p:cNvSpPr txBox="1"/>
          <p:nvPr/>
        </p:nvSpPr>
        <p:spPr>
          <a:xfrm>
            <a:off x="2357702" y="4237205"/>
            <a:ext cx="311304" cy="369332"/>
          </a:xfrm>
          <a:prstGeom prst="rect">
            <a:avLst/>
          </a:prstGeom>
          <a:noFill/>
        </p:spPr>
        <p:txBody>
          <a:bodyPr wrap="none" rtlCol="0">
            <a:spAutoFit/>
          </a:bodyPr>
          <a:lstStyle/>
          <a:p>
            <a:r>
              <a:rPr lang="en-US" altLang="zh-CN" dirty="0" smtClean="0"/>
              <a:t>9</a:t>
            </a:r>
            <a:endParaRPr lang="zh-CN" altLang="en-US" dirty="0"/>
          </a:p>
        </p:txBody>
      </p:sp>
      <p:sp>
        <p:nvSpPr>
          <p:cNvPr id="48" name="文本框 47"/>
          <p:cNvSpPr txBox="1"/>
          <p:nvPr/>
        </p:nvSpPr>
        <p:spPr>
          <a:xfrm>
            <a:off x="3743456" y="4612486"/>
            <a:ext cx="437940" cy="369332"/>
          </a:xfrm>
          <a:prstGeom prst="rect">
            <a:avLst/>
          </a:prstGeom>
          <a:noFill/>
        </p:spPr>
        <p:txBody>
          <a:bodyPr wrap="none" rtlCol="0">
            <a:spAutoFit/>
          </a:bodyPr>
          <a:lstStyle/>
          <a:p>
            <a:r>
              <a:rPr lang="en-US" altLang="zh-CN" dirty="0" smtClean="0"/>
              <a:t>15</a:t>
            </a:r>
            <a:endParaRPr lang="zh-CN" altLang="en-US" dirty="0"/>
          </a:p>
        </p:txBody>
      </p:sp>
      <p:sp>
        <p:nvSpPr>
          <p:cNvPr id="49" name="文本框 48"/>
          <p:cNvSpPr txBox="1"/>
          <p:nvPr/>
        </p:nvSpPr>
        <p:spPr>
          <a:xfrm>
            <a:off x="5444915" y="3123467"/>
            <a:ext cx="311304" cy="369332"/>
          </a:xfrm>
          <a:prstGeom prst="rect">
            <a:avLst/>
          </a:prstGeom>
          <a:noFill/>
        </p:spPr>
        <p:txBody>
          <a:bodyPr wrap="none" rtlCol="0">
            <a:spAutoFit/>
          </a:bodyPr>
          <a:lstStyle/>
          <a:p>
            <a:r>
              <a:rPr lang="en-US" altLang="zh-CN" dirty="0" smtClean="0"/>
              <a:t>8</a:t>
            </a:r>
            <a:endParaRPr lang="zh-CN" altLang="en-US" dirty="0"/>
          </a:p>
        </p:txBody>
      </p:sp>
      <p:sp>
        <p:nvSpPr>
          <p:cNvPr id="50" name="文本框 49"/>
          <p:cNvSpPr txBox="1"/>
          <p:nvPr/>
        </p:nvSpPr>
        <p:spPr>
          <a:xfrm>
            <a:off x="5444915" y="3969786"/>
            <a:ext cx="311304" cy="369332"/>
          </a:xfrm>
          <a:prstGeom prst="rect">
            <a:avLst/>
          </a:prstGeom>
          <a:noFill/>
        </p:spPr>
        <p:txBody>
          <a:bodyPr wrap="none" rtlCol="0">
            <a:spAutoFit/>
          </a:bodyPr>
          <a:lstStyle/>
          <a:p>
            <a:r>
              <a:rPr lang="en-US" altLang="zh-CN" dirty="0" smtClean="0"/>
              <a:t>7</a:t>
            </a:r>
            <a:endParaRPr lang="zh-CN" altLang="en-US" dirty="0"/>
          </a:p>
        </p:txBody>
      </p:sp>
      <p:sp>
        <p:nvSpPr>
          <p:cNvPr id="51" name="文本框 50"/>
          <p:cNvSpPr txBox="1"/>
          <p:nvPr/>
        </p:nvSpPr>
        <p:spPr>
          <a:xfrm>
            <a:off x="6744134" y="3835525"/>
            <a:ext cx="311304" cy="369332"/>
          </a:xfrm>
          <a:prstGeom prst="rect">
            <a:avLst/>
          </a:prstGeom>
          <a:noFill/>
        </p:spPr>
        <p:txBody>
          <a:bodyPr wrap="none" rtlCol="0">
            <a:spAutoFit/>
          </a:bodyPr>
          <a:lstStyle/>
          <a:p>
            <a:r>
              <a:rPr lang="en-US" altLang="zh-CN" dirty="0" smtClean="0"/>
              <a:t>5</a:t>
            </a:r>
            <a:endParaRPr lang="zh-CN" altLang="en-US" dirty="0"/>
          </a:p>
        </p:txBody>
      </p:sp>
      <p:sp>
        <p:nvSpPr>
          <p:cNvPr id="52" name="文本框 51"/>
          <p:cNvSpPr txBox="1"/>
          <p:nvPr/>
        </p:nvSpPr>
        <p:spPr>
          <a:xfrm>
            <a:off x="6681307" y="5070995"/>
            <a:ext cx="311304" cy="369332"/>
          </a:xfrm>
          <a:prstGeom prst="rect">
            <a:avLst/>
          </a:prstGeom>
          <a:noFill/>
        </p:spPr>
        <p:txBody>
          <a:bodyPr wrap="none" rtlCol="0">
            <a:spAutoFit/>
          </a:bodyPr>
          <a:lstStyle/>
          <a:p>
            <a:r>
              <a:rPr lang="en-US" altLang="zh-CN" dirty="0" smtClean="0"/>
              <a:t>9</a:t>
            </a:r>
            <a:endParaRPr lang="zh-CN" altLang="en-US" dirty="0"/>
          </a:p>
        </p:txBody>
      </p:sp>
      <p:sp>
        <p:nvSpPr>
          <p:cNvPr id="53" name="文本框 52"/>
          <p:cNvSpPr txBox="1"/>
          <p:nvPr/>
        </p:nvSpPr>
        <p:spPr>
          <a:xfrm>
            <a:off x="4869064" y="5281200"/>
            <a:ext cx="311304" cy="369332"/>
          </a:xfrm>
          <a:prstGeom prst="rect">
            <a:avLst/>
          </a:prstGeom>
          <a:noFill/>
        </p:spPr>
        <p:txBody>
          <a:bodyPr wrap="none" rtlCol="0">
            <a:spAutoFit/>
          </a:bodyPr>
          <a:lstStyle/>
          <a:p>
            <a:r>
              <a:rPr lang="en-US" altLang="zh-CN" dirty="0" smtClean="0"/>
              <a:t>8</a:t>
            </a:r>
            <a:endParaRPr lang="zh-CN" altLang="en-US" dirty="0"/>
          </a:p>
        </p:txBody>
      </p:sp>
      <p:sp>
        <p:nvSpPr>
          <p:cNvPr id="54" name="文本框 53"/>
          <p:cNvSpPr txBox="1"/>
          <p:nvPr/>
        </p:nvSpPr>
        <p:spPr>
          <a:xfrm>
            <a:off x="5571421" y="5690647"/>
            <a:ext cx="437940" cy="369332"/>
          </a:xfrm>
          <a:prstGeom prst="rect">
            <a:avLst/>
          </a:prstGeom>
          <a:noFill/>
        </p:spPr>
        <p:txBody>
          <a:bodyPr wrap="none" rtlCol="0">
            <a:spAutoFit/>
          </a:bodyPr>
          <a:lstStyle/>
          <a:p>
            <a:r>
              <a:rPr lang="en-US" altLang="zh-CN" dirty="0" smtClean="0"/>
              <a:t>11</a:t>
            </a:r>
            <a:endParaRPr lang="zh-CN" altLang="en-US" dirty="0"/>
          </a:p>
        </p:txBody>
      </p:sp>
    </p:spTree>
    <p:extLst>
      <p:ext uri="{BB962C8B-B14F-4D97-AF65-F5344CB8AC3E}">
        <p14:creationId xmlns:p14="http://schemas.microsoft.com/office/powerpoint/2010/main" val="275027788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4.7 </a:t>
            </a:r>
            <a:r>
              <a:rPr lang="zh-CN" altLang="en-US" smtClean="0">
                <a:latin typeface="黑体" panose="02010609060101010101" pitchFamily="49" charset="-122"/>
                <a:ea typeface="黑体" panose="02010609060101010101" pitchFamily="49" charset="-122"/>
              </a:rPr>
              <a:t>多机调度问题</a:t>
            </a:r>
          </a:p>
        </p:txBody>
      </p:sp>
      <p:sp>
        <p:nvSpPr>
          <p:cNvPr id="69635"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多机调度问题</a:t>
            </a:r>
            <a:r>
              <a:rPr lang="zh-CN" altLang="en-US" sz="2400" dirty="0" smtClean="0">
                <a:latin typeface="楷体_GB2312" pitchFamily="49" charset="-122"/>
                <a:ea typeface="楷体_GB2312" pitchFamily="49" charset="-122"/>
              </a:rPr>
              <a:t>要求给出一种作业调度方案，使所给的</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个作业在尽可能短的时间内由</a:t>
            </a:r>
            <a:r>
              <a:rPr lang="en-US" altLang="zh-CN" sz="2400" dirty="0" smtClean="0">
                <a:latin typeface="楷体_GB2312" pitchFamily="49" charset="-122"/>
                <a:ea typeface="楷体_GB2312" pitchFamily="49" charset="-122"/>
              </a:rPr>
              <a:t>m</a:t>
            </a:r>
            <a:r>
              <a:rPr lang="zh-CN" altLang="en-US" sz="2400" dirty="0" smtClean="0">
                <a:latin typeface="楷体_GB2312" pitchFamily="49" charset="-122"/>
                <a:ea typeface="楷体_GB2312" pitchFamily="49" charset="-122"/>
              </a:rPr>
              <a:t>台机器加工处理完成。</a:t>
            </a:r>
          </a:p>
          <a:p>
            <a:pPr eaLnBrk="1" hangingPunct="1">
              <a:buFont typeface="Wingdings" panose="05000000000000000000" pitchFamily="2" charset="2"/>
              <a:buNone/>
            </a:pPr>
            <a:endParaRPr lang="zh-CN" altLang="en-US" sz="2400" dirty="0" smtClean="0">
              <a:latin typeface="楷体_GB2312" pitchFamily="49" charset="-122"/>
              <a:ea typeface="楷体_GB2312" pitchFamily="49" charset="-122"/>
            </a:endParaRPr>
          </a:p>
          <a:p>
            <a:pPr eaLnBrk="1" hangingPunct="1">
              <a:buFont typeface="Wingdings" panose="05000000000000000000" pitchFamily="2" charset="2"/>
              <a:buNone/>
            </a:pPr>
            <a:endParaRPr lang="zh-CN" altLang="en-US" sz="2400" dirty="0" smtClean="0">
              <a:latin typeface="楷体_GB2312" pitchFamily="49" charset="-122"/>
              <a:ea typeface="楷体_GB2312" pitchFamily="49" charset="-122"/>
            </a:endParaRP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		这个问题是</a:t>
            </a:r>
            <a:r>
              <a:rPr lang="en-US" altLang="zh-CN" sz="2400" b="1" dirty="0" smtClean="0">
                <a:latin typeface="楷体_GB2312" pitchFamily="49" charset="-122"/>
                <a:ea typeface="楷体_GB2312" pitchFamily="49" charset="-122"/>
              </a:rPr>
              <a:t>NP</a:t>
            </a:r>
            <a:r>
              <a:rPr lang="zh-CN" altLang="en-US" sz="2400" b="1" dirty="0" smtClean="0">
                <a:latin typeface="楷体_GB2312" pitchFamily="49" charset="-122"/>
                <a:ea typeface="楷体_GB2312" pitchFamily="49" charset="-122"/>
              </a:rPr>
              <a:t>完全问题</a:t>
            </a:r>
            <a:r>
              <a:rPr lang="zh-CN" altLang="en-US" sz="2400" dirty="0" smtClean="0">
                <a:latin typeface="楷体_GB2312" pitchFamily="49" charset="-122"/>
                <a:ea typeface="楷体_GB2312" pitchFamily="49" charset="-122"/>
              </a:rPr>
              <a:t>，到目前为止还没有有效的解法。对于这一类问题</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用</a:t>
            </a:r>
            <a:r>
              <a:rPr lang="zh-CN" altLang="en-US" sz="2400" b="1" dirty="0" smtClean="0">
                <a:latin typeface="楷体_GB2312" pitchFamily="49" charset="-122"/>
                <a:ea typeface="楷体_GB2312" pitchFamily="49" charset="-122"/>
              </a:rPr>
              <a:t>贪心选择策略</a:t>
            </a:r>
            <a:r>
              <a:rPr lang="zh-CN" altLang="en-US" sz="2400" dirty="0" smtClean="0">
                <a:latin typeface="楷体_GB2312" pitchFamily="49" charset="-122"/>
                <a:ea typeface="楷体_GB2312" pitchFamily="49" charset="-122"/>
              </a:rPr>
              <a:t>有时可以设计出较好的近似算法。</a:t>
            </a:r>
          </a:p>
        </p:txBody>
      </p:sp>
      <p:sp>
        <p:nvSpPr>
          <p:cNvPr id="357381" name="Rectangle 5"/>
          <p:cNvSpPr>
            <a:spLocks noChangeArrowheads="1"/>
          </p:cNvSpPr>
          <p:nvPr/>
        </p:nvSpPr>
        <p:spPr bwMode="auto">
          <a:xfrm>
            <a:off x="1960562" y="3212976"/>
            <a:ext cx="6983413" cy="752475"/>
          </a:xfrm>
          <a:prstGeom prst="rect">
            <a:avLst/>
          </a:prstGeom>
          <a:solidFill>
            <a:schemeClr val="tx2">
              <a:lumMod val="50000"/>
            </a:schemeClr>
          </a:solidFill>
          <a:ln w="63500">
            <a:noFill/>
            <a:miter lim="800000"/>
            <a:headEnd/>
            <a:tailEnd/>
          </a:ln>
          <a:effectLs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accent2"/>
                </a:solidFill>
                <a:latin typeface="楷体_GB2312" pitchFamily="49" charset="-122"/>
                <a:ea typeface="楷体_GB2312" pitchFamily="49" charset="-122"/>
              </a:rPr>
              <a:t>    约定，每个作业均可在任何一台机器上加工处理，但未完工前不允许中断处理。作业不能拆分成更小的子作业。</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57</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81"/>
                                        </p:tgtEl>
                                        <p:attrNameLst>
                                          <p:attrName>style.visibility</p:attrName>
                                        </p:attrNameLst>
                                      </p:cBhvr>
                                      <p:to>
                                        <p:strVal val="visible"/>
                                      </p:to>
                                    </p:set>
                                    <p:anim calcmode="lin" valueType="num">
                                      <p:cBhvr additive="base">
                                        <p:cTn id="7" dur="500" fill="hold"/>
                                        <p:tgtEl>
                                          <p:spTgt spid="357381"/>
                                        </p:tgtEl>
                                        <p:attrNameLst>
                                          <p:attrName>ppt_x</p:attrName>
                                        </p:attrNameLst>
                                      </p:cBhvr>
                                      <p:tavLst>
                                        <p:tav tm="0">
                                          <p:val>
                                            <p:strVal val="#ppt_x"/>
                                          </p:val>
                                        </p:tav>
                                        <p:tav tm="100000">
                                          <p:val>
                                            <p:strVal val="#ppt_x"/>
                                          </p:val>
                                        </p:tav>
                                      </p:tavLst>
                                    </p:anim>
                                    <p:anim calcmode="lin" valueType="num">
                                      <p:cBhvr additive="base">
                                        <p:cTn id="8" dur="500" fill="hold"/>
                                        <p:tgtEl>
                                          <p:spTgt spid="357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4.7 </a:t>
            </a:r>
            <a:r>
              <a:rPr lang="zh-CN" altLang="en-US" smtClean="0">
                <a:latin typeface="黑体" panose="02010609060101010101" pitchFamily="49" charset="-122"/>
                <a:ea typeface="黑体" panose="02010609060101010101" pitchFamily="49" charset="-122"/>
              </a:rPr>
              <a:t>多机调度问题</a:t>
            </a:r>
          </a:p>
        </p:txBody>
      </p:sp>
      <p:sp>
        <p:nvSpPr>
          <p:cNvPr id="7065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dirty="0" smtClean="0">
                <a:ea typeface="楷体_GB2312" pitchFamily="49" charset="-122"/>
              </a:rPr>
              <a:t>		采用</a:t>
            </a:r>
            <a:r>
              <a:rPr lang="zh-CN" altLang="en-US" sz="2400" b="1" dirty="0" smtClean="0">
                <a:solidFill>
                  <a:schemeClr val="hlink"/>
                </a:solidFill>
                <a:ea typeface="楷体_GB2312" pitchFamily="49" charset="-122"/>
              </a:rPr>
              <a:t>最长处理时间作业优先</a:t>
            </a:r>
            <a:r>
              <a:rPr lang="zh-CN" altLang="en-US" sz="2400" dirty="0" smtClean="0">
                <a:ea typeface="楷体_GB2312" pitchFamily="49" charset="-122"/>
              </a:rPr>
              <a:t>的贪心选择策略可以设计出解多机调度问题的较好的近似算法。</a:t>
            </a:r>
          </a:p>
          <a:p>
            <a:pPr eaLnBrk="1" hangingPunct="1">
              <a:buFont typeface="Wingdings" panose="05000000000000000000" pitchFamily="2" charset="2"/>
              <a:buNone/>
            </a:pPr>
            <a:r>
              <a:rPr lang="zh-CN" altLang="en-US" sz="2400" dirty="0" smtClean="0">
                <a:ea typeface="楷体_GB2312" pitchFamily="49" charset="-122"/>
              </a:rPr>
              <a:t>		按此策略，当        时，只要将机器</a:t>
            </a:r>
            <a:r>
              <a:rPr lang="en-US" altLang="zh-CN" sz="2400" dirty="0" err="1" smtClean="0">
                <a:ea typeface="楷体_GB2312" pitchFamily="49" charset="-122"/>
              </a:rPr>
              <a:t>i</a:t>
            </a:r>
            <a:r>
              <a:rPr lang="zh-CN" altLang="en-US" sz="2400" dirty="0" smtClean="0">
                <a:ea typeface="楷体_GB2312" pitchFamily="49" charset="-122"/>
              </a:rPr>
              <a:t>的</a:t>
            </a:r>
            <a:r>
              <a:rPr lang="en-US" altLang="zh-CN" sz="2400" dirty="0" smtClean="0">
                <a:ea typeface="楷体_GB2312" pitchFamily="49" charset="-122"/>
              </a:rPr>
              <a:t>[0, </a:t>
            </a:r>
            <a:r>
              <a:rPr lang="en-US" altLang="zh-CN" sz="2400" dirty="0" err="1" smtClean="0">
                <a:ea typeface="楷体_GB2312" pitchFamily="49" charset="-122"/>
              </a:rPr>
              <a:t>ti</a:t>
            </a:r>
            <a:r>
              <a:rPr lang="en-US" altLang="zh-CN" sz="2400" dirty="0" smtClean="0">
                <a:ea typeface="楷体_GB2312" pitchFamily="49" charset="-122"/>
              </a:rPr>
              <a:t>]</a:t>
            </a:r>
            <a:r>
              <a:rPr lang="zh-CN" altLang="en-US" sz="2400" dirty="0" smtClean="0">
                <a:ea typeface="楷体_GB2312" pitchFamily="49" charset="-122"/>
              </a:rPr>
              <a:t>时间区间分配给作业</a:t>
            </a:r>
            <a:r>
              <a:rPr lang="en-US" altLang="zh-CN" sz="2400" dirty="0" err="1" smtClean="0">
                <a:ea typeface="楷体_GB2312" pitchFamily="49" charset="-122"/>
              </a:rPr>
              <a:t>i</a:t>
            </a:r>
            <a:r>
              <a:rPr lang="zh-CN" altLang="en-US" sz="2400" dirty="0" smtClean="0">
                <a:ea typeface="楷体_GB2312" pitchFamily="49" charset="-122"/>
              </a:rPr>
              <a:t>即可，算法只需要</a:t>
            </a:r>
            <a:r>
              <a:rPr lang="en-US" altLang="zh-CN" sz="2400" b="1" dirty="0" smtClean="0">
                <a:solidFill>
                  <a:schemeClr val="hlink"/>
                </a:solidFill>
                <a:ea typeface="楷体_GB2312" pitchFamily="49" charset="-122"/>
              </a:rPr>
              <a:t>O(1)</a:t>
            </a:r>
            <a:r>
              <a:rPr lang="zh-CN" altLang="en-US" sz="2400" dirty="0" smtClean="0">
                <a:ea typeface="楷体_GB2312" pitchFamily="49" charset="-122"/>
              </a:rPr>
              <a:t>时间。</a:t>
            </a:r>
            <a:endParaRPr lang="en-US" altLang="zh-CN" sz="2400" dirty="0" smtClean="0">
              <a:ea typeface="楷体_GB2312" pitchFamily="49" charset="-122"/>
            </a:endParaRPr>
          </a:p>
          <a:p>
            <a:pPr eaLnBrk="1" hangingPunct="1">
              <a:buFont typeface="Wingdings" panose="05000000000000000000" pitchFamily="2" charset="2"/>
              <a:buNone/>
            </a:pPr>
            <a:r>
              <a:rPr lang="zh-CN" altLang="en-US" sz="2400" dirty="0" smtClean="0">
                <a:ea typeface="楷体_GB2312" pitchFamily="49" charset="-122"/>
              </a:rPr>
              <a:t>		当         时，首先将</a:t>
            </a:r>
            <a:r>
              <a:rPr lang="en-US" altLang="zh-CN" sz="2400" dirty="0" smtClean="0">
                <a:ea typeface="楷体_GB2312" pitchFamily="49" charset="-122"/>
              </a:rPr>
              <a:t>n</a:t>
            </a:r>
            <a:r>
              <a:rPr lang="zh-CN" altLang="en-US" sz="2400" dirty="0" smtClean="0">
                <a:ea typeface="楷体_GB2312" pitchFamily="49" charset="-122"/>
              </a:rPr>
              <a:t>个作业依其所需的处理时间从大到小排序。然后依此顺序将作业分配给空闲的处理机。算法所需的计算时间为</a:t>
            </a:r>
            <a:r>
              <a:rPr lang="en-US" altLang="zh-CN" sz="2400" b="1" dirty="0" smtClean="0">
                <a:solidFill>
                  <a:schemeClr val="hlink"/>
                </a:solidFill>
                <a:ea typeface="楷体_GB2312" pitchFamily="49" charset="-122"/>
              </a:rPr>
              <a:t>O(</a:t>
            </a:r>
            <a:r>
              <a:rPr lang="en-US" altLang="zh-CN" sz="2400" b="1" dirty="0" err="1" smtClean="0">
                <a:solidFill>
                  <a:schemeClr val="hlink"/>
                </a:solidFill>
                <a:ea typeface="楷体_GB2312" pitchFamily="49" charset="-122"/>
              </a:rPr>
              <a:t>nlogn</a:t>
            </a:r>
            <a:r>
              <a:rPr lang="en-US" altLang="zh-CN" sz="2400" b="1" dirty="0" smtClean="0">
                <a:solidFill>
                  <a:schemeClr val="hlink"/>
                </a:solidFill>
                <a:ea typeface="楷体_GB2312" pitchFamily="49" charset="-122"/>
              </a:rPr>
              <a:t>)</a:t>
            </a:r>
            <a:r>
              <a:rPr lang="zh-CN" altLang="en-US" sz="2400" dirty="0" smtClean="0">
                <a:ea typeface="楷体_GB2312" pitchFamily="49" charset="-122"/>
              </a:rPr>
              <a:t>。</a:t>
            </a:r>
          </a:p>
          <a:p>
            <a:pPr eaLnBrk="1" hangingPunct="1">
              <a:buFont typeface="Wingdings" panose="05000000000000000000" pitchFamily="2" charset="2"/>
              <a:buNone/>
            </a:pPr>
            <a:endParaRPr lang="zh-CN" altLang="en-US" sz="2400" dirty="0" smtClean="0">
              <a:ea typeface="楷体_GB2312" pitchFamily="49" charset="-122"/>
            </a:endParaRPr>
          </a:p>
        </p:txBody>
      </p:sp>
      <p:sp>
        <p:nvSpPr>
          <p:cNvPr id="70660" name="Rectangle 5"/>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0661" name="Object 4"/>
          <p:cNvGraphicFramePr>
            <a:graphicFrameLocks noChangeAspect="1"/>
          </p:cNvGraphicFramePr>
          <p:nvPr/>
        </p:nvGraphicFramePr>
        <p:xfrm>
          <a:off x="4140200" y="2924175"/>
          <a:ext cx="684213" cy="284163"/>
        </p:xfrm>
        <a:graphic>
          <a:graphicData uri="http://schemas.openxmlformats.org/presentationml/2006/ole">
            <mc:AlternateContent xmlns:mc="http://schemas.openxmlformats.org/markup-compatibility/2006">
              <mc:Choice xmlns:v="urn:schemas-microsoft-com:vml" Requires="v">
                <p:oleObj spid="_x0000_s70743" name="公式" r:id="rId3" imgW="393359" imgH="164957" progId="Equation.3">
                  <p:embed/>
                </p:oleObj>
              </mc:Choice>
              <mc:Fallback>
                <p:oleObj name="公式" r:id="rId3" imgW="393359" imgH="1649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2924175"/>
                        <a:ext cx="68421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Rectangle 7"/>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0663" name="Object 6"/>
          <p:cNvGraphicFramePr>
            <a:graphicFrameLocks noChangeAspect="1"/>
          </p:cNvGraphicFramePr>
          <p:nvPr>
            <p:extLst>
              <p:ext uri="{D42A27DB-BD31-4B8C-83A1-F6EECF244321}">
                <p14:modId xmlns:p14="http://schemas.microsoft.com/office/powerpoint/2010/main" val="4118654128"/>
              </p:ext>
            </p:extLst>
          </p:nvPr>
        </p:nvGraphicFramePr>
        <p:xfrm>
          <a:off x="2555776" y="3714756"/>
          <a:ext cx="684212" cy="250825"/>
        </p:xfrm>
        <a:graphic>
          <a:graphicData uri="http://schemas.openxmlformats.org/presentationml/2006/ole">
            <mc:AlternateContent xmlns:mc="http://schemas.openxmlformats.org/markup-compatibility/2006">
              <mc:Choice xmlns:v="urn:schemas-microsoft-com:vml" Requires="v">
                <p:oleObj spid="_x0000_s70744" name="公式" r:id="rId5" imgW="393529" imgH="139639" progId="Equation.3">
                  <p:embed/>
                </p:oleObj>
              </mc:Choice>
              <mc:Fallback>
                <p:oleObj name="公式" r:id="rId5" imgW="393529" imgH="13963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3714756"/>
                        <a:ext cx="6842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0692" name="Picture 36" descr="http://www.mcplive.cn/images/200912/20091221135957276.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7882" y="4912949"/>
            <a:ext cx="3746524" cy="1787889"/>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58</a:t>
            </a:fld>
            <a:r>
              <a:rPr lang="en-US" altLang="zh-CN" smtClean="0"/>
              <a:t>/59</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arn(inVertical)">
                                      <p:cBhvr>
                                        <p:cTn id="7" dur="500"/>
                                        <p:tgtEl>
                                          <p:spTgt spid="706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0659">
                                            <p:txEl>
                                              <p:pRg st="2" end="2"/>
                                            </p:txEl>
                                          </p:spTgt>
                                        </p:tgtEl>
                                        <p:attrNameLst>
                                          <p:attrName>style.visibility</p:attrName>
                                        </p:attrNameLst>
                                      </p:cBhvr>
                                      <p:to>
                                        <p:strVal val="visible"/>
                                      </p:to>
                                    </p:set>
                                    <p:animEffect transition="in" filter="barn(inVertical)">
                                      <p:cBhvr>
                                        <p:cTn id="10" dur="5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4.7 </a:t>
            </a:r>
            <a:r>
              <a:rPr lang="zh-CN" altLang="en-US" smtClean="0">
                <a:latin typeface="黑体" panose="02010609060101010101" pitchFamily="49" charset="-122"/>
                <a:ea typeface="黑体" panose="02010609060101010101" pitchFamily="49" charset="-122"/>
              </a:rPr>
              <a:t>多机调度问题</a:t>
            </a:r>
          </a:p>
        </p:txBody>
      </p:sp>
      <p:pic>
        <p:nvPicPr>
          <p:cNvPr id="71683" name="Picture 4" descr="t4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22723" y="3717032"/>
            <a:ext cx="6552728" cy="28711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4" name="Rectangle 3"/>
          <p:cNvSpPr>
            <a:spLocks noGrp="1" noChangeArrowheads="1"/>
          </p:cNvSpPr>
          <p:nvPr>
            <p:ph type="body" sz="half" idx="4294967295"/>
          </p:nvPr>
        </p:nvSpPr>
        <p:spPr>
          <a:xfrm>
            <a:off x="1654175" y="2027238"/>
            <a:ext cx="7489825" cy="1798637"/>
          </a:xfrm>
        </p:spPr>
        <p:txBody>
          <a:bodyPr/>
          <a:lstStyle/>
          <a:p>
            <a:pPr eaLnBrk="1" hangingPunct="1">
              <a:buFont typeface="Wingdings" panose="05000000000000000000" pitchFamily="2" charset="2"/>
              <a:buNone/>
            </a:pPr>
            <a:r>
              <a:rPr lang="zh-CN" altLang="en-US" sz="2400" smtClean="0">
                <a:latin typeface="楷体_GB2312" pitchFamily="49" charset="-122"/>
                <a:ea typeface="楷体_GB2312" pitchFamily="49" charset="-122"/>
              </a:rPr>
              <a:t>	</a:t>
            </a:r>
            <a:r>
              <a:rPr lang="zh-CN" altLang="en-US" sz="2400" b="1" smtClean="0">
                <a:solidFill>
                  <a:schemeClr val="accent2"/>
                </a:solidFill>
                <a:latin typeface="楷体_GB2312" pitchFamily="49" charset="-122"/>
                <a:ea typeface="楷体_GB2312" pitchFamily="49" charset="-122"/>
              </a:rPr>
              <a:t>	</a:t>
            </a:r>
            <a:r>
              <a:rPr lang="zh-CN" altLang="en-US" sz="2400" b="1" smtClean="0">
                <a:solidFill>
                  <a:schemeClr val="hlink"/>
                </a:solidFill>
                <a:latin typeface="楷体_GB2312" pitchFamily="49" charset="-122"/>
                <a:ea typeface="楷体_GB2312" pitchFamily="49" charset="-122"/>
              </a:rPr>
              <a:t>例如，</a:t>
            </a:r>
            <a:r>
              <a:rPr lang="zh-CN" altLang="en-US" sz="2400" smtClean="0">
                <a:latin typeface="楷体_GB2312" pitchFamily="49" charset="-122"/>
                <a:ea typeface="楷体_GB2312" pitchFamily="49" charset="-122"/>
              </a:rPr>
              <a:t>设</a:t>
            </a:r>
            <a:r>
              <a:rPr lang="en-US" altLang="zh-CN" sz="2400" smtClean="0">
                <a:latin typeface="楷体_GB2312" pitchFamily="49" charset="-122"/>
                <a:ea typeface="楷体_GB2312" pitchFamily="49" charset="-122"/>
              </a:rPr>
              <a:t>7</a:t>
            </a:r>
            <a:r>
              <a:rPr lang="zh-CN" altLang="en-US" sz="2400" smtClean="0">
                <a:latin typeface="楷体_GB2312" pitchFamily="49" charset="-122"/>
                <a:ea typeface="楷体_GB2312" pitchFamily="49" charset="-122"/>
              </a:rPr>
              <a:t>个独立作业</a:t>
            </a:r>
            <a:r>
              <a:rPr lang="en-US" altLang="zh-CN" sz="2400" smtClean="0">
                <a:latin typeface="楷体_GB2312" pitchFamily="49" charset="-122"/>
                <a:ea typeface="楷体_GB2312" pitchFamily="49" charset="-122"/>
              </a:rPr>
              <a:t>{1,2,3,4,5,6,7}</a:t>
            </a:r>
            <a:r>
              <a:rPr lang="zh-CN" altLang="en-US" sz="2400" smtClean="0">
                <a:latin typeface="楷体_GB2312" pitchFamily="49" charset="-122"/>
                <a:ea typeface="楷体_GB2312" pitchFamily="49" charset="-122"/>
              </a:rPr>
              <a:t>由</a:t>
            </a:r>
            <a:r>
              <a:rPr lang="en-US" altLang="zh-CN" sz="2400" smtClean="0">
                <a:latin typeface="楷体_GB2312" pitchFamily="49" charset="-122"/>
                <a:ea typeface="楷体_GB2312" pitchFamily="49" charset="-122"/>
              </a:rPr>
              <a:t>3</a:t>
            </a:r>
            <a:r>
              <a:rPr lang="zh-CN" altLang="en-US" sz="2400" smtClean="0">
                <a:latin typeface="楷体_GB2312" pitchFamily="49" charset="-122"/>
                <a:ea typeface="楷体_GB2312" pitchFamily="49" charset="-122"/>
              </a:rPr>
              <a:t>台机器</a:t>
            </a:r>
            <a:r>
              <a:rPr lang="en-US" altLang="zh-CN" sz="2400" smtClean="0">
                <a:latin typeface="楷体_GB2312" pitchFamily="49" charset="-122"/>
                <a:ea typeface="楷体_GB2312" pitchFamily="49" charset="-122"/>
              </a:rPr>
              <a:t>M1</a:t>
            </a: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M2</a:t>
            </a:r>
            <a:r>
              <a:rPr lang="zh-CN" altLang="en-US" sz="2400" smtClean="0">
                <a:latin typeface="楷体_GB2312" pitchFamily="49" charset="-122"/>
                <a:ea typeface="楷体_GB2312" pitchFamily="49" charset="-122"/>
              </a:rPr>
              <a:t>和</a:t>
            </a:r>
            <a:r>
              <a:rPr lang="en-US" altLang="zh-CN" sz="2400" smtClean="0">
                <a:latin typeface="楷体_GB2312" pitchFamily="49" charset="-122"/>
                <a:ea typeface="楷体_GB2312" pitchFamily="49" charset="-122"/>
              </a:rPr>
              <a:t>M3</a:t>
            </a:r>
            <a:r>
              <a:rPr lang="zh-CN" altLang="en-US" sz="2400" smtClean="0">
                <a:latin typeface="楷体_GB2312" pitchFamily="49" charset="-122"/>
                <a:ea typeface="楷体_GB2312" pitchFamily="49" charset="-122"/>
              </a:rPr>
              <a:t>加工处理。各作业所需的处理时间分别为</a:t>
            </a:r>
            <a:r>
              <a:rPr lang="en-US" altLang="zh-CN" sz="2400" smtClean="0">
                <a:latin typeface="楷体_GB2312" pitchFamily="49" charset="-122"/>
                <a:ea typeface="楷体_GB2312" pitchFamily="49" charset="-122"/>
              </a:rPr>
              <a:t>{2,14,4,16,6,5,3}</a:t>
            </a:r>
            <a:r>
              <a:rPr lang="zh-CN" altLang="en-US" sz="2400" smtClean="0">
                <a:latin typeface="楷体_GB2312" pitchFamily="49" charset="-122"/>
                <a:ea typeface="楷体_GB2312" pitchFamily="49" charset="-122"/>
              </a:rPr>
              <a:t>。按算法</a:t>
            </a:r>
            <a:r>
              <a:rPr lang="en-US" altLang="zh-CN" sz="2400" b="1" smtClean="0">
                <a:latin typeface="楷体_GB2312" pitchFamily="49" charset="-122"/>
                <a:ea typeface="楷体_GB2312" pitchFamily="49" charset="-122"/>
              </a:rPr>
              <a:t>greedy</a:t>
            </a:r>
            <a:r>
              <a:rPr lang="zh-CN" altLang="en-US" sz="2400" smtClean="0">
                <a:latin typeface="楷体_GB2312" pitchFamily="49" charset="-122"/>
                <a:ea typeface="楷体_GB2312" pitchFamily="49" charset="-122"/>
              </a:rPr>
              <a:t>产生的作业调度如下图所示，所需的加工时间为</a:t>
            </a:r>
            <a:r>
              <a:rPr lang="en-US" altLang="zh-CN" sz="2400" smtClean="0">
                <a:latin typeface="楷体_GB2312" pitchFamily="49" charset="-122"/>
                <a:ea typeface="楷体_GB2312" pitchFamily="49" charset="-122"/>
              </a:rPr>
              <a:t>17</a:t>
            </a:r>
            <a:r>
              <a:rPr lang="zh-CN" altLang="en-US" sz="2400" smtClean="0">
                <a:latin typeface="楷体_GB2312" pitchFamily="49" charset="-122"/>
                <a:ea typeface="楷体_GB2312" pitchFamily="49" charset="-122"/>
              </a:rPr>
              <a:t>。</a:t>
            </a:r>
            <a:r>
              <a:rPr lang="zh-CN" altLang="en-US" sz="2800" smtClean="0"/>
              <a:t> </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59</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贪心算法适用的问题</a:t>
            </a:r>
          </a:p>
        </p:txBody>
      </p:sp>
      <p:sp>
        <p:nvSpPr>
          <p:cNvPr id="3" name="内容占位符 2"/>
          <p:cNvSpPr>
            <a:spLocks noGrp="1"/>
          </p:cNvSpPr>
          <p:nvPr>
            <p:ph idx="1"/>
          </p:nvPr>
        </p:nvSpPr>
        <p:spPr/>
        <p:txBody>
          <a:bodyPr/>
          <a:lstStyle/>
          <a:p>
            <a:pPr eaLnBrk="1" hangingPunct="1">
              <a:defRPr/>
            </a:pPr>
            <a:r>
              <a:rPr lang="zh-CN" altLang="en-US" dirty="0" smtClean="0"/>
              <a:t>贪心策略适用的前提是：</a:t>
            </a:r>
            <a:r>
              <a:rPr lang="zh-CN" altLang="en-US" b="1" dirty="0" smtClean="0">
                <a:solidFill>
                  <a:srgbClr val="FF0000"/>
                </a:solidFill>
                <a:effectLst>
                  <a:outerShdw blurRad="38100" dist="38100" dir="2700000" algn="tl">
                    <a:srgbClr val="000000">
                      <a:alpha val="43137"/>
                    </a:srgbClr>
                  </a:outerShdw>
                </a:effectLst>
              </a:rPr>
              <a:t>局部最优策略能导致产生全局最优解。</a:t>
            </a:r>
          </a:p>
          <a:p>
            <a:pPr eaLnBrk="1" hangingPunct="1">
              <a:defRPr/>
            </a:pPr>
            <a:r>
              <a:rPr lang="zh-CN" altLang="en-US" dirty="0" smtClean="0"/>
              <a:t>实际上，贪心算法适用的情况很少。一般，对一个问题分析是否适用于贪心算法，可以先选择该问题下的几个实际数据进行分析，就可做出判断</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6</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课程论文题目</a:t>
            </a:r>
            <a:endParaRPr lang="zh-CN" altLang="en-US" dirty="0"/>
          </a:p>
        </p:txBody>
      </p:sp>
      <p:sp>
        <p:nvSpPr>
          <p:cNvPr id="3" name="内容占位符 2"/>
          <p:cNvSpPr>
            <a:spLocks noGrp="1"/>
          </p:cNvSpPr>
          <p:nvPr>
            <p:ph idx="1"/>
          </p:nvPr>
        </p:nvSpPr>
        <p:spPr/>
        <p:txBody>
          <a:bodyPr/>
          <a:lstStyle/>
          <a:p>
            <a:r>
              <a:rPr lang="zh-CN" altLang="en-US" dirty="0" smtClean="0"/>
              <a:t>基于贪心思想的多机调度问题</a:t>
            </a:r>
            <a:endParaRPr lang="zh-CN" altLang="en-US" dirty="0"/>
          </a:p>
        </p:txBody>
      </p:sp>
      <p:sp>
        <p:nvSpPr>
          <p:cNvPr id="4" name="灯片编号占位符 3"/>
          <p:cNvSpPr>
            <a:spLocks noGrp="1"/>
          </p:cNvSpPr>
          <p:nvPr>
            <p:ph type="sldNum" sz="quarter" idx="12"/>
          </p:nvPr>
        </p:nvSpPr>
        <p:spPr/>
        <p:txBody>
          <a:bodyPr/>
          <a:lstStyle/>
          <a:p>
            <a:pPr>
              <a:defRPr/>
            </a:pPr>
            <a:fld id="{1CFC2572-60A5-48B9-BBDF-F34B681C6B12}" type="slidenum">
              <a:rPr lang="zh-CN" altLang="en-US" smtClean="0"/>
              <a:pPr>
                <a:defRPr/>
              </a:pPr>
              <a:t>60</a:t>
            </a:fld>
            <a:r>
              <a:rPr lang="en-US" altLang="zh-CN" smtClean="0"/>
              <a:t>/59</a:t>
            </a:r>
            <a:endParaRPr lang="en-US" altLang="zh-CN" dirty="0"/>
          </a:p>
        </p:txBody>
      </p:sp>
    </p:spTree>
    <p:extLst>
      <p:ext uri="{BB962C8B-B14F-4D97-AF65-F5344CB8AC3E}">
        <p14:creationId xmlns:p14="http://schemas.microsoft.com/office/powerpoint/2010/main" val="184774487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贪心</a:t>
            </a:r>
            <a:r>
              <a:rPr lang="zh-CN" altLang="en-US" dirty="0"/>
              <a:t>算法的基本要素 </a:t>
            </a:r>
          </a:p>
          <a:p>
            <a:pPr lvl="1"/>
            <a:r>
              <a:rPr lang="zh-CN" altLang="en-US" dirty="0"/>
              <a:t>（</a:t>
            </a:r>
            <a:r>
              <a:rPr lang="en-US" altLang="zh-CN" dirty="0"/>
              <a:t>1</a:t>
            </a:r>
            <a:r>
              <a:rPr lang="zh-CN" altLang="en-US" dirty="0"/>
              <a:t>）最优子结构性质</a:t>
            </a:r>
          </a:p>
          <a:p>
            <a:pPr lvl="1"/>
            <a:r>
              <a:rPr lang="zh-CN" altLang="en-US" dirty="0"/>
              <a:t>（</a:t>
            </a:r>
            <a:r>
              <a:rPr lang="en-US" altLang="zh-CN" dirty="0"/>
              <a:t>2</a:t>
            </a:r>
            <a:r>
              <a:rPr lang="zh-CN" altLang="en-US" dirty="0"/>
              <a:t>）贪心选择性质</a:t>
            </a:r>
          </a:p>
          <a:p>
            <a:r>
              <a:rPr lang="zh-CN" altLang="en-US" dirty="0" smtClean="0"/>
              <a:t>贪心</a:t>
            </a:r>
            <a:r>
              <a:rPr lang="zh-CN" altLang="en-US" dirty="0"/>
              <a:t>算法与动态规划算法的差异</a:t>
            </a:r>
          </a:p>
          <a:p>
            <a:r>
              <a:rPr lang="zh-CN" altLang="en-US" dirty="0" smtClean="0"/>
              <a:t>通过</a:t>
            </a:r>
            <a:r>
              <a:rPr lang="zh-CN" altLang="en-US" dirty="0"/>
              <a:t>应用范例学习贪心设计策略。</a:t>
            </a:r>
          </a:p>
          <a:p>
            <a:pPr lvl="1"/>
            <a:r>
              <a:rPr lang="zh-CN" altLang="en-US" dirty="0"/>
              <a:t>（</a:t>
            </a:r>
            <a:r>
              <a:rPr lang="en-US" altLang="zh-CN" dirty="0"/>
              <a:t>1</a:t>
            </a:r>
            <a:r>
              <a:rPr lang="zh-CN" altLang="en-US" dirty="0"/>
              <a:t>）活动安排问题</a:t>
            </a:r>
            <a:r>
              <a:rPr lang="zh-CN" altLang="en-US" dirty="0" smtClean="0"/>
              <a:t>；（</a:t>
            </a:r>
            <a:r>
              <a:rPr lang="en-US" altLang="zh-CN" dirty="0"/>
              <a:t>2</a:t>
            </a:r>
            <a:r>
              <a:rPr lang="zh-CN" altLang="en-US" dirty="0"/>
              <a:t>）最优装载问题；</a:t>
            </a:r>
          </a:p>
          <a:p>
            <a:pPr lvl="1"/>
            <a:r>
              <a:rPr lang="zh-CN" altLang="en-US" dirty="0"/>
              <a:t>（</a:t>
            </a:r>
            <a:r>
              <a:rPr lang="en-US" altLang="zh-CN" dirty="0"/>
              <a:t>3</a:t>
            </a:r>
            <a:r>
              <a:rPr lang="zh-CN" altLang="en-US" dirty="0"/>
              <a:t>）哈夫曼编码</a:t>
            </a:r>
            <a:r>
              <a:rPr lang="zh-CN" altLang="en-US" dirty="0" smtClean="0"/>
              <a:t>；（</a:t>
            </a:r>
            <a:r>
              <a:rPr lang="en-US" altLang="zh-CN" dirty="0"/>
              <a:t>4</a:t>
            </a:r>
            <a:r>
              <a:rPr lang="zh-CN" altLang="en-US" dirty="0"/>
              <a:t>）单源最短路径；</a:t>
            </a:r>
          </a:p>
          <a:p>
            <a:pPr lvl="1"/>
            <a:r>
              <a:rPr lang="zh-CN" altLang="en-US" dirty="0"/>
              <a:t>（</a:t>
            </a:r>
            <a:r>
              <a:rPr lang="en-US" altLang="zh-CN" dirty="0"/>
              <a:t>5</a:t>
            </a:r>
            <a:r>
              <a:rPr lang="zh-CN" altLang="en-US" dirty="0"/>
              <a:t>）最小生成树</a:t>
            </a:r>
            <a:r>
              <a:rPr lang="zh-CN" altLang="en-US" dirty="0" smtClean="0"/>
              <a:t>；（</a:t>
            </a:r>
            <a:r>
              <a:rPr lang="en-US" altLang="zh-CN" dirty="0"/>
              <a:t>6</a:t>
            </a:r>
            <a:r>
              <a:rPr lang="zh-CN" altLang="en-US" dirty="0"/>
              <a:t>）多机调度问题。</a:t>
            </a:r>
          </a:p>
          <a:p>
            <a:endParaRPr lang="zh-CN" altLang="en-US" dirty="0"/>
          </a:p>
        </p:txBody>
      </p:sp>
      <p:sp>
        <p:nvSpPr>
          <p:cNvPr id="5" name="灯片编号占位符 4"/>
          <p:cNvSpPr>
            <a:spLocks noGrp="1"/>
          </p:cNvSpPr>
          <p:nvPr>
            <p:ph type="sldNum" sz="quarter" idx="12"/>
          </p:nvPr>
        </p:nvSpPr>
        <p:spPr/>
        <p:txBody>
          <a:bodyPr/>
          <a:lstStyle/>
          <a:p>
            <a:pPr>
              <a:defRPr/>
            </a:pPr>
            <a:fld id="{1CFC2572-60A5-48B9-BBDF-F34B681C6B12}" type="slidenum">
              <a:rPr lang="zh-CN" altLang="en-US" smtClean="0"/>
              <a:pPr>
                <a:defRPr/>
              </a:pPr>
              <a:t>61</a:t>
            </a:fld>
            <a:r>
              <a:rPr lang="en-US" altLang="zh-CN" smtClean="0"/>
              <a:t>/59</a:t>
            </a:r>
            <a:endParaRPr lang="en-US" altLang="zh-CN" dirty="0"/>
          </a:p>
        </p:txBody>
      </p:sp>
    </p:spTree>
    <p:extLst>
      <p:ext uri="{BB962C8B-B14F-4D97-AF65-F5344CB8AC3E}">
        <p14:creationId xmlns:p14="http://schemas.microsoft.com/office/powerpoint/2010/main" val="12492806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贪心算法的实现框架</a:t>
            </a:r>
          </a:p>
        </p:txBody>
      </p:sp>
      <p:sp>
        <p:nvSpPr>
          <p:cNvPr id="27651" name="内容占位符 2"/>
          <p:cNvSpPr>
            <a:spLocks noGrp="1"/>
          </p:cNvSpPr>
          <p:nvPr>
            <p:ph idx="1"/>
          </p:nvPr>
        </p:nvSpPr>
        <p:spPr/>
        <p:txBody>
          <a:bodyPr/>
          <a:lstStyle/>
          <a:p>
            <a:pPr eaLnBrk="1" hangingPunct="1"/>
            <a:r>
              <a:rPr lang="zh-CN" altLang="en-US" smtClean="0"/>
              <a:t>从问题的某一初始解出发；</a:t>
            </a:r>
          </a:p>
          <a:p>
            <a:pPr eaLnBrk="1" hangingPunct="1"/>
            <a:r>
              <a:rPr lang="zh-CN" altLang="en-US" smtClean="0"/>
              <a:t>    </a:t>
            </a:r>
            <a:r>
              <a:rPr lang="en-US" altLang="zh-CN" smtClean="0"/>
              <a:t>while </a:t>
            </a:r>
            <a:r>
              <a:rPr lang="zh-CN" altLang="en-US" smtClean="0"/>
              <a:t>（能朝给定总目标前进一步）</a:t>
            </a:r>
          </a:p>
          <a:p>
            <a:pPr eaLnBrk="1" hangingPunct="1"/>
            <a:r>
              <a:rPr lang="zh-CN" altLang="en-US" smtClean="0"/>
              <a:t>    </a:t>
            </a:r>
            <a:r>
              <a:rPr lang="en-US" altLang="zh-CN" smtClean="0"/>
              <a:t>{ </a:t>
            </a:r>
          </a:p>
          <a:p>
            <a:pPr eaLnBrk="1" hangingPunct="1"/>
            <a:r>
              <a:rPr lang="en-US" altLang="zh-CN" smtClean="0"/>
              <a:t>          </a:t>
            </a:r>
            <a:r>
              <a:rPr lang="zh-CN" altLang="en-US" b="1" smtClean="0">
                <a:solidFill>
                  <a:srgbClr val="FF0000"/>
                </a:solidFill>
              </a:rPr>
              <a:t>利用可行的决策，求出可行解的一个解元素；</a:t>
            </a:r>
          </a:p>
          <a:p>
            <a:pPr eaLnBrk="1" hangingPunct="1"/>
            <a:r>
              <a:rPr lang="zh-CN" altLang="en-US" smtClean="0"/>
              <a:t>    </a:t>
            </a:r>
            <a:r>
              <a:rPr lang="en-US" altLang="zh-CN" smtClean="0"/>
              <a:t>}</a:t>
            </a:r>
          </a:p>
          <a:p>
            <a:pPr eaLnBrk="1" hangingPunct="1"/>
            <a:r>
              <a:rPr lang="en-US" altLang="zh-CN" smtClean="0"/>
              <a:t> </a:t>
            </a:r>
            <a:r>
              <a:rPr lang="zh-CN" altLang="en-US" smtClean="0"/>
              <a:t>由所有解元素组合成问题的一个可行解；</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7</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smtClean="0"/>
              <a:t>贪心策略的选择</a:t>
            </a:r>
          </a:p>
        </p:txBody>
      </p:sp>
      <p:sp>
        <p:nvSpPr>
          <p:cNvPr id="28675" name="内容占位符 2"/>
          <p:cNvSpPr>
            <a:spLocks noGrp="1"/>
          </p:cNvSpPr>
          <p:nvPr>
            <p:ph idx="1"/>
          </p:nvPr>
        </p:nvSpPr>
        <p:spPr/>
        <p:txBody>
          <a:bodyPr/>
          <a:lstStyle/>
          <a:p>
            <a:pPr eaLnBrk="1" hangingPunct="1"/>
            <a:r>
              <a:rPr lang="zh-CN" altLang="en-US" smtClean="0"/>
              <a:t>     因为用贪心算法只能通过解局部最优解的策略来达到全局最优解，</a:t>
            </a:r>
            <a:r>
              <a:rPr lang="zh-CN" altLang="en-US" b="1" smtClean="0">
                <a:solidFill>
                  <a:srgbClr val="FF0000"/>
                </a:solidFill>
              </a:rPr>
              <a:t>因此，一定要注意判断问题是</a:t>
            </a:r>
            <a:r>
              <a:rPr lang="zh-CN" altLang="en-US" smtClean="0"/>
              <a:t>否适合采用贪心算法策略，找到的解是否一定是问题的最优解。</a:t>
            </a:r>
          </a:p>
        </p:txBody>
      </p:sp>
      <p:pic>
        <p:nvPicPr>
          <p:cNvPr id="28676" name="Picture 2" descr="http://upload.wikimedia.org/wikipedia/commons/8/8c/Greedy-search-path-example.gif"/>
          <p:cNvPicPr>
            <a:picLocks noChangeAspect="1" noChangeArrowheads="1" noCrop="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1275" y="4098925"/>
            <a:ext cx="3529013"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4095750" y="6243638"/>
            <a:ext cx="2895600" cy="369887"/>
          </a:xfrm>
          <a:prstGeom prst="rect">
            <a:avLst/>
          </a:prstGeom>
          <a:noFill/>
        </p:spPr>
        <p:txBody>
          <a:bodyPr wrap="none">
            <a:spAutoFit/>
          </a:bodyPr>
          <a:lstStyle/>
          <a:p>
            <a:pPr eaLnBrk="1" hangingPunct="1">
              <a:defRPr/>
            </a:pPr>
            <a:r>
              <a:rPr lang="en-US" altLang="zh-CN" b="1" dirty="0">
                <a:effectLst>
                  <a:outerShdw blurRad="38100" dist="38100" dir="2700000" algn="tl">
                    <a:srgbClr val="000000">
                      <a:alpha val="43137"/>
                    </a:srgbClr>
                  </a:outerShdw>
                </a:effectLst>
              </a:rPr>
              <a:t>Objective:  largest-sum</a:t>
            </a:r>
            <a:endParaRPr lang="zh-CN" alt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8</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4.1 </a:t>
            </a:r>
            <a:r>
              <a:rPr lang="zh-CN" altLang="en-US" smtClean="0">
                <a:latin typeface="黑体" panose="02010609060101010101" pitchFamily="49" charset="-122"/>
                <a:ea typeface="黑体" panose="02010609060101010101" pitchFamily="49" charset="-122"/>
              </a:rPr>
              <a:t>活动安排问题</a:t>
            </a:r>
          </a:p>
        </p:txBody>
      </p:sp>
      <p:sp>
        <p:nvSpPr>
          <p:cNvPr id="2969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3600" smtClean="0">
                <a:ea typeface="楷体_GB2312" pitchFamily="49" charset="-122"/>
              </a:rPr>
              <a:t>           </a:t>
            </a:r>
            <a:r>
              <a:rPr lang="zh-CN" altLang="en-US" sz="2800" smtClean="0">
                <a:ea typeface="楷体_GB2312" pitchFamily="49" charset="-122"/>
              </a:rPr>
              <a:t>活动安排问题就是要在所给的活动集合中选出最大的相容活动子集合，是可以用贪心算法有效求解的很好例子。该问题要求高效地安排一系列争用某一公共资源的活动。</a:t>
            </a:r>
            <a:endParaRPr lang="en-US" altLang="zh-CN" sz="2800" smtClean="0">
              <a:ea typeface="楷体_GB2312" pitchFamily="49" charset="-122"/>
            </a:endParaRPr>
          </a:p>
          <a:p>
            <a:pPr eaLnBrk="1" hangingPunct="1">
              <a:buFont typeface="Wingdings" panose="05000000000000000000" pitchFamily="2" charset="2"/>
              <a:buNone/>
            </a:pPr>
            <a:endParaRPr lang="en-US" altLang="zh-CN" sz="2800" smtClean="0">
              <a:ea typeface="楷体_GB2312" pitchFamily="49" charset="-122"/>
            </a:endParaRPr>
          </a:p>
          <a:p>
            <a:pPr eaLnBrk="1" hangingPunct="1">
              <a:buFont typeface="Wingdings" panose="05000000000000000000" pitchFamily="2" charset="2"/>
              <a:buNone/>
            </a:pPr>
            <a:r>
              <a:rPr lang="en-US" altLang="zh-CN" sz="2800" smtClean="0">
                <a:ea typeface="楷体_GB2312" pitchFamily="49" charset="-122"/>
              </a:rPr>
              <a:t>		     </a:t>
            </a:r>
            <a:r>
              <a:rPr lang="zh-CN" altLang="en-US" sz="2800" smtClean="0">
                <a:ea typeface="楷体_GB2312" pitchFamily="49" charset="-122"/>
              </a:rPr>
              <a:t>贪心算法提供了一个简单、漂亮的方法使得尽可能多的活动能兼容地使用公共资源。</a:t>
            </a:r>
          </a:p>
        </p:txBody>
      </p:sp>
      <p:sp>
        <p:nvSpPr>
          <p:cNvPr id="2" name="灯片编号占位符 1"/>
          <p:cNvSpPr>
            <a:spLocks noGrp="1"/>
          </p:cNvSpPr>
          <p:nvPr>
            <p:ph type="sldNum" sz="quarter" idx="12"/>
          </p:nvPr>
        </p:nvSpPr>
        <p:spPr/>
        <p:txBody>
          <a:bodyPr/>
          <a:lstStyle/>
          <a:p>
            <a:pPr>
              <a:defRPr/>
            </a:pPr>
            <a:fld id="{1CFC2572-60A5-48B9-BBDF-F34B681C6B12}" type="slidenum">
              <a:rPr lang="zh-CN" altLang="en-US" smtClean="0"/>
              <a:pPr>
                <a:defRPr/>
              </a:pPr>
              <a:t>9</a:t>
            </a:fld>
            <a:r>
              <a:rPr lang="en-US" altLang="zh-CN" smtClean="0"/>
              <a:t>/59</a:t>
            </a:r>
            <a:endParaRPr lang="en-US" altLang="zh-C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1812</TotalTime>
  <Words>2580</Words>
  <Application>Microsoft Office PowerPoint</Application>
  <PresentationFormat>全屏显示(4:3)</PresentationFormat>
  <Paragraphs>462</Paragraphs>
  <Slides>61</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61</vt:i4>
      </vt:variant>
    </vt:vector>
  </HeadingPairs>
  <TitlesOfParts>
    <vt:vector size="77" baseType="lpstr">
      <vt:lpstr>黑体</vt:lpstr>
      <vt:lpstr>华文行楷</vt:lpstr>
      <vt:lpstr>楷体_GB2312</vt:lpstr>
      <vt:lpstr>宋体</vt:lpstr>
      <vt:lpstr>微软雅黑</vt:lpstr>
      <vt:lpstr>Arial</vt:lpstr>
      <vt:lpstr>Cambria Math</vt:lpstr>
      <vt:lpstr>Comic Sans MS</vt:lpstr>
      <vt:lpstr>Symbol</vt:lpstr>
      <vt:lpstr>Tahoma</vt:lpstr>
      <vt:lpstr>Times New Roman</vt:lpstr>
      <vt:lpstr>Wingdings</vt:lpstr>
      <vt:lpstr>Blends</vt:lpstr>
      <vt:lpstr>图表</vt:lpstr>
      <vt:lpstr>Equation</vt:lpstr>
      <vt:lpstr>公式</vt:lpstr>
      <vt:lpstr> 计算机算法设计与分析   贪心算法 （四）</vt:lpstr>
      <vt:lpstr>学习要点</vt:lpstr>
      <vt:lpstr>问题引入</vt:lpstr>
      <vt:lpstr>贪心算法</vt:lpstr>
      <vt:lpstr>贪心算法的基本思路</vt:lpstr>
      <vt:lpstr>贪心算法适用的问题</vt:lpstr>
      <vt:lpstr>贪心算法的实现框架</vt:lpstr>
      <vt:lpstr>贪心策略的选择</vt:lpstr>
      <vt:lpstr>4.1 活动安排问题</vt:lpstr>
      <vt:lpstr>4.1 活动安排问题</vt:lpstr>
      <vt:lpstr>4.1 活动安排问题</vt:lpstr>
      <vt:lpstr>4.1 活动安排问题</vt:lpstr>
      <vt:lpstr>4.1 活动安排问题</vt:lpstr>
      <vt:lpstr>4.1 活动安排问题</vt:lpstr>
      <vt:lpstr>4.1 活动安排问题 </vt:lpstr>
      <vt:lpstr>数学归纳法证明</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0-1背包问题</vt:lpstr>
      <vt:lpstr>背包问题</vt:lpstr>
      <vt:lpstr>4.2 贪心算法的基本要素</vt:lpstr>
      <vt:lpstr>4.2 贪心算法的基本要素</vt:lpstr>
      <vt:lpstr>4.3 最优装载</vt:lpstr>
      <vt:lpstr>4.3 最优装载</vt:lpstr>
      <vt:lpstr>4.3 最优装载</vt:lpstr>
      <vt:lpstr>4.3 最优装载</vt:lpstr>
      <vt:lpstr>4.4 哈夫曼编码</vt:lpstr>
      <vt:lpstr>4.4 哈夫曼编码的使用</vt:lpstr>
      <vt:lpstr>4.4 哈夫曼编码举例</vt:lpstr>
      <vt:lpstr>4.4哈夫曼编码</vt:lpstr>
      <vt:lpstr>4.4 哈夫曼编码</vt:lpstr>
      <vt:lpstr>4.4 哈夫曼编码</vt:lpstr>
      <vt:lpstr>4.4 哈夫曼编码</vt:lpstr>
      <vt:lpstr>哈夫曼编码的构造</vt:lpstr>
      <vt:lpstr>4.4 哈夫曼编码</vt:lpstr>
      <vt:lpstr>4.5 单源最短路径</vt:lpstr>
      <vt:lpstr>4.5 单源最短路径</vt:lpstr>
      <vt:lpstr>4.5 单源最短路径</vt:lpstr>
      <vt:lpstr>4.5 单源最短路径</vt:lpstr>
      <vt:lpstr>4.5 单源最短路径</vt:lpstr>
      <vt:lpstr>作业</vt:lpstr>
      <vt:lpstr>4.6 最小生成树</vt:lpstr>
      <vt:lpstr>4.6 最小生成树</vt:lpstr>
      <vt:lpstr>4.6 最小生成树</vt:lpstr>
      <vt:lpstr>4.6 最小生成树</vt:lpstr>
      <vt:lpstr>4.6 最小生成树</vt:lpstr>
      <vt:lpstr>4.6 最小生成树</vt:lpstr>
      <vt:lpstr>4.6 最小生成树</vt:lpstr>
      <vt:lpstr>4.6 最小生成树</vt:lpstr>
      <vt:lpstr>4.6 最小生成树</vt:lpstr>
      <vt:lpstr>找出最小生成树</vt:lpstr>
      <vt:lpstr>4.7 多机调度问题</vt:lpstr>
      <vt:lpstr>4.7 多机调度问题</vt:lpstr>
      <vt:lpstr>4.7 多机调度问题</vt:lpstr>
      <vt:lpstr>课程论文题目</vt:lpstr>
      <vt:lpstr>本章小结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jingchao</cp:lastModifiedBy>
  <cp:revision>295</cp:revision>
  <cp:lastPrinted>1601-01-01T00:00:00Z</cp:lastPrinted>
  <dcterms:created xsi:type="dcterms:W3CDTF">2003-05-27T06:14:28Z</dcterms:created>
  <dcterms:modified xsi:type="dcterms:W3CDTF">2016-09-21T00:52:36Z</dcterms:modified>
</cp:coreProperties>
</file>