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7.jpg"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52"/>
  </p:notesMasterIdLst>
  <p:sldIdLst>
    <p:sldId id="317" r:id="rId2"/>
    <p:sldId id="364" r:id="rId3"/>
    <p:sldId id="318" r:id="rId4"/>
    <p:sldId id="320" r:id="rId5"/>
    <p:sldId id="319" r:id="rId6"/>
    <p:sldId id="345" r:id="rId7"/>
    <p:sldId id="361" r:id="rId8"/>
    <p:sldId id="322" r:id="rId9"/>
    <p:sldId id="323" r:id="rId10"/>
    <p:sldId id="324" r:id="rId11"/>
    <p:sldId id="321" r:id="rId12"/>
    <p:sldId id="326" r:id="rId13"/>
    <p:sldId id="327" r:id="rId14"/>
    <p:sldId id="344" r:id="rId15"/>
    <p:sldId id="343" r:id="rId16"/>
    <p:sldId id="362" r:id="rId17"/>
    <p:sldId id="262" r:id="rId18"/>
    <p:sldId id="330" r:id="rId19"/>
    <p:sldId id="329" r:id="rId20"/>
    <p:sldId id="331" r:id="rId21"/>
    <p:sldId id="263" r:id="rId22"/>
    <p:sldId id="328" r:id="rId23"/>
    <p:sldId id="346" r:id="rId24"/>
    <p:sldId id="347" r:id="rId25"/>
    <p:sldId id="348" r:id="rId26"/>
    <p:sldId id="349" r:id="rId27"/>
    <p:sldId id="350" r:id="rId28"/>
    <p:sldId id="363" r:id="rId29"/>
    <p:sldId id="332" r:id="rId30"/>
    <p:sldId id="264" r:id="rId31"/>
    <p:sldId id="336" r:id="rId32"/>
    <p:sldId id="351" r:id="rId33"/>
    <p:sldId id="269" r:id="rId34"/>
    <p:sldId id="352" r:id="rId35"/>
    <p:sldId id="353" r:id="rId36"/>
    <p:sldId id="354" r:id="rId37"/>
    <p:sldId id="355" r:id="rId38"/>
    <p:sldId id="337" r:id="rId39"/>
    <p:sldId id="357" r:id="rId40"/>
    <p:sldId id="334" r:id="rId41"/>
    <p:sldId id="335" r:id="rId42"/>
    <p:sldId id="340" r:id="rId43"/>
    <p:sldId id="338" r:id="rId44"/>
    <p:sldId id="339" r:id="rId45"/>
    <p:sldId id="360" r:id="rId46"/>
    <p:sldId id="356" r:id="rId47"/>
    <p:sldId id="341" r:id="rId48"/>
    <p:sldId id="342" r:id="rId49"/>
    <p:sldId id="359" r:id="rId50"/>
    <p:sldId id="358" r:id="rId5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29F9"/>
    <a:srgbClr val="3907F1"/>
    <a:srgbClr val="F72401"/>
    <a:srgbClr val="2605A1"/>
    <a:srgbClr val="83A3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56" autoAdjust="0"/>
    <p:restoredTop sz="94643" autoAdjust="0"/>
  </p:normalViewPr>
  <p:slideViewPr>
    <p:cSldViewPr>
      <p:cViewPr varScale="1">
        <p:scale>
          <a:sx n="84" d="100"/>
          <a:sy n="84" d="100"/>
        </p:scale>
        <p:origin x="65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anose="02020603050405020304" pitchFamily="18" charset="0"/>
              </a:defRPr>
            </a:lvl1pPr>
          </a:lstStyle>
          <a:p>
            <a:pPr>
              <a:defRPr/>
            </a:pPr>
            <a:endParaRPr lang="en-US" altLang="zh-CN"/>
          </a:p>
        </p:txBody>
      </p:sp>
      <p:sp>
        <p:nvSpPr>
          <p:cNvPr id="1617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17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17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anose="02020603050405020304" pitchFamily="18" charset="0"/>
              </a:defRPr>
            </a:lvl1pPr>
          </a:lstStyle>
          <a:p>
            <a:pPr>
              <a:defRPr/>
            </a:pPr>
            <a:endParaRPr lang="en-US" altLang="zh-CN"/>
          </a:p>
        </p:txBody>
      </p:sp>
      <p:sp>
        <p:nvSpPr>
          <p:cNvPr id="1617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3B722E81-AB55-4FEF-9A55-C9052EA2496F}" type="slidenum">
              <a:rPr lang="en-US" altLang="zh-CN"/>
              <a:pPr>
                <a:defRPr/>
              </a:pPr>
              <a:t>‹#›</a:t>
            </a:fld>
            <a:endParaRPr lang="en-US" altLang="zh-CN"/>
          </a:p>
        </p:txBody>
      </p:sp>
    </p:spTree>
    <p:extLst>
      <p:ext uri="{BB962C8B-B14F-4D97-AF65-F5344CB8AC3E}">
        <p14:creationId xmlns:p14="http://schemas.microsoft.com/office/powerpoint/2010/main" val="36989602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smtClean="0"/>
          </a:p>
        </p:txBody>
      </p:sp>
      <p:sp>
        <p:nvSpPr>
          <p:cNvPr id="717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F9B856-7ED4-4B4D-B41D-7871A57EA61A}" type="slidenum">
              <a:rPr lang="zh-CN" altLang="en-US" smtClean="0">
                <a:latin typeface="Calibri" panose="020F0502020204030204" pitchFamily="34" charset="0"/>
              </a:rPr>
              <a:pPr/>
              <a:t>1</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810024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smtClean="0"/>
          </a:p>
        </p:txBody>
      </p:sp>
      <p:sp>
        <p:nvSpPr>
          <p:cNvPr id="717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F9B856-7ED4-4B4D-B41D-7871A57EA61A}" type="slidenum">
              <a:rPr lang="zh-CN" altLang="en-US" smtClean="0">
                <a:latin typeface="Calibri" panose="020F0502020204030204" pitchFamily="34" charset="0"/>
              </a:rPr>
              <a:pPr/>
              <a:t>2</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1125749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smtClean="0"/>
          </a:p>
        </p:txBody>
      </p:sp>
      <p:sp>
        <p:nvSpPr>
          <p:cNvPr id="717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F9B856-7ED4-4B4D-B41D-7871A57EA61A}" type="slidenum">
              <a:rPr lang="zh-CN" altLang="en-US" smtClean="0">
                <a:latin typeface="Calibri" panose="020F0502020204030204" pitchFamily="34" charset="0"/>
              </a:rPr>
              <a:pPr/>
              <a:t>7</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929857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B722E81-AB55-4FEF-9A55-C9052EA2496F}" type="slidenum">
              <a:rPr lang="en-US" altLang="zh-CN" smtClean="0"/>
              <a:pPr>
                <a:defRPr/>
              </a:pPr>
              <a:t>12</a:t>
            </a:fld>
            <a:endParaRPr lang="en-US" altLang="zh-CN"/>
          </a:p>
        </p:txBody>
      </p:sp>
    </p:spTree>
    <p:extLst>
      <p:ext uri="{BB962C8B-B14F-4D97-AF65-F5344CB8AC3E}">
        <p14:creationId xmlns:p14="http://schemas.microsoft.com/office/powerpoint/2010/main" val="3984314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smtClean="0"/>
          </a:p>
        </p:txBody>
      </p:sp>
      <p:sp>
        <p:nvSpPr>
          <p:cNvPr id="717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F9B856-7ED4-4B4D-B41D-7871A57EA61A}" type="slidenum">
              <a:rPr lang="zh-CN" altLang="en-US" smtClean="0">
                <a:latin typeface="Calibri" panose="020F0502020204030204" pitchFamily="34" charset="0"/>
              </a:rPr>
              <a:pPr/>
              <a:t>16</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783269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smtClean="0"/>
          </a:p>
        </p:txBody>
      </p:sp>
      <p:sp>
        <p:nvSpPr>
          <p:cNvPr id="717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F9B856-7ED4-4B4D-B41D-7871A57EA61A}" type="slidenum">
              <a:rPr lang="zh-CN" altLang="en-US" smtClean="0">
                <a:latin typeface="Calibri" panose="020F0502020204030204" pitchFamily="34" charset="0"/>
              </a:rPr>
              <a:pPr/>
              <a:t>28</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516650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B722E81-AB55-4FEF-9A55-C9052EA2496F}" type="slidenum">
              <a:rPr lang="en-US" altLang="zh-CN" smtClean="0"/>
              <a:pPr>
                <a:defRPr/>
              </a:pPr>
              <a:t>45</a:t>
            </a:fld>
            <a:endParaRPr lang="en-US" altLang="zh-CN"/>
          </a:p>
        </p:txBody>
      </p:sp>
    </p:spTree>
    <p:extLst>
      <p:ext uri="{BB962C8B-B14F-4D97-AF65-F5344CB8AC3E}">
        <p14:creationId xmlns:p14="http://schemas.microsoft.com/office/powerpoint/2010/main" val="380674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B722E81-AB55-4FEF-9A55-C9052EA2496F}" type="slidenum">
              <a:rPr lang="en-US" altLang="zh-CN" smtClean="0"/>
              <a:pPr>
                <a:defRPr/>
              </a:pPr>
              <a:t>49</a:t>
            </a:fld>
            <a:endParaRPr lang="en-US" altLang="zh-CN"/>
          </a:p>
        </p:txBody>
      </p:sp>
    </p:spTree>
    <p:extLst>
      <p:ext uri="{BB962C8B-B14F-4D97-AF65-F5344CB8AC3E}">
        <p14:creationId xmlns:p14="http://schemas.microsoft.com/office/powerpoint/2010/main" val="3153004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6902450" y="6453188"/>
            <a:ext cx="21336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r" rtl="0" eaLnBrk="1" fontAlgn="base" hangingPunct="1">
              <a:spcBef>
                <a:spcPct val="0"/>
              </a:spcBef>
              <a:spcAft>
                <a:spcPct val="0"/>
              </a:spcAft>
              <a:defRPr sz="2000" b="1" kern="120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5B063F-1149-428D-9D27-0D306B8B1388}" type="slidenum">
              <a:rPr lang="en-US" altLang="zh-CN"/>
              <a:pPr>
                <a:defRPr/>
              </a:pPr>
              <a:t>‹#›</a:t>
            </a:fld>
            <a:r>
              <a:rPr lang="en-US" altLang="zh-CN"/>
              <a:t>/100</a:t>
            </a:r>
            <a:endParaRPr lang="en-US" altLang="zh-CN" dirty="0"/>
          </a:p>
        </p:txBody>
      </p:sp>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21CEC71-CF77-43FD-8481-7995D9E98D69}" type="slidenum">
              <a:rPr lang="en-US" altLang="zh-CN"/>
              <a:pPr>
                <a:defRPr/>
              </a:pPr>
              <a:t>‹#›</a:t>
            </a:fld>
            <a:endParaRPr lang="en-US" altLang="zh-CN"/>
          </a:p>
        </p:txBody>
      </p:sp>
    </p:spTree>
    <p:extLst>
      <p:ext uri="{BB962C8B-B14F-4D97-AF65-F5344CB8AC3E}">
        <p14:creationId xmlns:p14="http://schemas.microsoft.com/office/powerpoint/2010/main" val="580727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0236CB3-0946-44A4-9840-C87AB1F298D9}" type="slidenum">
              <a:rPr lang="en-US" altLang="zh-CN"/>
              <a:pPr>
                <a:defRPr/>
              </a:pPr>
              <a:t>‹#›</a:t>
            </a:fld>
            <a:endParaRPr lang="en-US" altLang="zh-CN"/>
          </a:p>
        </p:txBody>
      </p:sp>
    </p:spTree>
    <p:extLst>
      <p:ext uri="{BB962C8B-B14F-4D97-AF65-F5344CB8AC3E}">
        <p14:creationId xmlns:p14="http://schemas.microsoft.com/office/powerpoint/2010/main" val="66242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21C6E6D-1268-4D72-9449-D7654CD2C55F}" type="slidenum">
              <a:rPr lang="en-US" altLang="zh-CN"/>
              <a:pPr>
                <a:defRPr/>
              </a:pPr>
              <a:t>‹#›</a:t>
            </a:fld>
            <a:endParaRPr lang="en-US" altLang="zh-CN"/>
          </a:p>
        </p:txBody>
      </p:sp>
    </p:spTree>
    <p:extLst>
      <p:ext uri="{BB962C8B-B14F-4D97-AF65-F5344CB8AC3E}">
        <p14:creationId xmlns:p14="http://schemas.microsoft.com/office/powerpoint/2010/main" val="956664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DFAB144-83AC-44E6-94E1-08501BA85702}" type="slidenum">
              <a:rPr lang="en-US" altLang="zh-CN"/>
              <a:pPr>
                <a:defRPr/>
              </a:pPr>
              <a:t>‹#›</a:t>
            </a:fld>
            <a:endParaRPr lang="en-US" altLang="zh-CN"/>
          </a:p>
        </p:txBody>
      </p:sp>
    </p:spTree>
    <p:extLst>
      <p:ext uri="{BB962C8B-B14F-4D97-AF65-F5344CB8AC3E}">
        <p14:creationId xmlns:p14="http://schemas.microsoft.com/office/powerpoint/2010/main" val="617089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B63378E-5A65-494E-8AEE-45392761EB8C}" type="slidenum">
              <a:rPr lang="en-US" altLang="zh-CN"/>
              <a:pPr>
                <a:defRPr/>
              </a:pPr>
              <a:t>‹#›</a:t>
            </a:fld>
            <a:endParaRPr lang="en-US" altLang="zh-CN"/>
          </a:p>
        </p:txBody>
      </p:sp>
    </p:spTree>
    <p:extLst>
      <p:ext uri="{BB962C8B-B14F-4D97-AF65-F5344CB8AC3E}">
        <p14:creationId xmlns:p14="http://schemas.microsoft.com/office/powerpoint/2010/main" val="3426192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78496"/>
            <a:ext cx="8784976" cy="5192892"/>
          </a:xfrm>
        </p:spPr>
        <p:txBody>
          <a:bodyPr/>
          <a:lstStyle>
            <a:lvl1pPr marL="342900" indent="-342900">
              <a:buFont typeface="Wingdings" panose="05000000000000000000" pitchFamily="2" charset="2"/>
              <a:buChar char="q"/>
              <a:defRPr b="1" baseline="0">
                <a:effectLst>
                  <a:outerShdw blurRad="38100" dist="38100" dir="2700000" algn="tl">
                    <a:srgbClr val="000000">
                      <a:alpha val="43137"/>
                    </a:srgbClr>
                  </a:outerShdw>
                </a:effectLst>
                <a:latin typeface="Comic Sans MS" panose="030F0702030302020204" pitchFamily="66" charset="0"/>
                <a:ea typeface="微软雅黑" panose="020B0503020204020204" pitchFamily="34" charset="-122"/>
              </a:defRPr>
            </a:lvl1pPr>
            <a:lvl2pPr marL="742950" indent="-285750">
              <a:buFont typeface="Wingdings" panose="05000000000000000000" pitchFamily="2" charset="2"/>
              <a:buChar char="l"/>
              <a:defRPr b="0" baseline="0">
                <a:effectLst>
                  <a:outerShdw blurRad="38100" dist="38100" dir="2700000" algn="tl">
                    <a:srgbClr val="000000">
                      <a:alpha val="43137"/>
                    </a:srgbClr>
                  </a:outerShdw>
                </a:effectLst>
                <a:latin typeface="Comic Sans MS" panose="030F0702030302020204" pitchFamily="66" charset="0"/>
                <a:ea typeface="微软雅黑" panose="020B0503020204020204" pitchFamily="34" charset="-122"/>
              </a:defRPr>
            </a:lvl2pPr>
            <a:lvl3pPr marL="1143000" indent="-228600">
              <a:buFont typeface="Wingdings" panose="05000000000000000000" pitchFamily="2" charset="2"/>
              <a:buChar char="ü"/>
              <a:defRPr baseline="0">
                <a:effectLst/>
                <a:latin typeface="Comic Sans MS" panose="030F0702030302020204" pitchFamily="66" charset="0"/>
                <a:ea typeface="微软雅黑" panose="020B0503020204020204" pitchFamily="34" charset="-122"/>
              </a:defRPr>
            </a:lvl3pPr>
            <a:lvl4pPr>
              <a:defRPr baseline="0">
                <a:effectLst/>
                <a:latin typeface="Comic Sans MS" panose="030F0702030302020204" pitchFamily="66" charset="0"/>
                <a:ea typeface="微软雅黑" panose="020B0503020204020204" pitchFamily="34" charset="-122"/>
              </a:defRPr>
            </a:lvl4pPr>
            <a:lvl5pPr>
              <a:defRPr baseline="0">
                <a:effectLst/>
                <a:latin typeface="Comic Sans MS" panose="030F0702030302020204" pitchFamily="66" charset="0"/>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矩形 7"/>
          <p:cNvSpPr>
            <a:spLocks noChangeArrowheads="1"/>
          </p:cNvSpPr>
          <p:nvPr userDrawn="1"/>
        </p:nvSpPr>
        <p:spPr bwMode="auto">
          <a:xfrm>
            <a:off x="0" y="0"/>
            <a:ext cx="9144000" cy="1124744"/>
          </a:xfrm>
          <a:prstGeom prst="rect">
            <a:avLst/>
          </a:prstGeom>
          <a:solidFill>
            <a:srgbClr val="0070C0"/>
          </a:solidFill>
          <a:ln>
            <a:noFill/>
          </a:ln>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矩形 5"/>
          <p:cNvSpPr/>
          <p:nvPr userDrawn="1"/>
        </p:nvSpPr>
        <p:spPr bwMode="auto">
          <a:xfrm>
            <a:off x="-36513" y="6453188"/>
            <a:ext cx="9180513" cy="379412"/>
          </a:xfrm>
          <a:prstGeom prst="rect">
            <a:avLst/>
          </a:prstGeom>
          <a:solidFill>
            <a:srgbClr val="0070C0"/>
          </a:solidFill>
          <a:ln>
            <a:noFill/>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wrap="none"/>
          <a:lstStyle/>
          <a:p>
            <a:pPr eaLnBrk="1" hangingPunct="1">
              <a:defRPr/>
            </a:pPr>
            <a:r>
              <a:rPr lang="zh-CN" altLang="en-US"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1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信息科学与工程学院</a:t>
            </a:r>
          </a:p>
        </p:txBody>
      </p:sp>
      <p:sp>
        <p:nvSpPr>
          <p:cNvPr id="7" name="矩形 6"/>
          <p:cNvSpPr/>
          <p:nvPr userDrawn="1"/>
        </p:nvSpPr>
        <p:spPr>
          <a:xfrm>
            <a:off x="3419872" y="6453336"/>
            <a:ext cx="2779928" cy="461665"/>
          </a:xfrm>
          <a:prstGeom prst="rect">
            <a:avLst/>
          </a:prstGeom>
        </p:spPr>
        <p:txBody>
          <a:bodyPr wrap="none">
            <a:spAutoFit/>
          </a:bodyPr>
          <a:lstStyle/>
          <a:p>
            <a:pPr>
              <a:defRPr/>
            </a:pPr>
            <a:r>
              <a:rPr lang="zh-CN" altLang="en-US" sz="2400" b="1" spc="50" dirty="0">
                <a:ln w="0"/>
                <a:effectLst>
                  <a:innerShdw blurRad="63500" dist="50800" dir="13500000">
                    <a:srgbClr val="000000">
                      <a:alpha val="50000"/>
                    </a:srgbClr>
                  </a:innerShdw>
                </a:effectLst>
                <a:latin typeface="华文行楷" panose="02010800040101010101" pitchFamily="2" charset="-122"/>
                <a:ea typeface="华文行楷" panose="02010800040101010101" pitchFamily="2" charset="-122"/>
              </a:rPr>
              <a:t>厚德笃学 惟实励新</a:t>
            </a:r>
          </a:p>
        </p:txBody>
      </p:sp>
      <p:pic>
        <p:nvPicPr>
          <p:cNvPr id="8" name="图片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925" y="6453188"/>
            <a:ext cx="382588"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34925" y="53752"/>
            <a:ext cx="9001125" cy="998984"/>
          </a:xfrm>
        </p:spPr>
        <p:txBody>
          <a:bodyPr/>
          <a:lstStyle>
            <a:lvl1pPr algn="ctr">
              <a:defRPr b="1" baseline="0">
                <a:solidFill>
                  <a:schemeClr val="tx1"/>
                </a:solidFill>
                <a:effectLst>
                  <a:outerShdw blurRad="38100" dist="38100" dir="2700000" algn="tl">
                    <a:srgbClr val="000000">
                      <a:alpha val="43137"/>
                    </a:srgbClr>
                  </a:outerShdw>
                </a:effectLst>
                <a:latin typeface="Comic Sans MS" panose="030F0702030302020204" pitchFamily="66" charset="0"/>
                <a:ea typeface="微软雅黑" panose="020B0503020204020204" pitchFamily="34" charset="-122"/>
              </a:defRPr>
            </a:lvl1pPr>
          </a:lstStyle>
          <a:p>
            <a:r>
              <a:rPr lang="zh-CN" altLang="en-US" dirty="0" smtClean="0"/>
              <a:t>单击此处编辑母版标题样式</a:t>
            </a:r>
            <a:endParaRPr lang="zh-CN" altLang="en-US" dirty="0"/>
          </a:p>
        </p:txBody>
      </p:sp>
      <p:sp>
        <p:nvSpPr>
          <p:cNvPr id="9" name="Rectangle 6"/>
          <p:cNvSpPr>
            <a:spLocks noGrp="1" noChangeArrowheads="1"/>
          </p:cNvSpPr>
          <p:nvPr>
            <p:ph type="sldNum" sz="quarter" idx="10"/>
          </p:nvPr>
        </p:nvSpPr>
        <p:spPr>
          <a:xfrm>
            <a:off x="6902450" y="6453188"/>
            <a:ext cx="2133600" cy="379412"/>
          </a:xfrm>
        </p:spPr>
        <p:txBody>
          <a:bodyPr/>
          <a:lstStyle>
            <a:lvl1pPr>
              <a:defRPr sz="2000" b="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pPr>
              <a:defRPr/>
            </a:pPr>
            <a:fld id="{459EA7AB-6CCF-4392-BD0C-0EE200CA1E6B}" type="slidenum">
              <a:rPr lang="en-US" altLang="zh-CN" smtClean="0"/>
              <a:pPr>
                <a:defRPr/>
              </a:pPr>
              <a:t>‹#›</a:t>
            </a:fld>
            <a:r>
              <a:rPr lang="en-US" altLang="zh-CN" dirty="0" smtClean="0"/>
              <a:t>/50</a:t>
            </a:r>
            <a:endParaRPr lang="en-US" altLang="zh-CN" dirty="0"/>
          </a:p>
        </p:txBody>
      </p:sp>
    </p:spTree>
    <p:extLst>
      <p:ext uri="{BB962C8B-B14F-4D97-AF65-F5344CB8AC3E}">
        <p14:creationId xmlns:p14="http://schemas.microsoft.com/office/powerpoint/2010/main" val="2010677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4ADA787-6F18-4EF0-83CF-CFC3D8232D9D}" type="slidenum">
              <a:rPr lang="en-US" altLang="zh-CN"/>
              <a:pPr>
                <a:defRPr/>
              </a:pPr>
              <a:t>‹#›</a:t>
            </a:fld>
            <a:endParaRPr lang="en-US" altLang="zh-CN"/>
          </a:p>
        </p:txBody>
      </p:sp>
    </p:spTree>
    <p:extLst>
      <p:ext uri="{BB962C8B-B14F-4D97-AF65-F5344CB8AC3E}">
        <p14:creationId xmlns:p14="http://schemas.microsoft.com/office/powerpoint/2010/main" val="223325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F90B4B5-3B32-4BED-A504-3F772C482F71}" type="slidenum">
              <a:rPr lang="en-US" altLang="zh-CN"/>
              <a:pPr>
                <a:defRPr/>
              </a:pPr>
              <a:t>‹#›</a:t>
            </a:fld>
            <a:endParaRPr lang="en-US" altLang="zh-CN"/>
          </a:p>
        </p:txBody>
      </p:sp>
    </p:spTree>
    <p:extLst>
      <p:ext uri="{BB962C8B-B14F-4D97-AF65-F5344CB8AC3E}">
        <p14:creationId xmlns:p14="http://schemas.microsoft.com/office/powerpoint/2010/main" val="252422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95B0A05-A2AC-46CF-8C90-D2B9CF8F44CD}" type="slidenum">
              <a:rPr lang="en-US" altLang="zh-CN"/>
              <a:pPr>
                <a:defRPr/>
              </a:pPr>
              <a:t>‹#›</a:t>
            </a:fld>
            <a:endParaRPr lang="en-US" altLang="zh-CN"/>
          </a:p>
        </p:txBody>
      </p:sp>
    </p:spTree>
    <p:extLst>
      <p:ext uri="{BB962C8B-B14F-4D97-AF65-F5344CB8AC3E}">
        <p14:creationId xmlns:p14="http://schemas.microsoft.com/office/powerpoint/2010/main" val="885080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500D6FF-F46C-45AB-B726-FD4B54C3571D}" type="slidenum">
              <a:rPr lang="en-US" altLang="zh-CN"/>
              <a:pPr>
                <a:defRPr/>
              </a:pPr>
              <a:t>‹#›</a:t>
            </a:fld>
            <a:endParaRPr lang="en-US" altLang="zh-CN"/>
          </a:p>
        </p:txBody>
      </p:sp>
    </p:spTree>
    <p:extLst>
      <p:ext uri="{BB962C8B-B14F-4D97-AF65-F5344CB8AC3E}">
        <p14:creationId xmlns:p14="http://schemas.microsoft.com/office/powerpoint/2010/main" val="2153417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A3B901F-9BC9-4DD9-81AE-B1290BF47D61}" type="slidenum">
              <a:rPr lang="en-US" altLang="zh-CN"/>
              <a:pPr>
                <a:defRPr/>
              </a:pPr>
              <a:t>‹#›</a:t>
            </a:fld>
            <a:endParaRPr lang="en-US" altLang="zh-CN"/>
          </a:p>
        </p:txBody>
      </p:sp>
    </p:spTree>
    <p:extLst>
      <p:ext uri="{BB962C8B-B14F-4D97-AF65-F5344CB8AC3E}">
        <p14:creationId xmlns:p14="http://schemas.microsoft.com/office/powerpoint/2010/main" val="330037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125EE6C-18C6-42B6-AC27-EE446A0EBB1D}" type="slidenum">
              <a:rPr lang="en-US" altLang="zh-CN"/>
              <a:pPr>
                <a:defRPr/>
              </a:pPr>
              <a:t>‹#›</a:t>
            </a:fld>
            <a:endParaRPr lang="en-US" altLang="zh-CN"/>
          </a:p>
        </p:txBody>
      </p:sp>
    </p:spTree>
    <p:extLst>
      <p:ext uri="{BB962C8B-B14F-4D97-AF65-F5344CB8AC3E}">
        <p14:creationId xmlns:p14="http://schemas.microsoft.com/office/powerpoint/2010/main" val="89246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18EC91C-92C0-4E79-91B2-188005F97E8C}" type="slidenum">
              <a:rPr lang="en-US" altLang="zh-CN"/>
              <a:pPr>
                <a:defRPr/>
              </a:pPr>
              <a:t>‹#›</a:t>
            </a:fld>
            <a:endParaRPr lang="en-US" altLang="zh-CN"/>
          </a:p>
        </p:txBody>
      </p:sp>
    </p:spTree>
    <p:extLst>
      <p:ext uri="{BB962C8B-B14F-4D97-AF65-F5344CB8AC3E}">
        <p14:creationId xmlns:p14="http://schemas.microsoft.com/office/powerpoint/2010/main" val="3110000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CN"/>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8B0BABAF-402C-49D4-8A3D-9E8D62D0EB8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mailto:gyaochawk@163.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eg"/><Relationship Id="rId5" Type="http://schemas.microsoft.com/office/2007/relationships/hdphoto" Target="../media/hdphoto1.wdp"/><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9.wmf"/><Relationship Id="rId5" Type="http://schemas.openxmlformats.org/officeDocument/2006/relationships/oleObject" Target="../embeddings/oleObject2.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3.wmf"/><Relationship Id="rId5" Type="http://schemas.openxmlformats.org/officeDocument/2006/relationships/oleObject" Target="../embeddings/oleObject6.bin"/><Relationship Id="rId4" Type="http://schemas.openxmlformats.org/officeDocument/2006/relationships/image" Target="../media/image22.wmf"/></Relationships>
</file>

<file path=ppt/slides/_rels/slide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7.wmf"/><Relationship Id="rId5" Type="http://schemas.openxmlformats.org/officeDocument/2006/relationships/oleObject" Target="../embeddings/oleObject9.bin"/><Relationship Id="rId4" Type="http://schemas.openxmlformats.org/officeDocument/2006/relationships/image" Target="../media/image26.wmf"/></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9.wmf"/><Relationship Id="rId5" Type="http://schemas.openxmlformats.org/officeDocument/2006/relationships/oleObject" Target="../embeddings/oleObject11.bin"/><Relationship Id="rId4" Type="http://schemas.openxmlformats.org/officeDocument/2006/relationships/image" Target="../media/image28.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1.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image" Target="../media/image32.jpeg"/><Relationship Id="rId7" Type="http://schemas.openxmlformats.org/officeDocument/2006/relationships/image" Target="../media/image36.jpe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 Id="rId9" Type="http://schemas.openxmlformats.org/officeDocument/2006/relationships/image" Target="../media/image38.jpeg"/></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40.wmf"/><Relationship Id="rId5" Type="http://schemas.openxmlformats.org/officeDocument/2006/relationships/oleObject" Target="../embeddings/oleObject15.bin"/><Relationship Id="rId4" Type="http://schemas.openxmlformats.org/officeDocument/2006/relationships/image" Target="../media/image39.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gyaochawk@163.com" TargetMode="External"/><Relationship Id="rId2" Type="http://schemas.openxmlformats.org/officeDocument/2006/relationships/hyperlink" Target="mailto:jccourse@163.com"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pPr fontAlgn="auto">
              <a:spcAft>
                <a:spcPts val="0"/>
              </a:spcAft>
              <a:defRPr/>
            </a:pPr>
            <a:r>
              <a:rPr lang="zh-CN" altLang="en-US" sz="7200" b="1" dirty="0" smtClean="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算法设计与分析</a:t>
            </a:r>
            <a:endParaRPr lang="zh-CN" altLang="en-US" sz="4400" b="1" dirty="0">
              <a:solidFill>
                <a:srgbClr val="FF0000"/>
              </a:solidFill>
              <a:effectLst>
                <a:outerShdw blurRad="38100" dist="38100" dir="2700000" algn="tl">
                  <a:srgbClr val="000000">
                    <a:alpha val="43137"/>
                  </a:srgbClr>
                </a:outerShdw>
              </a:effectLst>
              <a:latin typeface="微软雅黑" panose="020B0503020204020204" pitchFamily="34" charset="-122"/>
            </a:endParaRPr>
          </a:p>
        </p:txBody>
      </p:sp>
      <p:sp>
        <p:nvSpPr>
          <p:cNvPr id="6" name="圆角矩形 5"/>
          <p:cNvSpPr/>
          <p:nvPr/>
        </p:nvSpPr>
        <p:spPr>
          <a:xfrm>
            <a:off x="155575" y="2060575"/>
            <a:ext cx="8809038" cy="2120900"/>
          </a:xfrm>
          <a:prstGeom prst="round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6000" b="1" dirty="0" smtClean="0">
                <a:solidFill>
                  <a:srgbClr val="FF0000"/>
                </a:solidFill>
                <a:effectLst>
                  <a:outerShdw blurRad="38100" dist="38100" dir="2700000" algn="tl">
                    <a:srgbClr val="000000">
                      <a:alpha val="43137"/>
                    </a:srgbClr>
                  </a:outerShdw>
                </a:effectLst>
                <a:ea typeface="隶书" panose="02010509060101010101" pitchFamily="49" charset="-122"/>
              </a:rPr>
              <a:t>算法设计与分析</a:t>
            </a:r>
            <a:endParaRPr lang="en-US" altLang="zh-CN" sz="6000" b="1" dirty="0" smtClean="0">
              <a:solidFill>
                <a:srgbClr val="FF0000"/>
              </a:solidFill>
              <a:effectLst>
                <a:outerShdw blurRad="38100" dist="38100" dir="2700000" algn="tl">
                  <a:srgbClr val="000000">
                    <a:alpha val="43137"/>
                  </a:srgbClr>
                </a:outerShdw>
              </a:effectLst>
              <a:ea typeface="隶书" panose="02010509060101010101" pitchFamily="49" charset="-122"/>
            </a:endParaRPr>
          </a:p>
          <a:p>
            <a:pPr algn="ctr" eaLnBrk="1" fontAlgn="auto" hangingPunct="1">
              <a:spcBef>
                <a:spcPts val="0"/>
              </a:spcBef>
              <a:spcAft>
                <a:spcPts val="0"/>
              </a:spcAft>
              <a:defRPr/>
            </a:pPr>
            <a:r>
              <a:rPr lang="zh-CN" altLang="en-US" sz="6000" b="1" dirty="0" smtClean="0">
                <a:solidFill>
                  <a:srgbClr val="FF0000"/>
                </a:solidFill>
                <a:effectLst>
                  <a:outerShdw blurRad="38100" dist="38100" dir="2700000" algn="tl">
                    <a:srgbClr val="000000">
                      <a:alpha val="43137"/>
                    </a:srgbClr>
                  </a:outerShdw>
                </a:effectLst>
                <a:ea typeface="隶书" panose="02010509060101010101" pitchFamily="49" charset="-122"/>
              </a:rPr>
              <a:t>（一）</a:t>
            </a:r>
            <a:endParaRPr lang="zh-CN" altLang="en-US" sz="6000" b="1" dirty="0">
              <a:solidFill>
                <a:srgbClr val="FF0000"/>
              </a:solidFill>
              <a:effectLst>
                <a:outerShdw blurRad="38100" dist="38100" dir="2700000" algn="tl">
                  <a:srgbClr val="000000">
                    <a:alpha val="43137"/>
                  </a:srgbClr>
                </a:outerShdw>
              </a:effectLst>
              <a:ea typeface="隶书" panose="02010509060101010101" pitchFamily="49" charset="-122"/>
            </a:endParaRPr>
          </a:p>
        </p:txBody>
      </p:sp>
      <p:sp>
        <p:nvSpPr>
          <p:cNvPr id="6150" name="矩形 6"/>
          <p:cNvSpPr>
            <a:spLocks noChangeArrowheads="1"/>
          </p:cNvSpPr>
          <p:nvPr/>
        </p:nvSpPr>
        <p:spPr bwMode="auto">
          <a:xfrm>
            <a:off x="0" y="0"/>
            <a:ext cx="9144000" cy="1700213"/>
          </a:xfrm>
          <a:prstGeom prst="rect">
            <a:avLst/>
          </a:prstGeom>
          <a:solidFill>
            <a:srgbClr val="0070C0"/>
          </a:solidFill>
          <a:ln>
            <a:noFill/>
          </a:ln>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矩形 7"/>
          <p:cNvSpPr/>
          <p:nvPr/>
        </p:nvSpPr>
        <p:spPr bwMode="auto">
          <a:xfrm>
            <a:off x="0" y="6429375"/>
            <a:ext cx="9144000" cy="417513"/>
          </a:xfrm>
          <a:prstGeom prst="rect">
            <a:avLst/>
          </a:prstGeom>
          <a:solidFill>
            <a:srgbClr val="0070C0"/>
          </a:solidFill>
          <a:ln w="9525" cap="flat" cmpd="sng" algn="ctr">
            <a:noFill/>
            <a:prstDash val="solid"/>
            <a:round/>
            <a:headEnd type="none" w="med" len="med"/>
            <a:tailEnd type="none" w="med" len="med"/>
          </a:ln>
          <a:effectLst/>
          <a:extLst/>
        </p:spPr>
        <p:txBody>
          <a:bodyPr wrap="none"/>
          <a:lstStyle/>
          <a:p>
            <a:pPr eaLnBrk="1" hangingPunct="1">
              <a:defRPr/>
            </a:pP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信息科学与工程学院</a:t>
            </a:r>
            <a:endParaRPr lang="zh-CN" altLang="en-US" dirty="0"/>
          </a:p>
        </p:txBody>
      </p:sp>
      <p:pic>
        <p:nvPicPr>
          <p:cNvPr id="6152"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613" y="6429375"/>
            <a:ext cx="3937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2075487" y="4725144"/>
            <a:ext cx="4926349" cy="1631216"/>
          </a:xfrm>
          <a:prstGeom prst="rect">
            <a:avLst/>
          </a:prstGeom>
          <a:noFill/>
        </p:spPr>
        <p:txBody>
          <a:bodyPr wrap="none" rtlCol="0">
            <a:spAutoFit/>
          </a:bodyPr>
          <a:lstStyle/>
          <a:p>
            <a:pPr algn="ctr"/>
            <a:r>
              <a:rPr lang="zh-CN" altLang="en-US" sz="3600" b="1" dirty="0" smtClean="0">
                <a:effectLst>
                  <a:outerShdw blurRad="38100" dist="38100" dir="2700000" algn="tl">
                    <a:srgbClr val="000000">
                      <a:alpha val="43137"/>
                    </a:srgbClr>
                  </a:outerShdw>
                </a:effectLst>
                <a:ea typeface="楷体" panose="02010609060101010101" pitchFamily="49" charset="-122"/>
              </a:rPr>
              <a:t>主讲老师：敬 超</a:t>
            </a:r>
            <a:endParaRPr lang="en-US" altLang="zh-CN" sz="3600" b="1" dirty="0" smtClean="0">
              <a:effectLst>
                <a:outerShdw blurRad="38100" dist="38100" dir="2700000" algn="tl">
                  <a:srgbClr val="000000">
                    <a:alpha val="43137"/>
                  </a:srgbClr>
                </a:outerShdw>
              </a:effectLst>
              <a:ea typeface="楷体" panose="02010609060101010101" pitchFamily="49" charset="-122"/>
            </a:endParaRPr>
          </a:p>
          <a:p>
            <a:pPr algn="ctr"/>
            <a:endParaRPr lang="en-US" altLang="zh-CN" sz="3600" dirty="0" smtClean="0">
              <a:ea typeface="楷体" panose="02010609060101010101" pitchFamily="49" charset="-122"/>
            </a:endParaRPr>
          </a:p>
          <a:p>
            <a:pPr algn="ctr"/>
            <a:r>
              <a:rPr lang="en-US" altLang="zh-CN" sz="2800" dirty="0" smtClean="0">
                <a:ea typeface="楷体" panose="02010609060101010101" pitchFamily="49" charset="-122"/>
              </a:rPr>
              <a:t>Email: </a:t>
            </a:r>
            <a:r>
              <a:rPr lang="en-US" altLang="zh-CN" sz="2800" dirty="0" smtClean="0">
                <a:ea typeface="楷体" panose="02010609060101010101" pitchFamily="49" charset="-122"/>
                <a:hlinkClick r:id="rId4"/>
              </a:rPr>
              <a:t>gyaochawk@163.com</a:t>
            </a:r>
            <a:r>
              <a:rPr lang="en-US" altLang="zh-CN" sz="2800" dirty="0" smtClean="0">
                <a:ea typeface="楷体" panose="02010609060101010101" pitchFamily="49" charset="-122"/>
              </a:rPr>
              <a:t> </a:t>
            </a: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1463" y="48317"/>
            <a:ext cx="1603578" cy="1603578"/>
          </a:xfrm>
          <a:prstGeom prst="rect">
            <a:avLst/>
          </a:prstGeom>
        </p:spPr>
      </p:pic>
      <p:sp>
        <p:nvSpPr>
          <p:cNvPr id="7" name="文本框 6"/>
          <p:cNvSpPr txBox="1"/>
          <p:nvPr/>
        </p:nvSpPr>
        <p:spPr>
          <a:xfrm>
            <a:off x="2152976" y="300880"/>
            <a:ext cx="6624736" cy="1015663"/>
          </a:xfrm>
          <a:prstGeom prst="rect">
            <a:avLst/>
          </a:prstGeom>
          <a:noFill/>
        </p:spPr>
        <p:txBody>
          <a:bodyPr wrap="square" rtlCol="0">
            <a:spAutoFit/>
          </a:bodyPr>
          <a:lstStyle/>
          <a:p>
            <a:pPr algn="dist"/>
            <a:r>
              <a:rPr lang="zh-CN" altLang="en-US" sz="6000" b="1" dirty="0" smtClean="0">
                <a:latin typeface="华文行楷" panose="02010800040101010101" pitchFamily="2" charset="-122"/>
                <a:ea typeface="华文行楷" panose="02010800040101010101" pitchFamily="2" charset="-122"/>
              </a:rPr>
              <a:t>桂林理工大学</a:t>
            </a:r>
            <a:endParaRPr lang="zh-CN" altLang="en-US" sz="6000" b="1" dirty="0">
              <a:latin typeface="华文行楷" panose="02010800040101010101" pitchFamily="2" charset="-122"/>
              <a:ea typeface="华文行楷" panose="02010800040101010101" pitchFamily="2" charset="-122"/>
            </a:endParaRPr>
          </a:p>
        </p:txBody>
      </p:sp>
      <p:sp>
        <p:nvSpPr>
          <p:cNvPr id="9" name="灯片编号占位符 8"/>
          <p:cNvSpPr>
            <a:spLocks noGrp="1"/>
          </p:cNvSpPr>
          <p:nvPr>
            <p:ph type="sldNum" sz="quarter" idx="10"/>
          </p:nvPr>
        </p:nvSpPr>
        <p:spPr/>
        <p:txBody>
          <a:bodyPr/>
          <a:lstStyle/>
          <a:p>
            <a:pPr>
              <a:defRPr/>
            </a:pPr>
            <a:fld id="{459EA7AB-6CCF-4392-BD0C-0EE200CA1E6B}" type="slidenum">
              <a:rPr lang="en-US" altLang="zh-CN" smtClean="0"/>
              <a:pPr>
                <a:defRPr/>
              </a:pPr>
              <a:t>1</a:t>
            </a:fld>
            <a:r>
              <a:rPr lang="en-US" altLang="zh-CN" smtClean="0"/>
              <a:t>/50</a:t>
            </a:r>
            <a:endParaRPr lang="en-US" alt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250000"/>
              </a:lnSpc>
            </a:pPr>
            <a:r>
              <a:rPr lang="zh-CN" altLang="en-US" dirty="0" smtClean="0"/>
              <a:t>目的了解算法的性能</a:t>
            </a:r>
            <a:endParaRPr lang="en-US" altLang="zh-CN" dirty="0" smtClean="0"/>
          </a:p>
          <a:p>
            <a:pPr lvl="1">
              <a:lnSpc>
                <a:spcPct val="250000"/>
              </a:lnSpc>
            </a:pPr>
            <a:r>
              <a:rPr lang="zh-CN" altLang="en-US" dirty="0" smtClean="0"/>
              <a:t>算法速度：快还是慢？衡量标准？比较标准？</a:t>
            </a:r>
            <a:endParaRPr lang="en-US" altLang="zh-CN" dirty="0" smtClean="0"/>
          </a:p>
          <a:p>
            <a:pPr lvl="1">
              <a:lnSpc>
                <a:spcPct val="250000"/>
              </a:lnSpc>
            </a:pPr>
            <a:r>
              <a:rPr lang="zh-CN" altLang="en-US" dirty="0" smtClean="0"/>
              <a:t>空间使用量：大还是小？</a:t>
            </a:r>
            <a:r>
              <a:rPr lang="zh-CN" altLang="en-US" dirty="0"/>
              <a:t>衡量标准？比较标准？</a:t>
            </a:r>
            <a:endParaRPr lang="en-US" altLang="zh-CN" dirty="0" smtClean="0"/>
          </a:p>
          <a:p>
            <a:pPr lvl="1">
              <a:lnSpc>
                <a:spcPct val="250000"/>
              </a:lnSpc>
            </a:pPr>
            <a:r>
              <a:rPr lang="zh-CN" altLang="en-US" dirty="0" smtClean="0"/>
              <a:t>其他方面的性质等，稳定性，可扩展性等。。。</a:t>
            </a:r>
            <a:endParaRPr lang="zh-CN" altLang="en-US" dirty="0"/>
          </a:p>
        </p:txBody>
      </p:sp>
      <p:sp>
        <p:nvSpPr>
          <p:cNvPr id="3" name="标题 2"/>
          <p:cNvSpPr>
            <a:spLocks noGrp="1"/>
          </p:cNvSpPr>
          <p:nvPr>
            <p:ph type="title"/>
          </p:nvPr>
        </p:nvSpPr>
        <p:spPr/>
        <p:txBody>
          <a:bodyPr/>
          <a:lstStyle/>
          <a:p>
            <a:r>
              <a:rPr lang="zh-CN" altLang="en-US" dirty="0" smtClean="0"/>
              <a:t>算法分析</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10</a:t>
            </a:fld>
            <a:r>
              <a:rPr lang="en-US" altLang="zh-CN" smtClean="0"/>
              <a:t>/50</a:t>
            </a:r>
            <a:endParaRPr lang="en-US" altLang="zh-CN" dirty="0"/>
          </a:p>
        </p:txBody>
      </p:sp>
    </p:spTree>
    <p:extLst>
      <p:ext uri="{BB962C8B-B14F-4D97-AF65-F5344CB8AC3E}">
        <p14:creationId xmlns:p14="http://schemas.microsoft.com/office/powerpoint/2010/main" val="2659262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35496" y="1340768"/>
            <a:ext cx="9108504" cy="5112420"/>
          </a:xfrm>
        </p:spPr>
        <p:txBody>
          <a:bodyPr/>
          <a:lstStyle/>
          <a:p>
            <a:r>
              <a:rPr lang="zh-CN" altLang="en-US" dirty="0" smtClean="0"/>
              <a:t>算法</a:t>
            </a:r>
            <a:endParaRPr lang="en-US" altLang="zh-CN" dirty="0" smtClean="0"/>
          </a:p>
          <a:p>
            <a:pPr lvl="1"/>
            <a:r>
              <a:rPr lang="zh-CN" altLang="en-US" dirty="0" smtClean="0"/>
              <a:t>计算的方法</a:t>
            </a:r>
            <a:endParaRPr lang="en-US" altLang="zh-CN" dirty="0" smtClean="0"/>
          </a:p>
          <a:p>
            <a:pPr lvl="1"/>
            <a:r>
              <a:rPr lang="zh-CN" altLang="en-US" dirty="0" smtClean="0"/>
              <a:t>算：加、减、乘、除；</a:t>
            </a:r>
            <a:endParaRPr lang="en-US" altLang="zh-CN" dirty="0" smtClean="0"/>
          </a:p>
          <a:p>
            <a:pPr lvl="1"/>
            <a:r>
              <a:rPr lang="zh-CN" altLang="en-US" dirty="0" smtClean="0"/>
              <a:t>法：何时、何处、采用何计算之算的方法；</a:t>
            </a:r>
            <a:endParaRPr lang="en-US" altLang="zh-CN" dirty="0" smtClean="0"/>
          </a:p>
          <a:p>
            <a:r>
              <a:rPr lang="zh-CN" altLang="en-US" dirty="0" smtClean="0"/>
              <a:t>算法设计</a:t>
            </a:r>
            <a:endParaRPr lang="en-US" altLang="zh-CN" dirty="0" smtClean="0"/>
          </a:p>
          <a:p>
            <a:pPr lvl="1"/>
            <a:r>
              <a:rPr lang="zh-CN" altLang="en-US" dirty="0" smtClean="0"/>
              <a:t>算法</a:t>
            </a:r>
            <a:r>
              <a:rPr lang="zh-CN" altLang="en-US" dirty="0"/>
              <a:t>设计的任务是对各类具体的问题</a:t>
            </a:r>
            <a:r>
              <a:rPr lang="zh-CN" altLang="en-US" b="1" dirty="0">
                <a:solidFill>
                  <a:srgbClr val="FF0000"/>
                </a:solidFill>
              </a:rPr>
              <a:t>设计高质量的算法</a:t>
            </a:r>
            <a:r>
              <a:rPr lang="zh-CN" altLang="en-US" dirty="0"/>
              <a:t>，以及研究设计算法的</a:t>
            </a:r>
            <a:r>
              <a:rPr lang="zh-CN" altLang="en-US" b="1" dirty="0">
                <a:solidFill>
                  <a:srgbClr val="FF0000"/>
                </a:solidFill>
              </a:rPr>
              <a:t>一般规律和方法</a:t>
            </a:r>
            <a:r>
              <a:rPr lang="zh-CN" altLang="en-US" dirty="0" smtClean="0"/>
              <a:t>。</a:t>
            </a:r>
            <a:endParaRPr lang="en-US" altLang="zh-CN" dirty="0" smtClean="0"/>
          </a:p>
          <a:p>
            <a:r>
              <a:rPr lang="zh-CN" altLang="en-US" dirty="0" smtClean="0"/>
              <a:t>算法分析</a:t>
            </a:r>
            <a:endParaRPr lang="en-US" altLang="zh-CN" dirty="0" smtClean="0"/>
          </a:p>
          <a:p>
            <a:pPr lvl="1"/>
            <a:r>
              <a:rPr lang="zh-CN" altLang="en-US" dirty="0"/>
              <a:t>对于设计出的每一个具体的算法，利用数字作为工具讨论它的</a:t>
            </a:r>
            <a:r>
              <a:rPr lang="zh-CN" altLang="en-US" b="1" dirty="0">
                <a:solidFill>
                  <a:srgbClr val="FF0000"/>
                </a:solidFill>
              </a:rPr>
              <a:t>各种复杂度</a:t>
            </a:r>
            <a:r>
              <a:rPr lang="zh-CN" altLang="en-US" dirty="0"/>
              <a:t>，就是算法分析的主要</a:t>
            </a:r>
            <a:r>
              <a:rPr lang="zh-CN" altLang="en-US" dirty="0" smtClean="0"/>
              <a:t>任务。</a:t>
            </a:r>
            <a:endParaRPr lang="en-US" altLang="zh-CN" dirty="0" smtClean="0"/>
          </a:p>
        </p:txBody>
      </p:sp>
      <p:sp>
        <p:nvSpPr>
          <p:cNvPr id="5" name="标题 4"/>
          <p:cNvSpPr>
            <a:spLocks noGrp="1"/>
          </p:cNvSpPr>
          <p:nvPr>
            <p:ph type="title"/>
          </p:nvPr>
        </p:nvSpPr>
        <p:spPr/>
        <p:txBody>
          <a:bodyPr/>
          <a:lstStyle/>
          <a:p>
            <a:r>
              <a:rPr lang="zh-CN" altLang="en-US" dirty="0" smtClean="0"/>
              <a:t>算法设计与分析</a:t>
            </a:r>
            <a:endParaRPr lang="zh-CN" altLang="en-US" dirty="0"/>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11</a:t>
            </a:fld>
            <a:r>
              <a:rPr lang="en-US" altLang="zh-CN" smtClean="0"/>
              <a:t>/50</a:t>
            </a:r>
            <a:endParaRPr lang="en-US" altLang="zh-CN" dirty="0"/>
          </a:p>
        </p:txBody>
      </p:sp>
    </p:spTree>
    <p:extLst>
      <p:ext uri="{BB962C8B-B14F-4D97-AF65-F5344CB8AC3E}">
        <p14:creationId xmlns:p14="http://schemas.microsoft.com/office/powerpoint/2010/main" val="1761942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63261" y="1564477"/>
            <a:ext cx="2340804" cy="2768398"/>
          </a:xfrm>
        </p:spPr>
      </p:pic>
      <p:sp>
        <p:nvSpPr>
          <p:cNvPr id="3" name="标题 2"/>
          <p:cNvSpPr>
            <a:spLocks noGrp="1"/>
          </p:cNvSpPr>
          <p:nvPr>
            <p:ph type="title"/>
          </p:nvPr>
        </p:nvSpPr>
        <p:spPr/>
        <p:txBody>
          <a:bodyPr/>
          <a:lstStyle/>
          <a:p>
            <a:r>
              <a:rPr lang="zh-CN" altLang="en-US" dirty="0" smtClean="0"/>
              <a:t>世界顶级编程</a:t>
            </a:r>
            <a:endParaRPr lang="zh-CN" altLang="en-US" dirty="0"/>
          </a:p>
        </p:txBody>
      </p:sp>
      <p:sp>
        <p:nvSpPr>
          <p:cNvPr id="6" name="文本框 5"/>
          <p:cNvSpPr txBox="1"/>
          <p:nvPr/>
        </p:nvSpPr>
        <p:spPr>
          <a:xfrm>
            <a:off x="2339752" y="4725144"/>
            <a:ext cx="3981539" cy="1077218"/>
          </a:xfrm>
          <a:prstGeom prst="rect">
            <a:avLst/>
          </a:prstGeom>
          <a:noFill/>
        </p:spPr>
        <p:txBody>
          <a:bodyPr wrap="none" rtlCol="0">
            <a:spAutoFit/>
          </a:bodyPr>
          <a:lstStyle/>
          <a:p>
            <a:pPr algn="ctr"/>
            <a:r>
              <a:rPr lang="zh-CN" altLang="en-US" sz="1600" b="1" dirty="0" smtClean="0">
                <a:latin typeface="微软雅黑" panose="020B0503020204020204" pitchFamily="34" charset="-122"/>
                <a:ea typeface="微软雅黑" panose="020B0503020204020204" pitchFamily="34" charset="-122"/>
              </a:rPr>
              <a:t>著名计算机科学家：高纳德</a:t>
            </a:r>
            <a:endParaRPr lang="en-US" altLang="zh-CN" sz="1600" b="1" dirty="0" smtClean="0">
              <a:latin typeface="微软雅黑" panose="020B0503020204020204" pitchFamily="34" charset="-122"/>
              <a:ea typeface="微软雅黑" panose="020B0503020204020204" pitchFamily="34" charset="-122"/>
            </a:endParaRPr>
          </a:p>
          <a:p>
            <a:pPr algn="ctr"/>
            <a:r>
              <a:rPr lang="en-US" altLang="zh-CN" sz="1600" b="1" dirty="0" smtClean="0">
                <a:latin typeface="微软雅黑" panose="020B0503020204020204" pitchFamily="34" charset="-122"/>
                <a:ea typeface="微软雅黑" panose="020B0503020204020204" pitchFamily="34" charset="-122"/>
              </a:rPr>
              <a:t>1974</a:t>
            </a:r>
            <a:r>
              <a:rPr lang="zh-CN" altLang="en-US" sz="1600" b="1" dirty="0" smtClean="0">
                <a:latin typeface="微软雅黑" panose="020B0503020204020204" pitchFamily="34" charset="-122"/>
                <a:ea typeface="微软雅黑" panose="020B0503020204020204" pitchFamily="34" charset="-122"/>
              </a:rPr>
              <a:t>年图灵奖</a:t>
            </a:r>
            <a:endParaRPr lang="en-US" altLang="zh-CN" sz="1600" b="1" dirty="0" smtClean="0">
              <a:latin typeface="微软雅黑" panose="020B0503020204020204" pitchFamily="34" charset="-122"/>
              <a:ea typeface="微软雅黑" panose="020B0503020204020204" pitchFamily="34" charset="-122"/>
            </a:endParaRPr>
          </a:p>
          <a:p>
            <a:pPr algn="ctr"/>
            <a:r>
              <a:rPr lang="en-US" altLang="zh-CN" sz="1600" b="1" dirty="0" smtClean="0">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计算机程序设计与艺术</a:t>
            </a:r>
            <a:r>
              <a:rPr lang="en-US" altLang="zh-CN" sz="1600" b="1" dirty="0" smtClean="0">
                <a:latin typeface="微软雅黑" panose="020B0503020204020204" pitchFamily="34" charset="-122"/>
                <a:ea typeface="微软雅黑" panose="020B0503020204020204" pitchFamily="34" charset="-122"/>
              </a:rPr>
              <a:t>》</a:t>
            </a:r>
          </a:p>
          <a:p>
            <a:pPr algn="ctr"/>
            <a:r>
              <a:rPr lang="en-US" altLang="zh-CN" sz="1600" b="1" dirty="0" smtClean="0">
                <a:latin typeface="微软雅黑" panose="020B0503020204020204" pitchFamily="34" charset="-122"/>
                <a:ea typeface="微软雅黑" panose="020B0503020204020204" pitchFamily="34" charset="-122"/>
              </a:rPr>
              <a:t>(The Art of Computer Programming)</a:t>
            </a:r>
            <a:endParaRPr lang="zh-CN" altLang="en-US" sz="1600" b="1"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251520" y="1579158"/>
            <a:ext cx="2245122" cy="2785946"/>
          </a:xfrm>
          <a:prstGeom prst="rect">
            <a:avLst/>
          </a:prstGeom>
        </p:spPr>
      </p:pic>
      <p:sp>
        <p:nvSpPr>
          <p:cNvPr id="8" name="文本框 7"/>
          <p:cNvSpPr txBox="1"/>
          <p:nvPr/>
        </p:nvSpPr>
        <p:spPr>
          <a:xfrm>
            <a:off x="27316" y="4676943"/>
            <a:ext cx="2492990" cy="1200329"/>
          </a:xfrm>
          <a:prstGeom prst="rect">
            <a:avLst/>
          </a:prstGeom>
          <a:noFill/>
        </p:spPr>
        <p:txBody>
          <a:bodyPr wrap="none" rtlCol="0">
            <a:spAutoFit/>
          </a:bodyPr>
          <a:lstStyle/>
          <a:p>
            <a:pPr algn="ctr"/>
            <a:r>
              <a:rPr lang="en-US" altLang="zh-CN" b="1" dirty="0" err="1" smtClean="0">
                <a:latin typeface="微软雅黑" panose="020B0503020204020204" pitchFamily="34" charset="-122"/>
                <a:ea typeface="微软雅黑" panose="020B0503020204020204" pitchFamily="34" charset="-122"/>
              </a:rPr>
              <a:t>Edsger</a:t>
            </a:r>
            <a:r>
              <a:rPr lang="en-US" altLang="zh-CN" b="1" dirty="0" smtClean="0">
                <a:latin typeface="微软雅黑" panose="020B0503020204020204" pitchFamily="34" charset="-122"/>
                <a:ea typeface="微软雅黑" panose="020B0503020204020204" pitchFamily="34" charset="-122"/>
              </a:rPr>
              <a:t> W. </a:t>
            </a:r>
            <a:r>
              <a:rPr lang="en-US" altLang="zh-CN" b="1" dirty="0" err="1" smtClean="0">
                <a:latin typeface="微软雅黑" panose="020B0503020204020204" pitchFamily="34" charset="-122"/>
                <a:ea typeface="微软雅黑" panose="020B0503020204020204" pitchFamily="34" charset="-122"/>
              </a:rPr>
              <a:t>Dijkstra</a:t>
            </a:r>
            <a:endParaRPr lang="en-US" altLang="zh-CN" b="1" dirty="0" smtClean="0">
              <a:latin typeface="微软雅黑" panose="020B0503020204020204" pitchFamily="34" charset="-122"/>
              <a:ea typeface="微软雅黑" panose="020B0503020204020204" pitchFamily="34" charset="-122"/>
            </a:endParaRPr>
          </a:p>
          <a:p>
            <a:pPr algn="ctr"/>
            <a:r>
              <a:rPr lang="en-US" altLang="zh-CN" b="1" dirty="0" smtClean="0">
                <a:latin typeface="微软雅黑" panose="020B0503020204020204" pitchFamily="34" charset="-122"/>
                <a:ea typeface="微软雅黑" panose="020B0503020204020204" pitchFamily="34" charset="-122"/>
              </a:rPr>
              <a:t>1972</a:t>
            </a:r>
            <a:r>
              <a:rPr lang="zh-CN" altLang="en-US" b="1" dirty="0" smtClean="0">
                <a:latin typeface="微软雅黑" panose="020B0503020204020204" pitchFamily="34" charset="-122"/>
                <a:ea typeface="微软雅黑" panose="020B0503020204020204" pitchFamily="34" charset="-122"/>
              </a:rPr>
              <a:t>年图灵奖</a:t>
            </a:r>
            <a:endParaRPr lang="en-US" altLang="zh-CN" b="1" dirty="0" smtClean="0">
              <a:latin typeface="微软雅黑" panose="020B0503020204020204" pitchFamily="34" charset="-122"/>
              <a:ea typeface="微软雅黑" panose="020B0503020204020204" pitchFamily="34" charset="-122"/>
            </a:endParaRPr>
          </a:p>
          <a:p>
            <a:pPr algn="ctr"/>
            <a:r>
              <a:rPr lang="zh-CN" altLang="en-US" b="1" dirty="0" smtClean="0">
                <a:latin typeface="微软雅黑" panose="020B0503020204020204" pitchFamily="34" charset="-122"/>
                <a:ea typeface="微软雅黑" panose="020B0503020204020204" pitchFamily="34" charset="-122"/>
              </a:rPr>
              <a:t>信号量与</a:t>
            </a:r>
            <a:r>
              <a:rPr lang="en-US" altLang="zh-CN" b="1" dirty="0" smtClean="0">
                <a:latin typeface="微软雅黑" panose="020B0503020204020204" pitchFamily="34" charset="-122"/>
                <a:ea typeface="微软雅黑" panose="020B0503020204020204" pitchFamily="34" charset="-122"/>
              </a:rPr>
              <a:t>PV</a:t>
            </a:r>
            <a:r>
              <a:rPr lang="zh-CN" altLang="en-US" b="1" dirty="0">
                <a:latin typeface="微软雅黑" panose="020B0503020204020204" pitchFamily="34" charset="-122"/>
                <a:ea typeface="微软雅黑" panose="020B0503020204020204" pitchFamily="34" charset="-122"/>
              </a:rPr>
              <a:t>原语</a:t>
            </a:r>
            <a:endParaRPr lang="en-US" altLang="zh-CN" b="1" dirty="0" smtClean="0">
              <a:latin typeface="微软雅黑" panose="020B0503020204020204" pitchFamily="34" charset="-122"/>
              <a:ea typeface="微软雅黑" panose="020B0503020204020204" pitchFamily="34" charset="-122"/>
            </a:endParaRPr>
          </a:p>
          <a:p>
            <a:pPr algn="ctr"/>
            <a:r>
              <a:rPr lang="zh-CN" altLang="en-US" b="1" dirty="0" smtClean="0">
                <a:latin typeface="微软雅黑" panose="020B0503020204020204" pitchFamily="34" charset="-122"/>
                <a:ea typeface="微软雅黑" panose="020B0503020204020204" pitchFamily="34" charset="-122"/>
              </a:rPr>
              <a:t>最短路径算法的创造者</a:t>
            </a:r>
            <a:endParaRPr lang="en-US" altLang="zh-CN" b="1" dirty="0" smtClean="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366366" y="1600771"/>
            <a:ext cx="2753970" cy="3016370"/>
          </a:xfrm>
          <a:prstGeom prst="rect">
            <a:avLst/>
          </a:prstGeom>
        </p:spPr>
      </p:pic>
      <p:sp>
        <p:nvSpPr>
          <p:cNvPr id="10" name="文本框 9"/>
          <p:cNvSpPr txBox="1"/>
          <p:nvPr/>
        </p:nvSpPr>
        <p:spPr>
          <a:xfrm>
            <a:off x="6030035" y="4728046"/>
            <a:ext cx="3294493" cy="1077218"/>
          </a:xfrm>
          <a:prstGeom prst="rect">
            <a:avLst/>
          </a:prstGeom>
          <a:noFill/>
        </p:spPr>
        <p:txBody>
          <a:bodyPr wrap="none" rtlCol="0">
            <a:spAutoFit/>
          </a:bodyPr>
          <a:lstStyle/>
          <a:p>
            <a:pPr algn="ctr"/>
            <a:r>
              <a:rPr lang="en-US" altLang="zh-CN" sz="1600" b="1" dirty="0" err="1" smtClean="0">
                <a:latin typeface="微软雅黑" panose="020B0503020204020204" pitchFamily="34" charset="-122"/>
                <a:ea typeface="微软雅黑" panose="020B0503020204020204" pitchFamily="34" charset="-122"/>
              </a:rPr>
              <a:t>Udi</a:t>
            </a:r>
            <a:r>
              <a:rPr lang="en-US" altLang="zh-CN" sz="1600" b="1" dirty="0" smtClean="0">
                <a:latin typeface="微软雅黑" panose="020B0503020204020204" pitchFamily="34" charset="-122"/>
                <a:ea typeface="微软雅黑" panose="020B0503020204020204" pitchFamily="34" charset="-122"/>
              </a:rPr>
              <a:t> </a:t>
            </a:r>
            <a:r>
              <a:rPr lang="en-US" altLang="zh-CN" sz="1600" b="1" dirty="0" err="1" smtClean="0">
                <a:latin typeface="微软雅黑" panose="020B0503020204020204" pitchFamily="34" charset="-122"/>
                <a:ea typeface="微软雅黑" panose="020B0503020204020204" pitchFamily="34" charset="-122"/>
              </a:rPr>
              <a:t>Manber</a:t>
            </a:r>
            <a:endParaRPr lang="en-US" altLang="zh-CN" sz="1600" b="1" dirty="0" smtClean="0">
              <a:latin typeface="微软雅黑" panose="020B0503020204020204" pitchFamily="34" charset="-122"/>
              <a:ea typeface="微软雅黑" panose="020B0503020204020204" pitchFamily="34" charset="-122"/>
            </a:endParaRPr>
          </a:p>
          <a:p>
            <a:pPr algn="ctr"/>
            <a:r>
              <a:rPr lang="zh-CN" altLang="en-US" sz="1600" b="1" dirty="0" smtClean="0">
                <a:latin typeface="微软雅黑" panose="020B0503020204020204" pitchFamily="34" charset="-122"/>
                <a:ea typeface="微软雅黑" panose="020B0503020204020204" pitchFamily="34" charset="-122"/>
              </a:rPr>
              <a:t>首席算法官，算法大师</a:t>
            </a:r>
            <a:endParaRPr lang="en-US" altLang="zh-CN" sz="1600" b="1" dirty="0" smtClean="0">
              <a:latin typeface="微软雅黑" panose="020B0503020204020204" pitchFamily="34" charset="-122"/>
              <a:ea typeface="微软雅黑" panose="020B0503020204020204" pitchFamily="34" charset="-122"/>
            </a:endParaRPr>
          </a:p>
          <a:p>
            <a:pPr algn="ctr"/>
            <a:r>
              <a:rPr lang="en-US" altLang="zh-CN" sz="1600" b="1" dirty="0" smtClean="0">
                <a:latin typeface="微软雅黑" panose="020B0503020204020204" pitchFamily="34" charset="-122"/>
                <a:ea typeface="微软雅黑" panose="020B0503020204020204" pitchFamily="34" charset="-122"/>
              </a:rPr>
              <a:t>Amazon</a:t>
            </a:r>
            <a:r>
              <a:rPr lang="zh-CN" altLang="en-US" sz="1600" b="1" dirty="0" smtClean="0">
                <a:latin typeface="微软雅黑" panose="020B0503020204020204" pitchFamily="34" charset="-122"/>
                <a:ea typeface="微软雅黑" panose="020B0503020204020204" pitchFamily="34" charset="-122"/>
              </a:rPr>
              <a:t>，谷歌</a:t>
            </a:r>
            <a:endParaRPr lang="en-US" altLang="zh-CN" sz="1600" b="1" dirty="0" smtClean="0">
              <a:latin typeface="微软雅黑" panose="020B0503020204020204" pitchFamily="34" charset="-122"/>
              <a:ea typeface="微软雅黑" panose="020B0503020204020204" pitchFamily="34" charset="-122"/>
            </a:endParaRPr>
          </a:p>
          <a:p>
            <a:pPr algn="ctr"/>
            <a:r>
              <a:rPr lang="en-US" altLang="zh-CN" sz="1600" b="1" dirty="0" smtClean="0">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算法引论</a:t>
            </a:r>
            <a:r>
              <a:rPr lang="en-US" altLang="zh-CN" sz="1600" b="1" dirty="0" smtClean="0">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一种创造性方法</a:t>
            </a:r>
            <a:r>
              <a:rPr lang="en-US" altLang="zh-CN"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12</a:t>
            </a:fld>
            <a:r>
              <a:rPr lang="en-US" altLang="zh-CN" smtClean="0"/>
              <a:t>/50</a:t>
            </a:r>
            <a:endParaRPr lang="en-US" altLang="zh-CN" dirty="0"/>
          </a:p>
        </p:txBody>
      </p:sp>
    </p:spTree>
    <p:extLst>
      <p:ext uri="{BB962C8B-B14F-4D97-AF65-F5344CB8AC3E}">
        <p14:creationId xmlns:p14="http://schemas.microsoft.com/office/powerpoint/2010/main" val="35383785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ACM</a:t>
            </a:r>
            <a:r>
              <a:rPr lang="zh-CN" altLang="en-US" dirty="0" smtClean="0"/>
              <a:t>程序设计大赛</a:t>
            </a:r>
            <a:endParaRPr lang="en-US" altLang="zh-CN" dirty="0" smtClean="0"/>
          </a:p>
          <a:p>
            <a:pPr lvl="1"/>
            <a:r>
              <a:rPr lang="en-US" altLang="zh-CN" dirty="0" smtClean="0"/>
              <a:t>1970</a:t>
            </a:r>
            <a:r>
              <a:rPr lang="zh-CN" altLang="en-US" dirty="0" smtClean="0"/>
              <a:t>年创办至今四十多年的历史</a:t>
            </a:r>
            <a:endParaRPr lang="en-US" altLang="zh-CN" dirty="0" smtClean="0"/>
          </a:p>
          <a:p>
            <a:pPr lvl="1"/>
            <a:r>
              <a:rPr lang="zh-CN" altLang="en-US" dirty="0" smtClean="0"/>
              <a:t>“程序设计的奥林匹克”大赛</a:t>
            </a:r>
            <a:endParaRPr lang="en-US" altLang="zh-CN" dirty="0" smtClean="0"/>
          </a:p>
          <a:p>
            <a:pPr lvl="1"/>
            <a:r>
              <a:rPr lang="zh-CN" altLang="en-US" dirty="0" smtClean="0"/>
              <a:t>浙江大学，上海交通大学（三次冠军）</a:t>
            </a:r>
            <a:endParaRPr lang="zh-CN" altLang="en-US" dirty="0"/>
          </a:p>
        </p:txBody>
      </p:sp>
      <p:sp>
        <p:nvSpPr>
          <p:cNvPr id="3" name="标题 2"/>
          <p:cNvSpPr>
            <a:spLocks noGrp="1"/>
          </p:cNvSpPr>
          <p:nvPr>
            <p:ph type="title"/>
          </p:nvPr>
        </p:nvSpPr>
        <p:spPr/>
        <p:txBody>
          <a:bodyPr/>
          <a:lstStyle/>
          <a:p>
            <a:r>
              <a:rPr lang="zh-CN" altLang="en-US" dirty="0" smtClean="0"/>
              <a:t>国际大赛</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629" y="1844824"/>
            <a:ext cx="1393304" cy="1378790"/>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568" y="3717033"/>
            <a:ext cx="3640376" cy="2388086"/>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8000" y="3717033"/>
            <a:ext cx="3776448" cy="2351455"/>
          </a:xfrm>
          <a:prstGeom prst="rect">
            <a:avLst/>
          </a:prstGeom>
        </p:spPr>
      </p:pic>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13</a:t>
            </a:fld>
            <a:r>
              <a:rPr lang="en-US" altLang="zh-CN" smtClean="0"/>
              <a:t>/50</a:t>
            </a:r>
            <a:endParaRPr lang="en-US" altLang="zh-CN" dirty="0"/>
          </a:p>
        </p:txBody>
      </p:sp>
    </p:spTree>
    <p:extLst>
      <p:ext uri="{BB962C8B-B14F-4D97-AF65-F5344CB8AC3E}">
        <p14:creationId xmlns:p14="http://schemas.microsoft.com/office/powerpoint/2010/main" val="42761134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551906"/>
            <a:ext cx="4000500" cy="1438275"/>
          </a:xfrm>
        </p:spPr>
      </p:pic>
      <p:sp>
        <p:nvSpPr>
          <p:cNvPr id="3" name="标题 2"/>
          <p:cNvSpPr>
            <a:spLocks noGrp="1"/>
          </p:cNvSpPr>
          <p:nvPr>
            <p:ph type="title"/>
          </p:nvPr>
        </p:nvSpPr>
        <p:spPr/>
        <p:txBody>
          <a:bodyPr/>
          <a:lstStyle/>
          <a:p>
            <a:r>
              <a:rPr lang="zh-CN" altLang="en-US" dirty="0" smtClean="0"/>
              <a:t>学术顶级会议及期刊</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1504751"/>
            <a:ext cx="2821752" cy="3632695"/>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9632" y="3026233"/>
            <a:ext cx="3528392" cy="2316756"/>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9762" y="5301208"/>
            <a:ext cx="6276190" cy="1076190"/>
          </a:xfrm>
          <a:prstGeom prst="rect">
            <a:avLst/>
          </a:prstGeom>
        </p:spPr>
      </p:pic>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14</a:t>
            </a:fld>
            <a:r>
              <a:rPr lang="en-US" altLang="zh-CN" smtClean="0"/>
              <a:t>/50</a:t>
            </a:r>
            <a:endParaRPr lang="en-US" altLang="zh-CN" dirty="0"/>
          </a:p>
        </p:txBody>
      </p:sp>
    </p:spTree>
    <p:extLst>
      <p:ext uri="{BB962C8B-B14F-4D97-AF65-F5344CB8AC3E}">
        <p14:creationId xmlns:p14="http://schemas.microsoft.com/office/powerpoint/2010/main" val="22167037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算法工程师人才需求</a:t>
            </a:r>
            <a:endParaRPr lang="zh-CN" altLang="en-US" dirty="0"/>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15</a:t>
            </a:fld>
            <a:r>
              <a:rPr lang="en-US" altLang="zh-CN" smtClean="0"/>
              <a:t>/50</a:t>
            </a:r>
            <a:endParaRPr lang="en-US" altLang="zh-CN"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5306" y="1075954"/>
            <a:ext cx="6619902" cy="5192713"/>
          </a:xfrm>
        </p:spPr>
      </p:pic>
    </p:spTree>
    <p:extLst>
      <p:ext uri="{BB962C8B-B14F-4D97-AF65-F5344CB8AC3E}">
        <p14:creationId xmlns:p14="http://schemas.microsoft.com/office/powerpoint/2010/main" val="419221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pPr fontAlgn="auto">
              <a:spcAft>
                <a:spcPts val="0"/>
              </a:spcAft>
              <a:defRPr/>
            </a:pPr>
            <a:r>
              <a:rPr lang="zh-CN" altLang="en-US" sz="7200" b="1" dirty="0" smtClean="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算法设计与分析</a:t>
            </a:r>
            <a:endParaRPr lang="zh-CN" altLang="en-US" sz="4400" b="1" dirty="0">
              <a:solidFill>
                <a:srgbClr val="FF0000"/>
              </a:solidFill>
              <a:effectLst>
                <a:outerShdw blurRad="38100" dist="38100" dir="2700000" algn="tl">
                  <a:srgbClr val="000000">
                    <a:alpha val="43137"/>
                  </a:srgbClr>
                </a:outerShdw>
              </a:effectLst>
              <a:latin typeface="微软雅黑" panose="020B0503020204020204" pitchFamily="34" charset="-122"/>
            </a:endParaRPr>
          </a:p>
        </p:txBody>
      </p:sp>
      <p:sp>
        <p:nvSpPr>
          <p:cNvPr id="6" name="圆角矩形 5"/>
          <p:cNvSpPr/>
          <p:nvPr/>
        </p:nvSpPr>
        <p:spPr>
          <a:xfrm>
            <a:off x="155575" y="2244204"/>
            <a:ext cx="8809038" cy="2120900"/>
          </a:xfrm>
          <a:prstGeom prst="round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6000" b="1" dirty="0" smtClean="0">
                <a:solidFill>
                  <a:srgbClr val="FF0000"/>
                </a:solidFill>
                <a:effectLst>
                  <a:outerShdw blurRad="38100" dist="38100" dir="2700000" algn="tl">
                    <a:srgbClr val="000000">
                      <a:alpha val="43137"/>
                    </a:srgbClr>
                  </a:outerShdw>
                </a:effectLst>
                <a:ea typeface="隶书" panose="02010509060101010101" pitchFamily="49" charset="-122"/>
              </a:rPr>
              <a:t>二、算法与程序</a:t>
            </a:r>
            <a:endParaRPr lang="zh-CN" altLang="en-US" sz="6000" b="1" dirty="0">
              <a:solidFill>
                <a:srgbClr val="FF0000"/>
              </a:solidFill>
              <a:effectLst>
                <a:outerShdw blurRad="38100" dist="38100" dir="2700000" algn="tl">
                  <a:srgbClr val="000000">
                    <a:alpha val="43137"/>
                  </a:srgbClr>
                </a:outerShdw>
              </a:effectLst>
              <a:ea typeface="隶书" panose="02010509060101010101" pitchFamily="49" charset="-122"/>
            </a:endParaRPr>
          </a:p>
        </p:txBody>
      </p:sp>
      <p:sp>
        <p:nvSpPr>
          <p:cNvPr id="6150" name="矩形 6"/>
          <p:cNvSpPr>
            <a:spLocks noChangeArrowheads="1"/>
          </p:cNvSpPr>
          <p:nvPr/>
        </p:nvSpPr>
        <p:spPr bwMode="auto">
          <a:xfrm>
            <a:off x="0" y="0"/>
            <a:ext cx="9144000" cy="1700213"/>
          </a:xfrm>
          <a:prstGeom prst="rect">
            <a:avLst/>
          </a:prstGeom>
          <a:solidFill>
            <a:srgbClr val="5629F9"/>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矩形 7"/>
          <p:cNvSpPr/>
          <p:nvPr/>
        </p:nvSpPr>
        <p:spPr bwMode="auto">
          <a:xfrm>
            <a:off x="0" y="6429375"/>
            <a:ext cx="9144000" cy="417513"/>
          </a:xfrm>
          <a:prstGeom prst="rect">
            <a:avLst/>
          </a:prstGeom>
          <a:solidFill>
            <a:srgbClr val="5629F9"/>
          </a:solidFill>
          <a:ln w="9525" cap="flat" cmpd="sng" algn="ctr">
            <a:noFill/>
            <a:prstDash val="solid"/>
            <a:round/>
            <a:headEnd type="none" w="med" len="med"/>
            <a:tailEnd type="none" w="med" len="med"/>
          </a:ln>
          <a:effectLst/>
          <a:extLst/>
        </p:spPr>
        <p:txBody>
          <a:bodyPr wrap="none"/>
          <a:lstStyle/>
          <a:p>
            <a:pPr eaLnBrk="1" hangingPunct="1">
              <a:defRPr/>
            </a:pP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信息科学与工程学院</a:t>
            </a:r>
            <a:endParaRPr lang="zh-CN" altLang="en-US" dirty="0"/>
          </a:p>
        </p:txBody>
      </p:sp>
      <p:pic>
        <p:nvPicPr>
          <p:cNvPr id="6152"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613" y="6429375"/>
            <a:ext cx="3937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0"/>
          </p:nvPr>
        </p:nvSpPr>
        <p:spPr/>
        <p:txBody>
          <a:bodyPr/>
          <a:lstStyle/>
          <a:p>
            <a:pPr>
              <a:defRPr/>
            </a:pPr>
            <a:fld id="{459EA7AB-6CCF-4392-BD0C-0EE200CA1E6B}" type="slidenum">
              <a:rPr lang="en-US" altLang="zh-CN" smtClean="0"/>
              <a:pPr>
                <a:defRPr/>
              </a:pPr>
              <a:t>16</a:t>
            </a:fld>
            <a:r>
              <a:rPr lang="en-US" altLang="zh-CN" smtClean="0"/>
              <a:t>/50</a:t>
            </a:r>
            <a:endParaRPr lang="en-US" altLang="zh-CN" dirty="0"/>
          </a:p>
        </p:txBody>
      </p:sp>
    </p:spTree>
    <p:extLst>
      <p:ext uri="{BB962C8B-B14F-4D97-AF65-F5344CB8AC3E}">
        <p14:creationId xmlns:p14="http://schemas.microsoft.com/office/powerpoint/2010/main" val="13814159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251074" y="1453676"/>
            <a:ext cx="8784976" cy="4886604"/>
          </a:xfrm>
        </p:spPr>
        <p:txBody>
          <a:bodyPr/>
          <a:lstStyle/>
          <a:p>
            <a:pPr>
              <a:lnSpc>
                <a:spcPct val="150000"/>
              </a:lnSpc>
              <a:defRPr/>
            </a:pPr>
            <a:r>
              <a:rPr lang="zh-CN" altLang="en-US" sz="2800" dirty="0" smtClean="0"/>
              <a:t>算法是指</a:t>
            </a:r>
            <a:r>
              <a:rPr lang="zh-CN" altLang="en-US" sz="2800" dirty="0"/>
              <a:t>解决问题的一种方法或一个过程</a:t>
            </a:r>
            <a:r>
              <a:rPr lang="zh-CN" altLang="en-US" sz="2800" dirty="0" smtClean="0"/>
              <a:t>。算法</a:t>
            </a:r>
            <a:r>
              <a:rPr lang="zh-CN" altLang="en-US" sz="2800" dirty="0"/>
              <a:t>是若干</a:t>
            </a:r>
            <a:r>
              <a:rPr lang="zh-CN" altLang="en-US" sz="2800" dirty="0" smtClean="0"/>
              <a:t>指令</a:t>
            </a:r>
            <a:r>
              <a:rPr lang="zh-CN" altLang="en-US" sz="2800" dirty="0"/>
              <a:t>的有穷序列，满足性质：</a:t>
            </a:r>
          </a:p>
          <a:p>
            <a:pPr lvl="1">
              <a:lnSpc>
                <a:spcPct val="150000"/>
              </a:lnSpc>
              <a:defRPr/>
            </a:pPr>
            <a:r>
              <a:rPr lang="en-US" altLang="zh-CN" sz="2400" dirty="0" smtClean="0"/>
              <a:t> </a:t>
            </a:r>
            <a:r>
              <a:rPr lang="zh-CN" altLang="en-US" sz="2400" dirty="0" smtClean="0"/>
              <a:t>输入</a:t>
            </a:r>
            <a:r>
              <a:rPr lang="zh-CN" altLang="en-US" sz="2400" dirty="0" smtClean="0"/>
              <a:t>：由外部</a:t>
            </a:r>
            <a:r>
              <a:rPr lang="zh-CN" altLang="en-US" sz="2400" dirty="0"/>
              <a:t>提供的量作为算法的输入。</a:t>
            </a:r>
          </a:p>
          <a:p>
            <a:pPr lvl="1">
              <a:lnSpc>
                <a:spcPct val="150000"/>
              </a:lnSpc>
              <a:defRPr/>
            </a:pPr>
            <a:r>
              <a:rPr lang="zh-CN" altLang="en-US" sz="2400" dirty="0" smtClean="0"/>
              <a:t> 输出</a:t>
            </a:r>
            <a:r>
              <a:rPr lang="zh-CN" altLang="en-US" sz="2400" dirty="0"/>
              <a:t>：算法产生至少一个量作为输出。</a:t>
            </a:r>
          </a:p>
          <a:p>
            <a:pPr lvl="1">
              <a:lnSpc>
                <a:spcPct val="150000"/>
              </a:lnSpc>
              <a:defRPr/>
            </a:pPr>
            <a:r>
              <a:rPr lang="zh-CN" altLang="en-US" sz="2400" dirty="0" smtClean="0"/>
              <a:t> 确定性</a:t>
            </a:r>
            <a:r>
              <a:rPr lang="zh-CN" altLang="en-US" sz="2400" dirty="0"/>
              <a:t>：组成算法的每条指令是清晰，无歧义的。</a:t>
            </a:r>
          </a:p>
          <a:p>
            <a:pPr lvl="1">
              <a:lnSpc>
                <a:spcPct val="150000"/>
              </a:lnSpc>
              <a:defRPr/>
            </a:pPr>
            <a:r>
              <a:rPr lang="zh-CN" altLang="en-US" sz="2400" dirty="0" smtClean="0"/>
              <a:t> 有限性</a:t>
            </a:r>
            <a:r>
              <a:rPr lang="zh-CN" altLang="en-US" sz="2400" dirty="0"/>
              <a:t>：算法中每条指令的执行次数是有限的，执行每条指令的时间也是有限的。</a:t>
            </a:r>
          </a:p>
        </p:txBody>
      </p:sp>
      <p:sp>
        <p:nvSpPr>
          <p:cNvPr id="2" name="标题 1"/>
          <p:cNvSpPr>
            <a:spLocks noGrp="1"/>
          </p:cNvSpPr>
          <p:nvPr>
            <p:ph type="title"/>
          </p:nvPr>
        </p:nvSpPr>
        <p:spPr/>
        <p:txBody>
          <a:bodyPr/>
          <a:lstStyle/>
          <a:p>
            <a:r>
              <a:rPr lang="zh-CN" altLang="en-US" dirty="0" smtClean="0"/>
              <a:t>二、算法</a:t>
            </a:r>
            <a:r>
              <a:rPr lang="en-US" altLang="zh-CN" dirty="0" smtClean="0"/>
              <a:t>(Algorithm)</a:t>
            </a:r>
            <a:endParaRPr lang="zh-CN" altLang="en-US" dirty="0"/>
          </a:p>
        </p:txBody>
      </p:sp>
      <p:sp>
        <p:nvSpPr>
          <p:cNvPr id="3" name="灯片编号占位符 2"/>
          <p:cNvSpPr>
            <a:spLocks noGrp="1"/>
          </p:cNvSpPr>
          <p:nvPr>
            <p:ph type="sldNum" sz="quarter" idx="10"/>
          </p:nvPr>
        </p:nvSpPr>
        <p:spPr/>
        <p:txBody>
          <a:bodyPr/>
          <a:lstStyle/>
          <a:p>
            <a:pPr>
              <a:defRPr/>
            </a:pPr>
            <a:fld id="{459EA7AB-6CCF-4392-BD0C-0EE200CA1E6B}" type="slidenum">
              <a:rPr lang="en-US" altLang="zh-CN" smtClean="0"/>
              <a:pPr>
                <a:defRPr/>
              </a:pPr>
              <a:t>17</a:t>
            </a:fld>
            <a:r>
              <a:rPr lang="en-US" altLang="zh-CN" smtClean="0"/>
              <a:t>/50</a:t>
            </a:r>
            <a:endParaRPr lang="en-US" altLang="zh-CN"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算法是问题的程序化解决方案。一个问题可以设计不同的算法来求解，同一个算法可以采用不同的形式来表述</a:t>
            </a:r>
            <a:r>
              <a:rPr lang="zh-CN" altLang="en-US" dirty="0" smtClean="0"/>
              <a:t>。</a:t>
            </a:r>
            <a:endParaRPr lang="en-US" altLang="zh-CN" dirty="0" smtClean="0"/>
          </a:p>
          <a:p>
            <a:pPr lvl="1">
              <a:lnSpc>
                <a:spcPct val="150000"/>
              </a:lnSpc>
            </a:pPr>
            <a:r>
              <a:rPr lang="zh-CN" altLang="en-US" dirty="0" smtClean="0"/>
              <a:t>描述</a:t>
            </a:r>
            <a:r>
              <a:rPr lang="zh-CN" altLang="en-US" dirty="0"/>
              <a:t>算法可以有多种方式，如自然语言方式、流程图方式、伪代码方式、计算机语言表示方式与表格方式等。 </a:t>
            </a:r>
            <a:endParaRPr lang="en-US" altLang="zh-CN" dirty="0" smtClean="0"/>
          </a:p>
          <a:p>
            <a:pPr lvl="1">
              <a:lnSpc>
                <a:spcPct val="150000"/>
              </a:lnSpc>
            </a:pPr>
            <a:r>
              <a:rPr lang="zh-CN" altLang="en-US" dirty="0" smtClean="0"/>
              <a:t>当</a:t>
            </a:r>
            <a:r>
              <a:rPr lang="zh-CN" altLang="en-US" dirty="0"/>
              <a:t>一个算法使用计算机程序设计语言描述时，就是程序。</a:t>
            </a:r>
          </a:p>
          <a:p>
            <a:endParaRPr lang="zh-CN" altLang="en-US" dirty="0"/>
          </a:p>
        </p:txBody>
      </p:sp>
      <p:sp>
        <p:nvSpPr>
          <p:cNvPr id="3" name="标题 2"/>
          <p:cNvSpPr>
            <a:spLocks noGrp="1"/>
          </p:cNvSpPr>
          <p:nvPr>
            <p:ph type="title"/>
          </p:nvPr>
        </p:nvSpPr>
        <p:spPr/>
        <p:txBody>
          <a:bodyPr/>
          <a:lstStyle/>
          <a:p>
            <a:r>
              <a:rPr lang="zh-CN" altLang="en-US" dirty="0" smtClean="0"/>
              <a:t>算法描述</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18</a:t>
            </a:fld>
            <a:r>
              <a:rPr lang="en-US" altLang="zh-CN" smtClean="0"/>
              <a:t>/50</a:t>
            </a:r>
            <a:endParaRPr lang="en-US" altLang="zh-CN" dirty="0"/>
          </a:p>
        </p:txBody>
      </p:sp>
    </p:spTree>
    <p:extLst>
      <p:ext uri="{BB962C8B-B14F-4D97-AF65-F5344CB8AC3E}">
        <p14:creationId xmlns:p14="http://schemas.microsoft.com/office/powerpoint/2010/main" val="33517331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 算法</a:t>
            </a:r>
            <a:r>
              <a:rPr lang="zh-CN" altLang="en-US" dirty="0"/>
              <a:t>描述</a:t>
            </a:r>
            <a:r>
              <a:rPr lang="zh-CN" altLang="en-US" dirty="0" smtClean="0"/>
              <a:t>举例</a:t>
            </a:r>
            <a:endParaRPr lang="en-US" altLang="zh-CN" dirty="0" smtClean="0"/>
          </a:p>
          <a:p>
            <a:pPr marL="457200" lvl="1" indent="0">
              <a:lnSpc>
                <a:spcPct val="150000"/>
              </a:lnSpc>
              <a:buNone/>
            </a:pPr>
            <a:r>
              <a:rPr lang="zh-CN" altLang="en-US" dirty="0" smtClean="0"/>
              <a:t>求</a:t>
            </a:r>
            <a:r>
              <a:rPr lang="zh-CN" altLang="en-US" dirty="0"/>
              <a:t>两个整数</a:t>
            </a:r>
            <a:r>
              <a:rPr lang="en-US" altLang="zh-CN" dirty="0" err="1"/>
              <a:t>a,b</a:t>
            </a:r>
            <a:r>
              <a:rPr lang="en-US" altLang="zh-CN" dirty="0"/>
              <a:t>(a&gt;b)</a:t>
            </a:r>
            <a:r>
              <a:rPr lang="zh-CN" altLang="en-US" dirty="0"/>
              <a:t>的最大公约数的欧几里德算法</a:t>
            </a:r>
            <a:r>
              <a:rPr lang="en-US" altLang="zh-CN" dirty="0"/>
              <a:t>:</a:t>
            </a:r>
          </a:p>
          <a:p>
            <a:pPr marL="457200" lvl="1" indent="0">
              <a:lnSpc>
                <a:spcPct val="150000"/>
              </a:lnSpc>
              <a:buNone/>
            </a:pPr>
            <a:r>
              <a:rPr lang="en-US" altLang="zh-CN" dirty="0" smtClean="0"/>
              <a:t>(1) a</a:t>
            </a:r>
            <a:r>
              <a:rPr lang="zh-CN" altLang="en-US" dirty="0"/>
              <a:t>除以</a:t>
            </a:r>
            <a:r>
              <a:rPr lang="en-US" altLang="zh-CN" dirty="0"/>
              <a:t>b</a:t>
            </a:r>
            <a:r>
              <a:rPr lang="zh-CN" altLang="en-US" dirty="0"/>
              <a:t>得余数</a:t>
            </a:r>
            <a:r>
              <a:rPr lang="en-US" altLang="zh-CN" dirty="0"/>
              <a:t>r;</a:t>
            </a:r>
            <a:r>
              <a:rPr lang="zh-CN" altLang="en-US" dirty="0"/>
              <a:t>若</a:t>
            </a:r>
            <a:r>
              <a:rPr lang="en-US" altLang="zh-CN" dirty="0"/>
              <a:t>r=0,</a:t>
            </a:r>
            <a:r>
              <a:rPr lang="zh-CN" altLang="en-US" dirty="0"/>
              <a:t>则</a:t>
            </a:r>
            <a:r>
              <a:rPr lang="en-US" altLang="zh-CN" dirty="0"/>
              <a:t>b</a:t>
            </a:r>
            <a:r>
              <a:rPr lang="zh-CN" altLang="en-US" dirty="0"/>
              <a:t>为所求的最大公约数。</a:t>
            </a:r>
          </a:p>
          <a:p>
            <a:pPr marL="971550" lvl="1" indent="-514350">
              <a:lnSpc>
                <a:spcPct val="150000"/>
              </a:lnSpc>
              <a:buAutoNum type="arabicParenBoth" startAt="2"/>
            </a:pPr>
            <a:r>
              <a:rPr lang="zh-CN" altLang="en-US" dirty="0" smtClean="0"/>
              <a:t> 若</a:t>
            </a:r>
            <a:r>
              <a:rPr lang="en-US" altLang="zh-CN" dirty="0"/>
              <a:t>r≠0,</a:t>
            </a:r>
            <a:r>
              <a:rPr lang="zh-CN" altLang="en-US" dirty="0"/>
              <a:t>以</a:t>
            </a:r>
            <a:r>
              <a:rPr lang="en-US" altLang="zh-CN" dirty="0"/>
              <a:t>b</a:t>
            </a:r>
            <a:r>
              <a:rPr lang="zh-CN" altLang="en-US" dirty="0"/>
              <a:t>为</a:t>
            </a:r>
            <a:r>
              <a:rPr lang="en-US" altLang="zh-CN" dirty="0" err="1"/>
              <a:t>a,r</a:t>
            </a:r>
            <a:r>
              <a:rPr lang="zh-CN" altLang="en-US" dirty="0"/>
              <a:t>为</a:t>
            </a:r>
            <a:r>
              <a:rPr lang="en-US" altLang="zh-CN" dirty="0"/>
              <a:t>b,</a:t>
            </a:r>
            <a:r>
              <a:rPr lang="zh-CN" altLang="en-US" dirty="0"/>
              <a:t>继续</a:t>
            </a:r>
            <a:r>
              <a:rPr lang="en-US" altLang="zh-CN" dirty="0"/>
              <a:t>(1)</a:t>
            </a:r>
            <a:r>
              <a:rPr lang="zh-CN" altLang="en-US" dirty="0" smtClean="0"/>
              <a:t>。</a:t>
            </a:r>
            <a:endParaRPr lang="en-US" altLang="zh-CN" dirty="0" smtClean="0"/>
          </a:p>
          <a:p>
            <a:pPr marL="457200" lvl="1" indent="0">
              <a:lnSpc>
                <a:spcPct val="150000"/>
              </a:lnSpc>
              <a:buNone/>
            </a:pPr>
            <a:endParaRPr lang="zh-CN" altLang="en-US" dirty="0"/>
          </a:p>
          <a:p>
            <a:pPr lvl="1"/>
            <a:r>
              <a:rPr lang="zh-CN" altLang="en-US" dirty="0"/>
              <a:t>注意到任两整数总存在</a:t>
            </a:r>
            <a:r>
              <a:rPr lang="zh-CN" altLang="en-US" dirty="0" smtClean="0"/>
              <a:t>最大公约数，上述</a:t>
            </a:r>
            <a:r>
              <a:rPr lang="zh-CN" altLang="en-US" dirty="0"/>
              <a:t>辗转相除过程中余数逐步变</a:t>
            </a:r>
            <a:r>
              <a:rPr lang="zh-CN" altLang="en-US" dirty="0" smtClean="0"/>
              <a:t>小，相除</a:t>
            </a:r>
            <a:r>
              <a:rPr lang="zh-CN" altLang="en-US" dirty="0"/>
              <a:t>过程总会结束。</a:t>
            </a:r>
          </a:p>
          <a:p>
            <a:endParaRPr lang="zh-CN" altLang="en-US" dirty="0"/>
          </a:p>
        </p:txBody>
      </p:sp>
      <p:sp>
        <p:nvSpPr>
          <p:cNvPr id="3" name="标题 2"/>
          <p:cNvSpPr>
            <a:spLocks noGrp="1"/>
          </p:cNvSpPr>
          <p:nvPr>
            <p:ph type="title"/>
          </p:nvPr>
        </p:nvSpPr>
        <p:spPr/>
        <p:txBody>
          <a:bodyPr/>
          <a:lstStyle/>
          <a:p>
            <a:r>
              <a:rPr lang="zh-CN" altLang="en-US" dirty="0" smtClean="0"/>
              <a:t>算法描述举例</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19</a:t>
            </a:fld>
            <a:r>
              <a:rPr lang="en-US" altLang="zh-CN" smtClean="0"/>
              <a:t>/50</a:t>
            </a:r>
            <a:endParaRPr lang="en-US" altLang="zh-CN"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2280" y="53752"/>
            <a:ext cx="1584176" cy="1845100"/>
          </a:xfrm>
          <a:prstGeom prst="rect">
            <a:avLst/>
          </a:prstGeom>
        </p:spPr>
      </p:pic>
    </p:spTree>
    <p:extLst>
      <p:ext uri="{BB962C8B-B14F-4D97-AF65-F5344CB8AC3E}">
        <p14:creationId xmlns:p14="http://schemas.microsoft.com/office/powerpoint/2010/main" val="637574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pPr fontAlgn="auto">
              <a:spcAft>
                <a:spcPts val="0"/>
              </a:spcAft>
              <a:defRPr/>
            </a:pPr>
            <a:r>
              <a:rPr lang="zh-CN" altLang="en-US" sz="7200" b="1" dirty="0" smtClean="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算法设计与分析</a:t>
            </a:r>
            <a:endParaRPr lang="zh-CN" altLang="en-US" sz="4400" b="1" dirty="0">
              <a:solidFill>
                <a:srgbClr val="FF0000"/>
              </a:solidFill>
              <a:effectLst>
                <a:outerShdw blurRad="38100" dist="38100" dir="2700000" algn="tl">
                  <a:srgbClr val="000000">
                    <a:alpha val="43137"/>
                  </a:srgbClr>
                </a:outerShdw>
              </a:effectLst>
              <a:latin typeface="微软雅黑" panose="020B0503020204020204" pitchFamily="34" charset="-122"/>
            </a:endParaRPr>
          </a:p>
        </p:txBody>
      </p:sp>
      <p:sp>
        <p:nvSpPr>
          <p:cNvPr id="6" name="圆角矩形 5"/>
          <p:cNvSpPr/>
          <p:nvPr/>
        </p:nvSpPr>
        <p:spPr>
          <a:xfrm>
            <a:off x="155575" y="2244204"/>
            <a:ext cx="8809038" cy="2120900"/>
          </a:xfrm>
          <a:prstGeom prst="round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6000" b="1" dirty="0" smtClean="0">
                <a:solidFill>
                  <a:srgbClr val="FF0000"/>
                </a:solidFill>
                <a:effectLst>
                  <a:outerShdw blurRad="38100" dist="38100" dir="2700000" algn="tl">
                    <a:srgbClr val="000000">
                      <a:alpha val="43137"/>
                    </a:srgbClr>
                  </a:outerShdw>
                </a:effectLst>
                <a:ea typeface="隶书" panose="02010509060101010101" pitchFamily="49" charset="-122"/>
              </a:rPr>
              <a:t>引论</a:t>
            </a:r>
            <a:r>
              <a:rPr lang="en-US" altLang="zh-CN" sz="6000" b="1" dirty="0" smtClean="0">
                <a:solidFill>
                  <a:srgbClr val="FF0000"/>
                </a:solidFill>
                <a:effectLst>
                  <a:outerShdw blurRad="38100" dist="38100" dir="2700000" algn="tl">
                    <a:srgbClr val="000000">
                      <a:alpha val="43137"/>
                    </a:srgbClr>
                  </a:outerShdw>
                </a:effectLst>
                <a:ea typeface="隶书" panose="02010509060101010101" pitchFamily="49" charset="-122"/>
              </a:rPr>
              <a:t>——</a:t>
            </a:r>
            <a:r>
              <a:rPr lang="zh-CN" altLang="en-US" sz="6000" b="1" dirty="0" smtClean="0">
                <a:solidFill>
                  <a:srgbClr val="FF0000"/>
                </a:solidFill>
                <a:effectLst>
                  <a:outerShdw blurRad="38100" dist="38100" dir="2700000" algn="tl">
                    <a:srgbClr val="000000">
                      <a:alpha val="43137"/>
                    </a:srgbClr>
                  </a:outerShdw>
                </a:effectLst>
                <a:ea typeface="隶书" panose="02010509060101010101" pitchFamily="49" charset="-122"/>
              </a:rPr>
              <a:t>课程说明</a:t>
            </a:r>
            <a:endParaRPr lang="zh-CN" altLang="en-US" sz="6000" b="1" dirty="0">
              <a:solidFill>
                <a:srgbClr val="FF0000"/>
              </a:solidFill>
              <a:effectLst>
                <a:outerShdw blurRad="38100" dist="38100" dir="2700000" algn="tl">
                  <a:srgbClr val="000000">
                    <a:alpha val="43137"/>
                  </a:srgbClr>
                </a:outerShdw>
              </a:effectLst>
              <a:ea typeface="隶书" panose="02010509060101010101" pitchFamily="49" charset="-122"/>
            </a:endParaRPr>
          </a:p>
        </p:txBody>
      </p:sp>
      <p:sp>
        <p:nvSpPr>
          <p:cNvPr id="6150" name="矩形 6"/>
          <p:cNvSpPr>
            <a:spLocks noChangeArrowheads="1"/>
          </p:cNvSpPr>
          <p:nvPr/>
        </p:nvSpPr>
        <p:spPr bwMode="auto">
          <a:xfrm>
            <a:off x="0" y="0"/>
            <a:ext cx="9144000" cy="1700213"/>
          </a:xfrm>
          <a:prstGeom prst="rect">
            <a:avLst/>
          </a:prstGeom>
          <a:solidFill>
            <a:srgbClr val="0070C0"/>
          </a:solidFill>
          <a:ln>
            <a:noFill/>
          </a:ln>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矩形 7"/>
          <p:cNvSpPr/>
          <p:nvPr/>
        </p:nvSpPr>
        <p:spPr bwMode="auto">
          <a:xfrm>
            <a:off x="0" y="6429375"/>
            <a:ext cx="9144000" cy="417513"/>
          </a:xfrm>
          <a:prstGeom prst="rect">
            <a:avLst/>
          </a:prstGeom>
          <a:solidFill>
            <a:srgbClr val="0070C0"/>
          </a:solidFill>
          <a:ln w="9525" cap="flat" cmpd="sng" algn="ctr">
            <a:noFill/>
            <a:prstDash val="solid"/>
            <a:round/>
            <a:headEnd type="none" w="med" len="med"/>
            <a:tailEnd type="none" w="med" len="med"/>
          </a:ln>
          <a:effectLst/>
          <a:extLst/>
        </p:spPr>
        <p:txBody>
          <a:bodyPr wrap="none"/>
          <a:lstStyle/>
          <a:p>
            <a:pPr eaLnBrk="1" hangingPunct="1">
              <a:defRPr/>
            </a:pP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信息科学与工程学院</a:t>
            </a:r>
            <a:endParaRPr lang="zh-CN" altLang="en-US" dirty="0"/>
          </a:p>
        </p:txBody>
      </p:sp>
      <p:pic>
        <p:nvPicPr>
          <p:cNvPr id="6152"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613" y="6429375"/>
            <a:ext cx="3937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0"/>
          </p:nvPr>
        </p:nvSpPr>
        <p:spPr/>
        <p:txBody>
          <a:bodyPr/>
          <a:lstStyle/>
          <a:p>
            <a:pPr>
              <a:defRPr/>
            </a:pPr>
            <a:fld id="{459EA7AB-6CCF-4392-BD0C-0EE200CA1E6B}" type="slidenum">
              <a:rPr lang="en-US" altLang="zh-CN" smtClean="0"/>
              <a:pPr>
                <a:defRPr/>
              </a:pPr>
              <a:t>2</a:t>
            </a:fld>
            <a:r>
              <a:rPr lang="en-US" altLang="zh-CN" smtClean="0"/>
              <a:t>/50</a:t>
            </a:r>
            <a:endParaRPr lang="en-US" altLang="zh-CN" dirty="0"/>
          </a:p>
        </p:txBody>
      </p:sp>
    </p:spTree>
    <p:extLst>
      <p:ext uri="{BB962C8B-B14F-4D97-AF65-F5344CB8AC3E}">
        <p14:creationId xmlns:p14="http://schemas.microsoft.com/office/powerpoint/2010/main" val="2741647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r>
              <a:rPr lang="zh-CN" altLang="en-US" dirty="0"/>
              <a:t>输入正整数</a:t>
            </a:r>
            <a:r>
              <a:rPr lang="en-US" altLang="zh-CN" dirty="0" err="1"/>
              <a:t>a,b</a:t>
            </a:r>
            <a:r>
              <a:rPr lang="en-US" altLang="zh-CN" dirty="0"/>
              <a:t>;</a:t>
            </a:r>
          </a:p>
          <a:p>
            <a:pPr lvl="1"/>
            <a:r>
              <a:rPr lang="en-US" altLang="zh-CN" dirty="0"/>
              <a:t>if(a&lt;b)</a:t>
            </a:r>
          </a:p>
          <a:p>
            <a:pPr lvl="1"/>
            <a:r>
              <a:rPr lang="en-US" altLang="zh-CN" dirty="0"/>
              <a:t>   {c=</a:t>
            </a:r>
            <a:r>
              <a:rPr lang="en-US" altLang="zh-CN" dirty="0" err="1"/>
              <a:t>a;a</a:t>
            </a:r>
            <a:r>
              <a:rPr lang="en-US" altLang="zh-CN" dirty="0"/>
              <a:t>=</a:t>
            </a:r>
            <a:r>
              <a:rPr lang="en-US" altLang="zh-CN" dirty="0" err="1"/>
              <a:t>b;b</a:t>
            </a:r>
            <a:r>
              <a:rPr lang="en-US" altLang="zh-CN" dirty="0"/>
              <a:t>=c;}    /*  </a:t>
            </a:r>
            <a:r>
              <a:rPr lang="zh-CN" altLang="en-US" dirty="0"/>
              <a:t>交换</a:t>
            </a:r>
            <a:r>
              <a:rPr lang="en-US" altLang="zh-CN" dirty="0" err="1"/>
              <a:t>a,b</a:t>
            </a:r>
            <a:r>
              <a:rPr lang="en-US" altLang="zh-CN" dirty="0"/>
              <a:t> ,</a:t>
            </a:r>
            <a:r>
              <a:rPr lang="zh-CN" altLang="en-US" dirty="0"/>
              <a:t>确保</a:t>
            </a:r>
            <a:r>
              <a:rPr lang="en-US" altLang="zh-CN" dirty="0"/>
              <a:t>a&gt;b */</a:t>
            </a:r>
          </a:p>
          <a:p>
            <a:pPr lvl="1"/>
            <a:r>
              <a:rPr lang="en-US" altLang="zh-CN" dirty="0"/>
              <a:t>r=</a:t>
            </a:r>
            <a:r>
              <a:rPr lang="en-US" altLang="zh-CN" dirty="0" err="1"/>
              <a:t>a%b</a:t>
            </a:r>
            <a:r>
              <a:rPr lang="en-US" altLang="zh-CN" dirty="0"/>
              <a:t>;</a:t>
            </a:r>
          </a:p>
          <a:p>
            <a:pPr lvl="1"/>
            <a:r>
              <a:rPr lang="en-US" altLang="zh-CN" dirty="0"/>
              <a:t>while(r!=0)</a:t>
            </a:r>
          </a:p>
          <a:p>
            <a:pPr lvl="1"/>
            <a:r>
              <a:rPr lang="en-US" altLang="zh-CN" dirty="0"/>
              <a:t>  { a=</a:t>
            </a:r>
            <a:r>
              <a:rPr lang="en-US" altLang="zh-CN" dirty="0" err="1"/>
              <a:t>b;b</a:t>
            </a:r>
            <a:r>
              <a:rPr lang="en-US" altLang="zh-CN" dirty="0"/>
              <a:t>=r;         /*  </a:t>
            </a:r>
            <a:r>
              <a:rPr lang="zh-CN" altLang="en-US" dirty="0"/>
              <a:t>实施</a:t>
            </a:r>
            <a:r>
              <a:rPr lang="en-US" altLang="zh-CN" dirty="0"/>
              <a:t>"</a:t>
            </a:r>
            <a:r>
              <a:rPr lang="zh-CN" altLang="en-US" dirty="0"/>
              <a:t>辗转相除</a:t>
            </a:r>
            <a:r>
              <a:rPr lang="en-US" altLang="zh-CN" dirty="0"/>
              <a:t>" */</a:t>
            </a:r>
          </a:p>
          <a:p>
            <a:pPr lvl="1"/>
            <a:r>
              <a:rPr lang="en-US" altLang="zh-CN" dirty="0"/>
              <a:t>    r=</a:t>
            </a:r>
            <a:r>
              <a:rPr lang="en-US" altLang="zh-CN" dirty="0" err="1"/>
              <a:t>a%b</a:t>
            </a:r>
            <a:r>
              <a:rPr lang="en-US" altLang="zh-CN" dirty="0"/>
              <a:t>;</a:t>
            </a:r>
          </a:p>
          <a:p>
            <a:pPr lvl="1"/>
            <a:r>
              <a:rPr lang="en-US" altLang="zh-CN" dirty="0"/>
              <a:t>  }</a:t>
            </a:r>
          </a:p>
          <a:p>
            <a:pPr lvl="1"/>
            <a:r>
              <a:rPr lang="en-US" altLang="zh-CN" dirty="0" err="1"/>
              <a:t>printf</a:t>
            </a:r>
            <a:r>
              <a:rPr lang="en-US" altLang="zh-CN" dirty="0"/>
              <a:t>(</a:t>
            </a:r>
            <a:r>
              <a:rPr lang="zh-CN" altLang="en-US" dirty="0"/>
              <a:t>最大公约数</a:t>
            </a:r>
            <a:r>
              <a:rPr lang="en-US" altLang="zh-CN" dirty="0"/>
              <a:t>b); </a:t>
            </a:r>
          </a:p>
          <a:p>
            <a:endParaRPr lang="zh-CN" altLang="en-US" dirty="0"/>
          </a:p>
        </p:txBody>
      </p:sp>
      <p:sp>
        <p:nvSpPr>
          <p:cNvPr id="3" name="标题 2"/>
          <p:cNvSpPr>
            <a:spLocks noGrp="1"/>
          </p:cNvSpPr>
          <p:nvPr>
            <p:ph type="title"/>
          </p:nvPr>
        </p:nvSpPr>
        <p:spPr/>
        <p:txBody>
          <a:bodyPr/>
          <a:lstStyle/>
          <a:p>
            <a:r>
              <a:rPr lang="zh-CN" altLang="en-US" dirty="0" smtClean="0"/>
              <a:t>欧几里德算法 </a:t>
            </a:r>
            <a:r>
              <a:rPr lang="en-US" altLang="zh-CN" dirty="0" smtClean="0"/>
              <a:t>—</a:t>
            </a:r>
            <a:r>
              <a:rPr lang="zh-CN" altLang="en-US" dirty="0" smtClean="0"/>
              <a:t>“辗转相除”</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20</a:t>
            </a:fld>
            <a:r>
              <a:rPr lang="en-US" altLang="zh-CN" smtClean="0"/>
              <a:t>/50</a:t>
            </a:r>
            <a:endParaRPr lang="en-US" altLang="zh-CN" dirty="0"/>
          </a:p>
        </p:txBody>
      </p:sp>
    </p:spTree>
    <p:extLst>
      <p:ext uri="{BB962C8B-B14F-4D97-AF65-F5344CB8AC3E}">
        <p14:creationId xmlns:p14="http://schemas.microsoft.com/office/powerpoint/2010/main" val="31651678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a:lnSpc>
                <a:spcPct val="150000"/>
              </a:lnSpc>
              <a:defRPr/>
            </a:pPr>
            <a:r>
              <a:rPr lang="zh-CN" altLang="en-US" sz="2800" dirty="0"/>
              <a:t>程序是算法用某种程序设计语言的具体实现。</a:t>
            </a:r>
            <a:r>
              <a:rPr lang="zh-CN" altLang="en-US" sz="2800" dirty="0">
                <a:solidFill>
                  <a:srgbClr val="FF0000"/>
                </a:solidFill>
              </a:rPr>
              <a:t>程序可以不满足算法的性质</a:t>
            </a:r>
            <a:r>
              <a:rPr lang="en-US" altLang="zh-CN" sz="2800" dirty="0">
                <a:solidFill>
                  <a:srgbClr val="FF0000"/>
                </a:solidFill>
              </a:rPr>
              <a:t>(4)</a:t>
            </a:r>
            <a:r>
              <a:rPr lang="zh-CN" altLang="en-US" sz="2800" dirty="0">
                <a:solidFill>
                  <a:srgbClr val="FF0000"/>
                </a:solidFill>
              </a:rPr>
              <a:t>。</a:t>
            </a:r>
          </a:p>
          <a:p>
            <a:pPr lvl="1">
              <a:lnSpc>
                <a:spcPct val="150000"/>
              </a:lnSpc>
              <a:defRPr/>
            </a:pPr>
            <a:r>
              <a:rPr lang="zh-CN" altLang="en-US" sz="2400" dirty="0"/>
              <a:t>一</a:t>
            </a:r>
            <a:r>
              <a:rPr lang="zh-CN" altLang="en-US" sz="2400" dirty="0" smtClean="0"/>
              <a:t>个程序应该包括对数据的描述与对运算操作的描述两个方面的内容；</a:t>
            </a:r>
            <a:endParaRPr lang="en-US" altLang="zh-CN" sz="2400" dirty="0" smtClean="0"/>
          </a:p>
          <a:p>
            <a:pPr lvl="1">
              <a:lnSpc>
                <a:spcPct val="150000"/>
              </a:lnSpc>
              <a:defRPr/>
            </a:pPr>
            <a:r>
              <a:rPr lang="zh-CN" altLang="en-US" sz="2400" dirty="0" smtClean="0"/>
              <a:t>例如</a:t>
            </a:r>
            <a:r>
              <a:rPr lang="zh-CN" altLang="en-US" sz="2400" dirty="0"/>
              <a:t>操作系统，是一个在无限循环中执行的程序，因而不是一个算法</a:t>
            </a:r>
            <a:r>
              <a:rPr lang="zh-CN" altLang="en-US" sz="2400" dirty="0" smtClean="0"/>
              <a:t>。</a:t>
            </a:r>
            <a:endParaRPr lang="zh-CN" altLang="en-US" sz="2400" dirty="0"/>
          </a:p>
        </p:txBody>
      </p:sp>
      <p:sp>
        <p:nvSpPr>
          <p:cNvPr id="2" name="标题 1"/>
          <p:cNvSpPr>
            <a:spLocks noGrp="1"/>
          </p:cNvSpPr>
          <p:nvPr>
            <p:ph type="title"/>
          </p:nvPr>
        </p:nvSpPr>
        <p:spPr/>
        <p:txBody>
          <a:bodyPr/>
          <a:lstStyle/>
          <a:p>
            <a:r>
              <a:rPr lang="zh-CN" altLang="en-US" dirty="0" smtClean="0"/>
              <a:t>程序</a:t>
            </a:r>
            <a:r>
              <a:rPr lang="en-US" altLang="zh-CN" dirty="0" smtClean="0"/>
              <a:t>(Program)</a:t>
            </a:r>
            <a:endParaRPr lang="zh-CN" altLang="en-US" dirty="0"/>
          </a:p>
        </p:txBody>
      </p:sp>
      <p:sp>
        <p:nvSpPr>
          <p:cNvPr id="3" name="灯片编号占位符 2"/>
          <p:cNvSpPr>
            <a:spLocks noGrp="1"/>
          </p:cNvSpPr>
          <p:nvPr>
            <p:ph type="sldNum" sz="quarter" idx="10"/>
          </p:nvPr>
        </p:nvSpPr>
        <p:spPr/>
        <p:txBody>
          <a:bodyPr/>
          <a:lstStyle/>
          <a:p>
            <a:pPr>
              <a:defRPr/>
            </a:pPr>
            <a:fld id="{459EA7AB-6CCF-4392-BD0C-0EE200CA1E6B}" type="slidenum">
              <a:rPr lang="en-US" altLang="zh-CN" smtClean="0"/>
              <a:pPr>
                <a:defRPr/>
              </a:pPr>
              <a:t>21</a:t>
            </a:fld>
            <a:r>
              <a:rPr lang="en-US" altLang="zh-CN" smtClean="0"/>
              <a:t>/50</a:t>
            </a:r>
            <a:endParaRPr lang="en-US" altLang="zh-CN"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操作系统的各种任务可看成是</a:t>
            </a:r>
            <a:r>
              <a:rPr lang="zh-CN" altLang="en-US" dirty="0">
                <a:solidFill>
                  <a:srgbClr val="FF0000"/>
                </a:solidFill>
              </a:rPr>
              <a:t>单独的问题</a:t>
            </a:r>
            <a:r>
              <a:rPr lang="zh-CN" altLang="en-US" dirty="0"/>
              <a:t>，每一个问题由操作系统中的</a:t>
            </a:r>
            <a:r>
              <a:rPr lang="zh-CN" altLang="en-US" dirty="0">
                <a:solidFill>
                  <a:srgbClr val="FF0000"/>
                </a:solidFill>
              </a:rPr>
              <a:t>一个子程序</a:t>
            </a:r>
            <a:r>
              <a:rPr lang="zh-CN" altLang="en-US" dirty="0"/>
              <a:t>通过特定的算法来实现。该子程序得到输出结果后便终止</a:t>
            </a:r>
            <a:r>
              <a:rPr lang="zh-CN" altLang="en-US" dirty="0" smtClean="0"/>
              <a:t>。</a:t>
            </a:r>
            <a:endParaRPr lang="en-US" altLang="zh-CN" dirty="0" smtClean="0"/>
          </a:p>
          <a:p>
            <a:r>
              <a:rPr lang="zh-CN" altLang="en-US" dirty="0" smtClean="0"/>
              <a:t>著名计算机科学家沃思</a:t>
            </a:r>
            <a:r>
              <a:rPr lang="en-US" altLang="zh-CN" dirty="0" smtClean="0"/>
              <a:t>(</a:t>
            </a:r>
            <a:r>
              <a:rPr lang="en-US" altLang="zh-CN" dirty="0" err="1" smtClean="0"/>
              <a:t>Nikiklaus</a:t>
            </a:r>
            <a:r>
              <a:rPr lang="en-US" altLang="zh-CN" dirty="0" smtClean="0"/>
              <a:t> Wirth)</a:t>
            </a:r>
            <a:r>
              <a:rPr lang="zh-CN" altLang="en-US" dirty="0" smtClean="0"/>
              <a:t>提出了一个关于程序的公式：</a:t>
            </a:r>
            <a:endParaRPr lang="en-US" altLang="zh-CN" dirty="0" smtClean="0"/>
          </a:p>
          <a:p>
            <a:pPr lvl="1"/>
            <a:r>
              <a:rPr lang="zh-CN" altLang="en-US" b="1" dirty="0" smtClean="0">
                <a:solidFill>
                  <a:srgbClr val="FF0000"/>
                </a:solidFill>
              </a:rPr>
              <a:t>数据结构 </a:t>
            </a:r>
            <a:r>
              <a:rPr lang="en-US" altLang="zh-CN" b="1" dirty="0" smtClean="0">
                <a:solidFill>
                  <a:srgbClr val="FF0000"/>
                </a:solidFill>
              </a:rPr>
              <a:t>+ </a:t>
            </a:r>
            <a:r>
              <a:rPr lang="zh-CN" altLang="en-US" b="1" dirty="0" smtClean="0">
                <a:solidFill>
                  <a:srgbClr val="FF0000"/>
                </a:solidFill>
              </a:rPr>
              <a:t>算法 </a:t>
            </a:r>
            <a:r>
              <a:rPr lang="en-US" altLang="zh-CN" b="1" dirty="0" smtClean="0">
                <a:solidFill>
                  <a:srgbClr val="FF0000"/>
                </a:solidFill>
              </a:rPr>
              <a:t>= </a:t>
            </a:r>
            <a:r>
              <a:rPr lang="zh-CN" altLang="en-US" b="1" dirty="0" smtClean="0">
                <a:solidFill>
                  <a:srgbClr val="FF0000"/>
                </a:solidFill>
              </a:rPr>
              <a:t>程序</a:t>
            </a:r>
            <a:endParaRPr lang="en-US" altLang="zh-CN" b="1" dirty="0" smtClean="0">
              <a:solidFill>
                <a:srgbClr val="FF0000"/>
              </a:solidFill>
            </a:endParaRPr>
          </a:p>
          <a:p>
            <a:pPr lvl="2"/>
            <a:r>
              <a:rPr lang="zh-CN" altLang="en-US" b="1" dirty="0" smtClean="0"/>
              <a:t>数据结构是对数据的描述；</a:t>
            </a:r>
            <a:endParaRPr lang="en-US" altLang="zh-CN" b="1" dirty="0" smtClean="0"/>
          </a:p>
          <a:p>
            <a:pPr lvl="2"/>
            <a:r>
              <a:rPr lang="zh-CN" altLang="en-US" b="1" dirty="0" smtClean="0"/>
              <a:t>算法是对运算操作的描述；</a:t>
            </a:r>
            <a:endParaRPr lang="zh-CN" altLang="en-US" b="1" dirty="0"/>
          </a:p>
          <a:p>
            <a:endParaRPr lang="zh-CN" altLang="en-US" dirty="0"/>
          </a:p>
        </p:txBody>
      </p:sp>
      <p:sp>
        <p:nvSpPr>
          <p:cNvPr id="3" name="标题 2"/>
          <p:cNvSpPr>
            <a:spLocks noGrp="1"/>
          </p:cNvSpPr>
          <p:nvPr>
            <p:ph type="title"/>
          </p:nvPr>
        </p:nvSpPr>
        <p:spPr/>
        <p:txBody>
          <a:bodyPr/>
          <a:lstStyle/>
          <a:p>
            <a:r>
              <a:rPr lang="zh-CN" altLang="en-US" dirty="0" smtClean="0"/>
              <a:t>程序</a:t>
            </a:r>
            <a:r>
              <a:rPr lang="en-US" altLang="zh-CN" dirty="0" smtClean="0"/>
              <a:t>(Program)*</a:t>
            </a:r>
            <a:r>
              <a:rPr lang="zh-CN" altLang="en-US" dirty="0" smtClean="0"/>
              <a:t>续</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22</a:t>
            </a:fld>
            <a:r>
              <a:rPr lang="en-US" altLang="zh-CN" smtClean="0"/>
              <a:t>/50</a:t>
            </a:r>
            <a:endParaRPr lang="en-US" altLang="zh-CN" dirty="0"/>
          </a:p>
        </p:txBody>
      </p:sp>
    </p:spTree>
    <p:extLst>
      <p:ext uri="{BB962C8B-B14F-4D97-AF65-F5344CB8AC3E}">
        <p14:creationId xmlns:p14="http://schemas.microsoft.com/office/powerpoint/2010/main" val="6676494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程序</a:t>
            </a:r>
            <a:r>
              <a:rPr lang="zh-CN" altLang="en-US" dirty="0"/>
              <a:t>实现求两个整数</a:t>
            </a:r>
            <a:r>
              <a:rPr lang="en-US" altLang="zh-CN" dirty="0" err="1"/>
              <a:t>a,b</a:t>
            </a:r>
            <a:r>
              <a:rPr lang="zh-CN" altLang="en-US" dirty="0"/>
              <a:t>的最大公约数</a:t>
            </a:r>
            <a:r>
              <a:rPr lang="en-US" altLang="zh-CN" dirty="0"/>
              <a:t>(</a:t>
            </a:r>
            <a:r>
              <a:rPr lang="en-US" altLang="zh-CN" dirty="0" err="1"/>
              <a:t>a,b</a:t>
            </a:r>
            <a:r>
              <a:rPr lang="en-US" altLang="zh-CN" dirty="0"/>
              <a:t>)</a:t>
            </a:r>
            <a:r>
              <a:rPr lang="zh-CN" altLang="en-US" dirty="0"/>
              <a:t>的欧几里德</a:t>
            </a:r>
            <a:r>
              <a:rPr lang="zh-CN" altLang="en-US" dirty="0" smtClean="0"/>
              <a:t>算法，</a:t>
            </a:r>
            <a:r>
              <a:rPr lang="zh-CN" altLang="en-US" dirty="0"/>
              <a:t>并应用欧几里德算法求</a:t>
            </a:r>
            <a:r>
              <a:rPr lang="en-US" altLang="zh-CN" dirty="0"/>
              <a:t>n</a:t>
            </a:r>
            <a:r>
              <a:rPr lang="zh-CN" altLang="en-US" dirty="0"/>
              <a:t>个整数的最大公约数</a:t>
            </a:r>
            <a:r>
              <a:rPr lang="zh-CN" altLang="en-US" dirty="0" smtClean="0"/>
              <a:t>。</a:t>
            </a:r>
            <a:endParaRPr lang="zh-CN" altLang="en-US" dirty="0"/>
          </a:p>
          <a:p>
            <a:r>
              <a:rPr lang="zh-CN" altLang="en-US" dirty="0" smtClean="0"/>
              <a:t>解</a:t>
            </a:r>
            <a:r>
              <a:rPr lang="zh-CN" altLang="en-US" dirty="0"/>
              <a:t>：在欧几里德算法描述基础上进行数据描述即为求整数的最大公约数的程序</a:t>
            </a:r>
            <a:r>
              <a:rPr lang="zh-CN" altLang="en-US" dirty="0" smtClean="0"/>
              <a:t>。</a:t>
            </a:r>
            <a:endParaRPr lang="en-US" altLang="zh-CN" dirty="0" smtClean="0"/>
          </a:p>
          <a:p>
            <a:r>
              <a:rPr lang="zh-CN" altLang="en-US" dirty="0" smtClean="0"/>
              <a:t>求</a:t>
            </a:r>
            <a:r>
              <a:rPr lang="zh-CN" altLang="en-US" dirty="0"/>
              <a:t>两个整数的最大公约数程序</a:t>
            </a:r>
            <a:r>
              <a:rPr lang="zh-CN" altLang="en-US" dirty="0" smtClean="0"/>
              <a:t>实现</a:t>
            </a:r>
            <a:endParaRPr lang="en-US" altLang="zh-CN" dirty="0" smtClean="0"/>
          </a:p>
          <a:p>
            <a:pPr marL="0" indent="0">
              <a:buNone/>
            </a:pPr>
            <a:r>
              <a:rPr lang="zh-CN" altLang="en-US" dirty="0" smtClean="0"/>
              <a:t>设置</a:t>
            </a:r>
            <a:r>
              <a:rPr lang="zh-CN" altLang="en-US" dirty="0"/>
              <a:t>算法中的相关变量</a:t>
            </a:r>
            <a:r>
              <a:rPr lang="en-US" altLang="zh-CN" dirty="0" err="1"/>
              <a:t>a,b,c,r</a:t>
            </a:r>
            <a:r>
              <a:rPr lang="zh-CN" altLang="en-US" dirty="0"/>
              <a:t>为长整型变量，即有</a:t>
            </a:r>
          </a:p>
          <a:p>
            <a:endParaRPr lang="zh-CN" altLang="en-US" dirty="0"/>
          </a:p>
        </p:txBody>
      </p:sp>
      <p:sp>
        <p:nvSpPr>
          <p:cNvPr id="3" name="标题 2"/>
          <p:cNvSpPr>
            <a:spLocks noGrp="1"/>
          </p:cNvSpPr>
          <p:nvPr>
            <p:ph type="title"/>
          </p:nvPr>
        </p:nvSpPr>
        <p:spPr/>
        <p:txBody>
          <a:bodyPr/>
          <a:lstStyle/>
          <a:p>
            <a:r>
              <a:rPr lang="zh-CN" altLang="en-US" dirty="0" smtClean="0"/>
              <a:t>程序描述举例</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23</a:t>
            </a:fld>
            <a:r>
              <a:rPr lang="en-US" altLang="zh-CN" smtClean="0"/>
              <a:t>/50</a:t>
            </a:r>
            <a:endParaRPr lang="en-US" altLang="zh-CN" dirty="0"/>
          </a:p>
        </p:txBody>
      </p:sp>
    </p:spTree>
    <p:extLst>
      <p:ext uri="{BB962C8B-B14F-4D97-AF65-F5344CB8AC3E}">
        <p14:creationId xmlns:p14="http://schemas.microsoft.com/office/powerpoint/2010/main" val="9470635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a:t>/* </a:t>
            </a:r>
            <a:r>
              <a:rPr lang="zh-CN" altLang="en-US" sz="1800" dirty="0"/>
              <a:t>求整数</a:t>
            </a:r>
            <a:r>
              <a:rPr lang="en-US" altLang="zh-CN" sz="1800" dirty="0" err="1"/>
              <a:t>a,b</a:t>
            </a:r>
            <a:r>
              <a:rPr lang="zh-CN" altLang="en-US" sz="1800" dirty="0"/>
              <a:t>的最大公约数（</a:t>
            </a:r>
            <a:r>
              <a:rPr lang="en-US" altLang="zh-CN" sz="1800" dirty="0" err="1"/>
              <a:t>a,b</a:t>
            </a:r>
            <a:r>
              <a:rPr lang="zh-CN" altLang="en-US" sz="1800" dirty="0"/>
              <a:t>）*</a:t>
            </a:r>
            <a:r>
              <a:rPr lang="en-US" altLang="zh-CN" sz="1800" dirty="0"/>
              <a:t>/</a:t>
            </a:r>
          </a:p>
          <a:p>
            <a:r>
              <a:rPr lang="en-US" altLang="zh-CN" sz="1800" dirty="0"/>
              <a:t>#include&lt;</a:t>
            </a:r>
            <a:r>
              <a:rPr lang="en-US" altLang="zh-CN" sz="1800" dirty="0" err="1"/>
              <a:t>stdio.h</a:t>
            </a:r>
            <a:r>
              <a:rPr lang="en-US" altLang="zh-CN" sz="1800" dirty="0"/>
              <a:t>&gt;</a:t>
            </a:r>
          </a:p>
          <a:p>
            <a:r>
              <a:rPr lang="en-US" altLang="zh-CN" sz="1800" dirty="0"/>
              <a:t>void main()</a:t>
            </a:r>
          </a:p>
          <a:p>
            <a:r>
              <a:rPr lang="en-US" altLang="zh-CN" sz="1800" dirty="0"/>
              <a:t>{ long </a:t>
            </a:r>
            <a:r>
              <a:rPr lang="en-US" altLang="zh-CN" sz="1800" dirty="0" err="1"/>
              <a:t>a,b,c,r</a:t>
            </a:r>
            <a:r>
              <a:rPr lang="en-US" altLang="zh-CN" sz="1800" dirty="0"/>
              <a:t>;</a:t>
            </a:r>
          </a:p>
          <a:p>
            <a:r>
              <a:rPr lang="en-US" altLang="zh-CN" sz="1800" dirty="0"/>
              <a:t>  </a:t>
            </a:r>
            <a:r>
              <a:rPr lang="en-US" altLang="zh-CN" sz="1800" dirty="0" err="1"/>
              <a:t>printf</a:t>
            </a:r>
            <a:r>
              <a:rPr lang="en-US" altLang="zh-CN" sz="1800" dirty="0"/>
              <a:t>("</a:t>
            </a:r>
            <a:r>
              <a:rPr lang="zh-CN" altLang="en-US" sz="1800" dirty="0"/>
              <a:t>请输入整数</a:t>
            </a:r>
            <a:r>
              <a:rPr lang="en-US" altLang="zh-CN" sz="1800" dirty="0" err="1"/>
              <a:t>a,b</a:t>
            </a:r>
            <a:r>
              <a:rPr lang="en-US" altLang="zh-CN" sz="1800" dirty="0"/>
              <a:t>: ");</a:t>
            </a:r>
          </a:p>
          <a:p>
            <a:r>
              <a:rPr lang="en-US" altLang="zh-CN" sz="1800" dirty="0"/>
              <a:t>  </a:t>
            </a:r>
            <a:r>
              <a:rPr lang="en-US" altLang="zh-CN" sz="1800" dirty="0" err="1"/>
              <a:t>scanf</a:t>
            </a:r>
            <a:r>
              <a:rPr lang="en-US" altLang="zh-CN" sz="1800" dirty="0"/>
              <a:t>("%</a:t>
            </a:r>
            <a:r>
              <a:rPr lang="en-US" altLang="zh-CN" sz="1800" dirty="0" err="1"/>
              <a:t>ld</a:t>
            </a:r>
            <a:r>
              <a:rPr lang="en-US" altLang="zh-CN" sz="1800" dirty="0"/>
              <a:t>,%</a:t>
            </a:r>
            <a:r>
              <a:rPr lang="en-US" altLang="zh-CN" sz="1800" dirty="0" err="1"/>
              <a:t>ld</a:t>
            </a:r>
            <a:r>
              <a:rPr lang="en-US" altLang="zh-CN" sz="1800" dirty="0"/>
              <a:t>",&amp;</a:t>
            </a:r>
            <a:r>
              <a:rPr lang="en-US" altLang="zh-CN" sz="1800" dirty="0" err="1"/>
              <a:t>a,&amp;b</a:t>
            </a:r>
            <a:r>
              <a:rPr lang="en-US" altLang="zh-CN" sz="1800" dirty="0"/>
              <a:t>);      /*  </a:t>
            </a:r>
            <a:r>
              <a:rPr lang="zh-CN" altLang="en-US" sz="1800" dirty="0"/>
              <a:t>输入整数</a:t>
            </a:r>
            <a:r>
              <a:rPr lang="en-US" altLang="zh-CN" sz="1800" dirty="0" err="1"/>
              <a:t>a,b</a:t>
            </a:r>
            <a:r>
              <a:rPr lang="en-US" altLang="zh-CN" sz="1800" dirty="0"/>
              <a:t> */</a:t>
            </a:r>
          </a:p>
          <a:p>
            <a:r>
              <a:rPr lang="en-US" altLang="zh-CN" sz="1800" dirty="0"/>
              <a:t>  </a:t>
            </a:r>
            <a:r>
              <a:rPr lang="en-US" altLang="zh-CN" sz="1800" dirty="0" err="1"/>
              <a:t>printf</a:t>
            </a:r>
            <a:r>
              <a:rPr lang="en-US" altLang="zh-CN" sz="1800" dirty="0"/>
              <a:t>("(%</a:t>
            </a:r>
            <a:r>
              <a:rPr lang="en-US" altLang="zh-CN" sz="1800" dirty="0" err="1"/>
              <a:t>ld</a:t>
            </a:r>
            <a:r>
              <a:rPr lang="en-US" altLang="zh-CN" sz="1800" dirty="0"/>
              <a:t>,%</a:t>
            </a:r>
            <a:r>
              <a:rPr lang="en-US" altLang="zh-CN" sz="1800" dirty="0" err="1"/>
              <a:t>ld</a:t>
            </a:r>
            <a:r>
              <a:rPr lang="en-US" altLang="zh-CN" sz="1800" dirty="0"/>
              <a:t>)",</a:t>
            </a:r>
            <a:r>
              <a:rPr lang="en-US" altLang="zh-CN" sz="1800" dirty="0" err="1"/>
              <a:t>a,b</a:t>
            </a:r>
            <a:r>
              <a:rPr lang="en-US" altLang="zh-CN" sz="1800" dirty="0"/>
              <a:t>);</a:t>
            </a:r>
          </a:p>
          <a:p>
            <a:r>
              <a:rPr lang="en-US" altLang="zh-CN" sz="1800" dirty="0"/>
              <a:t>  if(a&lt;b)</a:t>
            </a:r>
          </a:p>
          <a:p>
            <a:r>
              <a:rPr lang="en-US" altLang="zh-CN" sz="1800" dirty="0"/>
              <a:t>     {c=</a:t>
            </a:r>
            <a:r>
              <a:rPr lang="en-US" altLang="zh-CN" sz="1800" dirty="0" err="1"/>
              <a:t>a;a</a:t>
            </a:r>
            <a:r>
              <a:rPr lang="en-US" altLang="zh-CN" sz="1800" dirty="0"/>
              <a:t>=</a:t>
            </a:r>
            <a:r>
              <a:rPr lang="en-US" altLang="zh-CN" sz="1800" dirty="0" err="1"/>
              <a:t>b;b</a:t>
            </a:r>
            <a:r>
              <a:rPr lang="en-US" altLang="zh-CN" sz="1800" dirty="0"/>
              <a:t>=c;}       /*  </a:t>
            </a:r>
            <a:r>
              <a:rPr lang="zh-CN" altLang="en-US" sz="1800" dirty="0"/>
              <a:t>交换</a:t>
            </a:r>
            <a:r>
              <a:rPr lang="en-US" altLang="zh-CN" sz="1800" dirty="0" err="1"/>
              <a:t>a,b</a:t>
            </a:r>
            <a:r>
              <a:rPr lang="en-US" altLang="zh-CN" sz="1800" dirty="0"/>
              <a:t> ,</a:t>
            </a:r>
            <a:r>
              <a:rPr lang="zh-CN" altLang="en-US" sz="1800" dirty="0"/>
              <a:t>确保</a:t>
            </a:r>
            <a:r>
              <a:rPr lang="en-US" altLang="zh-CN" sz="1800" dirty="0"/>
              <a:t>a&gt;b*/</a:t>
            </a:r>
          </a:p>
          <a:p>
            <a:r>
              <a:rPr lang="en-US" altLang="zh-CN" sz="1800" dirty="0"/>
              <a:t>  r=</a:t>
            </a:r>
            <a:r>
              <a:rPr lang="en-US" altLang="zh-CN" sz="1800" dirty="0" err="1"/>
              <a:t>a%b</a:t>
            </a:r>
            <a:r>
              <a:rPr lang="en-US" altLang="zh-CN" sz="1800" dirty="0"/>
              <a:t>;</a:t>
            </a:r>
          </a:p>
          <a:p>
            <a:r>
              <a:rPr lang="en-US" altLang="zh-CN" sz="1800" dirty="0"/>
              <a:t>  while(r!=0)</a:t>
            </a:r>
          </a:p>
          <a:p>
            <a:r>
              <a:rPr lang="en-US" altLang="zh-CN" sz="1800" dirty="0"/>
              <a:t>     {a=</a:t>
            </a:r>
            <a:r>
              <a:rPr lang="en-US" altLang="zh-CN" sz="1800" dirty="0" err="1"/>
              <a:t>b;b</a:t>
            </a:r>
            <a:r>
              <a:rPr lang="en-US" altLang="zh-CN" sz="1800" dirty="0"/>
              <a:t>=r;            /*  </a:t>
            </a:r>
            <a:r>
              <a:rPr lang="zh-CN" altLang="en-US" sz="1800" dirty="0"/>
              <a:t>实施</a:t>
            </a:r>
            <a:r>
              <a:rPr lang="en-US" altLang="zh-CN" sz="1800" dirty="0"/>
              <a:t>"</a:t>
            </a:r>
            <a:r>
              <a:rPr lang="zh-CN" altLang="en-US" sz="1800" dirty="0"/>
              <a:t>辗转相除</a:t>
            </a:r>
            <a:r>
              <a:rPr lang="en-US" altLang="zh-CN" sz="1800" dirty="0"/>
              <a:t>" */</a:t>
            </a:r>
          </a:p>
          <a:p>
            <a:r>
              <a:rPr lang="en-US" altLang="zh-CN" sz="1800" dirty="0"/>
              <a:t>      r=</a:t>
            </a:r>
            <a:r>
              <a:rPr lang="en-US" altLang="zh-CN" sz="1800" dirty="0" err="1"/>
              <a:t>a%b</a:t>
            </a:r>
            <a:r>
              <a:rPr lang="en-US" altLang="zh-CN" sz="1800" dirty="0"/>
              <a:t>;</a:t>
            </a:r>
          </a:p>
          <a:p>
            <a:r>
              <a:rPr lang="en-US" altLang="zh-CN" sz="1800" dirty="0"/>
              <a:t>     }</a:t>
            </a:r>
          </a:p>
          <a:p>
            <a:r>
              <a:rPr lang="en-US" altLang="zh-CN" sz="1800" dirty="0"/>
              <a:t>  </a:t>
            </a:r>
            <a:r>
              <a:rPr lang="en-US" altLang="zh-CN" sz="1800" dirty="0" err="1"/>
              <a:t>printf</a:t>
            </a:r>
            <a:r>
              <a:rPr lang="en-US" altLang="zh-CN" sz="1800" dirty="0"/>
              <a:t>("=%</a:t>
            </a:r>
            <a:r>
              <a:rPr lang="en-US" altLang="zh-CN" sz="1800" dirty="0" err="1"/>
              <a:t>ld</a:t>
            </a:r>
            <a:r>
              <a:rPr lang="en-US" altLang="zh-CN" sz="1800" dirty="0"/>
              <a:t>\</a:t>
            </a:r>
            <a:r>
              <a:rPr lang="en-US" altLang="zh-CN" sz="1800" dirty="0" err="1"/>
              <a:t>n",b</a:t>
            </a:r>
            <a:r>
              <a:rPr lang="en-US" altLang="zh-CN" sz="1800" dirty="0"/>
              <a:t>);    /*  </a:t>
            </a:r>
            <a:r>
              <a:rPr lang="zh-CN" altLang="en-US" sz="1800" dirty="0"/>
              <a:t>输出求解结果 *</a:t>
            </a:r>
            <a:r>
              <a:rPr lang="en-US" altLang="zh-CN" sz="1800" dirty="0"/>
              <a:t>/</a:t>
            </a:r>
          </a:p>
          <a:p>
            <a:r>
              <a:rPr lang="en-US" altLang="zh-CN" sz="1800" dirty="0"/>
              <a:t>} </a:t>
            </a:r>
          </a:p>
          <a:p>
            <a:endParaRPr lang="zh-CN" altLang="en-US" sz="1800" dirty="0"/>
          </a:p>
        </p:txBody>
      </p:sp>
      <p:sp>
        <p:nvSpPr>
          <p:cNvPr id="3" name="标题 2"/>
          <p:cNvSpPr>
            <a:spLocks noGrp="1"/>
          </p:cNvSpPr>
          <p:nvPr>
            <p:ph type="title"/>
          </p:nvPr>
        </p:nvSpPr>
        <p:spPr/>
        <p:txBody>
          <a:bodyPr/>
          <a:lstStyle/>
          <a:p>
            <a:r>
              <a:rPr lang="zh-CN" altLang="en-US" dirty="0" smtClean="0"/>
              <a:t>程序描述</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24</a:t>
            </a:fld>
            <a:r>
              <a:rPr lang="en-US" altLang="zh-CN" smtClean="0"/>
              <a:t>/50</a:t>
            </a:r>
            <a:endParaRPr lang="en-US" altLang="zh-CN" dirty="0"/>
          </a:p>
        </p:txBody>
      </p:sp>
    </p:spTree>
    <p:extLst>
      <p:ext uri="{BB962C8B-B14F-4D97-AF65-F5344CB8AC3E}">
        <p14:creationId xmlns:p14="http://schemas.microsoft.com/office/powerpoint/2010/main" val="15710249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基本概念</a:t>
            </a:r>
            <a:endParaRPr lang="zh-CN" altLang="en-US" dirty="0"/>
          </a:p>
          <a:p>
            <a:pPr lvl="1"/>
            <a:r>
              <a:rPr lang="zh-CN" altLang="en-US" dirty="0"/>
              <a:t>不应该把</a:t>
            </a:r>
            <a:r>
              <a:rPr lang="zh-CN" altLang="en-US" dirty="0">
                <a:solidFill>
                  <a:srgbClr val="FF0000"/>
                </a:solidFill>
              </a:rPr>
              <a:t>面向对象</a:t>
            </a:r>
            <a:r>
              <a:rPr lang="zh-CN" altLang="en-US" dirty="0"/>
              <a:t>与</a:t>
            </a:r>
            <a:r>
              <a:rPr lang="zh-CN" altLang="en-US" dirty="0">
                <a:solidFill>
                  <a:srgbClr val="FF0000"/>
                </a:solidFill>
              </a:rPr>
              <a:t>面向过程</a:t>
            </a:r>
            <a:r>
              <a:rPr lang="zh-CN" altLang="en-US" dirty="0"/>
              <a:t>对立起来。</a:t>
            </a:r>
          </a:p>
          <a:p>
            <a:pPr lvl="1"/>
            <a:r>
              <a:rPr lang="zh-CN" altLang="en-US" dirty="0"/>
              <a:t>在面向对象程序设计中仍然要用到面向过程的</a:t>
            </a:r>
            <a:r>
              <a:rPr lang="zh-CN" altLang="en-US" dirty="0" smtClean="0"/>
              <a:t>知识。</a:t>
            </a:r>
            <a:endParaRPr lang="zh-CN" altLang="en-US" dirty="0"/>
          </a:p>
          <a:p>
            <a:pPr lvl="1"/>
            <a:r>
              <a:rPr lang="zh-CN" altLang="en-US" dirty="0"/>
              <a:t>面向过程程序设计通常由结构化程序设计实现。</a:t>
            </a:r>
          </a:p>
          <a:p>
            <a:pPr lvl="1"/>
            <a:r>
              <a:rPr lang="zh-CN" altLang="en-US" dirty="0"/>
              <a:t>任何简单或复杂的算法都可以由顺序结构、选择结构和循环结构这三种基本结构组合而成。</a:t>
            </a:r>
          </a:p>
          <a:p>
            <a:pPr lvl="1"/>
            <a:r>
              <a:rPr lang="zh-CN" altLang="en-US" dirty="0"/>
              <a:t>顺序结构、选择结构和循环结构被称为程序设计的三种基本结构，也是结构化程序设计必须采用的结构。 </a:t>
            </a:r>
          </a:p>
          <a:p>
            <a:endParaRPr lang="zh-CN" altLang="en-US" dirty="0"/>
          </a:p>
        </p:txBody>
      </p:sp>
      <p:sp>
        <p:nvSpPr>
          <p:cNvPr id="3" name="标题 2"/>
          <p:cNvSpPr>
            <a:spLocks noGrp="1"/>
          </p:cNvSpPr>
          <p:nvPr>
            <p:ph type="title"/>
          </p:nvPr>
        </p:nvSpPr>
        <p:spPr/>
        <p:txBody>
          <a:bodyPr/>
          <a:lstStyle/>
          <a:p>
            <a:r>
              <a:rPr lang="zh-CN" altLang="en-US" dirty="0" smtClean="0"/>
              <a:t>结构化程序设计</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25</a:t>
            </a:fld>
            <a:r>
              <a:rPr lang="en-US" altLang="zh-CN" smtClean="0"/>
              <a:t>/50</a:t>
            </a:r>
            <a:endParaRPr lang="en-US" altLang="zh-CN" dirty="0"/>
          </a:p>
        </p:txBody>
      </p:sp>
    </p:spTree>
    <p:extLst>
      <p:ext uri="{BB962C8B-B14F-4D97-AF65-F5344CB8AC3E}">
        <p14:creationId xmlns:p14="http://schemas.microsoft.com/office/powerpoint/2010/main" val="38789911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结构化程序设计的基本</a:t>
            </a:r>
            <a:r>
              <a:rPr lang="zh-CN" altLang="en-US" dirty="0" smtClean="0"/>
              <a:t>要点</a:t>
            </a:r>
            <a:endParaRPr lang="zh-CN" altLang="en-US" dirty="0"/>
          </a:p>
          <a:p>
            <a:pPr lvl="1"/>
            <a:r>
              <a:rPr lang="zh-CN" altLang="en-US" dirty="0"/>
              <a:t>（</a:t>
            </a:r>
            <a:r>
              <a:rPr lang="en-US" altLang="zh-CN" dirty="0"/>
              <a:t>1</a:t>
            </a:r>
            <a:r>
              <a:rPr lang="zh-CN" altLang="en-US" dirty="0"/>
              <a:t>） 自顶向下</a:t>
            </a:r>
            <a:r>
              <a:rPr lang="en-US" altLang="zh-CN" dirty="0"/>
              <a:t>, </a:t>
            </a:r>
            <a:r>
              <a:rPr lang="zh-CN" altLang="en-US" dirty="0"/>
              <a:t>逐步求精；</a:t>
            </a:r>
          </a:p>
          <a:p>
            <a:pPr lvl="1"/>
            <a:r>
              <a:rPr lang="zh-CN" altLang="en-US" dirty="0"/>
              <a:t>（</a:t>
            </a:r>
            <a:r>
              <a:rPr lang="en-US" altLang="zh-CN" dirty="0"/>
              <a:t>2</a:t>
            </a:r>
            <a:r>
              <a:rPr lang="zh-CN" altLang="en-US" dirty="0"/>
              <a:t>） 模块化设计；</a:t>
            </a:r>
          </a:p>
          <a:p>
            <a:pPr lvl="1"/>
            <a:r>
              <a:rPr lang="zh-CN" altLang="en-US" dirty="0"/>
              <a:t>（</a:t>
            </a:r>
            <a:r>
              <a:rPr lang="en-US" altLang="zh-CN" dirty="0"/>
              <a:t>3</a:t>
            </a:r>
            <a:r>
              <a:rPr lang="zh-CN" altLang="en-US" dirty="0"/>
              <a:t>） 结构化编码</a:t>
            </a:r>
            <a:r>
              <a:rPr lang="zh-CN" altLang="en-US" dirty="0" smtClean="0"/>
              <a:t>。</a:t>
            </a:r>
            <a:endParaRPr lang="zh-CN" altLang="en-US" dirty="0"/>
          </a:p>
          <a:p>
            <a:r>
              <a:rPr lang="zh-CN" altLang="en-US" dirty="0">
                <a:solidFill>
                  <a:srgbClr val="FF0000"/>
                </a:solidFill>
              </a:rPr>
              <a:t>自顶向下</a:t>
            </a:r>
            <a:r>
              <a:rPr lang="zh-CN" altLang="en-US" dirty="0"/>
              <a:t>是指对设计求解的问题要有一个全面的理解，从问题的全局入手，把一个复杂问题分解成若干个相互独立的子问题。</a:t>
            </a:r>
          </a:p>
          <a:p>
            <a:r>
              <a:rPr lang="zh-CN" altLang="en-US" dirty="0"/>
              <a:t>逐步求精是指程序设计的过程是一个渐进的过程。 </a:t>
            </a:r>
          </a:p>
        </p:txBody>
      </p:sp>
      <p:sp>
        <p:nvSpPr>
          <p:cNvPr id="3" name="标题 2"/>
          <p:cNvSpPr>
            <a:spLocks noGrp="1"/>
          </p:cNvSpPr>
          <p:nvPr>
            <p:ph type="title"/>
          </p:nvPr>
        </p:nvSpPr>
        <p:spPr/>
        <p:txBody>
          <a:bodyPr/>
          <a:lstStyle/>
          <a:p>
            <a:r>
              <a:rPr lang="zh-CN" altLang="en-US" dirty="0" smtClean="0"/>
              <a:t>结构化程序设计的基本要点</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26</a:t>
            </a:fld>
            <a:r>
              <a:rPr lang="en-US" altLang="zh-CN" smtClean="0"/>
              <a:t>/50</a:t>
            </a:r>
            <a:endParaRPr lang="en-US" altLang="zh-CN" dirty="0"/>
          </a:p>
        </p:txBody>
      </p:sp>
    </p:spTree>
    <p:extLst>
      <p:ext uri="{BB962C8B-B14F-4D97-AF65-F5344CB8AC3E}">
        <p14:creationId xmlns:p14="http://schemas.microsoft.com/office/powerpoint/2010/main" val="37040064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模块化就是把大程序按照功能</a:t>
            </a:r>
            <a:r>
              <a:rPr lang="zh-CN" altLang="en-US" dirty="0">
                <a:solidFill>
                  <a:srgbClr val="FF0000"/>
                </a:solidFill>
              </a:rPr>
              <a:t>分为若干个较小的程序。</a:t>
            </a:r>
          </a:p>
          <a:p>
            <a:r>
              <a:rPr lang="zh-CN" altLang="en-US" dirty="0"/>
              <a:t>一个程序是由一个主控模块和若干子模块组成的。主控模块用来完成某些公用操作及功能选择，而子模块用来完成某项特定的功能。 </a:t>
            </a:r>
          </a:p>
          <a:p>
            <a:endParaRPr lang="zh-CN" altLang="en-US" dirty="0"/>
          </a:p>
        </p:txBody>
      </p:sp>
      <p:sp>
        <p:nvSpPr>
          <p:cNvPr id="3" name="标题 2"/>
          <p:cNvSpPr>
            <a:spLocks noGrp="1"/>
          </p:cNvSpPr>
          <p:nvPr>
            <p:ph type="title"/>
          </p:nvPr>
        </p:nvSpPr>
        <p:spPr/>
        <p:txBody>
          <a:bodyPr/>
          <a:lstStyle/>
          <a:p>
            <a:r>
              <a:rPr lang="zh-CN" altLang="en-US" dirty="0" smtClean="0"/>
              <a:t>程序模块化</a:t>
            </a:r>
            <a:endParaRPr lang="zh-CN" altLang="en-US" dirty="0"/>
          </a:p>
        </p:txBody>
      </p:sp>
      <p:grpSp>
        <p:nvGrpSpPr>
          <p:cNvPr id="5" name="Group 15"/>
          <p:cNvGrpSpPr>
            <a:grpSpLocks/>
          </p:cNvGrpSpPr>
          <p:nvPr/>
        </p:nvGrpSpPr>
        <p:grpSpPr bwMode="auto">
          <a:xfrm>
            <a:off x="1571625" y="4147145"/>
            <a:ext cx="6310313" cy="2162175"/>
            <a:chOff x="2113" y="3526"/>
            <a:chExt cx="6435" cy="2256"/>
          </a:xfrm>
        </p:grpSpPr>
        <p:sp>
          <p:nvSpPr>
            <p:cNvPr id="6" name="Rectangle 16"/>
            <p:cNvSpPr>
              <a:spLocks noChangeArrowheads="1"/>
            </p:cNvSpPr>
            <p:nvPr/>
          </p:nvSpPr>
          <p:spPr bwMode="auto">
            <a:xfrm>
              <a:off x="4948" y="3526"/>
              <a:ext cx="1065" cy="468"/>
            </a:xfrm>
            <a:prstGeom prst="rect">
              <a:avLst/>
            </a:prstGeom>
            <a:solidFill>
              <a:srgbClr val="FFFFFF"/>
            </a:solidFill>
            <a:ln w="9525">
              <a:solidFill>
                <a:srgbClr val="000000"/>
              </a:solidFill>
              <a:miter lim="800000"/>
              <a:headEnd/>
              <a:tailEnd/>
            </a:ln>
          </p:spPr>
          <p:txBody>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100">
                  <a:solidFill>
                    <a:schemeClr val="tx2"/>
                  </a:solidFill>
                </a:rPr>
                <a:t>主控模块</a:t>
              </a:r>
              <a:endParaRPr lang="zh-CN" altLang="en-US" sz="4000">
                <a:solidFill>
                  <a:schemeClr val="tx2"/>
                </a:solidFill>
              </a:endParaRPr>
            </a:p>
          </p:txBody>
        </p:sp>
        <p:sp>
          <p:nvSpPr>
            <p:cNvPr id="7" name="Rectangle 17"/>
            <p:cNvSpPr>
              <a:spLocks noChangeArrowheads="1"/>
            </p:cNvSpPr>
            <p:nvPr/>
          </p:nvSpPr>
          <p:spPr bwMode="auto">
            <a:xfrm>
              <a:off x="2848" y="4420"/>
              <a:ext cx="975" cy="468"/>
            </a:xfrm>
            <a:prstGeom prst="rect">
              <a:avLst/>
            </a:prstGeom>
            <a:solidFill>
              <a:srgbClr val="FFFFFF"/>
            </a:solidFill>
            <a:ln w="9525">
              <a:solidFill>
                <a:srgbClr val="000000"/>
              </a:solidFill>
              <a:miter lim="800000"/>
              <a:headEnd/>
              <a:tailEnd/>
            </a:ln>
          </p:spPr>
          <p:txBody>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100">
                  <a:solidFill>
                    <a:schemeClr val="tx2"/>
                  </a:solidFill>
                </a:rPr>
                <a:t>子模块</a:t>
              </a:r>
              <a:r>
                <a:rPr lang="en-US" altLang="zh-CN" sz="1100">
                  <a:solidFill>
                    <a:schemeClr val="tx2"/>
                  </a:solidFill>
                </a:rPr>
                <a:t>1</a:t>
              </a:r>
            </a:p>
          </p:txBody>
        </p:sp>
        <p:sp>
          <p:nvSpPr>
            <p:cNvPr id="8" name="Rectangle 18"/>
            <p:cNvSpPr>
              <a:spLocks noChangeArrowheads="1"/>
            </p:cNvSpPr>
            <p:nvPr/>
          </p:nvSpPr>
          <p:spPr bwMode="auto">
            <a:xfrm>
              <a:off x="5578" y="4420"/>
              <a:ext cx="1020" cy="468"/>
            </a:xfrm>
            <a:prstGeom prst="rect">
              <a:avLst/>
            </a:prstGeom>
            <a:solidFill>
              <a:srgbClr val="FFFFFF"/>
            </a:solidFill>
            <a:ln w="9525">
              <a:solidFill>
                <a:srgbClr val="000000"/>
              </a:solidFill>
              <a:miter lim="800000"/>
              <a:headEnd/>
              <a:tailEnd/>
            </a:ln>
          </p:spPr>
          <p:txBody>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100">
                  <a:solidFill>
                    <a:schemeClr val="tx2"/>
                  </a:solidFill>
                </a:rPr>
                <a:t>子模块</a:t>
              </a:r>
              <a:r>
                <a:rPr lang="en-US" altLang="zh-CN" sz="1100">
                  <a:solidFill>
                    <a:schemeClr val="tx2"/>
                  </a:solidFill>
                </a:rPr>
                <a:t>2</a:t>
              </a:r>
            </a:p>
          </p:txBody>
        </p:sp>
        <p:sp>
          <p:nvSpPr>
            <p:cNvPr id="9" name="Rectangle 19"/>
            <p:cNvSpPr>
              <a:spLocks noChangeArrowheads="1"/>
            </p:cNvSpPr>
            <p:nvPr/>
          </p:nvSpPr>
          <p:spPr bwMode="auto">
            <a:xfrm>
              <a:off x="2113" y="5314"/>
              <a:ext cx="1080" cy="468"/>
            </a:xfrm>
            <a:prstGeom prst="rect">
              <a:avLst/>
            </a:prstGeom>
            <a:solidFill>
              <a:srgbClr val="FFFFFF"/>
            </a:solidFill>
            <a:ln w="9525">
              <a:solidFill>
                <a:srgbClr val="000000"/>
              </a:solidFill>
              <a:miter lim="800000"/>
              <a:headEnd/>
              <a:tailEnd/>
            </a:ln>
          </p:spPr>
          <p:txBody>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100">
                  <a:solidFill>
                    <a:schemeClr val="tx2"/>
                  </a:solidFill>
                </a:rPr>
                <a:t>子模块</a:t>
              </a:r>
              <a:r>
                <a:rPr lang="en-US" altLang="zh-CN" sz="1100">
                  <a:solidFill>
                    <a:schemeClr val="tx2"/>
                  </a:solidFill>
                </a:rPr>
                <a:t>11</a:t>
              </a:r>
            </a:p>
          </p:txBody>
        </p:sp>
        <p:sp>
          <p:nvSpPr>
            <p:cNvPr id="10" name="Rectangle 20"/>
            <p:cNvSpPr>
              <a:spLocks noChangeArrowheads="1"/>
            </p:cNvSpPr>
            <p:nvPr/>
          </p:nvSpPr>
          <p:spPr bwMode="auto">
            <a:xfrm>
              <a:off x="3478" y="5314"/>
              <a:ext cx="1080" cy="468"/>
            </a:xfrm>
            <a:prstGeom prst="rect">
              <a:avLst/>
            </a:prstGeom>
            <a:solidFill>
              <a:srgbClr val="FFFFFF"/>
            </a:solidFill>
            <a:ln w="9525">
              <a:solidFill>
                <a:srgbClr val="000000"/>
              </a:solidFill>
              <a:miter lim="800000"/>
              <a:headEnd/>
              <a:tailEnd/>
            </a:ln>
          </p:spPr>
          <p:txBody>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100">
                  <a:solidFill>
                    <a:schemeClr val="tx2"/>
                  </a:solidFill>
                </a:rPr>
                <a:t>子模块</a:t>
              </a:r>
              <a:r>
                <a:rPr lang="en-US" altLang="zh-CN" sz="1100">
                  <a:solidFill>
                    <a:schemeClr val="tx2"/>
                  </a:solidFill>
                </a:rPr>
                <a:t>12</a:t>
              </a:r>
            </a:p>
          </p:txBody>
        </p:sp>
        <p:sp>
          <p:nvSpPr>
            <p:cNvPr id="11" name="Rectangle 21"/>
            <p:cNvSpPr>
              <a:spLocks noChangeArrowheads="1"/>
            </p:cNvSpPr>
            <p:nvPr/>
          </p:nvSpPr>
          <p:spPr bwMode="auto">
            <a:xfrm>
              <a:off x="4948" y="5314"/>
              <a:ext cx="1080" cy="468"/>
            </a:xfrm>
            <a:prstGeom prst="rect">
              <a:avLst/>
            </a:prstGeom>
            <a:solidFill>
              <a:srgbClr val="FFFFFF"/>
            </a:solidFill>
            <a:ln w="9525">
              <a:solidFill>
                <a:srgbClr val="000000"/>
              </a:solidFill>
              <a:miter lim="800000"/>
              <a:headEnd/>
              <a:tailEnd/>
            </a:ln>
          </p:spPr>
          <p:txBody>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100">
                  <a:solidFill>
                    <a:schemeClr val="tx2"/>
                  </a:solidFill>
                </a:rPr>
                <a:t>子模块</a:t>
              </a:r>
              <a:r>
                <a:rPr lang="en-US" altLang="zh-CN" sz="1100">
                  <a:solidFill>
                    <a:schemeClr val="tx2"/>
                  </a:solidFill>
                </a:rPr>
                <a:t>21</a:t>
              </a:r>
            </a:p>
          </p:txBody>
        </p:sp>
        <p:sp>
          <p:nvSpPr>
            <p:cNvPr id="12" name="Rectangle 22"/>
            <p:cNvSpPr>
              <a:spLocks noChangeArrowheads="1"/>
            </p:cNvSpPr>
            <p:nvPr/>
          </p:nvSpPr>
          <p:spPr bwMode="auto">
            <a:xfrm>
              <a:off x="6208" y="5314"/>
              <a:ext cx="1080" cy="468"/>
            </a:xfrm>
            <a:prstGeom prst="rect">
              <a:avLst/>
            </a:prstGeom>
            <a:solidFill>
              <a:srgbClr val="FFFFFF"/>
            </a:solidFill>
            <a:ln w="9525">
              <a:solidFill>
                <a:srgbClr val="000000"/>
              </a:solidFill>
              <a:miter lim="800000"/>
              <a:headEnd/>
              <a:tailEnd/>
            </a:ln>
          </p:spPr>
          <p:txBody>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100">
                  <a:solidFill>
                    <a:schemeClr val="tx2"/>
                  </a:solidFill>
                </a:rPr>
                <a:t>子模块</a:t>
              </a:r>
              <a:r>
                <a:rPr lang="en-US" altLang="zh-CN" sz="1100">
                  <a:solidFill>
                    <a:schemeClr val="tx2"/>
                  </a:solidFill>
                </a:rPr>
                <a:t>22</a:t>
              </a:r>
            </a:p>
          </p:txBody>
        </p:sp>
        <p:sp>
          <p:nvSpPr>
            <p:cNvPr id="13" name="Rectangle 23"/>
            <p:cNvSpPr>
              <a:spLocks noChangeArrowheads="1"/>
            </p:cNvSpPr>
            <p:nvPr/>
          </p:nvSpPr>
          <p:spPr bwMode="auto">
            <a:xfrm>
              <a:off x="7363" y="4420"/>
              <a:ext cx="1080" cy="468"/>
            </a:xfrm>
            <a:prstGeom prst="rect">
              <a:avLst/>
            </a:prstGeom>
            <a:solidFill>
              <a:srgbClr val="FFFFFF"/>
            </a:solidFill>
            <a:ln w="9525">
              <a:solidFill>
                <a:srgbClr val="000000"/>
              </a:solidFill>
              <a:miter lim="800000"/>
              <a:headEnd/>
              <a:tailEnd/>
            </a:ln>
          </p:spPr>
          <p:txBody>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100">
                  <a:solidFill>
                    <a:schemeClr val="tx2"/>
                  </a:solidFill>
                </a:rPr>
                <a:t>子模块</a:t>
              </a:r>
              <a:r>
                <a:rPr lang="en-US" altLang="zh-CN" sz="1100">
                  <a:solidFill>
                    <a:schemeClr val="tx2"/>
                  </a:solidFill>
                </a:rPr>
                <a:t>3</a:t>
              </a:r>
            </a:p>
          </p:txBody>
        </p:sp>
        <p:sp>
          <p:nvSpPr>
            <p:cNvPr id="14" name="Line 24"/>
            <p:cNvSpPr>
              <a:spLocks noChangeShapeType="1"/>
            </p:cNvSpPr>
            <p:nvPr/>
          </p:nvSpPr>
          <p:spPr bwMode="auto">
            <a:xfrm>
              <a:off x="2638" y="5016"/>
              <a:ext cx="1470" cy="0"/>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5" name="Line 25"/>
            <p:cNvSpPr>
              <a:spLocks noChangeShapeType="1"/>
            </p:cNvSpPr>
            <p:nvPr/>
          </p:nvSpPr>
          <p:spPr bwMode="auto">
            <a:xfrm>
              <a:off x="5473" y="5016"/>
              <a:ext cx="1260" cy="0"/>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6" name="Line 26"/>
            <p:cNvSpPr>
              <a:spLocks noChangeShapeType="1"/>
            </p:cNvSpPr>
            <p:nvPr/>
          </p:nvSpPr>
          <p:spPr bwMode="auto">
            <a:xfrm>
              <a:off x="3268" y="4122"/>
              <a:ext cx="4515" cy="0"/>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7" name="Line 27"/>
            <p:cNvSpPr>
              <a:spLocks noChangeShapeType="1"/>
            </p:cNvSpPr>
            <p:nvPr/>
          </p:nvSpPr>
          <p:spPr bwMode="auto">
            <a:xfrm>
              <a:off x="3268" y="4122"/>
              <a:ext cx="0" cy="298"/>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8" name="Line 28"/>
            <p:cNvSpPr>
              <a:spLocks noChangeShapeType="1"/>
            </p:cNvSpPr>
            <p:nvPr/>
          </p:nvSpPr>
          <p:spPr bwMode="auto">
            <a:xfrm>
              <a:off x="6103" y="4122"/>
              <a:ext cx="0" cy="298"/>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9" name="Line 29"/>
            <p:cNvSpPr>
              <a:spLocks noChangeShapeType="1"/>
            </p:cNvSpPr>
            <p:nvPr/>
          </p:nvSpPr>
          <p:spPr bwMode="auto">
            <a:xfrm>
              <a:off x="7783" y="4122"/>
              <a:ext cx="0" cy="298"/>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 name="Line 30"/>
            <p:cNvSpPr>
              <a:spLocks noChangeShapeType="1"/>
            </p:cNvSpPr>
            <p:nvPr/>
          </p:nvSpPr>
          <p:spPr bwMode="auto">
            <a:xfrm>
              <a:off x="5473" y="3973"/>
              <a:ext cx="0" cy="149"/>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1" name="Line 31"/>
            <p:cNvSpPr>
              <a:spLocks noChangeShapeType="1"/>
            </p:cNvSpPr>
            <p:nvPr/>
          </p:nvSpPr>
          <p:spPr bwMode="auto">
            <a:xfrm>
              <a:off x="2638" y="5016"/>
              <a:ext cx="0" cy="298"/>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 name="Line 32"/>
            <p:cNvSpPr>
              <a:spLocks noChangeShapeType="1"/>
            </p:cNvSpPr>
            <p:nvPr/>
          </p:nvSpPr>
          <p:spPr bwMode="auto">
            <a:xfrm>
              <a:off x="4108" y="5016"/>
              <a:ext cx="0" cy="298"/>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3" name="Line 33"/>
            <p:cNvSpPr>
              <a:spLocks noChangeShapeType="1"/>
            </p:cNvSpPr>
            <p:nvPr/>
          </p:nvSpPr>
          <p:spPr bwMode="auto">
            <a:xfrm>
              <a:off x="3268" y="4867"/>
              <a:ext cx="0" cy="149"/>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4" name="Line 34"/>
            <p:cNvSpPr>
              <a:spLocks noChangeShapeType="1"/>
            </p:cNvSpPr>
            <p:nvPr/>
          </p:nvSpPr>
          <p:spPr bwMode="auto">
            <a:xfrm>
              <a:off x="6103" y="4867"/>
              <a:ext cx="0" cy="149"/>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5" name="Line 35"/>
            <p:cNvSpPr>
              <a:spLocks noChangeShapeType="1"/>
            </p:cNvSpPr>
            <p:nvPr/>
          </p:nvSpPr>
          <p:spPr bwMode="auto">
            <a:xfrm>
              <a:off x="5473" y="5016"/>
              <a:ext cx="0" cy="298"/>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6" name="Line 36"/>
            <p:cNvSpPr>
              <a:spLocks noChangeShapeType="1"/>
            </p:cNvSpPr>
            <p:nvPr/>
          </p:nvSpPr>
          <p:spPr bwMode="auto">
            <a:xfrm>
              <a:off x="6733" y="5016"/>
              <a:ext cx="0" cy="298"/>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7" name="Rectangle 37"/>
            <p:cNvSpPr>
              <a:spLocks noChangeArrowheads="1"/>
            </p:cNvSpPr>
            <p:nvPr/>
          </p:nvSpPr>
          <p:spPr bwMode="auto">
            <a:xfrm>
              <a:off x="7468" y="5314"/>
              <a:ext cx="1080" cy="468"/>
            </a:xfrm>
            <a:prstGeom prst="rect">
              <a:avLst/>
            </a:prstGeom>
            <a:solidFill>
              <a:srgbClr val="FFFFFF"/>
            </a:solidFill>
            <a:ln w="9525">
              <a:solidFill>
                <a:srgbClr val="000000"/>
              </a:solidFill>
              <a:miter lim="800000"/>
              <a:headEnd/>
              <a:tailEnd/>
            </a:ln>
          </p:spPr>
          <p:txBody>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100">
                  <a:solidFill>
                    <a:schemeClr val="tx2"/>
                  </a:solidFill>
                </a:rPr>
                <a:t>子模块</a:t>
              </a:r>
              <a:r>
                <a:rPr lang="en-US" altLang="zh-CN" sz="1100">
                  <a:solidFill>
                    <a:schemeClr val="tx2"/>
                  </a:solidFill>
                </a:rPr>
                <a:t>23</a:t>
              </a:r>
            </a:p>
          </p:txBody>
        </p:sp>
        <p:sp>
          <p:nvSpPr>
            <p:cNvPr id="28" name="Line 38"/>
            <p:cNvSpPr>
              <a:spLocks noChangeShapeType="1"/>
            </p:cNvSpPr>
            <p:nvPr/>
          </p:nvSpPr>
          <p:spPr bwMode="auto">
            <a:xfrm>
              <a:off x="6733" y="5016"/>
              <a:ext cx="1260" cy="0"/>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9" name="Line 39"/>
            <p:cNvSpPr>
              <a:spLocks noChangeShapeType="1"/>
            </p:cNvSpPr>
            <p:nvPr/>
          </p:nvSpPr>
          <p:spPr bwMode="auto">
            <a:xfrm>
              <a:off x="7993" y="5016"/>
              <a:ext cx="0" cy="298"/>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27</a:t>
            </a:fld>
            <a:r>
              <a:rPr lang="en-US" altLang="zh-CN" smtClean="0"/>
              <a:t>/50</a:t>
            </a:r>
            <a:endParaRPr lang="en-US" altLang="zh-CN" dirty="0"/>
          </a:p>
        </p:txBody>
      </p:sp>
    </p:spTree>
    <p:extLst>
      <p:ext uri="{BB962C8B-B14F-4D97-AF65-F5344CB8AC3E}">
        <p14:creationId xmlns:p14="http://schemas.microsoft.com/office/powerpoint/2010/main" val="31452537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pPr fontAlgn="auto">
              <a:spcAft>
                <a:spcPts val="0"/>
              </a:spcAft>
              <a:defRPr/>
            </a:pPr>
            <a:r>
              <a:rPr lang="zh-CN" altLang="en-US" sz="7200" b="1" dirty="0" smtClean="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算法设计与分析</a:t>
            </a:r>
            <a:endParaRPr lang="zh-CN" altLang="en-US" sz="4400" b="1" dirty="0">
              <a:solidFill>
                <a:srgbClr val="FF0000"/>
              </a:solidFill>
              <a:effectLst>
                <a:outerShdw blurRad="38100" dist="38100" dir="2700000" algn="tl">
                  <a:srgbClr val="000000">
                    <a:alpha val="43137"/>
                  </a:srgbClr>
                </a:outerShdw>
              </a:effectLst>
              <a:latin typeface="微软雅黑" panose="020B0503020204020204" pitchFamily="34" charset="-122"/>
            </a:endParaRPr>
          </a:p>
        </p:txBody>
      </p:sp>
      <p:sp>
        <p:nvSpPr>
          <p:cNvPr id="6" name="圆角矩形 5"/>
          <p:cNvSpPr/>
          <p:nvPr/>
        </p:nvSpPr>
        <p:spPr>
          <a:xfrm>
            <a:off x="155575" y="2244204"/>
            <a:ext cx="8809038" cy="2120900"/>
          </a:xfrm>
          <a:prstGeom prst="round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6000" b="1" dirty="0">
                <a:solidFill>
                  <a:srgbClr val="FF0000"/>
                </a:solidFill>
                <a:effectLst>
                  <a:outerShdw blurRad="38100" dist="38100" dir="2700000" algn="tl">
                    <a:srgbClr val="000000">
                      <a:alpha val="43137"/>
                    </a:srgbClr>
                  </a:outerShdw>
                </a:effectLst>
                <a:ea typeface="隶书" panose="02010509060101010101" pitchFamily="49" charset="-122"/>
              </a:rPr>
              <a:t>三</a:t>
            </a:r>
            <a:r>
              <a:rPr lang="zh-CN" altLang="en-US" sz="6000" b="1" dirty="0" smtClean="0">
                <a:solidFill>
                  <a:srgbClr val="FF0000"/>
                </a:solidFill>
                <a:effectLst>
                  <a:outerShdw blurRad="38100" dist="38100" dir="2700000" algn="tl">
                    <a:srgbClr val="000000">
                      <a:alpha val="43137"/>
                    </a:srgbClr>
                  </a:outerShdw>
                </a:effectLst>
                <a:ea typeface="隶书" panose="02010509060101010101" pitchFamily="49" charset="-122"/>
              </a:rPr>
              <a:t>、算法复杂度分析</a:t>
            </a:r>
            <a:endParaRPr lang="zh-CN" altLang="en-US" sz="6000" b="1" dirty="0">
              <a:solidFill>
                <a:srgbClr val="FF0000"/>
              </a:solidFill>
              <a:effectLst>
                <a:outerShdw blurRad="38100" dist="38100" dir="2700000" algn="tl">
                  <a:srgbClr val="000000">
                    <a:alpha val="43137"/>
                  </a:srgbClr>
                </a:outerShdw>
              </a:effectLst>
              <a:ea typeface="隶书" panose="02010509060101010101" pitchFamily="49" charset="-122"/>
            </a:endParaRPr>
          </a:p>
        </p:txBody>
      </p:sp>
      <p:sp>
        <p:nvSpPr>
          <p:cNvPr id="6150" name="矩形 6"/>
          <p:cNvSpPr>
            <a:spLocks noChangeArrowheads="1"/>
          </p:cNvSpPr>
          <p:nvPr/>
        </p:nvSpPr>
        <p:spPr bwMode="auto">
          <a:xfrm>
            <a:off x="0" y="0"/>
            <a:ext cx="9144000" cy="1700213"/>
          </a:xfrm>
          <a:prstGeom prst="rect">
            <a:avLst/>
          </a:prstGeom>
          <a:solidFill>
            <a:srgbClr val="5629F9"/>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矩形 7"/>
          <p:cNvSpPr/>
          <p:nvPr/>
        </p:nvSpPr>
        <p:spPr bwMode="auto">
          <a:xfrm>
            <a:off x="0" y="6429375"/>
            <a:ext cx="9144000" cy="417513"/>
          </a:xfrm>
          <a:prstGeom prst="rect">
            <a:avLst/>
          </a:prstGeom>
          <a:solidFill>
            <a:srgbClr val="5629F9"/>
          </a:solidFill>
          <a:ln w="9525" cap="flat" cmpd="sng" algn="ctr">
            <a:noFill/>
            <a:prstDash val="solid"/>
            <a:round/>
            <a:headEnd type="none" w="med" len="med"/>
            <a:tailEnd type="none" w="med" len="med"/>
          </a:ln>
          <a:effectLst/>
          <a:extLst/>
        </p:spPr>
        <p:txBody>
          <a:bodyPr wrap="none"/>
          <a:lstStyle/>
          <a:p>
            <a:pPr eaLnBrk="1" hangingPunct="1">
              <a:defRPr/>
            </a:pP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信息科学与工程学院</a:t>
            </a:r>
            <a:endParaRPr lang="zh-CN" altLang="en-US" dirty="0"/>
          </a:p>
        </p:txBody>
      </p:sp>
      <p:pic>
        <p:nvPicPr>
          <p:cNvPr id="6152"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613" y="6429375"/>
            <a:ext cx="3937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0"/>
          </p:nvPr>
        </p:nvSpPr>
        <p:spPr/>
        <p:txBody>
          <a:bodyPr/>
          <a:lstStyle/>
          <a:p>
            <a:pPr>
              <a:defRPr/>
            </a:pPr>
            <a:fld id="{459EA7AB-6CCF-4392-BD0C-0EE200CA1E6B}" type="slidenum">
              <a:rPr lang="en-US" altLang="zh-CN" smtClean="0"/>
              <a:pPr>
                <a:defRPr/>
              </a:pPr>
              <a:t>28</a:t>
            </a:fld>
            <a:r>
              <a:rPr lang="en-US" altLang="zh-CN" smtClean="0"/>
              <a:t>/50</a:t>
            </a:r>
            <a:endParaRPr lang="en-US" altLang="zh-CN" dirty="0"/>
          </a:p>
        </p:txBody>
      </p:sp>
    </p:spTree>
    <p:extLst>
      <p:ext uri="{BB962C8B-B14F-4D97-AF65-F5344CB8AC3E}">
        <p14:creationId xmlns:p14="http://schemas.microsoft.com/office/powerpoint/2010/main" val="1908673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算法</a:t>
            </a:r>
            <a:r>
              <a:rPr lang="zh-CN" altLang="en-US" dirty="0" smtClean="0"/>
              <a:t>复杂性</a:t>
            </a:r>
            <a:r>
              <a:rPr lang="en-US" altLang="zh-CN" dirty="0" smtClean="0"/>
              <a:t>=</a:t>
            </a:r>
            <a:r>
              <a:rPr lang="zh-CN" altLang="en-US" dirty="0" smtClean="0"/>
              <a:t>运行</a:t>
            </a:r>
            <a:r>
              <a:rPr lang="zh-CN" altLang="en-US" dirty="0"/>
              <a:t>该算法所需</a:t>
            </a:r>
            <a:r>
              <a:rPr lang="zh-CN" altLang="en-US" dirty="0" smtClean="0"/>
              <a:t>计算机资源</a:t>
            </a:r>
            <a:endParaRPr lang="zh-CN" altLang="en-US" dirty="0"/>
          </a:p>
          <a:p>
            <a:pPr lvl="1"/>
            <a:r>
              <a:rPr lang="zh-CN" altLang="en-US" dirty="0"/>
              <a:t>算法的复杂性越高，所需的计算机资源越多；反之，算法的复杂性越低，所需的计算机资源越少。</a:t>
            </a:r>
          </a:p>
          <a:p>
            <a:r>
              <a:rPr lang="zh-CN" altLang="en-US" dirty="0" smtClean="0"/>
              <a:t>计算机资源：是</a:t>
            </a:r>
            <a:r>
              <a:rPr lang="zh-CN" altLang="en-US" dirty="0"/>
              <a:t>时间资源与空间资源。</a:t>
            </a:r>
          </a:p>
          <a:p>
            <a:pPr lvl="1"/>
            <a:r>
              <a:rPr lang="zh-CN" altLang="en-US" dirty="0"/>
              <a:t>需要计算机时间资源的量称为时间复杂度，需要计算机空间资源的量称为空间复杂度。</a:t>
            </a:r>
          </a:p>
          <a:p>
            <a:r>
              <a:rPr lang="zh-CN" altLang="en-US" dirty="0"/>
              <a:t>算法分析是指对算法的执行时间与所需空间的估算，定量给</a:t>
            </a:r>
            <a:r>
              <a:rPr lang="zh-CN" altLang="en-US" dirty="0" smtClean="0"/>
              <a:t>出运行算法所需的</a:t>
            </a:r>
            <a:r>
              <a:rPr lang="zh-CN" altLang="en-US" dirty="0" smtClean="0">
                <a:solidFill>
                  <a:srgbClr val="FF0000"/>
                </a:solidFill>
              </a:rPr>
              <a:t>时间数量级</a:t>
            </a:r>
            <a:r>
              <a:rPr lang="zh-CN" altLang="en-US" dirty="0" smtClean="0"/>
              <a:t>与</a:t>
            </a:r>
            <a:r>
              <a:rPr lang="zh-CN" altLang="en-US" dirty="0">
                <a:solidFill>
                  <a:srgbClr val="FF0000"/>
                </a:solidFill>
              </a:rPr>
              <a:t>空间数量级</a:t>
            </a:r>
            <a:r>
              <a:rPr lang="zh-CN" altLang="en-US" dirty="0" smtClean="0"/>
              <a:t>。 </a:t>
            </a:r>
            <a:endParaRPr lang="zh-CN" altLang="en-US" dirty="0"/>
          </a:p>
          <a:p>
            <a:endParaRPr lang="zh-CN" altLang="en-US" dirty="0"/>
          </a:p>
        </p:txBody>
      </p:sp>
      <p:sp>
        <p:nvSpPr>
          <p:cNvPr id="3" name="标题 2"/>
          <p:cNvSpPr>
            <a:spLocks noGrp="1"/>
          </p:cNvSpPr>
          <p:nvPr>
            <p:ph type="title"/>
          </p:nvPr>
        </p:nvSpPr>
        <p:spPr/>
        <p:txBody>
          <a:bodyPr/>
          <a:lstStyle/>
          <a:p>
            <a:r>
              <a:rPr lang="zh-CN" altLang="en-US" dirty="0" smtClean="0"/>
              <a:t>三、算法复杂度分析</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29</a:t>
            </a:fld>
            <a:r>
              <a:rPr lang="en-US" altLang="zh-CN" smtClean="0"/>
              <a:t>/50</a:t>
            </a:r>
            <a:endParaRPr lang="en-US" altLang="zh-CN" dirty="0"/>
          </a:p>
        </p:txBody>
      </p:sp>
    </p:spTree>
    <p:extLst>
      <p:ext uri="{BB962C8B-B14F-4D97-AF65-F5344CB8AC3E}">
        <p14:creationId xmlns:p14="http://schemas.microsoft.com/office/powerpoint/2010/main" val="2713313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a:bodyPr>
          <a:lstStyle/>
          <a:p>
            <a:pPr fontAlgn="auto">
              <a:lnSpc>
                <a:spcPct val="120000"/>
              </a:lnSpc>
              <a:spcAft>
                <a:spcPts val="0"/>
              </a:spcAft>
              <a:defRPr/>
            </a:pPr>
            <a:r>
              <a:rPr lang="zh-CN" altLang="en-US" dirty="0" smtClean="0"/>
              <a:t>考试考核</a:t>
            </a:r>
            <a:endParaRPr lang="en-US" altLang="zh-CN" dirty="0" smtClean="0"/>
          </a:p>
          <a:p>
            <a:pPr lvl="1" fontAlgn="auto">
              <a:lnSpc>
                <a:spcPct val="120000"/>
              </a:lnSpc>
              <a:spcAft>
                <a:spcPts val="0"/>
              </a:spcAft>
              <a:defRPr/>
            </a:pPr>
            <a:r>
              <a:rPr lang="zh-CN" altLang="en-US" dirty="0" smtClean="0"/>
              <a:t>考试成绩占</a:t>
            </a:r>
            <a:r>
              <a:rPr lang="en-US" altLang="zh-CN" dirty="0" smtClean="0"/>
              <a:t>60%</a:t>
            </a:r>
            <a:r>
              <a:rPr lang="zh-CN" altLang="en-US" dirty="0" smtClean="0"/>
              <a:t>；</a:t>
            </a:r>
            <a:endParaRPr lang="en-US" altLang="zh-CN" dirty="0" smtClean="0"/>
          </a:p>
          <a:p>
            <a:pPr lvl="1" fontAlgn="auto">
              <a:lnSpc>
                <a:spcPct val="120000"/>
              </a:lnSpc>
              <a:spcAft>
                <a:spcPts val="0"/>
              </a:spcAft>
              <a:defRPr/>
            </a:pPr>
            <a:r>
              <a:rPr lang="zh-CN" altLang="en-US" dirty="0" smtClean="0"/>
              <a:t>平时成绩</a:t>
            </a:r>
            <a:r>
              <a:rPr lang="en-US" altLang="zh-CN" dirty="0" smtClean="0"/>
              <a:t>40%</a:t>
            </a:r>
            <a:r>
              <a:rPr lang="zh-CN" altLang="en-US" dirty="0" smtClean="0"/>
              <a:t>：课堂出勤、表现、实验、作业、课程论文一共占</a:t>
            </a:r>
            <a:r>
              <a:rPr lang="en-US" altLang="zh-CN" dirty="0" smtClean="0"/>
              <a:t>40%</a:t>
            </a:r>
            <a:r>
              <a:rPr lang="zh-CN" altLang="en-US" dirty="0" smtClean="0"/>
              <a:t>；</a:t>
            </a:r>
            <a:endParaRPr lang="en-US" altLang="zh-CN" dirty="0" smtClean="0"/>
          </a:p>
          <a:p>
            <a:pPr lvl="1" fontAlgn="auto">
              <a:lnSpc>
                <a:spcPct val="120000"/>
              </a:lnSpc>
              <a:spcAft>
                <a:spcPts val="0"/>
              </a:spcAft>
              <a:defRPr/>
            </a:pPr>
            <a:r>
              <a:rPr lang="zh-CN" altLang="en-US" b="1" dirty="0" smtClean="0">
                <a:solidFill>
                  <a:srgbClr val="FF0000"/>
                </a:solidFill>
              </a:rPr>
              <a:t>无故缺勤超过</a:t>
            </a:r>
            <a:r>
              <a:rPr lang="en-US" altLang="zh-CN" b="1" dirty="0" smtClean="0">
                <a:solidFill>
                  <a:srgbClr val="FF0000"/>
                </a:solidFill>
              </a:rPr>
              <a:t>1/3</a:t>
            </a:r>
            <a:r>
              <a:rPr lang="zh-CN" altLang="en-US" b="1" dirty="0" smtClean="0">
                <a:solidFill>
                  <a:srgbClr val="FF0000"/>
                </a:solidFill>
              </a:rPr>
              <a:t>，取消考试资格；</a:t>
            </a:r>
            <a:endParaRPr lang="en-US" altLang="zh-CN" b="1" dirty="0" smtClean="0">
              <a:solidFill>
                <a:srgbClr val="FF0000"/>
              </a:solidFill>
            </a:endParaRPr>
          </a:p>
          <a:p>
            <a:pPr fontAlgn="auto">
              <a:lnSpc>
                <a:spcPct val="120000"/>
              </a:lnSpc>
              <a:spcAft>
                <a:spcPts val="0"/>
              </a:spcAft>
              <a:defRPr/>
            </a:pPr>
            <a:r>
              <a:rPr lang="zh-CN" altLang="en-US" dirty="0" smtClean="0"/>
              <a:t>课程安排</a:t>
            </a:r>
            <a:endParaRPr lang="en-US" altLang="zh-CN" dirty="0" smtClean="0"/>
          </a:p>
          <a:p>
            <a:pPr lvl="1" fontAlgn="auto">
              <a:lnSpc>
                <a:spcPct val="120000"/>
              </a:lnSpc>
              <a:spcAft>
                <a:spcPts val="0"/>
              </a:spcAft>
              <a:defRPr/>
            </a:pPr>
            <a:r>
              <a:rPr lang="zh-CN" altLang="en-US" dirty="0" smtClean="0"/>
              <a:t>课程</a:t>
            </a:r>
            <a:r>
              <a:rPr lang="en-US" altLang="zh-CN" dirty="0" smtClean="0"/>
              <a:t>36</a:t>
            </a:r>
            <a:r>
              <a:rPr lang="zh-CN" altLang="en-US" dirty="0" smtClean="0"/>
              <a:t>个学时，</a:t>
            </a:r>
            <a:r>
              <a:rPr lang="en-US" altLang="zh-CN" dirty="0" smtClean="0"/>
              <a:t>18</a:t>
            </a:r>
            <a:r>
              <a:rPr lang="zh-CN" altLang="en-US" dirty="0" smtClean="0"/>
              <a:t>次课；</a:t>
            </a:r>
            <a:endParaRPr lang="en-US" altLang="zh-CN" dirty="0" smtClean="0"/>
          </a:p>
          <a:p>
            <a:pPr lvl="1" fontAlgn="auto">
              <a:lnSpc>
                <a:spcPct val="120000"/>
              </a:lnSpc>
              <a:spcAft>
                <a:spcPts val="0"/>
              </a:spcAft>
              <a:defRPr/>
            </a:pPr>
            <a:r>
              <a:rPr lang="zh-CN" altLang="en-US" dirty="0" smtClean="0"/>
              <a:t>实验</a:t>
            </a:r>
            <a:r>
              <a:rPr lang="en-US" altLang="zh-CN" dirty="0" smtClean="0"/>
              <a:t>12</a:t>
            </a:r>
            <a:r>
              <a:rPr lang="zh-CN" altLang="en-US" dirty="0" smtClean="0"/>
              <a:t>个学时，</a:t>
            </a:r>
            <a:r>
              <a:rPr lang="en-US" altLang="zh-CN" dirty="0" smtClean="0"/>
              <a:t>6</a:t>
            </a:r>
            <a:r>
              <a:rPr lang="zh-CN" altLang="en-US" dirty="0" smtClean="0"/>
              <a:t>次课；</a:t>
            </a:r>
            <a:endParaRPr lang="en-US" altLang="zh-CN" dirty="0" smtClean="0"/>
          </a:p>
        </p:txBody>
      </p:sp>
      <p:sp>
        <p:nvSpPr>
          <p:cNvPr id="2" name="标题 1"/>
          <p:cNvSpPr>
            <a:spLocks noGrp="1"/>
          </p:cNvSpPr>
          <p:nvPr>
            <p:ph type="title"/>
          </p:nvPr>
        </p:nvSpPr>
        <p:spPr/>
        <p:txBody>
          <a:bodyPr rtlCol="0">
            <a:normAutofit/>
          </a:bodyPr>
          <a:lstStyle/>
          <a:p>
            <a:pPr fontAlgn="auto">
              <a:spcAft>
                <a:spcPts val="0"/>
              </a:spcAft>
              <a:defRPr/>
            </a:pPr>
            <a:r>
              <a:rPr lang="zh-CN" altLang="en-US" dirty="0" smtClean="0"/>
              <a:t>课程安排</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3</a:t>
            </a:fld>
            <a:r>
              <a:rPr lang="en-US" altLang="zh-CN" smtClean="0"/>
              <a:t>/50</a:t>
            </a:r>
            <a:endParaRPr lang="en-US"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pPr>
              <a:lnSpc>
                <a:spcPct val="150000"/>
              </a:lnSpc>
              <a:defRPr/>
            </a:pPr>
            <a:r>
              <a:rPr lang="zh-CN" altLang="en-US" dirty="0" smtClean="0"/>
              <a:t>定义：对于</a:t>
            </a:r>
            <a:r>
              <a:rPr lang="zh-CN" altLang="en-US" dirty="0"/>
              <a:t>一个数量级为的      </a:t>
            </a:r>
            <a:r>
              <a:rPr lang="zh-CN" altLang="en-US" dirty="0" smtClean="0"/>
              <a:t>算法</a:t>
            </a:r>
            <a:r>
              <a:rPr lang="zh-CN" altLang="en-US" dirty="0"/>
              <a:t>，如果存在两</a:t>
            </a:r>
            <a:r>
              <a:rPr lang="zh-CN" altLang="en-US" dirty="0" smtClean="0"/>
              <a:t>个常数项</a:t>
            </a:r>
            <a:r>
              <a:rPr lang="en-US" altLang="zh-CN" dirty="0" smtClean="0"/>
              <a:t>c</a:t>
            </a:r>
            <a:r>
              <a:rPr lang="zh-CN" altLang="en-US" dirty="0" smtClean="0"/>
              <a:t>和</a:t>
            </a:r>
            <a:r>
              <a:rPr lang="en-US" altLang="zh-CN" i="1" dirty="0" smtClean="0"/>
              <a:t>N</a:t>
            </a:r>
            <a:r>
              <a:rPr lang="zh-CN" altLang="en-US" dirty="0" smtClean="0"/>
              <a:t>，</a:t>
            </a:r>
            <a:r>
              <a:rPr lang="zh-CN" altLang="en-US" dirty="0"/>
              <a:t>对所有的</a:t>
            </a:r>
            <a:r>
              <a:rPr lang="en-US" altLang="zh-CN" dirty="0" err="1"/>
              <a:t>n</a:t>
            </a:r>
            <a:r>
              <a:rPr lang="en-US" altLang="zh-CN" dirty="0" err="1" smtClean="0"/>
              <a:t>≥</a:t>
            </a:r>
            <a:r>
              <a:rPr lang="en-US" altLang="zh-CN" i="1" dirty="0" err="1" smtClean="0"/>
              <a:t>N</a:t>
            </a:r>
            <a:r>
              <a:rPr lang="zh-CN" altLang="en-US" dirty="0" smtClean="0"/>
              <a:t>，有         </a:t>
            </a:r>
            <a:endParaRPr lang="zh-CN" altLang="en-US" dirty="0"/>
          </a:p>
          <a:p>
            <a:pPr>
              <a:lnSpc>
                <a:spcPct val="150000"/>
              </a:lnSpc>
              <a:defRPr/>
            </a:pPr>
            <a:endParaRPr lang="zh-CN" altLang="en-US" dirty="0"/>
          </a:p>
          <a:p>
            <a:pPr>
              <a:lnSpc>
                <a:spcPct val="150000"/>
              </a:lnSpc>
              <a:defRPr/>
            </a:pPr>
            <a:r>
              <a:rPr lang="zh-CN" altLang="en-US" dirty="0"/>
              <a:t>则记作               </a:t>
            </a:r>
            <a:r>
              <a:rPr lang="zh-CN" altLang="en-US" dirty="0" smtClean="0"/>
              <a:t>， 称</a:t>
            </a:r>
            <a:r>
              <a:rPr lang="zh-CN" altLang="en-US" dirty="0"/>
              <a:t>该算法</a:t>
            </a:r>
            <a:r>
              <a:rPr lang="zh-CN" altLang="en-US" dirty="0" smtClean="0"/>
              <a:t>具有               </a:t>
            </a:r>
            <a:r>
              <a:rPr lang="zh-CN" altLang="en-US" dirty="0"/>
              <a:t>用        </a:t>
            </a:r>
            <a:r>
              <a:rPr lang="zh-CN" altLang="en-US" dirty="0" smtClean="0"/>
              <a:t>的</a:t>
            </a:r>
            <a:r>
              <a:rPr lang="zh-CN" altLang="en-US" dirty="0"/>
              <a:t>运行时间，是指当</a:t>
            </a:r>
            <a:r>
              <a:rPr lang="en-US" altLang="zh-CN" dirty="0"/>
              <a:t>n</a:t>
            </a:r>
            <a:r>
              <a:rPr lang="zh-CN" altLang="en-US" dirty="0"/>
              <a:t>足够大时，该算法的实际运行时间不会</a:t>
            </a:r>
            <a:r>
              <a:rPr lang="zh-CN" altLang="en-US" dirty="0" smtClean="0"/>
              <a:t>超过某个</a:t>
            </a:r>
            <a:r>
              <a:rPr lang="zh-CN" altLang="en-US" dirty="0"/>
              <a:t>常数倍</a:t>
            </a:r>
            <a:r>
              <a:rPr lang="zh-CN" altLang="en-US" dirty="0" smtClean="0"/>
              <a:t>时间 </a:t>
            </a:r>
            <a:endParaRPr lang="zh-CN" altLang="en-US" dirty="0"/>
          </a:p>
          <a:p>
            <a:pPr eaLnBrk="1" hangingPunct="1">
              <a:lnSpc>
                <a:spcPct val="150000"/>
              </a:lnSpc>
              <a:defRPr/>
            </a:pPr>
            <a:endParaRPr lang="zh-CN" altLang="en-US" sz="2400" dirty="0" smtClean="0"/>
          </a:p>
        </p:txBody>
      </p:sp>
      <p:sp>
        <p:nvSpPr>
          <p:cNvPr id="2" name="标题 1"/>
          <p:cNvSpPr>
            <a:spLocks noGrp="1"/>
          </p:cNvSpPr>
          <p:nvPr>
            <p:ph type="title"/>
          </p:nvPr>
        </p:nvSpPr>
        <p:spPr/>
        <p:txBody>
          <a:bodyPr/>
          <a:lstStyle/>
          <a:p>
            <a:r>
              <a:rPr lang="zh-CN" altLang="en-US" dirty="0" smtClean="0"/>
              <a:t>时间复杂度定义</a:t>
            </a:r>
            <a:endParaRPr lang="zh-CN" altLang="en-US" dirty="0"/>
          </a:p>
        </p:txBody>
      </p:sp>
      <p:graphicFrame>
        <p:nvGraphicFramePr>
          <p:cNvPr id="6" name="Object 14"/>
          <p:cNvGraphicFramePr>
            <a:graphicFrameLocks noChangeAspect="1"/>
          </p:cNvGraphicFramePr>
          <p:nvPr>
            <p:extLst>
              <p:ext uri="{D42A27DB-BD31-4B8C-83A1-F6EECF244321}">
                <p14:modId xmlns:p14="http://schemas.microsoft.com/office/powerpoint/2010/main" val="1549991876"/>
              </p:ext>
            </p:extLst>
          </p:nvPr>
        </p:nvGraphicFramePr>
        <p:xfrm>
          <a:off x="5580112" y="1396092"/>
          <a:ext cx="1007963" cy="589214"/>
        </p:xfrm>
        <a:graphic>
          <a:graphicData uri="http://schemas.openxmlformats.org/presentationml/2006/ole">
            <mc:AlternateContent xmlns:mc="http://schemas.openxmlformats.org/markup-compatibility/2006">
              <mc:Choice xmlns:v="urn:schemas-microsoft-com:vml" Requires="v">
                <p:oleObj spid="_x0000_s15549" name="公式" r:id="rId3" imgW="342751" imgH="203112" progId="Equation.3">
                  <p:embed/>
                </p:oleObj>
              </mc:Choice>
              <mc:Fallback>
                <p:oleObj name="公式" r:id="rId3" imgW="342751"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1396092"/>
                        <a:ext cx="1007963" cy="589214"/>
                      </a:xfrm>
                      <a:prstGeom prst="rect">
                        <a:avLst/>
                      </a:prstGeom>
                      <a:noFill/>
                    </p:spPr>
                  </p:pic>
                </p:oleObj>
              </mc:Fallback>
            </mc:AlternateContent>
          </a:graphicData>
        </a:graphic>
      </p:graphicFrame>
      <p:graphicFrame>
        <p:nvGraphicFramePr>
          <p:cNvPr id="7" name="Object 9"/>
          <p:cNvGraphicFramePr>
            <a:graphicFrameLocks noChangeAspect="1"/>
          </p:cNvGraphicFramePr>
          <p:nvPr>
            <p:extLst>
              <p:ext uri="{D42A27DB-BD31-4B8C-83A1-F6EECF244321}">
                <p14:modId xmlns:p14="http://schemas.microsoft.com/office/powerpoint/2010/main" val="3266574763"/>
              </p:ext>
            </p:extLst>
          </p:nvPr>
        </p:nvGraphicFramePr>
        <p:xfrm>
          <a:off x="3049339" y="3018555"/>
          <a:ext cx="3168650" cy="863600"/>
        </p:xfrm>
        <a:graphic>
          <a:graphicData uri="http://schemas.openxmlformats.org/presentationml/2006/ole">
            <mc:AlternateContent xmlns:mc="http://schemas.openxmlformats.org/markup-compatibility/2006">
              <mc:Choice xmlns:v="urn:schemas-microsoft-com:vml" Requires="v">
                <p:oleObj spid="_x0000_s15550" name="公式" r:id="rId5" imgW="939392" imgH="253890" progId="Equation.3">
                  <p:embed/>
                </p:oleObj>
              </mc:Choice>
              <mc:Fallback>
                <p:oleObj name="公式" r:id="rId5" imgW="939392"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9339" y="3018555"/>
                        <a:ext cx="316865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9"/>
          <p:cNvGraphicFramePr>
            <a:graphicFrameLocks noChangeAspect="1"/>
          </p:cNvGraphicFramePr>
          <p:nvPr>
            <p:extLst>
              <p:ext uri="{D42A27DB-BD31-4B8C-83A1-F6EECF244321}">
                <p14:modId xmlns:p14="http://schemas.microsoft.com/office/powerpoint/2010/main" val="1565772188"/>
              </p:ext>
            </p:extLst>
          </p:nvPr>
        </p:nvGraphicFramePr>
        <p:xfrm>
          <a:off x="1897360" y="3756110"/>
          <a:ext cx="2736304" cy="546572"/>
        </p:xfrm>
        <a:graphic>
          <a:graphicData uri="http://schemas.openxmlformats.org/presentationml/2006/ole">
            <mc:AlternateContent xmlns:mc="http://schemas.openxmlformats.org/markup-compatibility/2006">
              <mc:Choice xmlns:v="urn:schemas-microsoft-com:vml" Requires="v">
                <p:oleObj spid="_x0000_s15551" name="公式" r:id="rId7" imgW="1002865" imgH="203112" progId="Equation.3">
                  <p:embed/>
                </p:oleObj>
              </mc:Choice>
              <mc:Fallback>
                <p:oleObj name="公式" r:id="rId7" imgW="1002865" imgH="2031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7360" y="3756110"/>
                        <a:ext cx="2736304" cy="546572"/>
                      </a:xfrm>
                      <a:prstGeom prst="rect">
                        <a:avLst/>
                      </a:prstGeom>
                      <a:noFill/>
                    </p:spPr>
                  </p:pic>
                </p:oleObj>
              </mc:Fallback>
            </mc:AlternateContent>
          </a:graphicData>
        </a:graphic>
      </p:graphicFrame>
      <p:graphicFrame>
        <p:nvGraphicFramePr>
          <p:cNvPr id="9" name="Object 18"/>
          <p:cNvGraphicFramePr>
            <a:graphicFrameLocks noChangeAspect="1"/>
          </p:cNvGraphicFramePr>
          <p:nvPr>
            <p:extLst>
              <p:ext uri="{D42A27DB-BD31-4B8C-83A1-F6EECF244321}">
                <p14:modId xmlns:p14="http://schemas.microsoft.com/office/powerpoint/2010/main" val="3114287242"/>
              </p:ext>
            </p:extLst>
          </p:nvPr>
        </p:nvGraphicFramePr>
        <p:xfrm>
          <a:off x="1043608" y="4555843"/>
          <a:ext cx="1391389" cy="512522"/>
        </p:xfrm>
        <a:graphic>
          <a:graphicData uri="http://schemas.openxmlformats.org/presentationml/2006/ole">
            <mc:AlternateContent xmlns:mc="http://schemas.openxmlformats.org/markup-compatibility/2006">
              <mc:Choice xmlns:v="urn:schemas-microsoft-com:vml" Requires="v">
                <p:oleObj spid="_x0000_s15552" name="公式" r:id="rId9" imgW="545626" imgH="203024" progId="Equation.3">
                  <p:embed/>
                </p:oleObj>
              </mc:Choice>
              <mc:Fallback>
                <p:oleObj name="公式" r:id="rId9" imgW="545626" imgH="20302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3608" y="4555843"/>
                        <a:ext cx="1391389" cy="512522"/>
                      </a:xfrm>
                      <a:prstGeom prst="rect">
                        <a:avLst/>
                      </a:prstGeom>
                      <a:noFill/>
                    </p:spPr>
                  </p:pic>
                </p:oleObj>
              </mc:Fallback>
            </mc:AlternateContent>
          </a:graphicData>
        </a:graphic>
      </p:graphicFrame>
      <p:sp>
        <p:nvSpPr>
          <p:cNvPr id="3" name="灯片编号占位符 2"/>
          <p:cNvSpPr>
            <a:spLocks noGrp="1"/>
          </p:cNvSpPr>
          <p:nvPr>
            <p:ph type="sldNum" sz="quarter" idx="10"/>
          </p:nvPr>
        </p:nvSpPr>
        <p:spPr/>
        <p:txBody>
          <a:bodyPr/>
          <a:lstStyle/>
          <a:p>
            <a:pPr>
              <a:defRPr/>
            </a:pPr>
            <a:fld id="{459EA7AB-6CCF-4392-BD0C-0EE200CA1E6B}" type="slidenum">
              <a:rPr lang="en-US" altLang="zh-CN" smtClean="0"/>
              <a:pPr>
                <a:defRPr/>
              </a:pPr>
              <a:t>30</a:t>
            </a:fld>
            <a:r>
              <a:rPr lang="en-US" altLang="zh-CN" smtClean="0"/>
              <a:t>/50</a:t>
            </a:r>
            <a:endParaRPr lang="en-US" altLang="zh-CN"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常见多项式时间算法：</a:t>
            </a:r>
            <a:endParaRPr lang="en-US" altLang="zh-CN" dirty="0" smtClean="0"/>
          </a:p>
          <a:p>
            <a:endParaRPr lang="en-US" altLang="zh-CN" dirty="0"/>
          </a:p>
          <a:p>
            <a:endParaRPr lang="en-US" altLang="zh-CN" dirty="0" smtClean="0"/>
          </a:p>
          <a:p>
            <a:r>
              <a:rPr lang="zh-CN" altLang="en-US" dirty="0" smtClean="0"/>
              <a:t>常见指数时间算法：</a:t>
            </a:r>
            <a:endParaRPr lang="en-US" altLang="zh-CN" dirty="0" smtClean="0"/>
          </a:p>
          <a:p>
            <a:endParaRPr lang="en-US" altLang="zh-CN" dirty="0"/>
          </a:p>
          <a:p>
            <a:r>
              <a:rPr lang="zh-CN" altLang="en-US" dirty="0" smtClean="0"/>
              <a:t>一般的，当</a:t>
            </a:r>
            <a:r>
              <a:rPr lang="en-US" altLang="zh-CN" dirty="0" smtClean="0"/>
              <a:t>n</a:t>
            </a:r>
            <a:r>
              <a:rPr lang="zh-CN" altLang="en-US" dirty="0" smtClean="0"/>
              <a:t>取值比较大时，在计算机上实现</a:t>
            </a:r>
            <a:r>
              <a:rPr lang="zh-CN" altLang="en-US" dirty="0" smtClean="0">
                <a:solidFill>
                  <a:srgbClr val="FF0000"/>
                </a:solidFill>
              </a:rPr>
              <a:t>指数时间算法是不可能的</a:t>
            </a:r>
            <a:r>
              <a:rPr lang="zh-CN" altLang="en-US" dirty="0" smtClean="0"/>
              <a:t>，就是比时间复杂度</a:t>
            </a:r>
            <a:endParaRPr lang="en-US" altLang="zh-CN" dirty="0" smtClean="0"/>
          </a:p>
          <a:p>
            <a:pPr marL="0" indent="0">
              <a:buNone/>
            </a:pPr>
            <a:r>
              <a:rPr lang="en-US" altLang="zh-CN" dirty="0"/>
              <a:t> </a:t>
            </a:r>
            <a:r>
              <a:rPr lang="en-US" altLang="zh-CN" dirty="0" smtClean="0"/>
              <a:t>          </a:t>
            </a:r>
            <a:r>
              <a:rPr lang="zh-CN" altLang="en-US" dirty="0" smtClean="0"/>
              <a:t>高的多项式时间算法运行也困难。</a:t>
            </a:r>
            <a:endParaRPr lang="zh-CN" altLang="en-US" dirty="0"/>
          </a:p>
        </p:txBody>
      </p:sp>
      <p:sp>
        <p:nvSpPr>
          <p:cNvPr id="3" name="标题 2"/>
          <p:cNvSpPr>
            <a:spLocks noGrp="1"/>
          </p:cNvSpPr>
          <p:nvPr>
            <p:ph type="title"/>
          </p:nvPr>
        </p:nvSpPr>
        <p:spPr/>
        <p:txBody>
          <a:bodyPr/>
          <a:lstStyle/>
          <a:p>
            <a:r>
              <a:rPr lang="zh-CN" altLang="en-US" dirty="0" smtClean="0"/>
              <a:t>算法时间关系</a:t>
            </a:r>
            <a:endParaRPr lang="zh-CN" altLang="en-US" dirty="0"/>
          </a:p>
        </p:txBody>
      </p:sp>
      <p:graphicFrame>
        <p:nvGraphicFramePr>
          <p:cNvPr id="5" name="Object 8"/>
          <p:cNvGraphicFramePr>
            <a:graphicFrameLocks noChangeAspect="1"/>
          </p:cNvGraphicFramePr>
          <p:nvPr>
            <p:extLst>
              <p:ext uri="{D42A27DB-BD31-4B8C-83A1-F6EECF244321}">
                <p14:modId xmlns:p14="http://schemas.microsoft.com/office/powerpoint/2010/main" val="1152210858"/>
              </p:ext>
            </p:extLst>
          </p:nvPr>
        </p:nvGraphicFramePr>
        <p:xfrm>
          <a:off x="1033214" y="2276872"/>
          <a:ext cx="7200900" cy="647700"/>
        </p:xfrm>
        <a:graphic>
          <a:graphicData uri="http://schemas.openxmlformats.org/presentationml/2006/ole">
            <mc:AlternateContent xmlns:mc="http://schemas.openxmlformats.org/markup-compatibility/2006">
              <mc:Choice xmlns:v="urn:schemas-microsoft-com:vml" Requires="v">
                <p:oleObj spid="_x0000_s77947" name="公式" r:id="rId3" imgW="3263900" imgH="228600" progId="Equation.3">
                  <p:embed/>
                </p:oleObj>
              </mc:Choice>
              <mc:Fallback>
                <p:oleObj name="公式" r:id="rId3" imgW="32639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214" y="2276872"/>
                        <a:ext cx="72009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5"/>
          <p:cNvGraphicFramePr>
            <a:graphicFrameLocks noChangeAspect="1"/>
          </p:cNvGraphicFramePr>
          <p:nvPr>
            <p:extLst>
              <p:ext uri="{D42A27DB-BD31-4B8C-83A1-F6EECF244321}">
                <p14:modId xmlns:p14="http://schemas.microsoft.com/office/powerpoint/2010/main" val="991652526"/>
              </p:ext>
            </p:extLst>
          </p:nvPr>
        </p:nvGraphicFramePr>
        <p:xfrm>
          <a:off x="2555776" y="3501380"/>
          <a:ext cx="3744913" cy="647700"/>
        </p:xfrm>
        <a:graphic>
          <a:graphicData uri="http://schemas.openxmlformats.org/presentationml/2006/ole">
            <mc:AlternateContent xmlns:mc="http://schemas.openxmlformats.org/markup-compatibility/2006">
              <mc:Choice xmlns:v="urn:schemas-microsoft-com:vml" Requires="v">
                <p:oleObj spid="_x0000_s77948" name="公式" r:id="rId5" imgW="1485900" imgH="228600" progId="Equation.3">
                  <p:embed/>
                </p:oleObj>
              </mc:Choice>
              <mc:Fallback>
                <p:oleObj name="公式" r:id="rId5" imgW="14859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776" y="3501380"/>
                        <a:ext cx="3744913"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20"/>
          <p:cNvGraphicFramePr>
            <a:graphicFrameLocks noChangeAspect="1"/>
          </p:cNvGraphicFramePr>
          <p:nvPr>
            <p:extLst>
              <p:ext uri="{D42A27DB-BD31-4B8C-83A1-F6EECF244321}">
                <p14:modId xmlns:p14="http://schemas.microsoft.com/office/powerpoint/2010/main" val="4184621928"/>
              </p:ext>
            </p:extLst>
          </p:nvPr>
        </p:nvGraphicFramePr>
        <p:xfrm>
          <a:off x="539552" y="5229200"/>
          <a:ext cx="1698476" cy="515491"/>
        </p:xfrm>
        <a:graphic>
          <a:graphicData uri="http://schemas.openxmlformats.org/presentationml/2006/ole">
            <mc:AlternateContent xmlns:mc="http://schemas.openxmlformats.org/markup-compatibility/2006">
              <mc:Choice xmlns:v="urn:schemas-microsoft-com:vml" Requires="v">
                <p:oleObj spid="_x0000_s77949" name="公式" r:id="rId7" imgW="660113" imgH="203112" progId="Equation.3">
                  <p:embed/>
                </p:oleObj>
              </mc:Choice>
              <mc:Fallback>
                <p:oleObj name="公式" r:id="rId7" imgW="660113" imgH="2031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552" y="5229200"/>
                        <a:ext cx="1698476" cy="515491"/>
                      </a:xfrm>
                      <a:prstGeom prst="rect">
                        <a:avLst/>
                      </a:prstGeom>
                      <a:noFill/>
                    </p:spPr>
                  </p:pic>
                </p:oleObj>
              </mc:Fallback>
            </mc:AlternateContent>
          </a:graphicData>
        </a:graphic>
      </p:graphicFrame>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31</a:t>
            </a:fld>
            <a:r>
              <a:rPr lang="en-US" altLang="zh-CN" smtClean="0"/>
              <a:t>/50</a:t>
            </a:r>
            <a:endParaRPr lang="en-US" altLang="zh-CN" dirty="0"/>
          </a:p>
        </p:txBody>
      </p:sp>
    </p:spTree>
    <p:extLst>
      <p:ext uri="{BB962C8B-B14F-4D97-AF65-F5344CB8AC3E}">
        <p14:creationId xmlns:p14="http://schemas.microsoft.com/office/powerpoint/2010/main" val="20759232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当</a:t>
            </a:r>
            <a:r>
              <a:rPr lang="en-US" altLang="zh-CN" dirty="0" smtClean="0"/>
              <a:t>n=1000</a:t>
            </a:r>
            <a:r>
              <a:rPr lang="zh-CN" altLang="en-US" dirty="0" smtClean="0"/>
              <a:t>时的运行时间</a:t>
            </a:r>
            <a:endParaRPr lang="zh-CN" altLang="en-US" dirty="0"/>
          </a:p>
        </p:txBody>
      </p:sp>
      <p:sp>
        <p:nvSpPr>
          <p:cNvPr id="3" name="标题 2"/>
          <p:cNvSpPr>
            <a:spLocks noGrp="1"/>
          </p:cNvSpPr>
          <p:nvPr>
            <p:ph type="title"/>
          </p:nvPr>
        </p:nvSpPr>
        <p:spPr/>
        <p:txBody>
          <a:bodyPr/>
          <a:lstStyle/>
          <a:p>
            <a:r>
              <a:rPr lang="zh-CN" altLang="en-US" dirty="0" smtClean="0"/>
              <a:t>在不同假定运行时间 </a:t>
            </a:r>
            <a:r>
              <a:rPr lang="en-US" altLang="zh-CN" dirty="0" smtClean="0"/>
              <a:t>(s)</a:t>
            </a:r>
            <a:endParaRPr lang="zh-CN" altLang="en-US"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0" y="1772816"/>
            <a:ext cx="9144000" cy="4639472"/>
          </a:xfrm>
          <a:prstGeom prst="rect">
            <a:avLst/>
          </a:prstGeom>
        </p:spPr>
      </p:pic>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32</a:t>
            </a:fld>
            <a:r>
              <a:rPr lang="en-US" altLang="zh-CN" smtClean="0"/>
              <a:t>/50</a:t>
            </a:r>
            <a:endParaRPr lang="en-US" altLang="zh-CN" dirty="0"/>
          </a:p>
        </p:txBody>
      </p:sp>
    </p:spTree>
    <p:extLst>
      <p:ext uri="{BB962C8B-B14F-4D97-AF65-F5344CB8AC3E}">
        <p14:creationId xmlns:p14="http://schemas.microsoft.com/office/powerpoint/2010/main" val="15554718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pPr>
              <a:lnSpc>
                <a:spcPct val="150000"/>
              </a:lnSpc>
              <a:defRPr/>
            </a:pPr>
            <a:r>
              <a:rPr lang="zh-CN" altLang="en-US" dirty="0"/>
              <a:t>一般情况下，等式和不等式中的渐近记号</a:t>
            </a:r>
            <a:r>
              <a:rPr lang="zh-CN" altLang="en-US" dirty="0">
                <a:sym typeface="Symbol" panose="05050102010706020507" pitchFamily="18" charset="2"/>
              </a:rPr>
              <a:t></a:t>
            </a:r>
            <a:r>
              <a:rPr lang="en-US" altLang="zh-CN" dirty="0"/>
              <a:t>(g(n))</a:t>
            </a:r>
            <a:r>
              <a:rPr lang="zh-CN" altLang="en-US" dirty="0"/>
              <a:t>表示</a:t>
            </a:r>
            <a:r>
              <a:rPr lang="zh-CN" altLang="en-US" dirty="0">
                <a:sym typeface="Symbol" panose="05050102010706020507" pitchFamily="18" charset="2"/>
              </a:rPr>
              <a:t></a:t>
            </a:r>
            <a:r>
              <a:rPr lang="en-US" altLang="zh-CN" dirty="0"/>
              <a:t>(g(n))</a:t>
            </a:r>
            <a:r>
              <a:rPr lang="zh-CN" altLang="en-US" dirty="0"/>
              <a:t>中的某个函数。</a:t>
            </a:r>
          </a:p>
          <a:p>
            <a:pPr lvl="1">
              <a:lnSpc>
                <a:spcPct val="150000"/>
              </a:lnSpc>
              <a:defRPr/>
            </a:pPr>
            <a:r>
              <a:rPr lang="zh-CN" altLang="en-US" dirty="0"/>
              <a:t>例如</a:t>
            </a:r>
            <a:r>
              <a:rPr lang="zh-CN" altLang="en-US" dirty="0" smtClean="0"/>
              <a:t>：</a:t>
            </a:r>
            <a:r>
              <a:rPr lang="en-US" altLang="zh-CN" dirty="0"/>
              <a:t> 2</a:t>
            </a:r>
            <a:r>
              <a:rPr lang="en-US" altLang="zh-CN" i="1" dirty="0"/>
              <a:t>n</a:t>
            </a:r>
            <a:r>
              <a:rPr lang="en-US" altLang="zh-CN" baseline="30000" dirty="0"/>
              <a:t>2 </a:t>
            </a:r>
            <a:r>
              <a:rPr lang="en-US" altLang="zh-CN" dirty="0"/>
              <a:t>+ 3</a:t>
            </a:r>
            <a:r>
              <a:rPr lang="en-US" altLang="zh-CN" i="1" dirty="0"/>
              <a:t>n </a:t>
            </a:r>
            <a:r>
              <a:rPr lang="en-US" altLang="zh-CN" dirty="0"/>
              <a:t>+ 1 = 2</a:t>
            </a:r>
            <a:r>
              <a:rPr lang="en-US" altLang="zh-CN" i="1" dirty="0"/>
              <a:t>n</a:t>
            </a:r>
            <a:r>
              <a:rPr lang="en-US" altLang="zh-CN" baseline="30000" dirty="0"/>
              <a:t>2 </a:t>
            </a:r>
            <a:r>
              <a:rPr lang="en-US" altLang="zh-CN" dirty="0" smtClean="0"/>
              <a:t>+ </a:t>
            </a:r>
            <a:r>
              <a:rPr lang="en-US" altLang="zh-CN" dirty="0">
                <a:sym typeface="Symbol" panose="05050102010706020507" pitchFamily="18" charset="2"/>
              </a:rPr>
              <a:t></a:t>
            </a:r>
            <a:r>
              <a:rPr lang="en-US" altLang="zh-CN" dirty="0"/>
              <a:t>(n) </a:t>
            </a:r>
            <a:r>
              <a:rPr lang="zh-CN" altLang="en-US" dirty="0"/>
              <a:t>表示</a:t>
            </a:r>
          </a:p>
          <a:p>
            <a:pPr lvl="1">
              <a:lnSpc>
                <a:spcPct val="150000"/>
              </a:lnSpc>
              <a:defRPr/>
            </a:pPr>
            <a:r>
              <a:rPr lang="zh-CN" altLang="en-US" dirty="0"/>
              <a:t> </a:t>
            </a:r>
            <a:r>
              <a:rPr lang="en-US" altLang="zh-CN" dirty="0"/>
              <a:t>2</a:t>
            </a:r>
            <a:r>
              <a:rPr lang="en-US" altLang="zh-CN" i="1" dirty="0"/>
              <a:t>n</a:t>
            </a:r>
            <a:r>
              <a:rPr lang="en-US" altLang="zh-CN" baseline="30000" dirty="0"/>
              <a:t>2 </a:t>
            </a:r>
            <a:r>
              <a:rPr lang="en-US" altLang="zh-CN" dirty="0"/>
              <a:t>+ 3</a:t>
            </a:r>
            <a:r>
              <a:rPr lang="en-US" altLang="zh-CN" i="1" dirty="0"/>
              <a:t>n </a:t>
            </a:r>
            <a:r>
              <a:rPr lang="en-US" altLang="zh-CN" dirty="0"/>
              <a:t>+ 1 = 2</a:t>
            </a:r>
            <a:r>
              <a:rPr lang="en-US" altLang="zh-CN" i="1" dirty="0"/>
              <a:t>n</a:t>
            </a:r>
            <a:r>
              <a:rPr lang="en-US" altLang="zh-CN" baseline="30000" dirty="0"/>
              <a:t>2 </a:t>
            </a:r>
            <a:r>
              <a:rPr lang="en-US" altLang="zh-CN" dirty="0" smtClean="0"/>
              <a:t>+ </a:t>
            </a:r>
            <a:r>
              <a:rPr lang="en-US" altLang="zh-CN" dirty="0"/>
              <a:t>f(n)</a:t>
            </a:r>
            <a:r>
              <a:rPr lang="zh-CN" altLang="en-US" dirty="0"/>
              <a:t>，其中</a:t>
            </a:r>
            <a:r>
              <a:rPr lang="en-US" altLang="zh-CN" dirty="0"/>
              <a:t>f(n) </a:t>
            </a:r>
            <a:r>
              <a:rPr lang="zh-CN" altLang="en-US" dirty="0"/>
              <a:t>是</a:t>
            </a:r>
            <a:r>
              <a:rPr lang="zh-CN" altLang="en-US" dirty="0">
                <a:sym typeface="Symbol" panose="05050102010706020507" pitchFamily="18" charset="2"/>
              </a:rPr>
              <a:t></a:t>
            </a:r>
            <a:r>
              <a:rPr lang="en-US" altLang="zh-CN" dirty="0"/>
              <a:t>(n)</a:t>
            </a:r>
            <a:r>
              <a:rPr lang="zh-CN" altLang="en-US" dirty="0"/>
              <a:t>中某个函数。</a:t>
            </a:r>
          </a:p>
          <a:p>
            <a:pPr>
              <a:lnSpc>
                <a:spcPct val="150000"/>
              </a:lnSpc>
              <a:defRPr/>
            </a:pPr>
            <a:r>
              <a:rPr lang="zh-CN" altLang="en-US" dirty="0"/>
              <a:t>等式和不等式中渐近记号</a:t>
            </a:r>
            <a:r>
              <a:rPr lang="en-US" altLang="zh-CN" dirty="0" err="1"/>
              <a:t>O,o</a:t>
            </a:r>
            <a:r>
              <a:rPr lang="en-US" altLang="zh-CN" dirty="0"/>
              <a:t>, </a:t>
            </a:r>
            <a:r>
              <a:rPr lang="en-US" altLang="zh-CN" dirty="0">
                <a:sym typeface="Symbol" panose="05050102010706020507" pitchFamily="18" charset="2"/>
              </a:rPr>
              <a:t></a:t>
            </a:r>
            <a:r>
              <a:rPr lang="zh-CN" altLang="en-US" dirty="0">
                <a:sym typeface="Symbol" panose="05050102010706020507" pitchFamily="18" charset="2"/>
              </a:rPr>
              <a:t>和的意义是类似的</a:t>
            </a:r>
            <a:r>
              <a:rPr lang="zh-CN" altLang="en-US" sz="2400" dirty="0" smtClean="0">
                <a:sym typeface="Symbol" panose="05050102010706020507" pitchFamily="18" charset="2"/>
              </a:rPr>
              <a:t>。</a:t>
            </a:r>
          </a:p>
        </p:txBody>
      </p:sp>
      <p:sp>
        <p:nvSpPr>
          <p:cNvPr id="2" name="标题 1"/>
          <p:cNvSpPr>
            <a:spLocks noGrp="1"/>
          </p:cNvSpPr>
          <p:nvPr>
            <p:ph type="title"/>
          </p:nvPr>
        </p:nvSpPr>
        <p:spPr/>
        <p:txBody>
          <a:bodyPr/>
          <a:lstStyle/>
          <a:p>
            <a:r>
              <a:rPr lang="zh-CN" altLang="en-US" dirty="0"/>
              <a:t>渐近分析记号在等式和不等式中的意义</a:t>
            </a:r>
          </a:p>
        </p:txBody>
      </p:sp>
      <p:sp>
        <p:nvSpPr>
          <p:cNvPr id="3" name="灯片编号占位符 2"/>
          <p:cNvSpPr>
            <a:spLocks noGrp="1"/>
          </p:cNvSpPr>
          <p:nvPr>
            <p:ph type="sldNum" sz="quarter" idx="10"/>
          </p:nvPr>
        </p:nvSpPr>
        <p:spPr/>
        <p:txBody>
          <a:bodyPr/>
          <a:lstStyle/>
          <a:p>
            <a:pPr>
              <a:defRPr/>
            </a:pPr>
            <a:fld id="{459EA7AB-6CCF-4392-BD0C-0EE200CA1E6B}" type="slidenum">
              <a:rPr lang="en-US" altLang="zh-CN" smtClean="0"/>
              <a:pPr>
                <a:defRPr/>
              </a:pPr>
              <a:t>33</a:t>
            </a:fld>
            <a:r>
              <a:rPr lang="en-US" altLang="zh-CN" smtClean="0"/>
              <a:t>/50</a:t>
            </a:r>
            <a:endParaRPr lang="en-US" altLang="zh-CN"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pPr>
              <a:lnSpc>
                <a:spcPct val="150000"/>
              </a:lnSpc>
              <a:defRPr/>
            </a:pPr>
            <a:r>
              <a:rPr lang="en-US" altLang="zh-CN" dirty="0"/>
              <a:t>f(n)= </a:t>
            </a:r>
            <a:r>
              <a:rPr lang="en-US" altLang="zh-CN" dirty="0">
                <a:sym typeface="Symbol" panose="05050102010706020507" pitchFamily="18" charset="2"/>
              </a:rPr>
              <a:t>O</a:t>
            </a:r>
            <a:r>
              <a:rPr lang="en-US" altLang="zh-CN" dirty="0"/>
              <a:t>(g(n)) </a:t>
            </a:r>
            <a:r>
              <a:rPr lang="en-US" altLang="zh-CN" dirty="0">
                <a:sym typeface="Symbol" panose="05050102010706020507" pitchFamily="18" charset="2"/>
              </a:rPr>
              <a:t></a:t>
            </a:r>
            <a:r>
              <a:rPr lang="en-US" altLang="zh-CN" dirty="0"/>
              <a:t> a </a:t>
            </a:r>
            <a:r>
              <a:rPr lang="en-US" altLang="zh-CN" dirty="0">
                <a:sym typeface="Symbol" panose="05050102010706020507" pitchFamily="18" charset="2"/>
              </a:rPr>
              <a:t> b;</a:t>
            </a:r>
          </a:p>
          <a:p>
            <a:pPr>
              <a:lnSpc>
                <a:spcPct val="150000"/>
              </a:lnSpc>
              <a:defRPr/>
            </a:pPr>
            <a:r>
              <a:rPr lang="en-US" altLang="zh-CN" dirty="0"/>
              <a:t>f(n)= </a:t>
            </a:r>
            <a:r>
              <a:rPr lang="en-US" altLang="zh-CN" dirty="0">
                <a:sym typeface="Symbol" panose="05050102010706020507" pitchFamily="18" charset="2"/>
              </a:rPr>
              <a:t></a:t>
            </a:r>
            <a:r>
              <a:rPr lang="en-US" altLang="zh-CN" dirty="0"/>
              <a:t>(g(n)) </a:t>
            </a:r>
            <a:r>
              <a:rPr lang="en-US" altLang="zh-CN" dirty="0">
                <a:sym typeface="Symbol" panose="05050102010706020507" pitchFamily="18" charset="2"/>
              </a:rPr>
              <a:t></a:t>
            </a:r>
            <a:r>
              <a:rPr lang="en-US" altLang="zh-CN" dirty="0"/>
              <a:t> a </a:t>
            </a:r>
            <a:r>
              <a:rPr lang="en-US" altLang="zh-CN" dirty="0">
                <a:sym typeface="Symbol" panose="05050102010706020507" pitchFamily="18" charset="2"/>
              </a:rPr>
              <a:t> b;</a:t>
            </a:r>
          </a:p>
          <a:p>
            <a:pPr>
              <a:lnSpc>
                <a:spcPct val="150000"/>
              </a:lnSpc>
              <a:defRPr/>
            </a:pPr>
            <a:r>
              <a:rPr lang="en-US" altLang="zh-CN" dirty="0"/>
              <a:t>f(n)= </a:t>
            </a:r>
            <a:r>
              <a:rPr lang="en-US" altLang="zh-CN" dirty="0">
                <a:sym typeface="Symbol" panose="05050102010706020507" pitchFamily="18" charset="2"/>
              </a:rPr>
              <a:t></a:t>
            </a:r>
            <a:r>
              <a:rPr lang="en-US" altLang="zh-CN" dirty="0"/>
              <a:t>(g(n)) </a:t>
            </a:r>
            <a:r>
              <a:rPr lang="en-US" altLang="zh-CN" dirty="0">
                <a:sym typeface="Symbol" panose="05050102010706020507" pitchFamily="18" charset="2"/>
              </a:rPr>
              <a:t></a:t>
            </a:r>
            <a:r>
              <a:rPr lang="en-US" altLang="zh-CN" dirty="0"/>
              <a:t> a </a:t>
            </a:r>
            <a:r>
              <a:rPr lang="en-US" altLang="zh-CN" dirty="0">
                <a:sym typeface="Symbol" panose="05050102010706020507" pitchFamily="18" charset="2"/>
              </a:rPr>
              <a:t>= b;</a:t>
            </a:r>
          </a:p>
          <a:p>
            <a:pPr>
              <a:lnSpc>
                <a:spcPct val="150000"/>
              </a:lnSpc>
              <a:defRPr/>
            </a:pPr>
            <a:r>
              <a:rPr lang="en-US" altLang="zh-CN" dirty="0"/>
              <a:t>f(n)= o(g(n)) </a:t>
            </a:r>
            <a:r>
              <a:rPr lang="en-US" altLang="zh-CN" dirty="0">
                <a:sym typeface="Symbol" panose="05050102010706020507" pitchFamily="18" charset="2"/>
              </a:rPr>
              <a:t></a:t>
            </a:r>
            <a:r>
              <a:rPr lang="en-US" altLang="zh-CN" dirty="0"/>
              <a:t> a </a:t>
            </a:r>
            <a:r>
              <a:rPr lang="en-US" altLang="zh-CN" dirty="0">
                <a:sym typeface="Symbol" panose="05050102010706020507" pitchFamily="18" charset="2"/>
              </a:rPr>
              <a:t>&lt; b;</a:t>
            </a:r>
          </a:p>
          <a:p>
            <a:pPr>
              <a:lnSpc>
                <a:spcPct val="150000"/>
              </a:lnSpc>
              <a:defRPr/>
            </a:pPr>
            <a:r>
              <a:rPr lang="en-US" altLang="zh-CN" dirty="0"/>
              <a:t>f(n)= </a:t>
            </a:r>
            <a:r>
              <a:rPr lang="en-US" altLang="zh-CN" dirty="0">
                <a:sym typeface="Symbol" panose="05050102010706020507" pitchFamily="18" charset="2"/>
              </a:rPr>
              <a:t></a:t>
            </a:r>
            <a:r>
              <a:rPr lang="en-US" altLang="zh-CN" dirty="0"/>
              <a:t>(g(n)) </a:t>
            </a:r>
            <a:r>
              <a:rPr lang="en-US" altLang="zh-CN" dirty="0">
                <a:sym typeface="Symbol" panose="05050102010706020507" pitchFamily="18" charset="2"/>
              </a:rPr>
              <a:t></a:t>
            </a:r>
            <a:r>
              <a:rPr lang="en-US" altLang="zh-CN" dirty="0"/>
              <a:t> a </a:t>
            </a:r>
            <a:r>
              <a:rPr lang="en-US" altLang="zh-CN" dirty="0">
                <a:sym typeface="Symbol" panose="05050102010706020507" pitchFamily="18" charset="2"/>
              </a:rPr>
              <a:t>&gt; b.</a:t>
            </a:r>
          </a:p>
        </p:txBody>
      </p:sp>
      <p:sp>
        <p:nvSpPr>
          <p:cNvPr id="2" name="标题 1"/>
          <p:cNvSpPr>
            <a:spLocks noGrp="1"/>
          </p:cNvSpPr>
          <p:nvPr>
            <p:ph type="title"/>
          </p:nvPr>
        </p:nvSpPr>
        <p:spPr/>
        <p:txBody>
          <a:bodyPr/>
          <a:lstStyle/>
          <a:p>
            <a:r>
              <a:rPr lang="zh-CN" altLang="en-US" dirty="0" smtClean="0"/>
              <a:t>符号说明</a:t>
            </a:r>
            <a:endParaRPr lang="zh-CN" altLang="en-US" dirty="0"/>
          </a:p>
        </p:txBody>
      </p:sp>
      <p:sp>
        <p:nvSpPr>
          <p:cNvPr id="3" name="灯片编号占位符 2"/>
          <p:cNvSpPr>
            <a:spLocks noGrp="1"/>
          </p:cNvSpPr>
          <p:nvPr>
            <p:ph type="sldNum" sz="quarter" idx="10"/>
          </p:nvPr>
        </p:nvSpPr>
        <p:spPr/>
        <p:txBody>
          <a:bodyPr/>
          <a:lstStyle/>
          <a:p>
            <a:pPr>
              <a:defRPr/>
            </a:pPr>
            <a:fld id="{459EA7AB-6CCF-4392-BD0C-0EE200CA1E6B}" type="slidenum">
              <a:rPr lang="en-US" altLang="zh-CN" smtClean="0"/>
              <a:pPr>
                <a:defRPr/>
              </a:pPr>
              <a:t>34</a:t>
            </a:fld>
            <a:r>
              <a:rPr lang="en-US" altLang="zh-CN" smtClean="0"/>
              <a:t>/50</a:t>
            </a:r>
            <a:endParaRPr lang="en-US" altLang="zh-CN" dirty="0"/>
          </a:p>
        </p:txBody>
      </p:sp>
    </p:spTree>
    <p:extLst>
      <p:ext uri="{BB962C8B-B14F-4D97-AF65-F5344CB8AC3E}">
        <p14:creationId xmlns:p14="http://schemas.microsoft.com/office/powerpoint/2010/main" val="189573285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lstStyle/>
          <a:p>
            <a:pPr>
              <a:lnSpc>
                <a:spcPct val="150000"/>
              </a:lnSpc>
              <a:defRPr/>
            </a:pPr>
            <a:r>
              <a:rPr lang="zh-CN" altLang="en-US" dirty="0"/>
              <a:t>传递性：</a:t>
            </a:r>
          </a:p>
          <a:p>
            <a:pPr lvl="1">
              <a:lnSpc>
                <a:spcPct val="150000"/>
              </a:lnSpc>
              <a:defRPr/>
            </a:pPr>
            <a:r>
              <a:rPr lang="en-US" altLang="zh-CN" dirty="0"/>
              <a:t>f(n)= </a:t>
            </a:r>
            <a:r>
              <a:rPr lang="en-US" altLang="zh-CN" dirty="0">
                <a:sym typeface="Symbol" panose="05050102010706020507" pitchFamily="18" charset="2"/>
              </a:rPr>
              <a:t></a:t>
            </a:r>
            <a:r>
              <a:rPr lang="en-US" altLang="zh-CN" dirty="0"/>
              <a:t>(g(n))</a:t>
            </a:r>
            <a:r>
              <a:rPr lang="zh-CN" altLang="en-US" dirty="0"/>
              <a:t>， </a:t>
            </a:r>
            <a:r>
              <a:rPr lang="en-US" altLang="zh-CN" dirty="0"/>
              <a:t>g(n)= </a:t>
            </a:r>
            <a:r>
              <a:rPr lang="en-US" altLang="zh-CN" dirty="0">
                <a:sym typeface="Symbol" panose="05050102010706020507" pitchFamily="18" charset="2"/>
              </a:rPr>
              <a:t></a:t>
            </a:r>
            <a:r>
              <a:rPr lang="en-US" altLang="zh-CN" dirty="0"/>
              <a:t>(h(n))  </a:t>
            </a:r>
            <a:r>
              <a:rPr lang="en-US" altLang="zh-CN" dirty="0">
                <a:sym typeface="Symbol" panose="05050102010706020507" pitchFamily="18" charset="2"/>
              </a:rPr>
              <a:t></a:t>
            </a:r>
            <a:r>
              <a:rPr lang="en-US" altLang="zh-CN" dirty="0"/>
              <a:t>  f(n)= </a:t>
            </a:r>
            <a:r>
              <a:rPr lang="en-US" altLang="zh-CN" dirty="0">
                <a:sym typeface="Symbol" panose="05050102010706020507" pitchFamily="18" charset="2"/>
              </a:rPr>
              <a:t></a:t>
            </a:r>
            <a:r>
              <a:rPr lang="en-US" altLang="zh-CN" dirty="0"/>
              <a:t>(h(n))</a:t>
            </a:r>
            <a:r>
              <a:rPr lang="zh-CN" altLang="en-US" dirty="0"/>
              <a:t>；</a:t>
            </a:r>
          </a:p>
          <a:p>
            <a:pPr lvl="1">
              <a:lnSpc>
                <a:spcPct val="150000"/>
              </a:lnSpc>
              <a:defRPr/>
            </a:pPr>
            <a:r>
              <a:rPr lang="en-US" altLang="zh-CN" dirty="0"/>
              <a:t>f(n)= </a:t>
            </a:r>
            <a:r>
              <a:rPr lang="en-US" altLang="zh-CN" dirty="0">
                <a:sym typeface="Symbol" panose="05050102010706020507" pitchFamily="18" charset="2"/>
              </a:rPr>
              <a:t>O</a:t>
            </a:r>
            <a:r>
              <a:rPr lang="en-US" altLang="zh-CN" dirty="0"/>
              <a:t>(g(n))</a:t>
            </a:r>
            <a:r>
              <a:rPr lang="zh-CN" altLang="en-US" dirty="0"/>
              <a:t>， </a:t>
            </a:r>
            <a:r>
              <a:rPr lang="en-US" altLang="zh-CN" dirty="0"/>
              <a:t>g(n)= </a:t>
            </a:r>
            <a:r>
              <a:rPr lang="en-US" altLang="zh-CN" dirty="0">
                <a:sym typeface="Symbol" panose="05050102010706020507" pitchFamily="18" charset="2"/>
              </a:rPr>
              <a:t>O </a:t>
            </a:r>
            <a:r>
              <a:rPr lang="en-US" altLang="zh-CN" dirty="0"/>
              <a:t>(h(n)) </a:t>
            </a:r>
            <a:r>
              <a:rPr lang="en-US" altLang="zh-CN" dirty="0">
                <a:sym typeface="Symbol" panose="05050102010706020507" pitchFamily="18" charset="2"/>
              </a:rPr>
              <a:t></a:t>
            </a:r>
            <a:r>
              <a:rPr lang="en-US" altLang="zh-CN" dirty="0"/>
              <a:t>  f(n)= </a:t>
            </a:r>
            <a:r>
              <a:rPr lang="en-US" altLang="zh-CN" dirty="0">
                <a:sym typeface="Symbol" panose="05050102010706020507" pitchFamily="18" charset="2"/>
              </a:rPr>
              <a:t>O </a:t>
            </a:r>
            <a:r>
              <a:rPr lang="en-US" altLang="zh-CN" dirty="0"/>
              <a:t>(h(n</a:t>
            </a:r>
            <a:r>
              <a:rPr lang="en-US" altLang="zh-CN" dirty="0" smtClean="0"/>
              <a:t>))</a:t>
            </a:r>
            <a:endParaRPr lang="zh-CN" altLang="en-US" dirty="0"/>
          </a:p>
          <a:p>
            <a:pPr lvl="1">
              <a:lnSpc>
                <a:spcPct val="150000"/>
              </a:lnSpc>
              <a:defRPr/>
            </a:pPr>
            <a:r>
              <a:rPr lang="en-US" altLang="zh-CN" dirty="0"/>
              <a:t>f(n)= </a:t>
            </a:r>
            <a:r>
              <a:rPr lang="en-US" altLang="zh-CN" dirty="0">
                <a:sym typeface="Symbol" panose="05050102010706020507" pitchFamily="18" charset="2"/>
              </a:rPr>
              <a:t></a:t>
            </a:r>
            <a:r>
              <a:rPr lang="en-US" altLang="zh-CN" dirty="0"/>
              <a:t>(g(n))</a:t>
            </a:r>
            <a:r>
              <a:rPr lang="zh-CN" altLang="en-US" dirty="0"/>
              <a:t>， </a:t>
            </a:r>
            <a:r>
              <a:rPr lang="en-US" altLang="zh-CN" dirty="0"/>
              <a:t>g(n)= </a:t>
            </a:r>
            <a:r>
              <a:rPr lang="en-US" altLang="zh-CN" dirty="0">
                <a:sym typeface="Symbol" panose="05050102010706020507" pitchFamily="18" charset="2"/>
              </a:rPr>
              <a:t> </a:t>
            </a:r>
            <a:r>
              <a:rPr lang="en-US" altLang="zh-CN" dirty="0"/>
              <a:t>(h(n)) </a:t>
            </a:r>
            <a:r>
              <a:rPr lang="en-US" altLang="zh-CN" dirty="0">
                <a:sym typeface="Symbol" panose="05050102010706020507" pitchFamily="18" charset="2"/>
              </a:rPr>
              <a:t></a:t>
            </a:r>
            <a:r>
              <a:rPr lang="en-US" altLang="zh-CN" dirty="0"/>
              <a:t>  f(n)= </a:t>
            </a:r>
            <a:r>
              <a:rPr lang="en-US" altLang="zh-CN" dirty="0">
                <a:sym typeface="Symbol" panose="05050102010706020507" pitchFamily="18" charset="2"/>
              </a:rPr>
              <a:t></a:t>
            </a:r>
            <a:r>
              <a:rPr lang="en-US" altLang="zh-CN" dirty="0"/>
              <a:t>(h(n</a:t>
            </a:r>
            <a:r>
              <a:rPr lang="en-US" altLang="zh-CN" dirty="0" smtClean="0"/>
              <a:t>))</a:t>
            </a:r>
            <a:endParaRPr lang="zh-CN" altLang="en-US" dirty="0"/>
          </a:p>
          <a:p>
            <a:pPr lvl="1">
              <a:lnSpc>
                <a:spcPct val="150000"/>
              </a:lnSpc>
              <a:defRPr/>
            </a:pPr>
            <a:r>
              <a:rPr lang="en-US" altLang="zh-CN" dirty="0"/>
              <a:t>f(n)= o(g(n))</a:t>
            </a:r>
            <a:r>
              <a:rPr lang="zh-CN" altLang="en-US" dirty="0"/>
              <a:t>， </a:t>
            </a:r>
            <a:r>
              <a:rPr lang="en-US" altLang="zh-CN" dirty="0"/>
              <a:t>g(n)= o(h(n))   </a:t>
            </a:r>
            <a:r>
              <a:rPr lang="en-US" altLang="zh-CN" dirty="0">
                <a:sym typeface="Symbol" panose="05050102010706020507" pitchFamily="18" charset="2"/>
              </a:rPr>
              <a:t></a:t>
            </a:r>
            <a:r>
              <a:rPr lang="en-US" altLang="zh-CN" dirty="0"/>
              <a:t>  f(n)= o(h(n))</a:t>
            </a:r>
            <a:r>
              <a:rPr lang="zh-CN" altLang="en-US" dirty="0"/>
              <a:t>；</a:t>
            </a:r>
          </a:p>
          <a:p>
            <a:pPr lvl="1">
              <a:lnSpc>
                <a:spcPct val="150000"/>
              </a:lnSpc>
              <a:defRPr/>
            </a:pPr>
            <a:r>
              <a:rPr lang="en-US" altLang="zh-CN" dirty="0"/>
              <a:t>f(n)= </a:t>
            </a:r>
            <a:r>
              <a:rPr lang="en-US" altLang="zh-CN" dirty="0">
                <a:sym typeface="Symbol" panose="05050102010706020507" pitchFamily="18" charset="2"/>
              </a:rPr>
              <a:t></a:t>
            </a:r>
            <a:r>
              <a:rPr lang="en-US" altLang="zh-CN" dirty="0"/>
              <a:t>(g(n))</a:t>
            </a:r>
            <a:r>
              <a:rPr lang="zh-CN" altLang="en-US" dirty="0"/>
              <a:t>， </a:t>
            </a:r>
            <a:r>
              <a:rPr lang="en-US" altLang="zh-CN" dirty="0"/>
              <a:t>g(n)= </a:t>
            </a:r>
            <a:r>
              <a:rPr lang="en-US" altLang="zh-CN" dirty="0">
                <a:sym typeface="Symbol" panose="05050102010706020507" pitchFamily="18" charset="2"/>
              </a:rPr>
              <a:t> </a:t>
            </a:r>
            <a:r>
              <a:rPr lang="en-US" altLang="zh-CN" dirty="0"/>
              <a:t>(h(n)) </a:t>
            </a:r>
            <a:r>
              <a:rPr lang="en-US" altLang="zh-CN" dirty="0">
                <a:sym typeface="Symbol" panose="05050102010706020507" pitchFamily="18" charset="2"/>
              </a:rPr>
              <a:t></a:t>
            </a:r>
            <a:r>
              <a:rPr lang="en-US" altLang="zh-CN" dirty="0"/>
              <a:t>  f(n)= </a:t>
            </a:r>
            <a:r>
              <a:rPr lang="en-US" altLang="zh-CN" dirty="0">
                <a:sym typeface="Symbol" panose="05050102010706020507" pitchFamily="18" charset="2"/>
              </a:rPr>
              <a:t> </a:t>
            </a:r>
            <a:r>
              <a:rPr lang="en-US" altLang="zh-CN" dirty="0"/>
              <a:t>(h(n</a:t>
            </a:r>
            <a:r>
              <a:rPr lang="en-US" altLang="zh-CN" dirty="0" smtClean="0"/>
              <a:t>))</a:t>
            </a:r>
            <a:endParaRPr lang="zh-CN" altLang="en-US" dirty="0"/>
          </a:p>
          <a:p>
            <a:pPr eaLnBrk="1" hangingPunct="1">
              <a:spcBef>
                <a:spcPct val="0"/>
              </a:spcBef>
              <a:buFontTx/>
              <a:buNone/>
              <a:defRPr/>
            </a:pPr>
            <a:endParaRPr lang="en-US" altLang="zh-CN" sz="2400" dirty="0" smtClean="0"/>
          </a:p>
        </p:txBody>
      </p:sp>
      <p:sp>
        <p:nvSpPr>
          <p:cNvPr id="2" name="标题 1"/>
          <p:cNvSpPr>
            <a:spLocks noGrp="1"/>
          </p:cNvSpPr>
          <p:nvPr>
            <p:ph type="title"/>
          </p:nvPr>
        </p:nvSpPr>
        <p:spPr/>
        <p:txBody>
          <a:bodyPr/>
          <a:lstStyle/>
          <a:p>
            <a:r>
              <a:rPr lang="zh-CN" altLang="en-US" dirty="0"/>
              <a:t>渐近分析记号的若干</a:t>
            </a:r>
            <a:r>
              <a:rPr lang="zh-CN" altLang="en-US" dirty="0" smtClean="0"/>
              <a:t>性质</a:t>
            </a:r>
            <a:r>
              <a:rPr lang="en-US" altLang="zh-CN" dirty="0" smtClean="0"/>
              <a:t>(1/3)</a:t>
            </a:r>
            <a:endParaRPr lang="zh-CN" altLang="en-US" dirty="0"/>
          </a:p>
        </p:txBody>
      </p:sp>
      <p:sp>
        <p:nvSpPr>
          <p:cNvPr id="4" name="文本框 3"/>
          <p:cNvSpPr txBox="1"/>
          <p:nvPr/>
        </p:nvSpPr>
        <p:spPr>
          <a:xfrm>
            <a:off x="1215030" y="5804953"/>
            <a:ext cx="498855" cy="769441"/>
          </a:xfrm>
          <a:prstGeom prst="rect">
            <a:avLst/>
          </a:prstGeom>
          <a:noFill/>
        </p:spPr>
        <p:txBody>
          <a:bodyPr wrap="none" rtlCol="0">
            <a:spAutoFit/>
          </a:bodyPr>
          <a:lstStyle/>
          <a:p>
            <a:r>
              <a:rPr lang="en-US" altLang="zh-CN" sz="4400" b="1" dirty="0" smtClean="0">
                <a:solidFill>
                  <a:srgbClr val="FF0000"/>
                </a:solidFill>
              </a:rPr>
              <a:t>a</a:t>
            </a:r>
            <a:endParaRPr lang="zh-CN" altLang="en-US" sz="4400" b="1" dirty="0">
              <a:solidFill>
                <a:srgbClr val="FF0000"/>
              </a:solidFill>
            </a:endParaRPr>
          </a:p>
        </p:txBody>
      </p:sp>
      <p:sp>
        <p:nvSpPr>
          <p:cNvPr id="7" name="文本框 6"/>
          <p:cNvSpPr txBox="1"/>
          <p:nvPr/>
        </p:nvSpPr>
        <p:spPr>
          <a:xfrm>
            <a:off x="2266096" y="5827911"/>
            <a:ext cx="529312" cy="769441"/>
          </a:xfrm>
          <a:prstGeom prst="rect">
            <a:avLst/>
          </a:prstGeom>
          <a:noFill/>
        </p:spPr>
        <p:txBody>
          <a:bodyPr wrap="none" rtlCol="0">
            <a:spAutoFit/>
          </a:bodyPr>
          <a:lstStyle/>
          <a:p>
            <a:r>
              <a:rPr lang="en-US" altLang="zh-CN" sz="4400" b="1" dirty="0" smtClean="0">
                <a:solidFill>
                  <a:srgbClr val="FF0000"/>
                </a:solidFill>
              </a:rPr>
              <a:t>b</a:t>
            </a:r>
            <a:endParaRPr lang="zh-CN" altLang="en-US" sz="4400" b="1" dirty="0">
              <a:solidFill>
                <a:srgbClr val="FF0000"/>
              </a:solidFill>
            </a:endParaRPr>
          </a:p>
        </p:txBody>
      </p:sp>
      <p:sp>
        <p:nvSpPr>
          <p:cNvPr id="8" name="文本框 7"/>
          <p:cNvSpPr txBox="1"/>
          <p:nvPr/>
        </p:nvSpPr>
        <p:spPr>
          <a:xfrm>
            <a:off x="3675559" y="5805167"/>
            <a:ext cx="529312" cy="769441"/>
          </a:xfrm>
          <a:prstGeom prst="rect">
            <a:avLst/>
          </a:prstGeom>
          <a:noFill/>
        </p:spPr>
        <p:txBody>
          <a:bodyPr wrap="none" rtlCol="0">
            <a:spAutoFit/>
          </a:bodyPr>
          <a:lstStyle/>
          <a:p>
            <a:r>
              <a:rPr lang="en-US" altLang="zh-CN" sz="4400" b="1" dirty="0" smtClean="0">
                <a:solidFill>
                  <a:srgbClr val="FF0000"/>
                </a:solidFill>
              </a:rPr>
              <a:t>b</a:t>
            </a:r>
            <a:endParaRPr lang="zh-CN" altLang="en-US" sz="4400" b="1" dirty="0">
              <a:solidFill>
                <a:srgbClr val="FF0000"/>
              </a:solidFill>
            </a:endParaRPr>
          </a:p>
        </p:txBody>
      </p:sp>
      <p:sp>
        <p:nvSpPr>
          <p:cNvPr id="9" name="文本框 8"/>
          <p:cNvSpPr txBox="1"/>
          <p:nvPr/>
        </p:nvSpPr>
        <p:spPr>
          <a:xfrm>
            <a:off x="5140800" y="5804953"/>
            <a:ext cx="498855" cy="769441"/>
          </a:xfrm>
          <a:prstGeom prst="rect">
            <a:avLst/>
          </a:prstGeom>
          <a:noFill/>
        </p:spPr>
        <p:txBody>
          <a:bodyPr wrap="none" rtlCol="0">
            <a:spAutoFit/>
          </a:bodyPr>
          <a:lstStyle/>
          <a:p>
            <a:r>
              <a:rPr lang="en-US" altLang="zh-CN" sz="4400" b="1" dirty="0" smtClean="0">
                <a:solidFill>
                  <a:srgbClr val="FF0000"/>
                </a:solidFill>
              </a:rPr>
              <a:t>c</a:t>
            </a:r>
            <a:endParaRPr lang="zh-CN" altLang="en-US" sz="4400" b="1" dirty="0">
              <a:solidFill>
                <a:srgbClr val="FF0000"/>
              </a:solidFill>
            </a:endParaRPr>
          </a:p>
        </p:txBody>
      </p:sp>
      <p:sp>
        <p:nvSpPr>
          <p:cNvPr id="10" name="文本框 9"/>
          <p:cNvSpPr txBox="1"/>
          <p:nvPr/>
        </p:nvSpPr>
        <p:spPr>
          <a:xfrm>
            <a:off x="6448994" y="5804953"/>
            <a:ext cx="498855" cy="769441"/>
          </a:xfrm>
          <a:prstGeom prst="rect">
            <a:avLst/>
          </a:prstGeom>
          <a:noFill/>
        </p:spPr>
        <p:txBody>
          <a:bodyPr wrap="none" rtlCol="0">
            <a:spAutoFit/>
          </a:bodyPr>
          <a:lstStyle/>
          <a:p>
            <a:r>
              <a:rPr lang="en-US" altLang="zh-CN" sz="4400" b="1" dirty="0" smtClean="0">
                <a:solidFill>
                  <a:srgbClr val="FF0000"/>
                </a:solidFill>
              </a:rPr>
              <a:t>a</a:t>
            </a:r>
            <a:endParaRPr lang="zh-CN" altLang="en-US" sz="4400" b="1" dirty="0">
              <a:solidFill>
                <a:srgbClr val="FF0000"/>
              </a:solidFill>
            </a:endParaRPr>
          </a:p>
        </p:txBody>
      </p:sp>
      <p:sp>
        <p:nvSpPr>
          <p:cNvPr id="11" name="文本框 10"/>
          <p:cNvSpPr txBox="1"/>
          <p:nvPr/>
        </p:nvSpPr>
        <p:spPr>
          <a:xfrm>
            <a:off x="7745553" y="5783494"/>
            <a:ext cx="498855" cy="769441"/>
          </a:xfrm>
          <a:prstGeom prst="rect">
            <a:avLst/>
          </a:prstGeom>
          <a:noFill/>
        </p:spPr>
        <p:txBody>
          <a:bodyPr wrap="none" rtlCol="0">
            <a:spAutoFit/>
          </a:bodyPr>
          <a:lstStyle/>
          <a:p>
            <a:r>
              <a:rPr lang="en-US" altLang="zh-CN" sz="4400" b="1" dirty="0" smtClean="0">
                <a:solidFill>
                  <a:srgbClr val="FF0000"/>
                </a:solidFill>
              </a:rPr>
              <a:t>c</a:t>
            </a:r>
            <a:endParaRPr lang="zh-CN" altLang="en-US" sz="4400" b="1" dirty="0">
              <a:solidFill>
                <a:srgbClr val="FF0000"/>
              </a:solidFill>
            </a:endParaRPr>
          </a:p>
        </p:txBody>
      </p:sp>
      <p:sp>
        <p:nvSpPr>
          <p:cNvPr id="3" name="灯片编号占位符 2"/>
          <p:cNvSpPr>
            <a:spLocks noGrp="1"/>
          </p:cNvSpPr>
          <p:nvPr>
            <p:ph type="sldNum" sz="quarter" idx="10"/>
          </p:nvPr>
        </p:nvSpPr>
        <p:spPr/>
        <p:txBody>
          <a:bodyPr/>
          <a:lstStyle/>
          <a:p>
            <a:pPr>
              <a:defRPr/>
            </a:pPr>
            <a:fld id="{459EA7AB-6CCF-4392-BD0C-0EE200CA1E6B}" type="slidenum">
              <a:rPr lang="en-US" altLang="zh-CN" smtClean="0"/>
              <a:pPr>
                <a:defRPr/>
              </a:pPr>
              <a:t>35</a:t>
            </a:fld>
            <a:r>
              <a:rPr lang="en-US" altLang="zh-CN" smtClean="0"/>
              <a:t>/50</a:t>
            </a:r>
            <a:endParaRPr lang="en-US" altLang="zh-CN" dirty="0"/>
          </a:p>
        </p:txBody>
      </p:sp>
    </p:spTree>
    <p:extLst>
      <p:ext uri="{BB962C8B-B14F-4D97-AF65-F5344CB8AC3E}">
        <p14:creationId xmlns:p14="http://schemas.microsoft.com/office/powerpoint/2010/main" val="313382400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179512" y="1484784"/>
            <a:ext cx="5832648" cy="4886604"/>
          </a:xfrm>
        </p:spPr>
        <p:txBody>
          <a:bodyPr/>
          <a:lstStyle/>
          <a:p>
            <a:pPr>
              <a:lnSpc>
                <a:spcPct val="150000"/>
              </a:lnSpc>
              <a:defRPr/>
            </a:pPr>
            <a:r>
              <a:rPr lang="zh-CN" altLang="en-US" dirty="0"/>
              <a:t>反身性：</a:t>
            </a:r>
          </a:p>
          <a:p>
            <a:pPr lvl="1">
              <a:lnSpc>
                <a:spcPct val="150000"/>
              </a:lnSpc>
              <a:defRPr/>
            </a:pPr>
            <a:r>
              <a:rPr lang="en-US" altLang="zh-CN" dirty="0"/>
              <a:t>f(n)= </a:t>
            </a:r>
            <a:r>
              <a:rPr lang="en-US" altLang="zh-CN" dirty="0">
                <a:sym typeface="Symbol" panose="05050102010706020507" pitchFamily="18" charset="2"/>
              </a:rPr>
              <a:t></a:t>
            </a:r>
            <a:r>
              <a:rPr lang="en-US" altLang="zh-CN" dirty="0"/>
              <a:t>(f(n))</a:t>
            </a:r>
            <a:r>
              <a:rPr lang="zh-CN" altLang="en-US" dirty="0"/>
              <a:t>；</a:t>
            </a:r>
          </a:p>
          <a:p>
            <a:pPr lvl="1">
              <a:lnSpc>
                <a:spcPct val="150000"/>
              </a:lnSpc>
              <a:defRPr/>
            </a:pPr>
            <a:r>
              <a:rPr lang="en-US" altLang="zh-CN" dirty="0"/>
              <a:t>f(n)= </a:t>
            </a:r>
            <a:r>
              <a:rPr lang="en-US" altLang="zh-CN" dirty="0">
                <a:sym typeface="Symbol" panose="05050102010706020507" pitchFamily="18" charset="2"/>
              </a:rPr>
              <a:t>O</a:t>
            </a:r>
            <a:r>
              <a:rPr lang="en-US" altLang="zh-CN" dirty="0"/>
              <a:t>(f(n))</a:t>
            </a:r>
            <a:r>
              <a:rPr lang="zh-CN" altLang="en-US" dirty="0"/>
              <a:t>；</a:t>
            </a:r>
          </a:p>
          <a:p>
            <a:pPr lvl="1">
              <a:lnSpc>
                <a:spcPct val="150000"/>
              </a:lnSpc>
              <a:defRPr/>
            </a:pPr>
            <a:r>
              <a:rPr lang="en-US" altLang="zh-CN" dirty="0"/>
              <a:t>f(n)= </a:t>
            </a:r>
            <a:r>
              <a:rPr lang="en-US" altLang="zh-CN" dirty="0">
                <a:sym typeface="Symbol" panose="05050102010706020507" pitchFamily="18" charset="2"/>
              </a:rPr>
              <a:t></a:t>
            </a:r>
            <a:r>
              <a:rPr lang="en-US" altLang="zh-CN" dirty="0"/>
              <a:t>(f(n)).</a:t>
            </a:r>
          </a:p>
          <a:p>
            <a:pPr eaLnBrk="1" hangingPunct="1">
              <a:lnSpc>
                <a:spcPct val="150000"/>
              </a:lnSpc>
              <a:defRPr/>
            </a:pPr>
            <a:r>
              <a:rPr lang="zh-CN" altLang="en-US" dirty="0" smtClean="0"/>
              <a:t>对称性</a:t>
            </a:r>
            <a:endParaRPr lang="zh-CN" altLang="en-US" sz="2400" dirty="0" smtClean="0"/>
          </a:p>
          <a:p>
            <a:pPr lvl="1">
              <a:lnSpc>
                <a:spcPct val="150000"/>
              </a:lnSpc>
              <a:defRPr/>
            </a:pPr>
            <a:r>
              <a:rPr lang="en-US" altLang="zh-CN" dirty="0"/>
              <a:t>f(n)= </a:t>
            </a:r>
            <a:r>
              <a:rPr lang="en-US" altLang="zh-CN" dirty="0">
                <a:sym typeface="Symbol" panose="05050102010706020507" pitchFamily="18" charset="2"/>
              </a:rPr>
              <a:t></a:t>
            </a:r>
            <a:r>
              <a:rPr lang="en-US" altLang="zh-CN" dirty="0"/>
              <a:t>(g(n)) </a:t>
            </a:r>
            <a:r>
              <a:rPr lang="en-US" altLang="zh-CN" dirty="0">
                <a:sym typeface="Symbol" panose="05050102010706020507" pitchFamily="18" charset="2"/>
              </a:rPr>
              <a:t></a:t>
            </a:r>
            <a:r>
              <a:rPr lang="en-US" altLang="zh-CN" dirty="0"/>
              <a:t> g(n)= </a:t>
            </a:r>
            <a:r>
              <a:rPr lang="en-US" altLang="zh-CN" dirty="0">
                <a:sym typeface="Symbol" panose="05050102010706020507" pitchFamily="18" charset="2"/>
              </a:rPr>
              <a:t> </a:t>
            </a:r>
            <a:r>
              <a:rPr lang="en-US" altLang="zh-CN" dirty="0"/>
              <a:t>(f(n)) </a:t>
            </a:r>
            <a:r>
              <a:rPr lang="en-US" altLang="zh-CN" dirty="0">
                <a:sym typeface="Symbol" panose="05050102010706020507" pitchFamily="18" charset="2"/>
              </a:rPr>
              <a:t>.</a:t>
            </a:r>
          </a:p>
        </p:txBody>
      </p:sp>
      <p:sp>
        <p:nvSpPr>
          <p:cNvPr id="3" name="标题 2"/>
          <p:cNvSpPr>
            <a:spLocks noGrp="1"/>
          </p:cNvSpPr>
          <p:nvPr>
            <p:ph type="title"/>
          </p:nvPr>
        </p:nvSpPr>
        <p:spPr/>
        <p:txBody>
          <a:bodyPr/>
          <a:lstStyle/>
          <a:p>
            <a:r>
              <a:rPr lang="zh-CN" altLang="en-US" dirty="0"/>
              <a:t>渐近分析记号的若干性质</a:t>
            </a:r>
            <a:r>
              <a:rPr lang="en-US" altLang="zh-CN" dirty="0" smtClean="0"/>
              <a:t>(2/3</a:t>
            </a:r>
            <a:r>
              <a:rPr lang="en-US" altLang="zh-CN" dirty="0"/>
              <a:t>)</a:t>
            </a:r>
            <a:endParaRPr lang="zh-CN" altLang="en-US" dirty="0"/>
          </a:p>
        </p:txBody>
      </p:sp>
      <p:sp>
        <p:nvSpPr>
          <p:cNvPr id="5" name="Rectangle 3"/>
          <p:cNvSpPr txBox="1">
            <a:spLocks noChangeArrowheads="1"/>
          </p:cNvSpPr>
          <p:nvPr/>
        </p:nvSpPr>
        <p:spPr bwMode="auto">
          <a:xfrm>
            <a:off x="3819499" y="1503922"/>
            <a:ext cx="5184576" cy="4886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q"/>
              <a:defRPr sz="3200" b="1" kern="1200" baseline="0">
                <a:solidFill>
                  <a:schemeClr val="tx1"/>
                </a:solidFill>
                <a:effectLst>
                  <a:outerShdw blurRad="38100" dist="38100" dir="2700000" algn="tl">
                    <a:srgbClr val="000000">
                      <a:alpha val="43137"/>
                    </a:srgbClr>
                  </a:outerShdw>
                </a:effectLst>
                <a:latin typeface="Comic Sans MS" panose="030F0702030302020204" pitchFamily="66" charset="0"/>
                <a:ea typeface="微软雅黑" panose="020B0503020204020204" pitchFamily="34" charset="-122"/>
                <a:cs typeface="+mn-cs"/>
              </a:defRPr>
            </a:lvl1pPr>
            <a:lvl2pPr marL="742950" indent="-285750" algn="l" rtl="0" eaLnBrk="0" fontAlgn="base" hangingPunct="0">
              <a:spcBef>
                <a:spcPct val="20000"/>
              </a:spcBef>
              <a:spcAft>
                <a:spcPct val="0"/>
              </a:spcAft>
              <a:buFont typeface="Wingdings" panose="05000000000000000000" pitchFamily="2" charset="2"/>
              <a:buChar char="l"/>
              <a:defRPr sz="2800" b="0" kern="1200" baseline="0">
                <a:solidFill>
                  <a:schemeClr val="tx1"/>
                </a:solidFill>
                <a:effectLst>
                  <a:outerShdw blurRad="38100" dist="38100" dir="2700000" algn="tl">
                    <a:srgbClr val="000000">
                      <a:alpha val="43137"/>
                    </a:srgbClr>
                  </a:outerShdw>
                </a:effectLst>
                <a:latin typeface="Comic Sans MS" panose="030F0702030302020204" pitchFamily="66" charset="0"/>
                <a:ea typeface="微软雅黑" panose="020B0503020204020204" pitchFamily="34" charset="-122"/>
                <a:cs typeface="+mn-cs"/>
              </a:defRPr>
            </a:lvl2pPr>
            <a:lvl3pPr marL="1143000" indent="-228600" algn="l" rtl="0" eaLnBrk="0" fontAlgn="base" hangingPunct="0">
              <a:spcBef>
                <a:spcPct val="20000"/>
              </a:spcBef>
              <a:spcAft>
                <a:spcPct val="0"/>
              </a:spcAft>
              <a:buFont typeface="Wingdings" panose="05000000000000000000" pitchFamily="2" charset="2"/>
              <a:buChar char="ü"/>
              <a:defRPr sz="2400" kern="1200" baseline="0">
                <a:solidFill>
                  <a:schemeClr val="tx1"/>
                </a:solidFill>
                <a:effectLst/>
                <a:latin typeface="Comic Sans MS" panose="030F0702030302020204" pitchFamily="66" charset="0"/>
                <a:ea typeface="微软雅黑" panose="020B0503020204020204" pitchFamily="34" charset="-122"/>
                <a:cs typeface="+mn-cs"/>
              </a:defRPr>
            </a:lvl3pPr>
            <a:lvl4pPr marL="1600200" indent="-228600" algn="l" rtl="0" eaLnBrk="0" fontAlgn="base" hangingPunct="0">
              <a:spcBef>
                <a:spcPct val="20000"/>
              </a:spcBef>
              <a:spcAft>
                <a:spcPct val="0"/>
              </a:spcAft>
              <a:buChar char="–"/>
              <a:defRPr sz="2000" kern="1200" baseline="0">
                <a:solidFill>
                  <a:schemeClr val="tx1"/>
                </a:solidFill>
                <a:effectLst/>
                <a:latin typeface="Comic Sans MS" panose="030F0702030302020204" pitchFamily="66" charset="0"/>
                <a:ea typeface="微软雅黑" panose="020B0503020204020204" pitchFamily="34" charset="-122"/>
                <a:cs typeface="+mn-cs"/>
              </a:defRPr>
            </a:lvl4pPr>
            <a:lvl5pPr marL="2057400" indent="-228600" algn="l" rtl="0" eaLnBrk="0" fontAlgn="base" hangingPunct="0">
              <a:spcBef>
                <a:spcPct val="20000"/>
              </a:spcBef>
              <a:spcAft>
                <a:spcPct val="0"/>
              </a:spcAft>
              <a:buChar char="»"/>
              <a:defRPr sz="2000" kern="1200" baseline="0">
                <a:solidFill>
                  <a:schemeClr val="tx1"/>
                </a:solidFill>
                <a:effectLst/>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defRPr/>
            </a:pPr>
            <a:r>
              <a:rPr lang="zh-CN" altLang="en-US" dirty="0" smtClean="0"/>
              <a:t>互</a:t>
            </a:r>
            <a:r>
              <a:rPr lang="zh-CN" altLang="en-US" dirty="0"/>
              <a:t>对称性：</a:t>
            </a:r>
          </a:p>
          <a:p>
            <a:pPr lvl="1">
              <a:lnSpc>
                <a:spcPct val="150000"/>
              </a:lnSpc>
              <a:defRPr/>
            </a:pPr>
            <a:r>
              <a:rPr lang="en-US" altLang="zh-CN" dirty="0"/>
              <a:t>f(n)= O(g(n)) </a:t>
            </a:r>
            <a:r>
              <a:rPr lang="en-US" altLang="zh-CN" dirty="0">
                <a:sym typeface="Symbol" panose="05050102010706020507" pitchFamily="18" charset="2"/>
              </a:rPr>
              <a:t></a:t>
            </a:r>
            <a:r>
              <a:rPr lang="en-US" altLang="zh-CN" dirty="0"/>
              <a:t> </a:t>
            </a:r>
            <a:endParaRPr lang="en-US" altLang="zh-CN" dirty="0" smtClean="0"/>
          </a:p>
          <a:p>
            <a:pPr marL="457200" lvl="1" indent="0">
              <a:lnSpc>
                <a:spcPct val="150000"/>
              </a:lnSpc>
              <a:buNone/>
              <a:defRPr/>
            </a:pPr>
            <a:r>
              <a:rPr lang="en-US" altLang="zh-CN" dirty="0"/>
              <a:t> </a:t>
            </a:r>
            <a:r>
              <a:rPr lang="en-US" altLang="zh-CN" dirty="0" smtClean="0"/>
              <a:t>                g(n</a:t>
            </a:r>
            <a:r>
              <a:rPr lang="en-US" altLang="zh-CN" dirty="0"/>
              <a:t>)= </a:t>
            </a:r>
            <a:r>
              <a:rPr lang="en-US" altLang="zh-CN" dirty="0">
                <a:sym typeface="Symbol" panose="05050102010706020507" pitchFamily="18" charset="2"/>
              </a:rPr>
              <a:t> </a:t>
            </a:r>
            <a:r>
              <a:rPr lang="en-US" altLang="zh-CN" dirty="0"/>
              <a:t>(f(n)) </a:t>
            </a:r>
            <a:endParaRPr lang="zh-CN" altLang="en-US" dirty="0"/>
          </a:p>
          <a:p>
            <a:pPr lvl="1">
              <a:lnSpc>
                <a:spcPct val="150000"/>
              </a:lnSpc>
              <a:defRPr/>
            </a:pPr>
            <a:r>
              <a:rPr lang="en-US" altLang="zh-CN" dirty="0"/>
              <a:t>f(n)= o(g(n)) </a:t>
            </a:r>
            <a:r>
              <a:rPr lang="en-US" altLang="zh-CN" dirty="0">
                <a:sym typeface="Symbol" panose="05050102010706020507" pitchFamily="18" charset="2"/>
              </a:rPr>
              <a:t></a:t>
            </a:r>
            <a:r>
              <a:rPr lang="en-US" altLang="zh-CN" dirty="0"/>
              <a:t> </a:t>
            </a:r>
            <a:endParaRPr lang="en-US" altLang="zh-CN" dirty="0" smtClean="0"/>
          </a:p>
          <a:p>
            <a:pPr marL="457200" lvl="1" indent="0">
              <a:lnSpc>
                <a:spcPct val="150000"/>
              </a:lnSpc>
              <a:buNone/>
              <a:defRPr/>
            </a:pPr>
            <a:r>
              <a:rPr lang="en-US" altLang="zh-CN" dirty="0"/>
              <a:t> </a:t>
            </a:r>
            <a:r>
              <a:rPr lang="en-US" altLang="zh-CN" dirty="0" smtClean="0"/>
              <a:t>                g(n</a:t>
            </a:r>
            <a:r>
              <a:rPr lang="en-US" altLang="zh-CN" dirty="0"/>
              <a:t>)= </a:t>
            </a:r>
            <a:r>
              <a:rPr lang="en-US" altLang="zh-CN" dirty="0">
                <a:sym typeface="Symbol" panose="05050102010706020507" pitchFamily="18" charset="2"/>
              </a:rPr>
              <a:t> </a:t>
            </a:r>
            <a:r>
              <a:rPr lang="en-US" altLang="zh-CN" dirty="0"/>
              <a:t>(f(n)) </a:t>
            </a:r>
            <a:r>
              <a:rPr lang="zh-CN" altLang="en-US" dirty="0"/>
              <a:t>；</a:t>
            </a: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36</a:t>
            </a:fld>
            <a:r>
              <a:rPr lang="en-US" altLang="zh-CN" smtClean="0"/>
              <a:t>/50</a:t>
            </a:r>
            <a:endParaRPr lang="en-US" altLang="zh-CN" dirty="0"/>
          </a:p>
        </p:txBody>
      </p:sp>
    </p:spTree>
    <p:extLst>
      <p:ext uri="{BB962C8B-B14F-4D97-AF65-F5344CB8AC3E}">
        <p14:creationId xmlns:p14="http://schemas.microsoft.com/office/powerpoint/2010/main" val="219333663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p:txBody>
          <a:bodyPr/>
          <a:lstStyle/>
          <a:p>
            <a:pPr>
              <a:lnSpc>
                <a:spcPct val="150000"/>
              </a:lnSpc>
              <a:defRPr/>
            </a:pPr>
            <a:r>
              <a:rPr lang="zh-CN" altLang="en-US" dirty="0"/>
              <a:t>算术运算：</a:t>
            </a:r>
          </a:p>
          <a:p>
            <a:pPr lvl="1">
              <a:lnSpc>
                <a:spcPct val="150000"/>
              </a:lnSpc>
              <a:defRPr/>
            </a:pPr>
            <a:r>
              <a:rPr lang="en-US" altLang="zh-CN" dirty="0">
                <a:solidFill>
                  <a:srgbClr val="FF0000"/>
                </a:solidFill>
              </a:rPr>
              <a:t>O(f(n))+O(g(n)) </a:t>
            </a:r>
            <a:r>
              <a:rPr lang="en-US" altLang="zh-CN" dirty="0">
                <a:solidFill>
                  <a:srgbClr val="FF0000"/>
                </a:solidFill>
                <a:sym typeface="Symbol" panose="05050102010706020507" pitchFamily="18" charset="2"/>
              </a:rPr>
              <a:t>=</a:t>
            </a:r>
            <a:r>
              <a:rPr lang="en-US" altLang="zh-CN" dirty="0">
                <a:solidFill>
                  <a:srgbClr val="FF0000"/>
                </a:solidFill>
              </a:rPr>
              <a:t> O(max{f(n),g(n)}) </a:t>
            </a:r>
            <a:r>
              <a:rPr lang="zh-CN" altLang="en-US" dirty="0">
                <a:solidFill>
                  <a:srgbClr val="FF0000"/>
                </a:solidFill>
              </a:rPr>
              <a:t>；</a:t>
            </a:r>
          </a:p>
          <a:p>
            <a:pPr lvl="1">
              <a:lnSpc>
                <a:spcPct val="150000"/>
              </a:lnSpc>
              <a:defRPr/>
            </a:pPr>
            <a:r>
              <a:rPr lang="en-US" altLang="zh-CN" dirty="0"/>
              <a:t>O(f(n))+O(g(n)) </a:t>
            </a:r>
            <a:r>
              <a:rPr lang="en-US" altLang="zh-CN" dirty="0">
                <a:sym typeface="Symbol" panose="05050102010706020507" pitchFamily="18" charset="2"/>
              </a:rPr>
              <a:t>=</a:t>
            </a:r>
            <a:r>
              <a:rPr lang="en-US" altLang="zh-CN" dirty="0"/>
              <a:t> O(f(n)+g(n)) </a:t>
            </a:r>
            <a:r>
              <a:rPr lang="zh-CN" altLang="en-US" dirty="0"/>
              <a:t>；</a:t>
            </a:r>
          </a:p>
          <a:p>
            <a:pPr lvl="1">
              <a:lnSpc>
                <a:spcPct val="150000"/>
              </a:lnSpc>
              <a:defRPr/>
            </a:pPr>
            <a:r>
              <a:rPr lang="en-US" altLang="zh-CN" dirty="0"/>
              <a:t>O(f(n))*O(g(n)) </a:t>
            </a:r>
            <a:r>
              <a:rPr lang="en-US" altLang="zh-CN" dirty="0">
                <a:sym typeface="Symbol" panose="05050102010706020507" pitchFamily="18" charset="2"/>
              </a:rPr>
              <a:t>=</a:t>
            </a:r>
            <a:r>
              <a:rPr lang="en-US" altLang="zh-CN" dirty="0"/>
              <a:t> O(f(n)*g(n)) </a:t>
            </a:r>
            <a:r>
              <a:rPr lang="zh-CN" altLang="en-US" dirty="0"/>
              <a:t>；</a:t>
            </a:r>
          </a:p>
          <a:p>
            <a:pPr lvl="1">
              <a:lnSpc>
                <a:spcPct val="150000"/>
              </a:lnSpc>
              <a:defRPr/>
            </a:pPr>
            <a:r>
              <a:rPr lang="en-US" altLang="zh-CN" dirty="0">
                <a:solidFill>
                  <a:srgbClr val="FF0000"/>
                </a:solidFill>
              </a:rPr>
              <a:t>O(</a:t>
            </a:r>
            <a:r>
              <a:rPr lang="en-US" altLang="zh-CN" dirty="0" err="1">
                <a:solidFill>
                  <a:srgbClr val="FF0000"/>
                </a:solidFill>
              </a:rPr>
              <a:t>cf</a:t>
            </a:r>
            <a:r>
              <a:rPr lang="en-US" altLang="zh-CN" dirty="0">
                <a:solidFill>
                  <a:srgbClr val="FF0000"/>
                </a:solidFill>
              </a:rPr>
              <a:t>(n)) </a:t>
            </a:r>
            <a:r>
              <a:rPr lang="en-US" altLang="zh-CN" dirty="0">
                <a:solidFill>
                  <a:srgbClr val="FF0000"/>
                </a:solidFill>
                <a:sym typeface="Symbol" panose="05050102010706020507" pitchFamily="18" charset="2"/>
              </a:rPr>
              <a:t>=</a:t>
            </a:r>
            <a:r>
              <a:rPr lang="en-US" altLang="zh-CN" dirty="0">
                <a:solidFill>
                  <a:srgbClr val="FF0000"/>
                </a:solidFill>
              </a:rPr>
              <a:t> O(f(n)) </a:t>
            </a:r>
            <a:r>
              <a:rPr lang="zh-CN" altLang="en-US" dirty="0">
                <a:solidFill>
                  <a:srgbClr val="FF0000"/>
                </a:solidFill>
              </a:rPr>
              <a:t>；</a:t>
            </a:r>
          </a:p>
          <a:p>
            <a:pPr lvl="1">
              <a:lnSpc>
                <a:spcPct val="150000"/>
              </a:lnSpc>
              <a:defRPr/>
            </a:pPr>
            <a:r>
              <a:rPr lang="en-US" altLang="zh-CN" dirty="0"/>
              <a:t>g(n)= O(f(n)) </a:t>
            </a:r>
            <a:r>
              <a:rPr lang="en-US" altLang="zh-CN" dirty="0">
                <a:sym typeface="Symbol" panose="05050102010706020507" pitchFamily="18" charset="2"/>
              </a:rPr>
              <a:t> </a:t>
            </a:r>
            <a:r>
              <a:rPr lang="en-US" altLang="zh-CN" dirty="0"/>
              <a:t>O(f(n))+O(g(n)) </a:t>
            </a:r>
            <a:r>
              <a:rPr lang="en-US" altLang="zh-CN" dirty="0">
                <a:sym typeface="Symbol" panose="05050102010706020507" pitchFamily="18" charset="2"/>
              </a:rPr>
              <a:t>=</a:t>
            </a:r>
            <a:r>
              <a:rPr lang="en-US" altLang="zh-CN" dirty="0"/>
              <a:t> O(f(n)) </a:t>
            </a:r>
            <a:r>
              <a:rPr lang="zh-CN" altLang="en-US" dirty="0"/>
              <a:t>。</a:t>
            </a:r>
          </a:p>
        </p:txBody>
      </p:sp>
      <p:sp>
        <p:nvSpPr>
          <p:cNvPr id="3" name="标题 2"/>
          <p:cNvSpPr>
            <a:spLocks noGrp="1"/>
          </p:cNvSpPr>
          <p:nvPr>
            <p:ph type="title"/>
          </p:nvPr>
        </p:nvSpPr>
        <p:spPr/>
        <p:txBody>
          <a:bodyPr/>
          <a:lstStyle/>
          <a:p>
            <a:r>
              <a:rPr lang="zh-CN" altLang="en-US" dirty="0"/>
              <a:t>渐近分析记号的若干性质</a:t>
            </a:r>
            <a:r>
              <a:rPr lang="en-US" altLang="zh-CN" dirty="0" smtClean="0"/>
              <a:t>(3/3</a:t>
            </a:r>
            <a:r>
              <a:rPr lang="en-US" altLang="zh-CN" dirty="0"/>
              <a:t>)</a:t>
            </a:r>
            <a:endParaRPr lang="zh-CN" altLang="en-US" dirty="0"/>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37</a:t>
            </a:fld>
            <a:r>
              <a:rPr lang="en-US" altLang="zh-CN" smtClean="0"/>
              <a:t>/50</a:t>
            </a:r>
            <a:endParaRPr lang="en-US" altLang="zh-CN" dirty="0"/>
          </a:p>
        </p:txBody>
      </p:sp>
    </p:spTree>
    <p:extLst>
      <p:ext uri="{BB962C8B-B14F-4D97-AF65-F5344CB8AC3E}">
        <p14:creationId xmlns:p14="http://schemas.microsoft.com/office/powerpoint/2010/main" val="278746264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定理</a:t>
            </a:r>
            <a:r>
              <a:rPr lang="en-US" altLang="zh-CN" dirty="0"/>
              <a:t>1.1  </a:t>
            </a:r>
            <a:r>
              <a:rPr lang="zh-CN" altLang="en-US" dirty="0"/>
              <a:t>时间复杂度符号</a:t>
            </a:r>
            <a:r>
              <a:rPr lang="en-US" altLang="zh-CN" dirty="0"/>
              <a:t>O</a:t>
            </a:r>
            <a:r>
              <a:rPr lang="zh-CN" altLang="en-US" dirty="0"/>
              <a:t>有以下运算规则：</a:t>
            </a:r>
          </a:p>
          <a:p>
            <a:pPr lvl="1"/>
            <a:r>
              <a:rPr lang="zh-CN" altLang="en-US" dirty="0"/>
              <a:t> </a:t>
            </a:r>
            <a:r>
              <a:rPr lang="en-US" altLang="zh-CN" dirty="0"/>
              <a:t>O(f)+O(g)=O(max(</a:t>
            </a:r>
            <a:r>
              <a:rPr lang="en-US" altLang="zh-CN" dirty="0" err="1"/>
              <a:t>f,g</a:t>
            </a:r>
            <a:r>
              <a:rPr lang="en-US" altLang="zh-CN" dirty="0"/>
              <a:t>))       (1.1)</a:t>
            </a:r>
          </a:p>
          <a:p>
            <a:pPr lvl="1"/>
            <a:r>
              <a:rPr lang="en-US" altLang="zh-CN" dirty="0"/>
              <a:t> O(f)O(g)=O(</a:t>
            </a:r>
            <a:r>
              <a:rPr lang="en-US" altLang="zh-CN" dirty="0" err="1"/>
              <a:t>fg</a:t>
            </a:r>
            <a:r>
              <a:rPr lang="en-US" altLang="zh-CN" dirty="0"/>
              <a:t>)              (1.2)</a:t>
            </a:r>
          </a:p>
          <a:p>
            <a:r>
              <a:rPr lang="zh-CN" altLang="en-US" dirty="0"/>
              <a:t>定理</a:t>
            </a:r>
            <a:r>
              <a:rPr lang="en-US" altLang="zh-CN" dirty="0"/>
              <a:t>1.2  </a:t>
            </a:r>
            <a:r>
              <a:rPr lang="zh-CN" altLang="en-US" dirty="0"/>
              <a:t>如果</a:t>
            </a:r>
          </a:p>
          <a:p>
            <a:endParaRPr lang="zh-CN" altLang="en-US" dirty="0"/>
          </a:p>
          <a:p>
            <a:endParaRPr lang="zh-CN" altLang="en-US" dirty="0"/>
          </a:p>
          <a:p>
            <a:pPr marL="0" indent="0">
              <a:buNone/>
            </a:pPr>
            <a:r>
              <a:rPr lang="zh-CN" altLang="en-US" dirty="0"/>
              <a:t>是</a:t>
            </a:r>
            <a:r>
              <a:rPr lang="en-US" altLang="zh-CN" dirty="0"/>
              <a:t>n</a:t>
            </a:r>
            <a:r>
              <a:rPr lang="zh-CN" altLang="en-US" dirty="0"/>
              <a:t>的</a:t>
            </a:r>
            <a:r>
              <a:rPr lang="en-US" altLang="zh-CN" dirty="0"/>
              <a:t>m</a:t>
            </a:r>
            <a:r>
              <a:rPr lang="zh-CN" altLang="en-US" dirty="0"/>
              <a:t>次多项式，则</a:t>
            </a:r>
          </a:p>
          <a:p>
            <a:pPr marL="0" indent="0">
              <a:buNone/>
            </a:pPr>
            <a:r>
              <a:rPr lang="zh-CN" altLang="en-US" dirty="0" smtClean="0"/>
              <a:t>                                   </a:t>
            </a:r>
            <a:endParaRPr lang="zh-CN" altLang="en-US" dirty="0"/>
          </a:p>
        </p:txBody>
      </p:sp>
      <p:sp>
        <p:nvSpPr>
          <p:cNvPr id="3" name="标题 2"/>
          <p:cNvSpPr>
            <a:spLocks noGrp="1"/>
          </p:cNvSpPr>
          <p:nvPr>
            <p:ph type="title"/>
          </p:nvPr>
        </p:nvSpPr>
        <p:spPr/>
        <p:txBody>
          <a:bodyPr/>
          <a:lstStyle/>
          <a:p>
            <a:r>
              <a:rPr lang="zh-CN" altLang="en-US" dirty="0" smtClean="0"/>
              <a:t>两个定理</a:t>
            </a:r>
            <a:endParaRPr lang="zh-CN" altLang="en-US" dirty="0"/>
          </a:p>
        </p:txBody>
      </p:sp>
      <p:graphicFrame>
        <p:nvGraphicFramePr>
          <p:cNvPr id="5" name="Object 7"/>
          <p:cNvGraphicFramePr>
            <a:graphicFrameLocks noChangeAspect="1"/>
          </p:cNvGraphicFramePr>
          <p:nvPr>
            <p:extLst>
              <p:ext uri="{D42A27DB-BD31-4B8C-83A1-F6EECF244321}">
                <p14:modId xmlns:p14="http://schemas.microsoft.com/office/powerpoint/2010/main" val="4172910450"/>
              </p:ext>
            </p:extLst>
          </p:nvPr>
        </p:nvGraphicFramePr>
        <p:xfrm>
          <a:off x="166688" y="4005064"/>
          <a:ext cx="8259762" cy="885825"/>
        </p:xfrm>
        <a:graphic>
          <a:graphicData uri="http://schemas.openxmlformats.org/presentationml/2006/ole">
            <mc:AlternateContent xmlns:mc="http://schemas.openxmlformats.org/markup-compatibility/2006">
              <mc:Choice xmlns:v="urn:schemas-microsoft-com:vml" Requires="v">
                <p:oleObj spid="_x0000_s78934" name="Equation" r:id="rId3" imgW="2298600" imgH="241200" progId="Equation.DSMT4">
                  <p:embed/>
                </p:oleObj>
              </mc:Choice>
              <mc:Fallback>
                <p:oleObj name="Equation" r:id="rId3" imgW="2298600" imgH="241200" progId="Equation.DSMT4">
                  <p:embed/>
                  <p:pic>
                    <p:nvPicPr>
                      <p:cNvPr id="0" name=""/>
                      <p:cNvPicPr>
                        <a:picLocks noChangeAspect="1" noChangeArrowheads="1"/>
                      </p:cNvPicPr>
                      <p:nvPr/>
                    </p:nvPicPr>
                    <p:blipFill>
                      <a:blip r:embed="rId4"/>
                      <a:srcRect/>
                      <a:stretch>
                        <a:fillRect/>
                      </a:stretch>
                    </p:blipFill>
                    <p:spPr bwMode="auto">
                      <a:xfrm>
                        <a:off x="166688" y="4005064"/>
                        <a:ext cx="8259762" cy="885825"/>
                      </a:xfrm>
                      <a:prstGeom prst="rect">
                        <a:avLst/>
                      </a:prstGeom>
                      <a:noFill/>
                    </p:spPr>
                  </p:pic>
                </p:oleObj>
              </mc:Fallback>
            </mc:AlternateContent>
          </a:graphicData>
        </a:graphic>
      </p:graphicFrame>
      <p:graphicFrame>
        <p:nvGraphicFramePr>
          <p:cNvPr id="6" name="Object 12"/>
          <p:cNvGraphicFramePr>
            <a:graphicFrameLocks noChangeAspect="1"/>
          </p:cNvGraphicFramePr>
          <p:nvPr>
            <p:extLst>
              <p:ext uri="{D42A27DB-BD31-4B8C-83A1-F6EECF244321}">
                <p14:modId xmlns:p14="http://schemas.microsoft.com/office/powerpoint/2010/main" val="337193228"/>
              </p:ext>
            </p:extLst>
          </p:nvPr>
        </p:nvGraphicFramePr>
        <p:xfrm>
          <a:off x="2699792" y="5716588"/>
          <a:ext cx="2592387" cy="736600"/>
        </p:xfrm>
        <a:graphic>
          <a:graphicData uri="http://schemas.openxmlformats.org/presentationml/2006/ole">
            <mc:AlternateContent xmlns:mc="http://schemas.openxmlformats.org/markup-compatibility/2006">
              <mc:Choice xmlns:v="urn:schemas-microsoft-com:vml" Requires="v">
                <p:oleObj spid="_x0000_s78935" name="公式" r:id="rId5" imgW="774364" imgH="215806" progId="Equation.3">
                  <p:embed/>
                </p:oleObj>
              </mc:Choice>
              <mc:Fallback>
                <p:oleObj name="公式" r:id="rId5" imgW="774364" imgH="21580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9792" y="5716588"/>
                        <a:ext cx="2592387"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38</a:t>
            </a:fld>
            <a:r>
              <a:rPr lang="en-US" altLang="zh-CN" smtClean="0"/>
              <a:t>/50</a:t>
            </a:r>
            <a:endParaRPr lang="en-US" altLang="zh-CN" dirty="0"/>
          </a:p>
        </p:txBody>
      </p:sp>
    </p:spTree>
    <p:extLst>
      <p:ext uri="{BB962C8B-B14F-4D97-AF65-F5344CB8AC3E}">
        <p14:creationId xmlns:p14="http://schemas.microsoft.com/office/powerpoint/2010/main" val="41875411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179512" y="1340768"/>
                <a:ext cx="8784976" cy="4886604"/>
              </a:xfrm>
            </p:spPr>
            <p:txBody>
              <a:bodyPr/>
              <a:lstStyle/>
              <a:p>
                <a:r>
                  <a:rPr lang="zh-CN" altLang="en-US" dirty="0" smtClean="0"/>
                  <a:t>在分析算法时，隐藏细节的数学表示法成为大写</a:t>
                </a:r>
                <a14:m>
                  <m:oMath xmlns:m="http://schemas.openxmlformats.org/officeDocument/2006/math">
                    <m:r>
                      <a:rPr lang="en-US" altLang="zh-CN" b="1" i="1" dirty="0">
                        <a:latin typeface="Cambria Math" panose="02040503050406030204" pitchFamily="18" charset="0"/>
                      </a:rPr>
                      <m:t>𝑶</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𝒏</m:t>
                    </m:r>
                    <m:r>
                      <a:rPr lang="en-US" altLang="zh-CN" b="1" i="1" dirty="0" smtClean="0">
                        <a:latin typeface="Cambria Math" panose="02040503050406030204" pitchFamily="18" charset="0"/>
                      </a:rPr>
                      <m:t>)</m:t>
                    </m:r>
                  </m:oMath>
                </a14:m>
                <a:r>
                  <a:rPr lang="zh-CN" altLang="en-US" dirty="0" smtClean="0"/>
                  <a:t>记法</a:t>
                </a:r>
                <a:r>
                  <a:rPr lang="en-US" altLang="zh-CN" dirty="0" smtClean="0"/>
                  <a:t>;</a:t>
                </a:r>
                <a:endParaRPr lang="zh-CN" altLang="en-US" dirty="0"/>
              </a:p>
              <a:p>
                <a:r>
                  <a:rPr lang="zh-CN" altLang="en-US" dirty="0"/>
                  <a:t>一个算法的时间复杂度是指算法运行所需的时间</a:t>
                </a:r>
                <a:r>
                  <a:rPr lang="zh-CN" altLang="en-US" dirty="0" smtClean="0"/>
                  <a:t>。</a:t>
                </a:r>
                <a:endParaRPr lang="en-US" altLang="zh-CN" dirty="0" smtClean="0"/>
              </a:p>
              <a:p>
                <a:pPr lvl="1"/>
                <a:r>
                  <a:rPr lang="zh-CN" altLang="en-US" dirty="0" smtClean="0"/>
                  <a:t>一</a:t>
                </a:r>
                <a:r>
                  <a:rPr lang="zh-CN" altLang="en-US" dirty="0"/>
                  <a:t>个算法的运行时间取决于算法所需执行的语句（运算）的多少</a:t>
                </a:r>
                <a:r>
                  <a:rPr lang="zh-CN" altLang="en-US" dirty="0" smtClean="0"/>
                  <a:t>。</a:t>
                </a:r>
                <a:endParaRPr lang="en-US" altLang="zh-CN" dirty="0" smtClean="0"/>
              </a:p>
              <a:p>
                <a:pPr lvl="1"/>
                <a:r>
                  <a:rPr lang="zh-CN" altLang="en-US" dirty="0" smtClean="0"/>
                  <a:t>算法</a:t>
                </a:r>
                <a:r>
                  <a:rPr lang="zh-CN" altLang="en-US" dirty="0"/>
                  <a:t>的时间复杂度通常用该算法执行的总的语句（运算）的数量级决定。</a:t>
                </a:r>
              </a:p>
              <a:p>
                <a:pPr lvl="1"/>
                <a:r>
                  <a:rPr lang="zh-CN" altLang="en-US" dirty="0"/>
                  <a:t>就算法分析而言，一条语句的数量级即执行它的频数，一个算法的数量级是指它所有语句执行频数之和。 </a:t>
                </a:r>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179512" y="1340768"/>
                <a:ext cx="8784976" cy="4886604"/>
              </a:xfrm>
              <a:blipFill rotWithShape="0">
                <a:blip r:embed="rId2"/>
                <a:stretch>
                  <a:fillRect l="-1595" t="-1746" r="-1040" b="-14339"/>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时间复杂度</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39</a:t>
            </a:fld>
            <a:r>
              <a:rPr lang="en-US" altLang="zh-CN" smtClean="0"/>
              <a:t>/50</a:t>
            </a:r>
            <a:endParaRPr lang="en-US" altLang="zh-CN" dirty="0"/>
          </a:p>
        </p:txBody>
      </p:sp>
    </p:spTree>
    <p:extLst>
      <p:ext uri="{BB962C8B-B14F-4D97-AF65-F5344CB8AC3E}">
        <p14:creationId xmlns:p14="http://schemas.microsoft.com/office/powerpoint/2010/main" val="3812548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9512" y="1340768"/>
            <a:ext cx="8784976" cy="4886604"/>
          </a:xfrm>
        </p:spPr>
        <p:txBody>
          <a:bodyPr/>
          <a:lstStyle/>
          <a:p>
            <a:r>
              <a:rPr lang="zh-CN" altLang="en-US" dirty="0" smtClean="0"/>
              <a:t>算法概述</a:t>
            </a:r>
            <a:endParaRPr lang="en-US" altLang="zh-CN" dirty="0" smtClean="0"/>
          </a:p>
          <a:p>
            <a:r>
              <a:rPr lang="zh-CN" altLang="en-US" dirty="0" smtClean="0"/>
              <a:t>递归与分治策略</a:t>
            </a:r>
            <a:endParaRPr lang="en-US" altLang="zh-CN" dirty="0" smtClean="0"/>
          </a:p>
          <a:p>
            <a:r>
              <a:rPr lang="zh-CN" altLang="en-US" dirty="0" smtClean="0"/>
              <a:t>动态规划</a:t>
            </a:r>
            <a:endParaRPr lang="en-US" altLang="zh-CN" dirty="0" smtClean="0"/>
          </a:p>
          <a:p>
            <a:r>
              <a:rPr lang="zh-CN" altLang="en-US" dirty="0" smtClean="0"/>
              <a:t>贪心算法</a:t>
            </a:r>
            <a:endParaRPr lang="en-US" altLang="zh-CN" dirty="0" smtClean="0"/>
          </a:p>
          <a:p>
            <a:r>
              <a:rPr lang="zh-CN" altLang="en-US" dirty="0" smtClean="0"/>
              <a:t>回溯法</a:t>
            </a:r>
            <a:endParaRPr lang="en-US" altLang="zh-CN" dirty="0" smtClean="0"/>
          </a:p>
          <a:p>
            <a:r>
              <a:rPr lang="zh-CN" altLang="en-US" dirty="0" smtClean="0"/>
              <a:t>分支限界定法</a:t>
            </a:r>
            <a:endParaRPr lang="en-US" altLang="zh-CN" dirty="0" smtClean="0"/>
          </a:p>
          <a:p>
            <a:r>
              <a:rPr lang="zh-CN" altLang="en-US" dirty="0" smtClean="0"/>
              <a:t>随机化算法</a:t>
            </a:r>
            <a:endParaRPr lang="en-US" altLang="zh-CN" dirty="0" smtClean="0"/>
          </a:p>
          <a:p>
            <a:r>
              <a:rPr lang="zh-CN" altLang="en-US" dirty="0" smtClean="0"/>
              <a:t>线性规划</a:t>
            </a:r>
            <a:endParaRPr lang="en-US" altLang="zh-CN" dirty="0" smtClean="0"/>
          </a:p>
        </p:txBody>
      </p:sp>
      <p:sp>
        <p:nvSpPr>
          <p:cNvPr id="3" name="标题 2"/>
          <p:cNvSpPr>
            <a:spLocks noGrp="1"/>
          </p:cNvSpPr>
          <p:nvPr>
            <p:ph type="title"/>
          </p:nvPr>
        </p:nvSpPr>
        <p:spPr/>
        <p:txBody>
          <a:bodyPr/>
          <a:lstStyle/>
          <a:p>
            <a:r>
              <a:rPr lang="zh-CN" altLang="en-US" dirty="0" smtClean="0"/>
              <a:t>教学计划</a:t>
            </a:r>
            <a:endParaRPr lang="zh-CN" altLang="en-US" dirty="0"/>
          </a:p>
        </p:txBody>
      </p:sp>
      <p:pic>
        <p:nvPicPr>
          <p:cNvPr id="6" name="Picture 4" descr="t0"/>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9952" y="2306897"/>
            <a:ext cx="4320480" cy="2954345"/>
          </a:xfrm>
          <a:prstGeom prst="rect">
            <a:avLst/>
          </a:prstGeom>
          <a:solidFill>
            <a:srgbClr val="5629F9">
              <a:alpha val="89018"/>
            </a:srgbClr>
          </a:solidFill>
          <a:ln>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4</a:t>
            </a:fld>
            <a:r>
              <a:rPr lang="en-US" altLang="zh-CN" smtClean="0"/>
              <a:t>/50</a:t>
            </a:r>
            <a:endParaRPr lang="en-US" altLang="zh-CN" dirty="0"/>
          </a:p>
        </p:txBody>
      </p:sp>
    </p:spTree>
    <p:extLst>
      <p:ext uri="{BB962C8B-B14F-4D97-AF65-F5344CB8AC3E}">
        <p14:creationId xmlns:p14="http://schemas.microsoft.com/office/powerpoint/2010/main" val="86352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a:t>
            </a:r>
            <a:r>
              <a:rPr lang="en-US" altLang="zh-CN" dirty="0" smtClean="0"/>
              <a:t>1</a:t>
            </a:r>
            <a:r>
              <a:rPr lang="zh-CN" altLang="en-US" dirty="0" smtClean="0"/>
              <a:t>）</a:t>
            </a:r>
            <a:r>
              <a:rPr lang="en-US" altLang="zh-CN" dirty="0" smtClean="0"/>
              <a:t>x=x+1;s=</a:t>
            </a:r>
            <a:r>
              <a:rPr lang="en-US" altLang="zh-CN" dirty="0" err="1" smtClean="0"/>
              <a:t>s+x</a:t>
            </a:r>
            <a:r>
              <a:rPr lang="zh-CN" altLang="en-US" dirty="0" smtClean="0"/>
              <a:t>；</a:t>
            </a:r>
            <a:r>
              <a:rPr lang="en-US" altLang="zh-CN" dirty="0" smtClean="0"/>
              <a:t>2</a:t>
            </a:r>
            <a:r>
              <a:rPr lang="zh-CN" altLang="en-US" dirty="0" smtClean="0"/>
              <a:t>个语句个执行</a:t>
            </a:r>
            <a:r>
              <a:rPr lang="en-US" altLang="zh-CN" dirty="0" smtClean="0"/>
              <a:t>1</a:t>
            </a:r>
            <a:r>
              <a:rPr lang="zh-CN" altLang="en-US" dirty="0" smtClean="0"/>
              <a:t>次共</a:t>
            </a:r>
            <a:r>
              <a:rPr lang="en-US" altLang="zh-CN" dirty="0" smtClean="0"/>
              <a:t>2</a:t>
            </a:r>
            <a:r>
              <a:rPr lang="zh-CN" altLang="en-US" dirty="0" smtClean="0"/>
              <a:t>次，</a:t>
            </a:r>
            <a:r>
              <a:rPr lang="en-US" altLang="zh-CN" dirty="0" smtClean="0"/>
              <a:t>O(1)</a:t>
            </a:r>
          </a:p>
          <a:p>
            <a:r>
              <a:rPr lang="zh-CN" altLang="en-US" dirty="0" smtClean="0"/>
              <a:t>（</a:t>
            </a:r>
            <a:r>
              <a:rPr lang="en-US" altLang="zh-CN" dirty="0" smtClean="0"/>
              <a:t>2</a:t>
            </a:r>
            <a:r>
              <a:rPr lang="zh-CN" altLang="en-US" dirty="0" smtClean="0"/>
              <a:t>）</a:t>
            </a:r>
            <a:r>
              <a:rPr lang="en-US" altLang="zh-CN" dirty="0" smtClean="0"/>
              <a:t>for(k=1;k</a:t>
            </a:r>
            <a:r>
              <a:rPr lang="en-US" altLang="zh-CN" dirty="0"/>
              <a:t>&lt;=</a:t>
            </a:r>
            <a:r>
              <a:rPr lang="en-US" altLang="zh-CN" dirty="0" err="1"/>
              <a:t>n;k</a:t>
            </a:r>
            <a:r>
              <a:rPr lang="en-US" altLang="zh-CN" dirty="0"/>
              <a:t>++)</a:t>
            </a:r>
          </a:p>
          <a:p>
            <a:r>
              <a:rPr lang="en-US" altLang="zh-CN" dirty="0"/>
              <a:t>        { x=</a:t>
            </a:r>
            <a:r>
              <a:rPr lang="en-US" altLang="zh-CN" dirty="0" err="1"/>
              <a:t>x+y</a:t>
            </a:r>
            <a:r>
              <a:rPr lang="en-US" altLang="zh-CN" dirty="0"/>
              <a:t>;</a:t>
            </a:r>
          </a:p>
          <a:p>
            <a:r>
              <a:rPr lang="en-US" altLang="zh-CN" dirty="0"/>
              <a:t>          y=</a:t>
            </a:r>
            <a:r>
              <a:rPr lang="en-US" altLang="zh-CN" dirty="0" err="1"/>
              <a:t>x+y</a:t>
            </a:r>
            <a:r>
              <a:rPr lang="en-US" altLang="zh-CN" dirty="0"/>
              <a:t>;</a:t>
            </a:r>
          </a:p>
          <a:p>
            <a:r>
              <a:rPr lang="en-US" altLang="zh-CN" dirty="0"/>
              <a:t>          s=</a:t>
            </a:r>
            <a:r>
              <a:rPr lang="en-US" altLang="zh-CN" dirty="0" err="1"/>
              <a:t>x+y</a:t>
            </a:r>
            <a:r>
              <a:rPr lang="en-US" altLang="zh-CN" dirty="0" smtClean="0"/>
              <a:t>;} </a:t>
            </a:r>
            <a:endParaRPr lang="en-US" altLang="zh-CN" dirty="0"/>
          </a:p>
          <a:p>
            <a:pPr lvl="1"/>
            <a:r>
              <a:rPr lang="en-US" altLang="zh-CN" dirty="0"/>
              <a:t>  </a:t>
            </a:r>
            <a:r>
              <a:rPr lang="en-US" altLang="zh-CN" dirty="0" smtClean="0"/>
              <a:t>k=1</a:t>
            </a:r>
            <a:r>
              <a:rPr lang="zh-CN" altLang="en-US" dirty="0" smtClean="0"/>
              <a:t>执行</a:t>
            </a:r>
            <a:r>
              <a:rPr lang="en-US" altLang="zh-CN" dirty="0" smtClean="0"/>
              <a:t>1</a:t>
            </a:r>
            <a:r>
              <a:rPr lang="zh-CN" altLang="en-US" dirty="0" smtClean="0"/>
              <a:t>次，</a:t>
            </a:r>
            <a:r>
              <a:rPr lang="en-US" altLang="zh-CN" dirty="0" smtClean="0"/>
              <a:t>k&lt;=n</a:t>
            </a:r>
            <a:r>
              <a:rPr lang="zh-CN" altLang="en-US" dirty="0" smtClean="0"/>
              <a:t>，</a:t>
            </a:r>
            <a:r>
              <a:rPr lang="en-US" altLang="zh-CN" dirty="0" smtClean="0"/>
              <a:t>k++,</a:t>
            </a:r>
            <a:r>
              <a:rPr lang="zh-CN" altLang="en-US" dirty="0" smtClean="0"/>
              <a:t>以及每个</a:t>
            </a:r>
            <a:r>
              <a:rPr lang="zh-CN" altLang="en-US" dirty="0"/>
              <a:t>赋值语句执行频数为</a:t>
            </a:r>
            <a:r>
              <a:rPr lang="en-US" altLang="zh-CN" dirty="0"/>
              <a:t>n</a:t>
            </a:r>
            <a:r>
              <a:rPr lang="zh-CN" altLang="en-US" dirty="0"/>
              <a:t>，该算法的数量级</a:t>
            </a:r>
            <a:r>
              <a:rPr lang="zh-CN" altLang="en-US" dirty="0" smtClean="0"/>
              <a:t>为</a:t>
            </a:r>
            <a:r>
              <a:rPr lang="en-US" altLang="zh-CN" dirty="0" smtClean="0"/>
              <a:t>5n+1</a:t>
            </a:r>
            <a:r>
              <a:rPr lang="zh-CN" altLang="en-US" dirty="0" smtClean="0"/>
              <a:t>，其</a:t>
            </a:r>
            <a:r>
              <a:rPr lang="zh-CN" altLang="en-US" dirty="0"/>
              <a:t>计算时间即时间复杂度为</a:t>
            </a:r>
            <a:r>
              <a:rPr lang="en-US" altLang="zh-CN" dirty="0"/>
              <a:t>O(n)</a:t>
            </a:r>
            <a:r>
              <a:rPr lang="zh-CN" altLang="en-US" dirty="0"/>
              <a:t>。 </a:t>
            </a:r>
          </a:p>
          <a:p>
            <a:endParaRPr lang="zh-CN" altLang="en-US" dirty="0"/>
          </a:p>
        </p:txBody>
      </p:sp>
      <p:sp>
        <p:nvSpPr>
          <p:cNvPr id="3" name="标题 2"/>
          <p:cNvSpPr>
            <a:spLocks noGrp="1"/>
          </p:cNvSpPr>
          <p:nvPr>
            <p:ph type="title"/>
          </p:nvPr>
        </p:nvSpPr>
        <p:spPr/>
        <p:txBody>
          <a:bodyPr/>
          <a:lstStyle/>
          <a:p>
            <a:r>
              <a:rPr lang="zh-CN" altLang="en-US" dirty="0" smtClean="0"/>
              <a:t>举例程序段</a:t>
            </a:r>
            <a:r>
              <a:rPr lang="en-US" altLang="zh-CN" dirty="0" smtClean="0"/>
              <a:t>(1/5)</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40</a:t>
            </a:fld>
            <a:r>
              <a:rPr lang="en-US" altLang="zh-CN" smtClean="0"/>
              <a:t>/50</a:t>
            </a:r>
            <a:endParaRPr lang="en-US" altLang="zh-CN" dirty="0"/>
          </a:p>
        </p:txBody>
      </p:sp>
    </p:spTree>
    <p:extLst>
      <p:ext uri="{BB962C8B-B14F-4D97-AF65-F5344CB8AC3E}">
        <p14:creationId xmlns:p14="http://schemas.microsoft.com/office/powerpoint/2010/main" val="24893403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a:t>
            </a:r>
            <a:r>
              <a:rPr lang="en-US" altLang="zh-CN" dirty="0" smtClean="0"/>
              <a:t>3</a:t>
            </a:r>
            <a:r>
              <a:rPr lang="zh-CN" altLang="en-US" dirty="0" smtClean="0"/>
              <a:t>）</a:t>
            </a:r>
            <a:r>
              <a:rPr lang="en-US" altLang="zh-CN" dirty="0" smtClean="0"/>
              <a:t>.   </a:t>
            </a:r>
            <a:r>
              <a:rPr lang="zh-CN" altLang="en-US" dirty="0"/>
              <a:t>例如程序段：</a:t>
            </a:r>
          </a:p>
          <a:p>
            <a:r>
              <a:rPr lang="en-US" altLang="zh-CN" dirty="0"/>
              <a:t>for(t=1,k=1;k&lt;=</a:t>
            </a:r>
            <a:r>
              <a:rPr lang="en-US" altLang="zh-CN" dirty="0" err="1"/>
              <a:t>n;k</a:t>
            </a:r>
            <a:r>
              <a:rPr lang="en-US" altLang="zh-CN" dirty="0"/>
              <a:t>++)</a:t>
            </a:r>
          </a:p>
          <a:p>
            <a:r>
              <a:rPr lang="en-US" altLang="zh-CN" dirty="0"/>
              <a:t>    {t=t*2;</a:t>
            </a:r>
          </a:p>
          <a:p>
            <a:r>
              <a:rPr lang="en-US" altLang="zh-CN" dirty="0"/>
              <a:t>     for(j=1;j&lt;=</a:t>
            </a:r>
            <a:r>
              <a:rPr lang="en-US" altLang="zh-CN" dirty="0" err="1"/>
              <a:t>t;j</a:t>
            </a:r>
            <a:r>
              <a:rPr lang="en-US" altLang="zh-CN" dirty="0"/>
              <a:t>++)</a:t>
            </a:r>
          </a:p>
          <a:p>
            <a:r>
              <a:rPr lang="en-US" altLang="zh-CN" dirty="0"/>
              <a:t>         s=</a:t>
            </a:r>
            <a:r>
              <a:rPr lang="en-US" altLang="zh-CN" dirty="0" err="1"/>
              <a:t>s+j</a:t>
            </a:r>
            <a:r>
              <a:rPr lang="en-US" altLang="zh-CN" dirty="0" smtClean="0"/>
              <a:t>; </a:t>
            </a:r>
            <a:r>
              <a:rPr lang="en-US" altLang="zh-CN" dirty="0"/>
              <a:t>}</a:t>
            </a:r>
          </a:p>
          <a:p>
            <a:r>
              <a:rPr lang="zh-CN" altLang="en-US" dirty="0"/>
              <a:t>内循环赋值语句执行</a:t>
            </a:r>
            <a:r>
              <a:rPr lang="zh-CN" altLang="en-US" dirty="0" smtClean="0"/>
              <a:t>频数   </a:t>
            </a:r>
            <a:endParaRPr lang="zh-CN" altLang="en-US" dirty="0"/>
          </a:p>
          <a:p>
            <a:r>
              <a:rPr lang="zh-CN" altLang="en-US" dirty="0"/>
              <a:t>算法的时间复杂度为</a:t>
            </a:r>
            <a:r>
              <a:rPr lang="en-US" altLang="zh-CN" dirty="0"/>
              <a:t>O</a:t>
            </a:r>
            <a:r>
              <a:rPr lang="en-US" altLang="zh-CN" dirty="0" smtClean="0"/>
              <a:t>(   )</a:t>
            </a:r>
            <a:r>
              <a:rPr lang="zh-CN" altLang="en-US" dirty="0"/>
              <a:t>。 </a:t>
            </a:r>
          </a:p>
        </p:txBody>
      </p:sp>
      <p:sp>
        <p:nvSpPr>
          <p:cNvPr id="3" name="标题 2"/>
          <p:cNvSpPr>
            <a:spLocks noGrp="1"/>
          </p:cNvSpPr>
          <p:nvPr>
            <p:ph type="title"/>
          </p:nvPr>
        </p:nvSpPr>
        <p:spPr/>
        <p:txBody>
          <a:bodyPr/>
          <a:lstStyle/>
          <a:p>
            <a:r>
              <a:rPr lang="zh-CN" altLang="en-US" dirty="0" smtClean="0"/>
              <a:t>举例程序段</a:t>
            </a:r>
            <a:r>
              <a:rPr lang="en-US" altLang="zh-CN" dirty="0" smtClean="0"/>
              <a:t>(2/5</a:t>
            </a:r>
            <a:r>
              <a:rPr lang="en-US" altLang="zh-CN" dirty="0"/>
              <a:t>)</a:t>
            </a:r>
            <a:endParaRPr lang="zh-CN" altLang="en-US" dirty="0"/>
          </a:p>
        </p:txBody>
      </p:sp>
      <p:graphicFrame>
        <p:nvGraphicFramePr>
          <p:cNvPr id="5" name="Object 16"/>
          <p:cNvGraphicFramePr>
            <a:graphicFrameLocks noChangeAspect="1"/>
          </p:cNvGraphicFramePr>
          <p:nvPr>
            <p:extLst>
              <p:ext uri="{D42A27DB-BD31-4B8C-83A1-F6EECF244321}">
                <p14:modId xmlns:p14="http://schemas.microsoft.com/office/powerpoint/2010/main" val="4080277001"/>
              </p:ext>
            </p:extLst>
          </p:nvPr>
        </p:nvGraphicFramePr>
        <p:xfrm>
          <a:off x="5219897" y="4005064"/>
          <a:ext cx="3744591" cy="720080"/>
        </p:xfrm>
        <a:graphic>
          <a:graphicData uri="http://schemas.openxmlformats.org/presentationml/2006/ole">
            <mc:AlternateContent xmlns:mc="http://schemas.openxmlformats.org/markup-compatibility/2006">
              <mc:Choice xmlns:v="urn:schemas-microsoft-com:vml" Requires="v">
                <p:oleObj spid="_x0000_s76952" name="公式" r:id="rId3" imgW="1562100" imgH="215900" progId="Equation.3">
                  <p:embed/>
                </p:oleObj>
              </mc:Choice>
              <mc:Fallback>
                <p:oleObj name="公式" r:id="rId3" imgW="1562100" imgH="215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897" y="4005064"/>
                        <a:ext cx="3744591" cy="720080"/>
                      </a:xfrm>
                      <a:prstGeom prst="rect">
                        <a:avLst/>
                      </a:prstGeom>
                      <a:noFill/>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3205235583"/>
              </p:ext>
            </p:extLst>
          </p:nvPr>
        </p:nvGraphicFramePr>
        <p:xfrm>
          <a:off x="6298422" y="4653136"/>
          <a:ext cx="2666066" cy="612775"/>
        </p:xfrm>
        <a:graphic>
          <a:graphicData uri="http://schemas.openxmlformats.org/presentationml/2006/ole">
            <mc:AlternateContent xmlns:mc="http://schemas.openxmlformats.org/markup-compatibility/2006">
              <mc:Choice xmlns:v="urn:schemas-microsoft-com:vml" Requires="v">
                <p:oleObj spid="_x0000_s76953" name="公式" r:id="rId5" imgW="1206500" imgH="228600" progId="Equation.3">
                  <p:embed/>
                </p:oleObj>
              </mc:Choice>
              <mc:Fallback>
                <p:oleObj name="公式" r:id="rId5" imgW="12065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8422" y="4653136"/>
                        <a:ext cx="2666066" cy="612775"/>
                      </a:xfrm>
                      <a:prstGeom prst="rect">
                        <a:avLst/>
                      </a:prstGeom>
                      <a:noFill/>
                    </p:spPr>
                  </p:pic>
                </p:oleObj>
              </mc:Fallback>
            </mc:AlternateContent>
          </a:graphicData>
        </a:graphic>
      </p:graphicFrame>
      <p:graphicFrame>
        <p:nvGraphicFramePr>
          <p:cNvPr id="7" name="Object 18"/>
          <p:cNvGraphicFramePr>
            <a:graphicFrameLocks noChangeAspect="1"/>
          </p:cNvGraphicFramePr>
          <p:nvPr>
            <p:extLst>
              <p:ext uri="{D42A27DB-BD31-4B8C-83A1-F6EECF244321}">
                <p14:modId xmlns:p14="http://schemas.microsoft.com/office/powerpoint/2010/main" val="2593289711"/>
              </p:ext>
            </p:extLst>
          </p:nvPr>
        </p:nvGraphicFramePr>
        <p:xfrm>
          <a:off x="4799458" y="4670400"/>
          <a:ext cx="576263" cy="558800"/>
        </p:xfrm>
        <a:graphic>
          <a:graphicData uri="http://schemas.openxmlformats.org/presentationml/2006/ole">
            <mc:AlternateContent xmlns:mc="http://schemas.openxmlformats.org/markup-compatibility/2006">
              <mc:Choice xmlns:v="urn:schemas-microsoft-com:vml" Requires="v">
                <p:oleObj spid="_x0000_s76954" name="公式" r:id="rId7" imgW="164880" imgH="177480" progId="Equation.3">
                  <p:embed/>
                </p:oleObj>
              </mc:Choice>
              <mc:Fallback>
                <p:oleObj name="公式" r:id="rId7" imgW="16488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99458" y="4670400"/>
                        <a:ext cx="576263"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本框 7"/>
          <p:cNvSpPr txBox="1"/>
          <p:nvPr/>
        </p:nvSpPr>
        <p:spPr>
          <a:xfrm>
            <a:off x="4555493" y="2075364"/>
            <a:ext cx="4693914" cy="1569660"/>
          </a:xfrm>
          <a:prstGeom prst="rect">
            <a:avLst/>
          </a:prstGeom>
          <a:noFill/>
        </p:spPr>
        <p:txBody>
          <a:bodyPr wrap="none" rtlCol="0">
            <a:spAutoFit/>
          </a:bodyPr>
          <a:lstStyle/>
          <a:p>
            <a:r>
              <a:rPr lang="en-US" altLang="zh-CN" sz="3200" b="1" u="sng" dirty="0" smtClean="0"/>
              <a:t>k=1,t=1</a:t>
            </a:r>
            <a:r>
              <a:rPr lang="zh-CN" altLang="en-US" sz="3200" b="1" u="sng" dirty="0" smtClean="0"/>
              <a:t>，</a:t>
            </a:r>
            <a:r>
              <a:rPr lang="zh-CN" altLang="en-US" sz="3200" b="1" u="sng" dirty="0"/>
              <a:t>各一</a:t>
            </a:r>
            <a:r>
              <a:rPr lang="zh-CN" altLang="en-US" sz="3200" b="1" u="sng" dirty="0" smtClean="0"/>
              <a:t>次；</a:t>
            </a:r>
            <a:endParaRPr lang="en-US" altLang="zh-CN" sz="3200" b="1" u="sng" dirty="0" smtClean="0"/>
          </a:p>
          <a:p>
            <a:r>
              <a:rPr lang="en-US" altLang="zh-CN" sz="3200" b="1" u="sng" dirty="0" smtClean="0"/>
              <a:t>k&lt;=n, k++, t=t*2</a:t>
            </a:r>
            <a:r>
              <a:rPr lang="zh-CN" altLang="en-US" sz="3200" b="1" u="sng" dirty="0" smtClean="0"/>
              <a:t>执行</a:t>
            </a:r>
            <a:r>
              <a:rPr lang="en-US" altLang="zh-CN" sz="3200" b="1" u="sng" dirty="0" smtClean="0"/>
              <a:t>n</a:t>
            </a:r>
            <a:r>
              <a:rPr lang="zh-CN" altLang="en-US" sz="3200" b="1" u="sng" dirty="0" smtClean="0"/>
              <a:t>次</a:t>
            </a:r>
            <a:endParaRPr lang="en-US" altLang="zh-CN" sz="3200" b="1" u="sng" dirty="0" smtClean="0"/>
          </a:p>
          <a:p>
            <a:endParaRPr lang="zh-CN" altLang="en-US" sz="3200" b="1"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41</a:t>
            </a:fld>
            <a:r>
              <a:rPr lang="en-US" altLang="zh-CN" smtClean="0"/>
              <a:t>/50</a:t>
            </a:r>
            <a:endParaRPr lang="en-US" altLang="zh-CN" dirty="0"/>
          </a:p>
        </p:txBody>
      </p:sp>
    </p:spTree>
    <p:extLst>
      <p:ext uri="{BB962C8B-B14F-4D97-AF65-F5344CB8AC3E}">
        <p14:creationId xmlns:p14="http://schemas.microsoft.com/office/powerpoint/2010/main" val="14959890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a:t>
            </a:r>
            <a:r>
              <a:rPr lang="en-US" altLang="zh-CN" dirty="0" smtClean="0"/>
              <a:t>4</a:t>
            </a:r>
            <a:r>
              <a:rPr lang="zh-CN" altLang="en-US" dirty="0" smtClean="0"/>
              <a:t>）</a:t>
            </a:r>
            <a:endParaRPr lang="en-US" altLang="zh-CN" dirty="0" smtClean="0"/>
          </a:p>
          <a:p>
            <a:r>
              <a:rPr lang="en-US" altLang="zh-CN" dirty="0" smtClean="0"/>
              <a:t>for(k=1;k&lt;=</a:t>
            </a:r>
            <a:r>
              <a:rPr lang="en-US" altLang="zh-CN" dirty="0" err="1" smtClean="0"/>
              <a:t>n;k</a:t>
            </a:r>
            <a:r>
              <a:rPr lang="en-US" altLang="zh-CN" dirty="0" smtClean="0"/>
              <a:t>++)  k=1  k=2  k=3</a:t>
            </a:r>
          </a:p>
          <a:p>
            <a:r>
              <a:rPr lang="en-US" altLang="zh-CN" dirty="0" smtClean="0"/>
              <a:t>for(j=1;j&lt;=</a:t>
            </a:r>
            <a:r>
              <a:rPr lang="en-US" altLang="zh-CN" dirty="0" err="1" smtClean="0"/>
              <a:t>k;j</a:t>
            </a:r>
            <a:r>
              <a:rPr lang="en-US" altLang="zh-CN" dirty="0" smtClean="0"/>
              <a:t>++)   1</a:t>
            </a:r>
            <a:r>
              <a:rPr lang="zh-CN" altLang="en-US" dirty="0" smtClean="0"/>
              <a:t>次  </a:t>
            </a:r>
            <a:r>
              <a:rPr lang="en-US" altLang="zh-CN" dirty="0" smtClean="0"/>
              <a:t>2</a:t>
            </a:r>
            <a:r>
              <a:rPr lang="zh-CN" altLang="en-US" dirty="0" smtClean="0"/>
              <a:t>次   </a:t>
            </a:r>
            <a:r>
              <a:rPr lang="en-US" altLang="zh-CN" dirty="0" smtClean="0"/>
              <a:t>3</a:t>
            </a:r>
            <a:r>
              <a:rPr lang="zh-CN" altLang="en-US" dirty="0" smtClean="0"/>
              <a:t>次</a:t>
            </a:r>
            <a:endParaRPr lang="en-US" altLang="zh-CN" dirty="0" smtClean="0"/>
          </a:p>
          <a:p>
            <a:r>
              <a:rPr lang="en-US" altLang="zh-CN" dirty="0" smtClean="0"/>
              <a:t> {</a:t>
            </a:r>
          </a:p>
          <a:p>
            <a:r>
              <a:rPr lang="en-US" altLang="zh-CN" dirty="0"/>
              <a:t> </a:t>
            </a:r>
            <a:r>
              <a:rPr lang="en-US" altLang="zh-CN" dirty="0" smtClean="0"/>
              <a:t>  x=</a:t>
            </a:r>
            <a:r>
              <a:rPr lang="en-US" altLang="zh-CN" dirty="0" err="1" smtClean="0"/>
              <a:t>k+j</a:t>
            </a:r>
            <a:r>
              <a:rPr lang="en-US" altLang="zh-CN" dirty="0" smtClean="0"/>
              <a:t>;                   </a:t>
            </a:r>
          </a:p>
          <a:p>
            <a:r>
              <a:rPr lang="en-US" altLang="zh-CN" dirty="0" smtClean="0"/>
              <a:t>   s=</a:t>
            </a:r>
            <a:r>
              <a:rPr lang="en-US" altLang="zh-CN" dirty="0" err="1" smtClean="0"/>
              <a:t>s+x</a:t>
            </a:r>
            <a:r>
              <a:rPr lang="en-US" altLang="zh-CN" dirty="0" smtClean="0"/>
              <a:t>;</a:t>
            </a:r>
          </a:p>
          <a:p>
            <a:r>
              <a:rPr lang="en-US" altLang="zh-CN" dirty="0"/>
              <a:t> </a:t>
            </a:r>
            <a:r>
              <a:rPr lang="en-US" altLang="zh-CN" dirty="0" smtClean="0"/>
              <a:t>}</a:t>
            </a:r>
          </a:p>
          <a:p>
            <a:r>
              <a:rPr lang="zh-CN" altLang="en-US" dirty="0" smtClean="0"/>
              <a:t>赋值语句执行频率为</a:t>
            </a:r>
            <a:r>
              <a:rPr lang="en-US" altLang="zh-CN" dirty="0" smtClean="0"/>
              <a:t>n(n+1)/2</a:t>
            </a:r>
            <a:r>
              <a:rPr lang="zh-CN" altLang="en-US" dirty="0" smtClean="0"/>
              <a:t>，时间复杂度为</a:t>
            </a:r>
            <a:r>
              <a:rPr lang="en-US" altLang="zh-CN" dirty="0" smtClean="0"/>
              <a:t>O(n^2)</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a:t>举例程序段</a:t>
            </a:r>
            <a:r>
              <a:rPr lang="en-US" altLang="zh-CN" dirty="0" smtClean="0"/>
              <a:t>(3/5</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42</a:t>
            </a:fld>
            <a:r>
              <a:rPr lang="en-US" altLang="zh-CN" smtClean="0"/>
              <a:t>/50</a:t>
            </a:r>
            <a:endParaRPr lang="en-US" altLang="zh-CN" dirty="0"/>
          </a:p>
        </p:txBody>
      </p:sp>
    </p:spTree>
    <p:extLst>
      <p:ext uri="{BB962C8B-B14F-4D97-AF65-F5344CB8AC3E}">
        <p14:creationId xmlns:p14="http://schemas.microsoft.com/office/powerpoint/2010/main" val="39360237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defRPr/>
            </a:pPr>
            <a:r>
              <a:rPr lang="zh-CN" altLang="en-US" dirty="0"/>
              <a:t>（</a:t>
            </a:r>
            <a:r>
              <a:rPr lang="en-US" altLang="zh-CN" dirty="0"/>
              <a:t>5</a:t>
            </a:r>
            <a:r>
              <a:rPr lang="zh-CN" altLang="en-US" dirty="0" smtClean="0"/>
              <a:t>）</a:t>
            </a:r>
            <a:r>
              <a:rPr lang="en-US" altLang="zh-CN" dirty="0" smtClean="0"/>
              <a:t>t=1;m=0</a:t>
            </a:r>
            <a:r>
              <a:rPr lang="en-US" altLang="zh-CN" dirty="0"/>
              <a:t>;</a:t>
            </a:r>
          </a:p>
          <a:p>
            <a:pPr>
              <a:defRPr/>
            </a:pPr>
            <a:r>
              <a:rPr lang="en-US" altLang="zh-CN" dirty="0"/>
              <a:t>     for(k=1;k&lt;=</a:t>
            </a:r>
            <a:r>
              <a:rPr lang="en-US" altLang="zh-CN" dirty="0" err="1"/>
              <a:t>n;k</a:t>
            </a:r>
            <a:r>
              <a:rPr lang="en-US" altLang="zh-CN" dirty="0"/>
              <a:t>++)</a:t>
            </a:r>
          </a:p>
          <a:p>
            <a:pPr>
              <a:defRPr/>
            </a:pPr>
            <a:r>
              <a:rPr lang="en-US" altLang="zh-CN" dirty="0"/>
              <a:t>         { t=t*2; </a:t>
            </a:r>
          </a:p>
          <a:p>
            <a:pPr>
              <a:defRPr/>
            </a:pPr>
            <a:r>
              <a:rPr lang="en-US" altLang="zh-CN" dirty="0"/>
              <a:t>           for(j=</a:t>
            </a:r>
            <a:r>
              <a:rPr lang="en-US" altLang="zh-CN" dirty="0" err="1"/>
              <a:t>t;j</a:t>
            </a:r>
            <a:r>
              <a:rPr lang="en-US" altLang="zh-CN" dirty="0"/>
              <a:t>&lt;=</a:t>
            </a:r>
            <a:r>
              <a:rPr lang="en-US" altLang="zh-CN" dirty="0" err="1"/>
              <a:t>n;j</a:t>
            </a:r>
            <a:r>
              <a:rPr lang="en-US" altLang="zh-CN" dirty="0"/>
              <a:t>++)</a:t>
            </a:r>
          </a:p>
          <a:p>
            <a:pPr>
              <a:defRPr/>
            </a:pPr>
            <a:r>
              <a:rPr lang="en-US" altLang="zh-CN" dirty="0"/>
              <a:t>            </a:t>
            </a:r>
            <a:r>
              <a:rPr lang="en-US" altLang="zh-CN" dirty="0">
                <a:solidFill>
                  <a:srgbClr val="FF0000"/>
                </a:solidFill>
              </a:rPr>
              <a:t>m++; </a:t>
            </a:r>
            <a:endParaRPr lang="en-US" altLang="zh-CN" dirty="0" smtClean="0">
              <a:solidFill>
                <a:srgbClr val="FF0000"/>
              </a:solidFill>
            </a:endParaRPr>
          </a:p>
          <a:p>
            <a:pPr>
              <a:defRPr/>
            </a:pPr>
            <a:r>
              <a:rPr lang="en-US" altLang="zh-CN" dirty="0" smtClean="0"/>
              <a:t>     </a:t>
            </a:r>
            <a:r>
              <a:rPr lang="en-US" altLang="zh-CN" dirty="0"/>
              <a:t>} </a:t>
            </a:r>
            <a:endParaRPr lang="en-US" altLang="zh-CN" dirty="0" smtClean="0"/>
          </a:p>
          <a:p>
            <a:pPr marL="0" indent="0">
              <a:buNone/>
              <a:defRPr/>
            </a:pPr>
            <a:r>
              <a:rPr kumimoji="1" lang="en-US" altLang="zh-CN" dirty="0" smtClean="0">
                <a:effectLst>
                  <a:outerShdw blurRad="38100" dist="38100" dir="2700000" algn="tl">
                    <a:srgbClr val="000000"/>
                  </a:outerShdw>
                </a:effectLst>
                <a:latin typeface="宋体" pitchFamily="2" charset="-122"/>
              </a:rPr>
              <a:t>   </a:t>
            </a:r>
          </a:p>
          <a:p>
            <a:pPr marL="0" indent="0">
              <a:buNone/>
              <a:defRPr/>
            </a:pPr>
            <a:r>
              <a:rPr kumimoji="1" lang="en-US" altLang="zh-CN" dirty="0">
                <a:effectLst>
                  <a:outerShdw blurRad="38100" dist="38100" dir="2700000" algn="tl">
                    <a:srgbClr val="000000"/>
                  </a:outerShdw>
                </a:effectLst>
                <a:latin typeface="宋体" pitchFamily="2" charset="-122"/>
              </a:rPr>
              <a:t> </a:t>
            </a:r>
            <a:r>
              <a:rPr kumimoji="1" lang="en-US" altLang="zh-CN" dirty="0" smtClean="0">
                <a:effectLst>
                  <a:outerShdw blurRad="38100" dist="38100" dir="2700000" algn="tl">
                    <a:srgbClr val="000000"/>
                  </a:outerShdw>
                </a:effectLst>
                <a:latin typeface="宋体" pitchFamily="2" charset="-122"/>
              </a:rPr>
              <a:t>              </a:t>
            </a:r>
            <a:r>
              <a:rPr kumimoji="1" lang="zh-CN" altLang="en-US" dirty="0" smtClean="0">
                <a:effectLst>
                  <a:outerShdw blurRad="38100" dist="38100" dir="2700000" algn="tl">
                    <a:srgbClr val="000000"/>
                  </a:outerShdw>
                </a:effectLst>
                <a:latin typeface="宋体" pitchFamily="2" charset="-122"/>
              </a:rPr>
              <a:t>时间复杂度为</a:t>
            </a:r>
            <a:r>
              <a:rPr lang="en-US" altLang="zh-CN" dirty="0" smtClean="0"/>
              <a:t>O</a:t>
            </a:r>
            <a:r>
              <a:rPr kumimoji="1" lang="en-US" altLang="zh-CN" dirty="0" smtClean="0">
                <a:effectLst>
                  <a:outerShdw blurRad="38100" dist="38100" dir="2700000" algn="tl">
                    <a:srgbClr val="000000"/>
                  </a:outerShdw>
                </a:effectLst>
                <a:latin typeface="宋体" pitchFamily="2" charset="-122"/>
              </a:rPr>
              <a:t>(</a:t>
            </a:r>
            <a:r>
              <a:rPr kumimoji="1" lang="en-US" altLang="zh-CN" dirty="0" err="1" smtClean="0">
                <a:effectLst>
                  <a:outerShdw blurRad="38100" dist="38100" dir="2700000" algn="tl">
                    <a:srgbClr val="000000"/>
                  </a:outerShdw>
                </a:effectLst>
                <a:latin typeface="宋体" pitchFamily="2" charset="-122"/>
              </a:rPr>
              <a:t>nlogn</a:t>
            </a:r>
            <a:r>
              <a:rPr kumimoji="1" lang="en-US" altLang="zh-CN" dirty="0" smtClean="0">
                <a:effectLst>
                  <a:outerShdw blurRad="38100" dist="38100" dir="2700000" algn="tl">
                    <a:srgbClr val="000000"/>
                  </a:outerShdw>
                </a:effectLst>
                <a:latin typeface="宋体" pitchFamily="2" charset="-122"/>
              </a:rPr>
              <a:t>)</a:t>
            </a:r>
            <a:endParaRPr kumimoji="1" lang="en-US" altLang="zh-CN" dirty="0">
              <a:effectLst>
                <a:outerShdw blurRad="38100" dist="38100" dir="2700000" algn="tl">
                  <a:srgbClr val="000000"/>
                </a:outerShdw>
              </a:effectLst>
              <a:latin typeface="宋体" pitchFamily="2" charset="-122"/>
            </a:endParaRPr>
          </a:p>
          <a:p>
            <a:endParaRPr lang="zh-CN" altLang="en-US" dirty="0"/>
          </a:p>
        </p:txBody>
      </p:sp>
      <p:sp>
        <p:nvSpPr>
          <p:cNvPr id="3" name="标题 2"/>
          <p:cNvSpPr>
            <a:spLocks noGrp="1"/>
          </p:cNvSpPr>
          <p:nvPr>
            <p:ph type="title"/>
          </p:nvPr>
        </p:nvSpPr>
        <p:spPr/>
        <p:txBody>
          <a:bodyPr/>
          <a:lstStyle/>
          <a:p>
            <a:r>
              <a:rPr lang="zh-CN" altLang="en-US" dirty="0"/>
              <a:t>举例程序段</a:t>
            </a:r>
            <a:r>
              <a:rPr lang="en-US" altLang="zh-CN" dirty="0" smtClean="0"/>
              <a:t>(4/5)</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43</a:t>
            </a:fld>
            <a:r>
              <a:rPr lang="en-US" altLang="zh-CN" smtClean="0"/>
              <a:t>/50</a:t>
            </a:r>
            <a:endParaRPr lang="en-US" altLang="zh-CN" dirty="0"/>
          </a:p>
        </p:txBody>
      </p:sp>
    </p:spTree>
    <p:extLst>
      <p:ext uri="{BB962C8B-B14F-4D97-AF65-F5344CB8AC3E}">
        <p14:creationId xmlns:p14="http://schemas.microsoft.com/office/powerpoint/2010/main" val="28130051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en-US" altLang="zh-CN" dirty="0" smtClean="0"/>
              <a:t>(6) </a:t>
            </a:r>
            <a:r>
              <a:rPr lang="en-US" altLang="zh-CN" dirty="0"/>
              <a:t>m=0;</a:t>
            </a:r>
          </a:p>
          <a:p>
            <a:pPr>
              <a:lnSpc>
                <a:spcPct val="150000"/>
              </a:lnSpc>
            </a:pPr>
            <a:r>
              <a:rPr lang="en-US" altLang="zh-CN" dirty="0"/>
              <a:t>     for(k=1;k&lt;=</a:t>
            </a:r>
            <a:r>
              <a:rPr lang="en-US" altLang="zh-CN" dirty="0" err="1"/>
              <a:t>n;k</a:t>
            </a:r>
            <a:r>
              <a:rPr lang="en-US" altLang="zh-CN" dirty="0"/>
              <a:t>++)</a:t>
            </a:r>
          </a:p>
          <a:p>
            <a:pPr>
              <a:lnSpc>
                <a:spcPct val="150000"/>
              </a:lnSpc>
            </a:pPr>
            <a:r>
              <a:rPr lang="en-US" altLang="zh-CN" dirty="0"/>
              <a:t>     for(j=k*</a:t>
            </a:r>
            <a:r>
              <a:rPr lang="en-US" altLang="zh-CN" dirty="0" err="1"/>
              <a:t>k;j</a:t>
            </a:r>
            <a:r>
              <a:rPr lang="en-US" altLang="zh-CN" dirty="0"/>
              <a:t>&lt;=</a:t>
            </a:r>
            <a:r>
              <a:rPr lang="en-US" altLang="zh-CN" dirty="0" err="1"/>
              <a:t>n;j</a:t>
            </a:r>
            <a:r>
              <a:rPr lang="en-US" altLang="zh-CN" dirty="0"/>
              <a:t>++)</a:t>
            </a:r>
          </a:p>
          <a:p>
            <a:pPr>
              <a:lnSpc>
                <a:spcPct val="150000"/>
              </a:lnSpc>
            </a:pPr>
            <a:r>
              <a:rPr lang="en-US" altLang="zh-CN" dirty="0"/>
              <a:t>         m++; </a:t>
            </a:r>
          </a:p>
          <a:p>
            <a:pPr>
              <a:lnSpc>
                <a:spcPct val="150000"/>
              </a:lnSpc>
            </a:pPr>
            <a:r>
              <a:rPr lang="zh-CN" altLang="en-US" dirty="0"/>
              <a:t>时间复杂度为</a:t>
            </a:r>
            <a:r>
              <a:rPr lang="en-US" altLang="zh-CN" dirty="0"/>
              <a:t>O(     ).</a:t>
            </a:r>
            <a:endParaRPr lang="zh-CN" altLang="en-US" dirty="0"/>
          </a:p>
        </p:txBody>
      </p:sp>
      <p:sp>
        <p:nvSpPr>
          <p:cNvPr id="3" name="标题 2"/>
          <p:cNvSpPr>
            <a:spLocks noGrp="1"/>
          </p:cNvSpPr>
          <p:nvPr>
            <p:ph type="title"/>
          </p:nvPr>
        </p:nvSpPr>
        <p:spPr/>
        <p:txBody>
          <a:bodyPr/>
          <a:lstStyle/>
          <a:p>
            <a:r>
              <a:rPr lang="zh-CN" altLang="en-US" dirty="0"/>
              <a:t>举例程序段</a:t>
            </a:r>
            <a:r>
              <a:rPr lang="en-US" altLang="zh-CN" dirty="0" smtClean="0"/>
              <a:t>(5/5</a:t>
            </a:r>
            <a:r>
              <a:rPr lang="en-US" altLang="zh-CN" dirty="0"/>
              <a:t>)</a:t>
            </a:r>
            <a:endParaRPr lang="zh-CN" altLang="en-US" dirty="0"/>
          </a:p>
        </p:txBody>
      </p:sp>
      <p:graphicFrame>
        <p:nvGraphicFramePr>
          <p:cNvPr id="5" name="Object 11"/>
          <p:cNvGraphicFramePr>
            <a:graphicFrameLocks noChangeAspect="1"/>
          </p:cNvGraphicFramePr>
          <p:nvPr>
            <p:extLst>
              <p:ext uri="{D42A27DB-BD31-4B8C-83A1-F6EECF244321}">
                <p14:modId xmlns:p14="http://schemas.microsoft.com/office/powerpoint/2010/main" val="1431702738"/>
              </p:ext>
            </p:extLst>
          </p:nvPr>
        </p:nvGraphicFramePr>
        <p:xfrm>
          <a:off x="3563888" y="4653508"/>
          <a:ext cx="792163" cy="647700"/>
        </p:xfrm>
        <a:graphic>
          <a:graphicData uri="http://schemas.openxmlformats.org/presentationml/2006/ole">
            <mc:AlternateContent xmlns:mc="http://schemas.openxmlformats.org/markup-compatibility/2006">
              <mc:Choice xmlns:v="urn:schemas-microsoft-com:vml" Requires="v">
                <p:oleObj spid="_x0000_s79918" name="公式" r:id="rId3" imgW="279279" imgH="215806" progId="Equation.3">
                  <p:embed/>
                </p:oleObj>
              </mc:Choice>
              <mc:Fallback>
                <p:oleObj name="公式" r:id="rId3" imgW="279279"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4653508"/>
                        <a:ext cx="792163"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44</a:t>
            </a:fld>
            <a:r>
              <a:rPr lang="en-US" altLang="zh-CN" smtClean="0"/>
              <a:t>/50</a:t>
            </a:r>
            <a:endParaRPr lang="en-US" altLang="zh-CN" dirty="0"/>
          </a:p>
        </p:txBody>
      </p:sp>
    </p:spTree>
    <p:extLst>
      <p:ext uri="{BB962C8B-B14F-4D97-AF65-F5344CB8AC3E}">
        <p14:creationId xmlns:p14="http://schemas.microsoft.com/office/powerpoint/2010/main" val="223181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举例分析</a:t>
            </a:r>
            <a:r>
              <a:rPr lang="en-US" altLang="zh-CN" dirty="0" smtClean="0"/>
              <a:t>-</a:t>
            </a:r>
            <a:r>
              <a:rPr lang="zh-CN" altLang="en-US" dirty="0" smtClean="0"/>
              <a:t>作业分级处理</a:t>
            </a:r>
            <a:endParaRPr lang="zh-CN" altLang="en-US" dirty="0"/>
          </a:p>
        </p:txBody>
      </p:sp>
      <p:sp>
        <p:nvSpPr>
          <p:cNvPr id="3" name="内容占位符 2"/>
          <p:cNvSpPr>
            <a:spLocks noGrp="1"/>
          </p:cNvSpPr>
          <p:nvPr>
            <p:ph idx="1"/>
          </p:nvPr>
        </p:nvSpPr>
        <p:spPr>
          <a:xfrm>
            <a:off x="457200" y="1600200"/>
            <a:ext cx="8229600" cy="4853136"/>
          </a:xfrm>
        </p:spPr>
        <p:txBody>
          <a:bodyPr>
            <a:normAutofit/>
          </a:bodyPr>
          <a:lstStyle/>
          <a:p>
            <a:r>
              <a:rPr lang="zh-CN" altLang="en-US" dirty="0" smtClean="0"/>
              <a:t>作业处理</a:t>
            </a:r>
            <a:r>
              <a:rPr lang="en-US" altLang="zh-CN" dirty="0" smtClean="0"/>
              <a:t>-DAG-</a:t>
            </a:r>
            <a:r>
              <a:rPr lang="zh-CN" altLang="en-US" dirty="0" smtClean="0"/>
              <a:t>有</a:t>
            </a:r>
            <a:r>
              <a:rPr lang="zh-CN" altLang="en-US" dirty="0"/>
              <a:t>向无环</a:t>
            </a:r>
            <a:r>
              <a:rPr lang="zh-CN" altLang="en-US" dirty="0" smtClean="0"/>
              <a:t>图的分级处理</a:t>
            </a:r>
            <a:endParaRPr lang="zh-CN" altLang="en-US" dirty="0"/>
          </a:p>
        </p:txBody>
      </p:sp>
      <p:sp>
        <p:nvSpPr>
          <p:cNvPr id="276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 name="椭圆 37"/>
          <p:cNvSpPr/>
          <p:nvPr/>
        </p:nvSpPr>
        <p:spPr>
          <a:xfrm>
            <a:off x="3059832" y="3861048"/>
            <a:ext cx="792088" cy="79208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T2</a:t>
            </a:r>
            <a:endParaRPr lang="zh-CN" altLang="en-US"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9" name="椭圆 38"/>
          <p:cNvSpPr/>
          <p:nvPr/>
        </p:nvSpPr>
        <p:spPr>
          <a:xfrm>
            <a:off x="5148064" y="3861048"/>
            <a:ext cx="792088" cy="79208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T3</a:t>
            </a:r>
            <a:endParaRPr lang="zh-CN" altLang="en-US"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1" name="椭圆 40"/>
          <p:cNvSpPr/>
          <p:nvPr/>
        </p:nvSpPr>
        <p:spPr>
          <a:xfrm>
            <a:off x="6084168" y="5521424"/>
            <a:ext cx="792088" cy="79208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T6</a:t>
            </a:r>
            <a:endParaRPr lang="zh-CN" altLang="en-US"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 name="椭圆 41"/>
          <p:cNvSpPr/>
          <p:nvPr/>
        </p:nvSpPr>
        <p:spPr>
          <a:xfrm>
            <a:off x="4190442" y="5507521"/>
            <a:ext cx="792088" cy="79208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T5</a:t>
            </a:r>
            <a:endParaRPr lang="zh-CN" altLang="en-US"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 name="椭圆 42"/>
          <p:cNvSpPr/>
          <p:nvPr/>
        </p:nvSpPr>
        <p:spPr>
          <a:xfrm>
            <a:off x="2483768" y="5517232"/>
            <a:ext cx="792088" cy="79208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T4</a:t>
            </a:r>
            <a:endParaRPr lang="zh-CN" altLang="en-US"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cxnSp>
        <p:nvCxnSpPr>
          <p:cNvPr id="30" name="直接箭头连接符 29"/>
          <p:cNvCxnSpPr>
            <a:stCxn id="19" idx="4"/>
            <a:endCxn id="38" idx="7"/>
          </p:cNvCxnSpPr>
          <p:nvPr/>
        </p:nvCxnSpPr>
        <p:spPr>
          <a:xfrm flipH="1">
            <a:off x="3735921" y="3356992"/>
            <a:ext cx="800075" cy="6200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直接箭头连接符 45"/>
          <p:cNvCxnSpPr>
            <a:endCxn id="39" idx="0"/>
          </p:cNvCxnSpPr>
          <p:nvPr/>
        </p:nvCxnSpPr>
        <p:spPr>
          <a:xfrm>
            <a:off x="4572000" y="3297188"/>
            <a:ext cx="972108" cy="5638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椭圆 18"/>
          <p:cNvSpPr/>
          <p:nvPr/>
        </p:nvSpPr>
        <p:spPr>
          <a:xfrm>
            <a:off x="4139952" y="2564904"/>
            <a:ext cx="792088" cy="79208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T1</a:t>
            </a:r>
            <a:endParaRPr lang="zh-CN" altLang="en-US"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cxnSp>
        <p:nvCxnSpPr>
          <p:cNvPr id="49" name="直接箭头连接符 48"/>
          <p:cNvCxnSpPr>
            <a:stCxn id="38" idx="4"/>
          </p:cNvCxnSpPr>
          <p:nvPr/>
        </p:nvCxnSpPr>
        <p:spPr>
          <a:xfrm flipH="1">
            <a:off x="2872396" y="4653136"/>
            <a:ext cx="583480" cy="8682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直接箭头连接符 51"/>
          <p:cNvCxnSpPr>
            <a:stCxn id="38" idx="4"/>
          </p:cNvCxnSpPr>
          <p:nvPr/>
        </p:nvCxnSpPr>
        <p:spPr>
          <a:xfrm>
            <a:off x="3455876" y="4653136"/>
            <a:ext cx="1108708" cy="8682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a:endCxn id="41" idx="0"/>
          </p:cNvCxnSpPr>
          <p:nvPr/>
        </p:nvCxnSpPr>
        <p:spPr>
          <a:xfrm>
            <a:off x="5652120" y="4630638"/>
            <a:ext cx="828092" cy="8907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直接箭头连接符 55"/>
          <p:cNvCxnSpPr/>
          <p:nvPr/>
        </p:nvCxnSpPr>
        <p:spPr>
          <a:xfrm flipH="1">
            <a:off x="4564584" y="4641887"/>
            <a:ext cx="1055513" cy="8656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直接连接符 52"/>
          <p:cNvCxnSpPr/>
          <p:nvPr/>
        </p:nvCxnSpPr>
        <p:spPr>
          <a:xfrm>
            <a:off x="2339752" y="3579118"/>
            <a:ext cx="4896544" cy="61010"/>
          </a:xfrm>
          <a:prstGeom prst="line">
            <a:avLst/>
          </a:prstGeom>
          <a:ln w="6350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2267744" y="5087280"/>
            <a:ext cx="4896544" cy="61010"/>
          </a:xfrm>
          <a:prstGeom prst="line">
            <a:avLst/>
          </a:prstGeom>
          <a:ln w="6350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45</a:t>
            </a:fld>
            <a:r>
              <a:rPr lang="en-US" altLang="zh-CN" smtClean="0"/>
              <a:t>/50</a:t>
            </a:r>
            <a:endParaRPr lang="en-US" altLang="zh-CN" dirty="0"/>
          </a:p>
        </p:txBody>
      </p:sp>
    </p:spTree>
    <p:extLst>
      <p:ext uri="{BB962C8B-B14F-4D97-AF65-F5344CB8AC3E}">
        <p14:creationId xmlns:p14="http://schemas.microsoft.com/office/powerpoint/2010/main" val="22672562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复杂性分析</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744216"/>
                <a:ext cx="8229600" cy="4997152"/>
              </a:xfrm>
            </p:spPr>
            <p:txBody>
              <a:bodyPr>
                <a:normAutofit fontScale="92500"/>
              </a:bodyPr>
              <a:lstStyle/>
              <a:p>
                <a:r>
                  <a:rPr lang="zh-CN" altLang="en-US" dirty="0" smtClean="0"/>
                  <a:t>对提出的算法进行复杂性分析</a:t>
                </a:r>
                <a:endParaRPr lang="en-US" altLang="zh-CN" dirty="0" smtClean="0"/>
              </a:p>
              <a:p>
                <a:pPr lvl="1"/>
                <a:r>
                  <a:rPr lang="zh-CN" altLang="en-US" dirty="0" smtClean="0"/>
                  <a:t>经过分级后，假设每级中的任务个数为：                </a:t>
                </a:r>
                <a:endParaRPr lang="en-US" altLang="zh-CN" dirty="0"/>
              </a:p>
              <a:p>
                <a:pPr marL="457200" lvl="1" indent="0">
                  <a:buNone/>
                </a:pPr>
                <a:r>
                  <a:rPr lang="en-US" altLang="zh-CN" dirty="0" smtClean="0"/>
                  <a:t>   </a:t>
                </a:r>
                <a:r>
                  <a:rPr lang="zh-CN" altLang="en-US" dirty="0" smtClean="0"/>
                  <a:t>其中                       为某级中的最大任务数，所以算法的复杂度为</a:t>
                </a:r>
                <a:r>
                  <a:rPr lang="en-US" altLang="zh-CN" dirty="0" smtClean="0"/>
                  <a:t>:</a:t>
                </a:r>
                <a:r>
                  <a:rPr lang="zh-CN" altLang="en-US" dirty="0" smtClean="0"/>
                  <a:t>                            </a:t>
                </a:r>
                <a:endParaRPr lang="en-US" altLang="zh-CN" dirty="0" smtClean="0"/>
              </a:p>
              <a:p>
                <a:pPr lvl="1"/>
                <a:r>
                  <a:rPr lang="zh-CN" altLang="en-US" dirty="0" smtClean="0"/>
                  <a:t>同样如果                     ，表明所有的任务分在同一级，那么算法复杂度为</a:t>
                </a:r>
                <a:endParaRPr lang="en-US" altLang="zh-CN" dirty="0" smtClean="0"/>
              </a:p>
              <a:p>
                <a:pPr lvl="1"/>
                <a:r>
                  <a:rPr lang="zh-CN" altLang="en-US" dirty="0" smtClean="0"/>
                  <a:t>如果              ，表明每级一个任务，那么最大级数为 </a:t>
                </a:r>
                <a14:m>
                  <m:oMath xmlns:m="http://schemas.openxmlformats.org/officeDocument/2006/math">
                    <m:r>
                      <a:rPr lang="zh-CN" altLang="en-US" i="1" smtClean="0">
                        <a:latin typeface="Cambria Math"/>
                      </a:rPr>
                      <m:t>𝓛</m:t>
                    </m:r>
                  </m:oMath>
                </a14:m>
                <a:r>
                  <a:rPr lang="zh-CN" altLang="en-US" dirty="0" smtClean="0"/>
                  <a:t>，复杂度为：</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744216"/>
                <a:ext cx="8229600" cy="4997152"/>
              </a:xfrm>
              <a:blipFill rotWithShape="0">
                <a:blip r:embed="rId2"/>
                <a:stretch>
                  <a:fillRect l="-1630" t="-1829" r="-593"/>
                </a:stretch>
              </a:blipFill>
            </p:spPr>
            <p:txBody>
              <a:bodyPr/>
              <a:lstStyle/>
              <a:p>
                <a:r>
                  <a:rPr lang="zh-CN" altLang="en-US">
                    <a:noFill/>
                  </a:rPr>
                  <a:t> </a:t>
                </a:r>
              </a:p>
            </p:txBody>
          </p:sp>
        </mc:Fallback>
      </mc:AlternateContent>
      <p:pic>
        <p:nvPicPr>
          <p:cNvPr id="17409" name="Picture 1" descr="C:\Users\Think\AppData\Roaming\Tencent\Users\247919028\QQ\WinTemp\RichOle\8C@[U1R_W%YVHBPP~(`H6%P.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61456" y="2284487"/>
            <a:ext cx="1542992" cy="496441"/>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C:\Users\Think\AppData\Roaming\Tencent\Users\247919028\QQ\WinTemp\RichOle\G5E29ROHB7H]IJ11FHEZL25.jp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34404" y="2791445"/>
            <a:ext cx="2089016" cy="415429"/>
          </a:xfrm>
          <a:prstGeom prst="rect">
            <a:avLst/>
          </a:prstGeom>
          <a:noFill/>
          <a:extLst>
            <a:ext uri="{909E8E84-426E-40DD-AFC4-6F175D3DCCD1}">
              <a14:hiddenFill xmlns:a14="http://schemas.microsoft.com/office/drawing/2010/main">
                <a:solidFill>
                  <a:srgbClr val="FFFFFF"/>
                </a:solidFill>
              </a14:hiddenFill>
            </a:ext>
          </a:extLst>
        </p:spPr>
      </p:pic>
      <p:pic>
        <p:nvPicPr>
          <p:cNvPr id="17415" name="Picture 7" descr="C:\Users\Think\AppData\Roaming\Tencent\Users\247919028\QQ\WinTemp\RichOle\XRHE%H49EM$BC~VJ`ZZ4{KN.jp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68414" y="4520562"/>
            <a:ext cx="910498" cy="447946"/>
          </a:xfrm>
          <a:prstGeom prst="rect">
            <a:avLst/>
          </a:prstGeom>
          <a:noFill/>
          <a:extLst>
            <a:ext uri="{909E8E84-426E-40DD-AFC4-6F175D3DCCD1}">
              <a14:hiddenFill xmlns:a14="http://schemas.microsoft.com/office/drawing/2010/main">
                <a:solidFill>
                  <a:srgbClr val="FFFFFF"/>
                </a:solidFill>
              </a14:hiddenFill>
            </a:ext>
          </a:extLst>
        </p:spPr>
      </p:pic>
      <p:pic>
        <p:nvPicPr>
          <p:cNvPr id="17416" name="Picture 8" descr="C:\Users\Think\AppData\Roaming\Tencent\Users\247919028\QQ\WinTemp\RichOle\H3O1]60HJR@()J24$7EQU$E.jpg"/>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09085" y="4994575"/>
            <a:ext cx="1184990" cy="343189"/>
          </a:xfrm>
          <a:prstGeom prst="rect">
            <a:avLst/>
          </a:prstGeom>
          <a:noFill/>
          <a:extLst>
            <a:ext uri="{909E8E84-426E-40DD-AFC4-6F175D3DCCD1}">
              <a14:hiddenFill xmlns:a14="http://schemas.microsoft.com/office/drawing/2010/main">
                <a:solidFill>
                  <a:srgbClr val="FFFFFF"/>
                </a:solidFill>
              </a14:hiddenFill>
            </a:ext>
          </a:extLst>
        </p:spPr>
      </p:pic>
      <p:pic>
        <p:nvPicPr>
          <p:cNvPr id="17417" name="Picture 9" descr="C:\Users\Think\AppData\Roaming\Tencent\Users\247919028\QQ\WinTemp\RichOle\0ZV[25YHI4QE1R)ELO{36~X.jpg"/>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56346" y="3648844"/>
            <a:ext cx="1877318" cy="429748"/>
          </a:xfrm>
          <a:prstGeom prst="rect">
            <a:avLst/>
          </a:prstGeom>
          <a:noFill/>
          <a:extLst>
            <a:ext uri="{909E8E84-426E-40DD-AFC4-6F175D3DCCD1}">
              <a14:hiddenFill xmlns:a14="http://schemas.microsoft.com/office/drawing/2010/main">
                <a:solidFill>
                  <a:srgbClr val="FFFFFF"/>
                </a:solidFill>
              </a14:hiddenFill>
            </a:ext>
          </a:extLst>
        </p:spPr>
      </p:pic>
      <p:pic>
        <p:nvPicPr>
          <p:cNvPr id="17419" name="Picture 11" descr="C:\Users\Think\AppData\Roaming\Tencent\Users\247919028\QQ\WinTemp\RichOle\RZGCIG12][5PJ_~239(YH[0.jpg"/>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20682" y="4060453"/>
            <a:ext cx="1063485" cy="407903"/>
          </a:xfrm>
          <a:prstGeom prst="rect">
            <a:avLst/>
          </a:prstGeom>
          <a:noFill/>
          <a:extLst>
            <a:ext uri="{909E8E84-426E-40DD-AFC4-6F175D3DCCD1}">
              <a14:hiddenFill xmlns:a14="http://schemas.microsoft.com/office/drawing/2010/main">
                <a:solidFill>
                  <a:srgbClr val="FFFFFF"/>
                </a:solidFill>
              </a14:hiddenFill>
            </a:ext>
          </a:extLst>
        </p:spPr>
      </p:pic>
      <p:pic>
        <p:nvPicPr>
          <p:cNvPr id="28673" name="Picture 1" descr="C:\Users\Think\AppData\Roaming\Tencent\Users\247919028\QQ\WinTemp\RichOle\{U()@WRTAB5@]QVO$BEZ~F3.jpg"/>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91880" y="3206874"/>
            <a:ext cx="2819400" cy="438150"/>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46</a:t>
            </a:fld>
            <a:r>
              <a:rPr lang="en-US" altLang="zh-CN" smtClean="0"/>
              <a:t>/50</a:t>
            </a:r>
            <a:endParaRPr lang="en-US" altLang="zh-CN" dirty="0"/>
          </a:p>
        </p:txBody>
      </p:sp>
    </p:spTree>
    <p:extLst>
      <p:ext uri="{BB962C8B-B14F-4D97-AF65-F5344CB8AC3E}">
        <p14:creationId xmlns:p14="http://schemas.microsoft.com/office/powerpoint/2010/main" val="12917187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一个算法的运行时间，与问题的规模相关，也与输入的数据相关。</a:t>
            </a:r>
          </a:p>
          <a:p>
            <a:r>
              <a:rPr lang="zh-CN" altLang="en-US" dirty="0"/>
              <a:t>对算法的改进与优化，主要表现在有效缩减算法的运行时间与所占空间。</a:t>
            </a:r>
          </a:p>
          <a:p>
            <a:pPr lvl="1"/>
            <a:r>
              <a:rPr lang="zh-CN" altLang="en-US" dirty="0"/>
              <a:t>例如把求解某一问题的算法时间从      优化缩减为        </a:t>
            </a:r>
            <a:r>
              <a:rPr lang="zh-CN" altLang="en-US" dirty="0" smtClean="0"/>
              <a:t>    </a:t>
            </a:r>
            <a:endParaRPr lang="en-US" altLang="zh-CN" dirty="0" smtClean="0"/>
          </a:p>
          <a:p>
            <a:pPr marL="457200" lvl="1" indent="0">
              <a:buNone/>
            </a:pPr>
            <a:r>
              <a:rPr lang="en-US" altLang="zh-CN" dirty="0"/>
              <a:t> </a:t>
            </a:r>
            <a:r>
              <a:rPr lang="en-US" altLang="zh-CN" dirty="0" smtClean="0"/>
              <a:t>         </a:t>
            </a:r>
            <a:r>
              <a:rPr lang="zh-CN" altLang="en-US" dirty="0" smtClean="0"/>
              <a:t>就是</a:t>
            </a:r>
            <a:r>
              <a:rPr lang="zh-CN" altLang="en-US" dirty="0"/>
              <a:t>一个了不起的成果。</a:t>
            </a:r>
          </a:p>
          <a:p>
            <a:pPr lvl="1"/>
            <a:r>
              <a:rPr lang="zh-CN" altLang="en-US" dirty="0"/>
              <a:t>或者把求解某一问题的算法时间的系数缩小，例如从</a:t>
            </a:r>
            <a:r>
              <a:rPr lang="en-US" altLang="zh-CN" dirty="0"/>
              <a:t>2n</a:t>
            </a:r>
            <a:r>
              <a:rPr lang="zh-CN" altLang="en-US" dirty="0"/>
              <a:t>缩小为</a:t>
            </a:r>
            <a:r>
              <a:rPr lang="en-US" altLang="zh-CN" dirty="0"/>
              <a:t>3n/2</a:t>
            </a:r>
            <a:r>
              <a:rPr lang="zh-CN" altLang="en-US" dirty="0"/>
              <a:t>，尽管其时间数量级都是，系数缩小了也是一个算法改进的成果。 </a:t>
            </a:r>
          </a:p>
          <a:p>
            <a:endParaRPr lang="zh-CN" altLang="en-US" dirty="0"/>
          </a:p>
        </p:txBody>
      </p:sp>
      <p:sp>
        <p:nvSpPr>
          <p:cNvPr id="3" name="标题 2"/>
          <p:cNvSpPr>
            <a:spLocks noGrp="1"/>
          </p:cNvSpPr>
          <p:nvPr>
            <p:ph type="title"/>
          </p:nvPr>
        </p:nvSpPr>
        <p:spPr/>
        <p:txBody>
          <a:bodyPr/>
          <a:lstStyle/>
          <a:p>
            <a:r>
              <a:rPr lang="zh-CN" altLang="en-US" dirty="0" smtClean="0"/>
              <a:t>算法的改进</a:t>
            </a:r>
            <a:endParaRPr lang="zh-CN" altLang="en-US" dirty="0"/>
          </a:p>
        </p:txBody>
      </p:sp>
      <p:graphicFrame>
        <p:nvGraphicFramePr>
          <p:cNvPr id="5" name="Object 8"/>
          <p:cNvGraphicFramePr>
            <a:graphicFrameLocks noChangeAspect="1"/>
          </p:cNvGraphicFramePr>
          <p:nvPr>
            <p:extLst>
              <p:ext uri="{D42A27DB-BD31-4B8C-83A1-F6EECF244321}">
                <p14:modId xmlns:p14="http://schemas.microsoft.com/office/powerpoint/2010/main" val="2712299821"/>
              </p:ext>
            </p:extLst>
          </p:nvPr>
        </p:nvGraphicFramePr>
        <p:xfrm>
          <a:off x="6300192" y="3356992"/>
          <a:ext cx="797823" cy="430743"/>
        </p:xfrm>
        <a:graphic>
          <a:graphicData uri="http://schemas.openxmlformats.org/presentationml/2006/ole">
            <mc:AlternateContent xmlns:mc="http://schemas.openxmlformats.org/markup-compatibility/2006">
              <mc:Choice xmlns:v="urn:schemas-microsoft-com:vml" Requires="v">
                <p:oleObj spid="_x0000_s80976" name="公式" r:id="rId3" imgW="419100" imgH="228600" progId="Equation.3">
                  <p:embed/>
                </p:oleObj>
              </mc:Choice>
              <mc:Fallback>
                <p:oleObj name="公式" r:id="rId3" imgW="4191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3356992"/>
                        <a:ext cx="797823" cy="430743"/>
                      </a:xfrm>
                      <a:prstGeom prst="rect">
                        <a:avLst/>
                      </a:prstGeom>
                      <a:noFill/>
                    </p:spPr>
                  </p:pic>
                </p:oleObj>
              </mc:Fallback>
            </mc:AlternateContent>
          </a:graphicData>
        </a:graphic>
      </p:graphicFrame>
      <p:graphicFrame>
        <p:nvGraphicFramePr>
          <p:cNvPr id="6" name="Object 16"/>
          <p:cNvGraphicFramePr>
            <a:graphicFrameLocks noChangeAspect="1"/>
          </p:cNvGraphicFramePr>
          <p:nvPr>
            <p:extLst>
              <p:ext uri="{D42A27DB-BD31-4B8C-83A1-F6EECF244321}">
                <p14:modId xmlns:p14="http://schemas.microsoft.com/office/powerpoint/2010/main" val="1683148590"/>
              </p:ext>
            </p:extLst>
          </p:nvPr>
        </p:nvGraphicFramePr>
        <p:xfrm>
          <a:off x="611560" y="3933056"/>
          <a:ext cx="1091552" cy="459759"/>
        </p:xfrm>
        <a:graphic>
          <a:graphicData uri="http://schemas.openxmlformats.org/presentationml/2006/ole">
            <mc:AlternateContent xmlns:mc="http://schemas.openxmlformats.org/markup-compatibility/2006">
              <mc:Choice xmlns:v="urn:schemas-microsoft-com:vml" Requires="v">
                <p:oleObj spid="_x0000_s80977" name="公式" r:id="rId5" imgW="660113" imgH="203112" progId="Equation.3">
                  <p:embed/>
                </p:oleObj>
              </mc:Choice>
              <mc:Fallback>
                <p:oleObj name="公式" r:id="rId5" imgW="660113"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0" y="3933056"/>
                        <a:ext cx="1091552" cy="459759"/>
                      </a:xfrm>
                      <a:prstGeom prst="rect">
                        <a:avLst/>
                      </a:prstGeom>
                      <a:noFill/>
                    </p:spPr>
                  </p:pic>
                </p:oleObj>
              </mc:Fallback>
            </mc:AlternateContent>
          </a:graphicData>
        </a:graphic>
      </p:graphicFrame>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47</a:t>
            </a:fld>
            <a:r>
              <a:rPr lang="en-US" altLang="zh-CN" smtClean="0"/>
              <a:t>/50</a:t>
            </a:r>
            <a:endParaRPr lang="en-US" altLang="zh-CN" dirty="0"/>
          </a:p>
        </p:txBody>
      </p:sp>
    </p:spTree>
    <p:extLst>
      <p:ext uri="{BB962C8B-B14F-4D97-AF65-F5344CB8AC3E}">
        <p14:creationId xmlns:p14="http://schemas.microsoft.com/office/powerpoint/2010/main" val="32902547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算法的空间复杂度是指</a:t>
            </a:r>
            <a:r>
              <a:rPr lang="zh-CN" altLang="en-US" dirty="0">
                <a:solidFill>
                  <a:srgbClr val="FF0000"/>
                </a:solidFill>
              </a:rPr>
              <a:t>算法运行的存储空间</a:t>
            </a:r>
            <a:r>
              <a:rPr lang="zh-CN" altLang="en-US" dirty="0"/>
              <a:t>，是实现算法所需的内存空间的大小。</a:t>
            </a:r>
          </a:p>
          <a:p>
            <a:pPr lvl="1"/>
            <a:r>
              <a:rPr lang="zh-CN" altLang="en-US" dirty="0"/>
              <a:t>一个程序运行所需的存储空间通常</a:t>
            </a:r>
            <a:r>
              <a:rPr lang="zh-CN" altLang="en-US" dirty="0">
                <a:solidFill>
                  <a:srgbClr val="FF0000"/>
                </a:solidFill>
              </a:rPr>
              <a:t>包括固定空间需求与可变空间</a:t>
            </a:r>
            <a:r>
              <a:rPr lang="zh-CN" altLang="en-US" dirty="0"/>
              <a:t>需求两部分。</a:t>
            </a:r>
          </a:p>
          <a:p>
            <a:pPr lvl="1"/>
            <a:r>
              <a:rPr lang="zh-CN" altLang="en-US" dirty="0"/>
              <a:t>固定空间需求包括程序代码、常量与结构变量等所占的空间。</a:t>
            </a:r>
          </a:p>
          <a:p>
            <a:r>
              <a:rPr lang="zh-CN" altLang="en-US" dirty="0"/>
              <a:t>可变空间需求包括数组元素所占的空间与运行递归所需的系统栈空间等。</a:t>
            </a:r>
          </a:p>
          <a:p>
            <a:pPr lvl="1"/>
            <a:r>
              <a:rPr lang="zh-CN" altLang="en-US" dirty="0">
                <a:solidFill>
                  <a:srgbClr val="FF0000"/>
                </a:solidFill>
              </a:rPr>
              <a:t>二维或三维数组是空间复杂度高的主要因素之一。</a:t>
            </a:r>
          </a:p>
          <a:p>
            <a:pPr lvl="1"/>
            <a:r>
              <a:rPr lang="zh-CN" altLang="en-US" dirty="0">
                <a:solidFill>
                  <a:srgbClr val="FF0000"/>
                </a:solidFill>
              </a:rPr>
              <a:t>在算法设计时</a:t>
            </a:r>
            <a:r>
              <a:rPr lang="zh-CN" altLang="en-US" dirty="0" smtClean="0">
                <a:solidFill>
                  <a:srgbClr val="FF0000"/>
                </a:solidFill>
              </a:rPr>
              <a:t>，要</a:t>
            </a:r>
            <a:r>
              <a:rPr lang="zh-CN" altLang="en-US" dirty="0">
                <a:solidFill>
                  <a:srgbClr val="FF0000"/>
                </a:solidFill>
              </a:rPr>
              <a:t>注意尽可能少用高维数组。 </a:t>
            </a:r>
          </a:p>
          <a:p>
            <a:endParaRPr lang="zh-CN" altLang="en-US" dirty="0"/>
          </a:p>
        </p:txBody>
      </p:sp>
      <p:sp>
        <p:nvSpPr>
          <p:cNvPr id="3" name="标题 2"/>
          <p:cNvSpPr>
            <a:spLocks noGrp="1"/>
          </p:cNvSpPr>
          <p:nvPr>
            <p:ph type="title"/>
          </p:nvPr>
        </p:nvSpPr>
        <p:spPr/>
        <p:txBody>
          <a:bodyPr/>
          <a:lstStyle/>
          <a:p>
            <a:r>
              <a:rPr lang="zh-CN" altLang="en-US" dirty="0" smtClean="0"/>
              <a:t>空间复杂度</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48</a:t>
            </a:fld>
            <a:r>
              <a:rPr lang="en-US" altLang="zh-CN" smtClean="0"/>
              <a:t>/50</a:t>
            </a:r>
            <a:endParaRPr lang="en-US" altLang="zh-CN" dirty="0"/>
          </a:p>
        </p:txBody>
      </p:sp>
    </p:spTree>
    <p:extLst>
      <p:ext uri="{BB962C8B-B14F-4D97-AF65-F5344CB8AC3E}">
        <p14:creationId xmlns:p14="http://schemas.microsoft.com/office/powerpoint/2010/main" val="20051122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学习课程的意义</a:t>
            </a:r>
            <a:endParaRPr lang="en-US" altLang="zh-CN" dirty="0" smtClean="0"/>
          </a:p>
          <a:p>
            <a:pPr lvl="1"/>
            <a:r>
              <a:rPr lang="zh-CN" altLang="en-US" dirty="0" smtClean="0"/>
              <a:t>算法设计：解决实际问题；</a:t>
            </a:r>
            <a:endParaRPr lang="en-US" altLang="zh-CN" dirty="0" smtClean="0"/>
          </a:p>
          <a:p>
            <a:pPr lvl="1"/>
            <a:r>
              <a:rPr lang="zh-CN" altLang="en-US" dirty="0" smtClean="0"/>
              <a:t>算法分析：对设计算法的一种评估和预测；</a:t>
            </a:r>
            <a:endParaRPr lang="en-US" altLang="zh-CN" dirty="0" smtClean="0"/>
          </a:p>
          <a:p>
            <a:r>
              <a:rPr lang="zh-CN" altLang="en-US" dirty="0" smtClean="0"/>
              <a:t>算法、程序之间的关系</a:t>
            </a:r>
            <a:endParaRPr lang="en-US" altLang="zh-CN" dirty="0" smtClean="0"/>
          </a:p>
          <a:p>
            <a:pPr lvl="1"/>
            <a:r>
              <a:rPr lang="zh-CN" altLang="en-US" dirty="0" smtClean="0"/>
              <a:t>分别举例说明算法和程序；</a:t>
            </a:r>
            <a:endParaRPr lang="en-US" altLang="zh-CN" dirty="0" smtClean="0"/>
          </a:p>
          <a:p>
            <a:r>
              <a:rPr lang="zh-CN" altLang="en-US" dirty="0" smtClean="0"/>
              <a:t>算法复杂度分析</a:t>
            </a:r>
            <a:endParaRPr lang="en-US" altLang="zh-CN" dirty="0" smtClean="0"/>
          </a:p>
          <a:p>
            <a:pPr lvl="1"/>
            <a:r>
              <a:rPr lang="zh-CN" altLang="en-US" dirty="0" smtClean="0"/>
              <a:t>主要掌握复杂度分析符号的意义，性质；</a:t>
            </a:r>
            <a:endParaRPr lang="en-US" altLang="zh-CN" dirty="0" smtClean="0"/>
          </a:p>
          <a:p>
            <a:pPr lvl="1"/>
            <a:r>
              <a:rPr lang="zh-CN" altLang="en-US" dirty="0" smtClean="0"/>
              <a:t>复杂度分析一般方法及步骤；</a:t>
            </a:r>
            <a:endParaRPr lang="en-US" altLang="zh-CN" dirty="0" smtClean="0"/>
          </a:p>
          <a:p>
            <a:pPr lvl="1"/>
            <a:r>
              <a:rPr lang="zh-CN" altLang="en-US" dirty="0" smtClean="0"/>
              <a:t>空间复杂度</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小结</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49</a:t>
            </a:fld>
            <a:r>
              <a:rPr lang="en-US" altLang="zh-CN" smtClean="0"/>
              <a:t>/50</a:t>
            </a:r>
            <a:endParaRPr lang="en-US" altLang="zh-CN" dirty="0"/>
          </a:p>
        </p:txBody>
      </p:sp>
    </p:spTree>
    <p:extLst>
      <p:ext uri="{BB962C8B-B14F-4D97-AF65-F5344CB8AC3E}">
        <p14:creationId xmlns:p14="http://schemas.microsoft.com/office/powerpoint/2010/main" val="1819923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fontScale="92500" lnSpcReduction="10000"/>
          </a:bodyPr>
          <a:lstStyle/>
          <a:p>
            <a:pPr fontAlgn="auto">
              <a:spcAft>
                <a:spcPts val="0"/>
              </a:spcAft>
              <a:defRPr/>
            </a:pPr>
            <a:r>
              <a:rPr lang="zh-CN" altLang="en-US" dirty="0" smtClean="0"/>
              <a:t>书籍 </a:t>
            </a:r>
            <a:endParaRPr lang="en-US" altLang="zh-CN" dirty="0" smtClean="0"/>
          </a:p>
          <a:p>
            <a:pPr lvl="1" fontAlgn="auto">
              <a:spcAft>
                <a:spcPts val="0"/>
              </a:spcAft>
              <a:defRPr/>
            </a:pPr>
            <a:r>
              <a:rPr lang="zh-CN" altLang="en-US" dirty="0" smtClean="0"/>
              <a:t>计算机算法设计与分析（第四版），王晓东 著；</a:t>
            </a:r>
            <a:endParaRPr lang="en-US" altLang="zh-CN" dirty="0" smtClean="0"/>
          </a:p>
          <a:p>
            <a:pPr lvl="1" fontAlgn="auto">
              <a:spcAft>
                <a:spcPts val="0"/>
              </a:spcAft>
              <a:defRPr/>
            </a:pPr>
            <a:r>
              <a:rPr lang="zh-CN" altLang="en-US" dirty="0" smtClean="0"/>
              <a:t>算法引论，</a:t>
            </a:r>
            <a:r>
              <a:rPr lang="en-US" altLang="zh-CN" dirty="0" err="1" smtClean="0"/>
              <a:t>Udi</a:t>
            </a:r>
            <a:r>
              <a:rPr lang="en-US" altLang="zh-CN" dirty="0" smtClean="0"/>
              <a:t> </a:t>
            </a:r>
            <a:r>
              <a:rPr lang="en-US" altLang="zh-CN" dirty="0" err="1" smtClean="0"/>
              <a:t>Manber</a:t>
            </a:r>
            <a:r>
              <a:rPr lang="en-US" altLang="zh-CN" dirty="0" smtClean="0"/>
              <a:t> </a:t>
            </a:r>
            <a:r>
              <a:rPr lang="zh-CN" altLang="en-US" dirty="0" smtClean="0"/>
              <a:t>著，黄林鹏 等译；</a:t>
            </a:r>
            <a:endParaRPr lang="en-US" altLang="zh-CN" dirty="0" smtClean="0"/>
          </a:p>
          <a:p>
            <a:pPr lvl="1" fontAlgn="auto">
              <a:spcAft>
                <a:spcPts val="0"/>
              </a:spcAft>
              <a:defRPr/>
            </a:pPr>
            <a:r>
              <a:rPr lang="zh-CN" altLang="en-US" dirty="0" smtClean="0"/>
              <a:t>如何求解问题 </a:t>
            </a:r>
            <a:r>
              <a:rPr lang="en-US" altLang="zh-CN" dirty="0" smtClean="0"/>
              <a:t>Z. </a:t>
            </a:r>
            <a:r>
              <a:rPr lang="en-US" altLang="zh-CN" dirty="0" err="1" smtClean="0"/>
              <a:t>Michalewicz</a:t>
            </a:r>
            <a:r>
              <a:rPr lang="zh-CN" altLang="en-US" dirty="0" smtClean="0"/>
              <a:t>著</a:t>
            </a:r>
            <a:r>
              <a:rPr lang="zh-CN" altLang="en-US" dirty="0" smtClean="0"/>
              <a:t>；</a:t>
            </a:r>
            <a:endParaRPr lang="en-US" altLang="zh-CN" dirty="0" smtClean="0"/>
          </a:p>
          <a:p>
            <a:pPr lvl="1" fontAlgn="auto">
              <a:spcAft>
                <a:spcPts val="0"/>
              </a:spcAft>
              <a:defRPr/>
            </a:pPr>
            <a:r>
              <a:rPr lang="zh-CN" altLang="en-US" dirty="0" smtClean="0"/>
              <a:t>计算机常用算法与程序设计案例教程，杨克昌</a:t>
            </a:r>
            <a:endParaRPr lang="en-US" altLang="zh-CN" dirty="0" smtClean="0"/>
          </a:p>
          <a:p>
            <a:pPr fontAlgn="auto">
              <a:spcAft>
                <a:spcPts val="0"/>
              </a:spcAft>
              <a:defRPr/>
            </a:pPr>
            <a:r>
              <a:rPr lang="zh-CN" altLang="en-US" dirty="0" smtClean="0"/>
              <a:t>资料与课件邮箱</a:t>
            </a:r>
            <a:r>
              <a:rPr lang="en-US" altLang="zh-CN" dirty="0" smtClean="0"/>
              <a:t>:</a:t>
            </a:r>
          </a:p>
          <a:p>
            <a:pPr lvl="1" fontAlgn="auto">
              <a:spcAft>
                <a:spcPts val="0"/>
              </a:spcAft>
              <a:defRPr/>
            </a:pPr>
            <a:r>
              <a:rPr lang="en-US" altLang="zh-CN" dirty="0" smtClean="0">
                <a:hlinkClick r:id="rId2"/>
              </a:rPr>
              <a:t>jccourse@163.com</a:t>
            </a:r>
            <a:r>
              <a:rPr lang="en-US" altLang="zh-CN" dirty="0" smtClean="0"/>
              <a:t> </a:t>
            </a:r>
            <a:r>
              <a:rPr lang="zh-CN" altLang="en-US" dirty="0" smtClean="0"/>
              <a:t>，密码 </a:t>
            </a:r>
            <a:r>
              <a:rPr lang="en-US" altLang="zh-CN" dirty="0" smtClean="0"/>
              <a:t>course2014</a:t>
            </a:r>
          </a:p>
          <a:p>
            <a:pPr fontAlgn="auto">
              <a:spcAft>
                <a:spcPts val="0"/>
              </a:spcAft>
              <a:defRPr/>
            </a:pPr>
            <a:r>
              <a:rPr lang="zh-CN" altLang="en-US" dirty="0" smtClean="0"/>
              <a:t>个人邮箱：</a:t>
            </a:r>
            <a:endParaRPr lang="en-US" altLang="zh-CN" dirty="0" smtClean="0"/>
          </a:p>
          <a:p>
            <a:pPr lvl="1" fontAlgn="auto">
              <a:spcAft>
                <a:spcPts val="0"/>
              </a:spcAft>
              <a:defRPr/>
            </a:pPr>
            <a:r>
              <a:rPr lang="en-US" altLang="zh-CN" dirty="0" smtClean="0">
                <a:hlinkClick r:id="rId3"/>
              </a:rPr>
              <a:t>gyaochawk@163.com</a:t>
            </a:r>
            <a:endParaRPr lang="en-US" altLang="zh-CN" dirty="0"/>
          </a:p>
          <a:p>
            <a:pPr lvl="1" fontAlgn="auto">
              <a:spcAft>
                <a:spcPts val="0"/>
              </a:spcAft>
              <a:defRPr/>
            </a:pPr>
            <a:r>
              <a:rPr lang="zh-CN" altLang="en-US" b="1" dirty="0" smtClean="0">
                <a:solidFill>
                  <a:srgbClr val="FF0000"/>
                </a:solidFill>
              </a:rPr>
              <a:t>来信标题注明：</a:t>
            </a:r>
            <a:r>
              <a:rPr lang="en-US" altLang="zh-CN" b="1" dirty="0" smtClean="0">
                <a:solidFill>
                  <a:srgbClr val="FF0000"/>
                </a:solidFill>
              </a:rPr>
              <a:t>[</a:t>
            </a:r>
            <a:r>
              <a:rPr lang="zh-CN" altLang="en-US" b="1" dirty="0" smtClean="0">
                <a:solidFill>
                  <a:srgbClr val="FF0000"/>
                </a:solidFill>
              </a:rPr>
              <a:t>课程名</a:t>
            </a:r>
            <a:r>
              <a:rPr lang="en-US" altLang="zh-CN" b="1" dirty="0" smtClean="0">
                <a:solidFill>
                  <a:srgbClr val="FF0000"/>
                </a:solidFill>
              </a:rPr>
              <a:t>]+</a:t>
            </a:r>
            <a:r>
              <a:rPr lang="zh-CN" altLang="en-US" b="1" dirty="0" smtClean="0">
                <a:solidFill>
                  <a:srgbClr val="FF0000"/>
                </a:solidFill>
              </a:rPr>
              <a:t>标题，内容里面写上你的学号，班级，姓名，否则不予以回复；</a:t>
            </a:r>
            <a:endParaRPr lang="en-US" altLang="zh-CN" b="1" dirty="0" smtClean="0">
              <a:solidFill>
                <a:srgbClr val="FF0000"/>
              </a:solidFill>
            </a:endParaRPr>
          </a:p>
          <a:p>
            <a:pPr fontAlgn="auto">
              <a:spcAft>
                <a:spcPts val="0"/>
              </a:spcAft>
              <a:defRPr/>
            </a:pPr>
            <a:endParaRPr lang="en-US" altLang="zh-CN" dirty="0" smtClean="0"/>
          </a:p>
          <a:p>
            <a:pPr fontAlgn="auto">
              <a:spcAft>
                <a:spcPts val="0"/>
              </a:spcAft>
              <a:defRPr/>
            </a:pPr>
            <a:endParaRPr lang="zh-CN" altLang="en-US" dirty="0"/>
          </a:p>
        </p:txBody>
      </p:sp>
      <p:sp>
        <p:nvSpPr>
          <p:cNvPr id="2" name="标题 1"/>
          <p:cNvSpPr>
            <a:spLocks noGrp="1"/>
          </p:cNvSpPr>
          <p:nvPr>
            <p:ph type="title"/>
          </p:nvPr>
        </p:nvSpPr>
        <p:spPr/>
        <p:txBody>
          <a:bodyPr rtlCol="0">
            <a:normAutofit/>
          </a:bodyPr>
          <a:lstStyle/>
          <a:p>
            <a:pPr fontAlgn="auto">
              <a:spcAft>
                <a:spcPts val="0"/>
              </a:spcAft>
              <a:defRPr/>
            </a:pPr>
            <a:r>
              <a:rPr lang="zh-CN" altLang="en-US" dirty="0" smtClean="0"/>
              <a:t>学习资料</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5</a:t>
            </a:fld>
            <a:r>
              <a:rPr lang="en-US" altLang="zh-CN" smtClean="0"/>
              <a:t>/50</a:t>
            </a:r>
            <a:endParaRPr lang="en-US" altLang="zh-C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PPT</a:t>
            </a:r>
          </a:p>
          <a:p>
            <a:pPr lvl="1"/>
            <a:r>
              <a:rPr lang="zh-CN" altLang="en-US" dirty="0" smtClean="0"/>
              <a:t>第</a:t>
            </a:r>
            <a:r>
              <a:rPr lang="en-US" altLang="zh-CN" smtClean="0"/>
              <a:t>44</a:t>
            </a:r>
            <a:r>
              <a:rPr lang="zh-CN" altLang="en-US" smtClean="0"/>
              <a:t>页</a:t>
            </a:r>
            <a:r>
              <a:rPr lang="zh-CN" altLang="en-US" dirty="0" smtClean="0"/>
              <a:t>例题 </a:t>
            </a:r>
            <a:r>
              <a:rPr lang="en-US" altLang="zh-CN" dirty="0" smtClean="0"/>
              <a:t>(6)</a:t>
            </a:r>
          </a:p>
          <a:p>
            <a:r>
              <a:rPr lang="zh-CN" altLang="en-US" dirty="0" smtClean="0"/>
              <a:t>书本</a:t>
            </a:r>
            <a:endParaRPr lang="en-US" altLang="zh-CN" dirty="0" smtClean="0"/>
          </a:p>
          <a:p>
            <a:pPr lvl="1"/>
            <a:r>
              <a:rPr lang="en-US" altLang="zh-CN" dirty="0" smtClean="0"/>
              <a:t>P7</a:t>
            </a:r>
            <a:r>
              <a:rPr lang="zh-CN" altLang="en-US" dirty="0" smtClean="0"/>
              <a:t>：</a:t>
            </a:r>
            <a:r>
              <a:rPr lang="en-US" altLang="zh-CN" dirty="0" smtClean="0"/>
              <a:t> 1-1</a:t>
            </a:r>
            <a:r>
              <a:rPr lang="zh-CN" altLang="en-US" dirty="0" smtClean="0"/>
              <a:t>（单数）， </a:t>
            </a:r>
            <a:r>
              <a:rPr lang="en-US" altLang="zh-CN" dirty="0" smtClean="0"/>
              <a:t>1-2,  1-3 </a:t>
            </a:r>
            <a:r>
              <a:rPr lang="zh-CN" altLang="en-US" dirty="0" smtClean="0"/>
              <a:t>，</a:t>
            </a:r>
            <a:r>
              <a:rPr lang="en-US" altLang="zh-CN" dirty="0" smtClean="0"/>
              <a:t>1-4 </a:t>
            </a:r>
            <a:r>
              <a:rPr lang="zh-CN" altLang="en-US" dirty="0" smtClean="0"/>
              <a:t>，</a:t>
            </a:r>
            <a:r>
              <a:rPr lang="en-US" altLang="zh-CN" dirty="0" smtClean="0"/>
              <a:t>1-5,</a:t>
            </a:r>
            <a:r>
              <a:rPr lang="zh-CN" altLang="en-US" dirty="0" smtClean="0"/>
              <a:t>  </a:t>
            </a:r>
            <a:r>
              <a:rPr lang="en-US" altLang="zh-CN" dirty="0" smtClean="0"/>
              <a:t>1-6(</a:t>
            </a:r>
            <a:r>
              <a:rPr lang="zh-CN" altLang="en-US" dirty="0" smtClean="0"/>
              <a:t>单数</a:t>
            </a:r>
            <a:r>
              <a:rPr lang="en-US" altLang="zh-CN" dirty="0" smtClean="0"/>
              <a:t>)</a:t>
            </a:r>
            <a:endParaRPr lang="zh-CN" altLang="en-US" dirty="0"/>
          </a:p>
        </p:txBody>
      </p:sp>
      <p:sp>
        <p:nvSpPr>
          <p:cNvPr id="3" name="标题 2"/>
          <p:cNvSpPr>
            <a:spLocks noGrp="1"/>
          </p:cNvSpPr>
          <p:nvPr>
            <p:ph type="title"/>
          </p:nvPr>
        </p:nvSpPr>
        <p:spPr/>
        <p:txBody>
          <a:bodyPr/>
          <a:lstStyle/>
          <a:p>
            <a:r>
              <a:rPr lang="zh-CN" altLang="en-US" dirty="0"/>
              <a:t>作业</a:t>
            </a:r>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50</a:t>
            </a:fld>
            <a:r>
              <a:rPr lang="en-US" altLang="zh-CN" smtClean="0"/>
              <a:t>/50</a:t>
            </a:r>
            <a:endParaRPr lang="en-US" altLang="zh-CN" dirty="0"/>
          </a:p>
        </p:txBody>
      </p:sp>
    </p:spTree>
    <p:extLst>
      <p:ext uri="{BB962C8B-B14F-4D97-AF65-F5344CB8AC3E}">
        <p14:creationId xmlns:p14="http://schemas.microsoft.com/office/powerpoint/2010/main" val="2780909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学习课程的意义</a:t>
            </a:r>
            <a:endParaRPr lang="en-US" altLang="zh-CN" dirty="0" smtClean="0"/>
          </a:p>
          <a:p>
            <a:pPr lvl="1"/>
            <a:r>
              <a:rPr lang="zh-CN" altLang="en-US" dirty="0" smtClean="0"/>
              <a:t>举例说明课程的用途</a:t>
            </a:r>
            <a:endParaRPr lang="en-US" altLang="zh-CN" dirty="0" smtClean="0"/>
          </a:p>
          <a:p>
            <a:pPr lvl="1"/>
            <a:r>
              <a:rPr lang="zh-CN" altLang="en-US" dirty="0" smtClean="0"/>
              <a:t>国际研究现状，大赛以及就业</a:t>
            </a:r>
            <a:endParaRPr lang="en-US" altLang="zh-CN" dirty="0" smtClean="0"/>
          </a:p>
          <a:p>
            <a:r>
              <a:rPr lang="zh-CN" altLang="en-US" dirty="0" smtClean="0"/>
              <a:t>算法与算法描述</a:t>
            </a:r>
            <a:endParaRPr lang="en-US" altLang="zh-CN" dirty="0" smtClean="0"/>
          </a:p>
          <a:p>
            <a:pPr lvl="1"/>
            <a:r>
              <a:rPr lang="zh-CN" altLang="en-US" dirty="0" smtClean="0"/>
              <a:t>算法定义，算法与程序</a:t>
            </a:r>
            <a:endParaRPr lang="en-US" altLang="zh-CN" dirty="0" smtClean="0"/>
          </a:p>
          <a:p>
            <a:pPr lvl="1"/>
            <a:r>
              <a:rPr lang="zh-CN" altLang="en-US" dirty="0" smtClean="0"/>
              <a:t>算法描述，程序描述</a:t>
            </a:r>
            <a:endParaRPr lang="en-US" altLang="zh-CN" dirty="0" smtClean="0"/>
          </a:p>
          <a:p>
            <a:r>
              <a:rPr lang="zh-CN" altLang="en-US" dirty="0" smtClean="0"/>
              <a:t>算法复杂度分析</a:t>
            </a:r>
            <a:endParaRPr lang="en-US" altLang="zh-CN" dirty="0" smtClean="0"/>
          </a:p>
          <a:p>
            <a:pPr lvl="1"/>
            <a:r>
              <a:rPr lang="zh-CN" altLang="en-US" dirty="0" smtClean="0"/>
              <a:t>时间复杂度</a:t>
            </a:r>
            <a:r>
              <a:rPr lang="en-US" altLang="zh-CN" dirty="0" smtClean="0"/>
              <a:t>-</a:t>
            </a:r>
            <a:r>
              <a:rPr lang="zh-CN" altLang="en-US" dirty="0"/>
              <a:t>举例</a:t>
            </a:r>
            <a:endParaRPr lang="en-US" altLang="zh-CN" dirty="0" smtClean="0"/>
          </a:p>
          <a:p>
            <a:pPr lvl="1"/>
            <a:r>
              <a:rPr lang="zh-CN" altLang="en-US" dirty="0" smtClean="0"/>
              <a:t>空间复杂度</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本讲提纲</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6</a:t>
            </a:fld>
            <a:r>
              <a:rPr lang="en-US" altLang="zh-CN" smtClean="0"/>
              <a:t>/50</a:t>
            </a:r>
            <a:endParaRPr lang="en-US" altLang="zh-CN" dirty="0"/>
          </a:p>
        </p:txBody>
      </p:sp>
    </p:spTree>
    <p:extLst>
      <p:ext uri="{BB962C8B-B14F-4D97-AF65-F5344CB8AC3E}">
        <p14:creationId xmlns:p14="http://schemas.microsoft.com/office/powerpoint/2010/main" val="1452993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pPr fontAlgn="auto">
              <a:spcAft>
                <a:spcPts val="0"/>
              </a:spcAft>
              <a:defRPr/>
            </a:pPr>
            <a:r>
              <a:rPr lang="zh-CN" altLang="en-US" sz="7200" b="1" dirty="0" smtClean="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算法设计与分析</a:t>
            </a:r>
            <a:endParaRPr lang="zh-CN" altLang="en-US" sz="4400" b="1" dirty="0">
              <a:solidFill>
                <a:srgbClr val="FF0000"/>
              </a:solidFill>
              <a:effectLst>
                <a:outerShdw blurRad="38100" dist="38100" dir="2700000" algn="tl">
                  <a:srgbClr val="000000">
                    <a:alpha val="43137"/>
                  </a:srgbClr>
                </a:outerShdw>
              </a:effectLst>
              <a:latin typeface="微软雅黑" panose="020B0503020204020204" pitchFamily="34" charset="-122"/>
            </a:endParaRPr>
          </a:p>
        </p:txBody>
      </p:sp>
      <p:sp>
        <p:nvSpPr>
          <p:cNvPr id="6" name="圆角矩形 5"/>
          <p:cNvSpPr/>
          <p:nvPr/>
        </p:nvSpPr>
        <p:spPr>
          <a:xfrm>
            <a:off x="155575" y="2244204"/>
            <a:ext cx="8809038" cy="2120900"/>
          </a:xfrm>
          <a:prstGeom prst="round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6000" b="1" dirty="0" smtClean="0">
                <a:solidFill>
                  <a:srgbClr val="FF0000"/>
                </a:solidFill>
                <a:effectLst>
                  <a:outerShdw blurRad="38100" dist="38100" dir="2700000" algn="tl">
                    <a:srgbClr val="000000">
                      <a:alpha val="43137"/>
                    </a:srgbClr>
                  </a:outerShdw>
                </a:effectLst>
                <a:ea typeface="隶书" panose="02010509060101010101" pitchFamily="49" charset="-122"/>
              </a:rPr>
              <a:t>一、学习课程的意义</a:t>
            </a:r>
            <a:endParaRPr lang="zh-CN" altLang="en-US" sz="6000" b="1" dirty="0">
              <a:solidFill>
                <a:srgbClr val="FF0000"/>
              </a:solidFill>
              <a:effectLst>
                <a:outerShdw blurRad="38100" dist="38100" dir="2700000" algn="tl">
                  <a:srgbClr val="000000">
                    <a:alpha val="43137"/>
                  </a:srgbClr>
                </a:outerShdw>
              </a:effectLst>
              <a:ea typeface="隶书" panose="02010509060101010101" pitchFamily="49" charset="-122"/>
            </a:endParaRPr>
          </a:p>
        </p:txBody>
      </p:sp>
      <p:sp>
        <p:nvSpPr>
          <p:cNvPr id="6150" name="矩形 6"/>
          <p:cNvSpPr>
            <a:spLocks noChangeArrowheads="1"/>
          </p:cNvSpPr>
          <p:nvPr/>
        </p:nvSpPr>
        <p:spPr bwMode="auto">
          <a:xfrm>
            <a:off x="0" y="0"/>
            <a:ext cx="9144000" cy="1700213"/>
          </a:xfrm>
          <a:prstGeom prst="rect">
            <a:avLst/>
          </a:prstGeom>
          <a:solidFill>
            <a:srgbClr val="5629F9"/>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矩形 7"/>
          <p:cNvSpPr/>
          <p:nvPr/>
        </p:nvSpPr>
        <p:spPr bwMode="auto">
          <a:xfrm>
            <a:off x="0" y="6429375"/>
            <a:ext cx="9144000" cy="417513"/>
          </a:xfrm>
          <a:prstGeom prst="rect">
            <a:avLst/>
          </a:prstGeom>
          <a:solidFill>
            <a:srgbClr val="5629F9"/>
          </a:solidFill>
          <a:ln w="9525" cap="flat" cmpd="sng" algn="ctr">
            <a:noFill/>
            <a:prstDash val="solid"/>
            <a:round/>
            <a:headEnd type="none" w="med" len="med"/>
            <a:tailEnd type="none" w="med" len="med"/>
          </a:ln>
          <a:effectLst/>
          <a:extLst/>
        </p:spPr>
        <p:txBody>
          <a:bodyPr wrap="none"/>
          <a:lstStyle/>
          <a:p>
            <a:pPr eaLnBrk="1" hangingPunct="1">
              <a:defRPr/>
            </a:pP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信息科学与工程学院</a:t>
            </a:r>
            <a:endParaRPr lang="zh-CN" altLang="en-US" dirty="0"/>
          </a:p>
        </p:txBody>
      </p:sp>
      <p:pic>
        <p:nvPicPr>
          <p:cNvPr id="6152"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613" y="6429375"/>
            <a:ext cx="3937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灯片编号占位符 8"/>
          <p:cNvSpPr>
            <a:spLocks noGrp="1"/>
          </p:cNvSpPr>
          <p:nvPr>
            <p:ph type="sldNum" sz="quarter" idx="10"/>
          </p:nvPr>
        </p:nvSpPr>
        <p:spPr/>
        <p:txBody>
          <a:bodyPr/>
          <a:lstStyle/>
          <a:p>
            <a:pPr>
              <a:defRPr/>
            </a:pPr>
            <a:fld id="{459EA7AB-6CCF-4392-BD0C-0EE200CA1E6B}" type="slidenum">
              <a:rPr lang="en-US" altLang="zh-CN" smtClean="0"/>
              <a:pPr>
                <a:defRPr/>
              </a:pPr>
              <a:t>7</a:t>
            </a:fld>
            <a:r>
              <a:rPr lang="en-US" altLang="zh-CN" smtClean="0"/>
              <a:t>/50</a:t>
            </a:r>
            <a:endParaRPr lang="en-US" altLang="zh-CN" dirty="0"/>
          </a:p>
        </p:txBody>
      </p:sp>
    </p:spTree>
    <p:extLst>
      <p:ext uri="{BB962C8B-B14F-4D97-AF65-F5344CB8AC3E}">
        <p14:creationId xmlns:p14="http://schemas.microsoft.com/office/powerpoint/2010/main" val="444341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举例：排序</a:t>
            </a:r>
            <a:endParaRPr lang="en-US" altLang="zh-CN" dirty="0" smtClean="0"/>
          </a:p>
          <a:p>
            <a:pPr lvl="1"/>
            <a:r>
              <a:rPr lang="zh-CN" altLang="en-US" dirty="0" smtClean="0"/>
              <a:t>描述：将一组数按照由小到大的顺序进行整理排序；</a:t>
            </a:r>
            <a:endParaRPr lang="en-US" altLang="zh-CN" dirty="0" smtClean="0"/>
          </a:p>
          <a:p>
            <a:pPr lvl="1"/>
            <a:r>
              <a:rPr lang="zh-CN" altLang="en-US" dirty="0" smtClean="0"/>
              <a:t>基本思想：小的数往前排，大的数往后排；</a:t>
            </a:r>
            <a:endParaRPr lang="en-US" altLang="zh-CN" dirty="0" smtClean="0"/>
          </a:p>
          <a:p>
            <a:pPr lvl="1"/>
            <a:r>
              <a:rPr lang="zh-CN" altLang="en-US" dirty="0" smtClean="0"/>
              <a:t>解决方法</a:t>
            </a:r>
            <a:endParaRPr lang="en-US" altLang="zh-CN" dirty="0" smtClean="0"/>
          </a:p>
          <a:p>
            <a:pPr lvl="2"/>
            <a:r>
              <a:rPr lang="zh-CN" altLang="en-US" dirty="0" smtClean="0"/>
              <a:t>冒泡排序：每次比较两个元素；</a:t>
            </a:r>
            <a:endParaRPr lang="en-US" altLang="zh-CN" dirty="0" smtClean="0"/>
          </a:p>
          <a:p>
            <a:pPr lvl="2"/>
            <a:r>
              <a:rPr lang="zh-CN" altLang="en-US" dirty="0" smtClean="0"/>
              <a:t>选择排序：从元素中选择最大的放在最后；</a:t>
            </a:r>
            <a:endParaRPr lang="en-US" altLang="zh-CN" dirty="0" smtClean="0"/>
          </a:p>
          <a:p>
            <a:pPr lvl="2"/>
            <a:r>
              <a:rPr lang="zh-CN" altLang="en-US" dirty="0" smtClean="0"/>
              <a:t>快速排序：一趟排序后，将数组分成两个组，一组所有的数比另外一组小；</a:t>
            </a:r>
            <a:endParaRPr lang="en-US" altLang="zh-CN" dirty="0" smtClean="0"/>
          </a:p>
          <a:p>
            <a:pPr lvl="1"/>
            <a:endParaRPr lang="zh-CN" altLang="en-US" dirty="0"/>
          </a:p>
        </p:txBody>
      </p:sp>
      <p:sp>
        <p:nvSpPr>
          <p:cNvPr id="3" name="标题 2"/>
          <p:cNvSpPr>
            <a:spLocks noGrp="1"/>
          </p:cNvSpPr>
          <p:nvPr>
            <p:ph type="title"/>
          </p:nvPr>
        </p:nvSpPr>
        <p:spPr/>
        <p:txBody>
          <a:bodyPr/>
          <a:lstStyle/>
          <a:p>
            <a:r>
              <a:rPr lang="zh-CN" altLang="en-US" dirty="0" smtClean="0"/>
              <a:t>一、课程意义</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628800"/>
            <a:ext cx="4032448" cy="3081942"/>
          </a:xfrm>
          <a:prstGeom prst="rect">
            <a:avLst/>
          </a:prstGeom>
        </p:spPr>
      </p:pic>
      <p:sp>
        <p:nvSpPr>
          <p:cNvPr id="6" name="圆角矩形 5"/>
          <p:cNvSpPr/>
          <p:nvPr/>
        </p:nvSpPr>
        <p:spPr bwMode="auto">
          <a:xfrm>
            <a:off x="1501316" y="4365104"/>
            <a:ext cx="6264696" cy="1728192"/>
          </a:xfrm>
          <a:prstGeom prst="roundRect">
            <a:avLst/>
          </a:prstGeom>
          <a:ln>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800" b="1" u="sng" dirty="0" smtClean="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既然每种方法都可以实现排序的目</a:t>
            </a:r>
            <a:endParaRPr lang="en-US" altLang="zh-CN" sz="2800" b="1" u="sng" dirty="0" smtClean="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sz="2800" b="1" u="sng" dirty="0" smtClean="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的，为什么要研究</a:t>
            </a:r>
            <a:r>
              <a:rPr kumimoji="0" lang="zh-CN" altLang="en-US" sz="2800" b="1" i="0" u="sng" strike="noStrike" cap="none" normalizeH="0" baseline="0" dirty="0" smtClean="0">
                <a:ln>
                  <a:noFill/>
                </a:ln>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这么多排序算</a:t>
            </a:r>
            <a:endParaRPr kumimoji="0" lang="en-US" altLang="zh-CN" sz="2800" b="1" i="0" u="sng" strike="noStrike" cap="none" normalizeH="0" baseline="0" dirty="0" smtClean="0">
              <a:ln>
                <a:noFill/>
              </a:ln>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800" b="1" i="0" u="sng" strike="noStrike" cap="none" normalizeH="0" baseline="0" dirty="0" smtClean="0">
                <a:ln>
                  <a:noFill/>
                </a:ln>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法呢？</a:t>
            </a:r>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8</a:t>
            </a:fld>
            <a:r>
              <a:rPr lang="en-US" altLang="zh-CN" smtClean="0"/>
              <a:t>/50</a:t>
            </a:r>
            <a:endParaRPr lang="en-US" altLang="zh-CN" dirty="0"/>
          </a:p>
        </p:txBody>
      </p:sp>
    </p:spTree>
    <p:extLst>
      <p:ext uri="{BB962C8B-B14F-4D97-AF65-F5344CB8AC3E}">
        <p14:creationId xmlns:p14="http://schemas.microsoft.com/office/powerpoint/2010/main" val="347251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智力游戏</a:t>
            </a:r>
            <a:endParaRPr lang="en-US" altLang="zh-CN" dirty="0" smtClean="0"/>
          </a:p>
          <a:p>
            <a:pPr lvl="1"/>
            <a:r>
              <a:rPr lang="zh-CN" altLang="en-US" dirty="0" smtClean="0"/>
              <a:t>兴趣，爱好，乐于寻找不同的方法解决各种问题；</a:t>
            </a:r>
            <a:endParaRPr lang="en-US" altLang="zh-CN" dirty="0" smtClean="0"/>
          </a:p>
          <a:p>
            <a:r>
              <a:rPr lang="zh-CN" altLang="en-US" dirty="0" smtClean="0"/>
              <a:t>研究的需求</a:t>
            </a:r>
            <a:endParaRPr lang="en-US" altLang="zh-CN" dirty="0" smtClean="0"/>
          </a:p>
          <a:p>
            <a:pPr lvl="1"/>
            <a:r>
              <a:rPr lang="zh-CN" altLang="en-US" dirty="0" smtClean="0"/>
              <a:t>算法与算法之间存在区别，有必要去研究和分析；</a:t>
            </a:r>
            <a:endParaRPr lang="en-US" altLang="zh-CN" dirty="0" smtClean="0"/>
          </a:p>
          <a:p>
            <a:pPr lvl="1"/>
            <a:r>
              <a:rPr lang="zh-CN" altLang="en-US" dirty="0" smtClean="0"/>
              <a:t>性质：稳定性；</a:t>
            </a:r>
            <a:endParaRPr lang="en-US" altLang="zh-CN" dirty="0" smtClean="0"/>
          </a:p>
          <a:p>
            <a:pPr lvl="1"/>
            <a:r>
              <a:rPr lang="zh-CN" altLang="en-US" dirty="0" smtClean="0"/>
              <a:t>性能：运算速度，空间；</a:t>
            </a:r>
            <a:endParaRPr lang="en-US" altLang="zh-CN" dirty="0" smtClean="0"/>
          </a:p>
          <a:p>
            <a:r>
              <a:rPr lang="zh-CN" altLang="en-US" dirty="0" smtClean="0"/>
              <a:t>应用的需求</a:t>
            </a:r>
            <a:endParaRPr lang="en-US" altLang="zh-CN" dirty="0" smtClean="0"/>
          </a:p>
          <a:p>
            <a:pPr lvl="1"/>
            <a:r>
              <a:rPr lang="zh-CN" altLang="en-US" dirty="0" smtClean="0"/>
              <a:t>根据实际问题设计算法，需要找出问题客观规律；</a:t>
            </a:r>
            <a:endParaRPr lang="en-US" altLang="zh-CN" dirty="0" smtClean="0"/>
          </a:p>
          <a:p>
            <a:pPr marL="457200" lvl="1" indent="0">
              <a:buNone/>
            </a:pPr>
            <a:endParaRPr lang="zh-CN" altLang="en-US" dirty="0"/>
          </a:p>
        </p:txBody>
      </p:sp>
      <p:sp>
        <p:nvSpPr>
          <p:cNvPr id="3" name="标题 2"/>
          <p:cNvSpPr>
            <a:spLocks noGrp="1"/>
          </p:cNvSpPr>
          <p:nvPr>
            <p:ph type="title"/>
          </p:nvPr>
        </p:nvSpPr>
        <p:spPr/>
        <p:txBody>
          <a:bodyPr/>
          <a:lstStyle/>
          <a:p>
            <a:r>
              <a:rPr lang="zh-CN" altLang="en-US" dirty="0" smtClean="0"/>
              <a:t>设计算法原因</a:t>
            </a:r>
            <a:endParaRPr lang="zh-CN" altLang="en-US" dirty="0"/>
          </a:p>
        </p:txBody>
      </p:sp>
      <p:sp>
        <p:nvSpPr>
          <p:cNvPr id="5" name="圆角矩形 4"/>
          <p:cNvSpPr/>
          <p:nvPr/>
        </p:nvSpPr>
        <p:spPr bwMode="auto">
          <a:xfrm>
            <a:off x="1187624" y="4581128"/>
            <a:ext cx="6264696" cy="1656184"/>
          </a:xfrm>
          <a:prstGeom prst="roundRect">
            <a:avLst/>
          </a:prstGeom>
          <a:ln>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800" b="1" u="sng" dirty="0" smtClean="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如何选择算法：</a:t>
            </a:r>
            <a:endParaRPr lang="en-US" altLang="zh-CN" sz="2800" b="1" u="sng" dirty="0" smtClean="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sz="2800" b="1" u="sng" dirty="0" smtClean="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根据</a:t>
            </a:r>
            <a:r>
              <a:rPr lang="zh-CN" altLang="en-US" sz="2800" b="1" u="sng"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性能和需求</a:t>
            </a:r>
            <a:r>
              <a:rPr lang="zh-CN" altLang="en-US" sz="2800" b="1" u="sng" dirty="0" smtClean="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进行综合选择；</a:t>
            </a:r>
            <a:endParaRPr lang="en-US" altLang="zh-CN" sz="2800" b="1" u="sng" dirty="0" smtClean="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1" i="0" u="sng" strike="noStrike" cap="none" normalizeH="0" baseline="0" dirty="0" smtClean="0">
                <a:ln>
                  <a:noFill/>
                </a:ln>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kumimoji="0" lang="zh-CN" altLang="en-US" sz="2800" b="1" i="0" u="sng" strike="noStrike" cap="none" normalizeH="0" baseline="0" dirty="0" smtClean="0">
                <a:ln>
                  <a:noFill/>
                </a:ln>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算法分析</a:t>
            </a:r>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9</a:t>
            </a:fld>
            <a:r>
              <a:rPr lang="en-US" altLang="zh-CN" smtClean="0"/>
              <a:t>/50</a:t>
            </a:r>
            <a:endParaRPr lang="en-US" altLang="zh-CN" dirty="0"/>
          </a:p>
        </p:txBody>
      </p:sp>
    </p:spTree>
    <p:extLst>
      <p:ext uri="{BB962C8B-B14F-4D97-AF65-F5344CB8AC3E}">
        <p14:creationId xmlns:p14="http://schemas.microsoft.com/office/powerpoint/2010/main" val="297386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4319</TotalTime>
  <Words>3057</Words>
  <Application>Microsoft Office PowerPoint</Application>
  <PresentationFormat>全屏显示(4:3)</PresentationFormat>
  <Paragraphs>419</Paragraphs>
  <Slides>50</Slides>
  <Notes>8</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50</vt:i4>
      </vt:variant>
    </vt:vector>
  </HeadingPairs>
  <TitlesOfParts>
    <vt:vector size="66" baseType="lpstr">
      <vt:lpstr>华文行楷</vt:lpstr>
      <vt:lpstr>华文新魏</vt:lpstr>
      <vt:lpstr>楷体</vt:lpstr>
      <vt:lpstr>隶书</vt:lpstr>
      <vt:lpstr>宋体</vt:lpstr>
      <vt:lpstr>微软雅黑</vt:lpstr>
      <vt:lpstr>Arial</vt:lpstr>
      <vt:lpstr>Calibri</vt:lpstr>
      <vt:lpstr>Cambria Math</vt:lpstr>
      <vt:lpstr>Comic Sans MS</vt:lpstr>
      <vt:lpstr>Symbol</vt:lpstr>
      <vt:lpstr>Times New Roman</vt:lpstr>
      <vt:lpstr>Wingdings</vt:lpstr>
      <vt:lpstr>默认设计模板</vt:lpstr>
      <vt:lpstr>公式</vt:lpstr>
      <vt:lpstr>Equation</vt:lpstr>
      <vt:lpstr>算法设计与分析</vt:lpstr>
      <vt:lpstr>算法设计与分析</vt:lpstr>
      <vt:lpstr>课程安排</vt:lpstr>
      <vt:lpstr>教学计划</vt:lpstr>
      <vt:lpstr>学习资料</vt:lpstr>
      <vt:lpstr>本讲提纲</vt:lpstr>
      <vt:lpstr>算法设计与分析</vt:lpstr>
      <vt:lpstr>一、课程意义</vt:lpstr>
      <vt:lpstr>设计算法原因</vt:lpstr>
      <vt:lpstr>算法分析</vt:lpstr>
      <vt:lpstr>算法设计与分析</vt:lpstr>
      <vt:lpstr>世界顶级编程</vt:lpstr>
      <vt:lpstr>国际大赛</vt:lpstr>
      <vt:lpstr>学术顶级会议及期刊</vt:lpstr>
      <vt:lpstr>算法工程师人才需求</vt:lpstr>
      <vt:lpstr>算法设计与分析</vt:lpstr>
      <vt:lpstr>二、算法(Algorithm)</vt:lpstr>
      <vt:lpstr>算法描述</vt:lpstr>
      <vt:lpstr>算法描述举例</vt:lpstr>
      <vt:lpstr>欧几里德算法 —“辗转相除”</vt:lpstr>
      <vt:lpstr>程序(Program)</vt:lpstr>
      <vt:lpstr>程序(Program)*续</vt:lpstr>
      <vt:lpstr>程序描述举例</vt:lpstr>
      <vt:lpstr>程序描述</vt:lpstr>
      <vt:lpstr>结构化程序设计</vt:lpstr>
      <vt:lpstr>结构化程序设计的基本要点</vt:lpstr>
      <vt:lpstr>程序模块化</vt:lpstr>
      <vt:lpstr>算法设计与分析</vt:lpstr>
      <vt:lpstr>三、算法复杂度分析</vt:lpstr>
      <vt:lpstr>时间复杂度定义</vt:lpstr>
      <vt:lpstr>算法时间关系</vt:lpstr>
      <vt:lpstr>在不同假定运行时间 (s)</vt:lpstr>
      <vt:lpstr>渐近分析记号在等式和不等式中的意义</vt:lpstr>
      <vt:lpstr>符号说明</vt:lpstr>
      <vt:lpstr>渐近分析记号的若干性质(1/3)</vt:lpstr>
      <vt:lpstr>渐近分析记号的若干性质(2/3)</vt:lpstr>
      <vt:lpstr>渐近分析记号的若干性质(3/3)</vt:lpstr>
      <vt:lpstr>两个定理</vt:lpstr>
      <vt:lpstr>时间复杂度</vt:lpstr>
      <vt:lpstr>举例程序段(1/5)</vt:lpstr>
      <vt:lpstr>举例程序段(2/5)</vt:lpstr>
      <vt:lpstr>举例程序段(3/5)</vt:lpstr>
      <vt:lpstr>举例程序段(4/5)</vt:lpstr>
      <vt:lpstr>举例程序段(5/5)</vt:lpstr>
      <vt:lpstr>举例分析-作业分级处理</vt:lpstr>
      <vt:lpstr>复杂性分析</vt:lpstr>
      <vt:lpstr>算法的改进</vt:lpstr>
      <vt:lpstr>空间复杂度</vt:lpstr>
      <vt:lpstr>小结</vt:lpstr>
      <vt:lpstr>作业</vt:lpstr>
    </vt:vector>
  </TitlesOfParts>
  <Company>Computer Science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算法设计与分析</dc:title>
  <dc:creator>wangxd</dc:creator>
  <cp:lastModifiedBy>jingchao</cp:lastModifiedBy>
  <cp:revision>275</cp:revision>
  <dcterms:created xsi:type="dcterms:W3CDTF">2003-12-16T08:40:21Z</dcterms:created>
  <dcterms:modified xsi:type="dcterms:W3CDTF">2016-03-23T02:32:16Z</dcterms:modified>
</cp:coreProperties>
</file>