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9" r:id="rId9"/>
    <p:sldId id="262" r:id="rId10"/>
    <p:sldId id="263" r:id="rId11"/>
    <p:sldId id="264" r:id="rId12"/>
    <p:sldId id="271" r:id="rId13"/>
    <p:sldId id="272" r:id="rId14"/>
    <p:sldId id="265" r:id="rId15"/>
    <p:sldId id="266" r:id="rId16"/>
  </p:sldIdLst>
  <p:sldSz cx="12192000" cy="6858000"/>
  <p:notesSz cx="12192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48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1219200" y="3300413"/>
            <a:ext cx="9753600" cy="2700337"/>
          </a:xfrm>
          <a:prstGeom prst="rect">
            <a:avLst/>
          </a:prstGeom>
        </p:spPr>
        <p:txBody>
          <a:bodyPr/>
          <a:lstStyle/>
          <a:p>
            <a:endParaRPr lang="en-IN" dirty="0"/>
          </a:p>
        </p:txBody>
      </p:sp>
    </p:spTree>
    <p:extLst>
      <p:ext uri="{BB962C8B-B14F-4D97-AF65-F5344CB8AC3E}">
        <p14:creationId xmlns:p14="http://schemas.microsoft.com/office/powerpoint/2010/main" val="227623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75635" y="669153"/>
            <a:ext cx="7840729" cy="432434"/>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99363" y="1062290"/>
            <a:ext cx="9193273" cy="26460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512439" y="6473443"/>
            <a:ext cx="1163954"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a:xfrm>
            <a:off x="11311645" y="6468871"/>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ct val="100000"/>
              </a:lnSpc>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47063" y="444978"/>
            <a:ext cx="7833359" cy="457200"/>
          </a:xfrm>
          <a:prstGeom prst="rect">
            <a:avLst/>
          </a:prstGeom>
        </p:spPr>
        <p:txBody>
          <a:bodyPr vert="horz" wrap="square" lIns="0" tIns="0" rIns="0" bIns="0" rtlCol="0">
            <a:spAutoFit/>
          </a:bodyPr>
          <a:lstStyle/>
          <a:p>
            <a:pPr marL="12700">
              <a:lnSpc>
                <a:spcPct val="100000"/>
              </a:lnSpc>
            </a:pPr>
            <a:r>
              <a:rPr sz="3600" b="1" dirty="0">
                <a:latin typeface="Times New Roman"/>
                <a:cs typeface="Times New Roman"/>
              </a:rPr>
              <a:t>S J C</a:t>
            </a:r>
            <a:r>
              <a:rPr sz="3600" b="1" spc="-10" dirty="0">
                <a:latin typeface="Times New Roman"/>
                <a:cs typeface="Times New Roman"/>
              </a:rPr>
              <a:t> </a:t>
            </a:r>
            <a:r>
              <a:rPr sz="3600" b="1" dirty="0">
                <a:latin typeface="Times New Roman"/>
                <a:cs typeface="Times New Roman"/>
              </a:rPr>
              <a:t>INSTITUTE</a:t>
            </a:r>
            <a:r>
              <a:rPr sz="3600" b="1" spc="-30" dirty="0">
                <a:latin typeface="Times New Roman"/>
                <a:cs typeface="Times New Roman"/>
              </a:rPr>
              <a:t> </a:t>
            </a:r>
            <a:r>
              <a:rPr sz="3600" b="1" spc="5" dirty="0">
                <a:latin typeface="Times New Roman"/>
                <a:cs typeface="Times New Roman"/>
              </a:rPr>
              <a:t>O</a:t>
            </a:r>
            <a:r>
              <a:rPr sz="3600" b="1" dirty="0">
                <a:latin typeface="Times New Roman"/>
                <a:cs typeface="Times New Roman"/>
              </a:rPr>
              <a:t>F</a:t>
            </a:r>
            <a:r>
              <a:rPr sz="3600" b="1" spc="-220" dirty="0">
                <a:latin typeface="Times New Roman"/>
                <a:cs typeface="Times New Roman"/>
              </a:rPr>
              <a:t> </a:t>
            </a:r>
            <a:r>
              <a:rPr sz="3600" b="1" dirty="0">
                <a:latin typeface="Times New Roman"/>
                <a:cs typeface="Times New Roman"/>
              </a:rPr>
              <a:t>TE</a:t>
            </a:r>
            <a:r>
              <a:rPr sz="3600" b="1" spc="10" dirty="0">
                <a:latin typeface="Times New Roman"/>
                <a:cs typeface="Times New Roman"/>
              </a:rPr>
              <a:t>C</a:t>
            </a:r>
            <a:r>
              <a:rPr sz="3600" b="1" dirty="0">
                <a:latin typeface="Times New Roman"/>
                <a:cs typeface="Times New Roman"/>
              </a:rPr>
              <a:t>HNOLOGY</a:t>
            </a:r>
            <a:endParaRPr sz="3600">
              <a:latin typeface="Times New Roman"/>
              <a:cs typeface="Times New Roman"/>
            </a:endParaRPr>
          </a:p>
        </p:txBody>
      </p:sp>
      <p:sp>
        <p:nvSpPr>
          <p:cNvPr id="3" name="object 3"/>
          <p:cNvSpPr txBox="1"/>
          <p:nvPr/>
        </p:nvSpPr>
        <p:spPr>
          <a:xfrm>
            <a:off x="1499363" y="1062290"/>
            <a:ext cx="8928735" cy="2730491"/>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D</a:t>
            </a:r>
            <a:r>
              <a:rPr sz="2400" b="1" spc="-10" dirty="0">
                <a:latin typeface="Times New Roman"/>
                <a:cs typeface="Times New Roman"/>
              </a:rPr>
              <a:t>E</a:t>
            </a:r>
            <a:r>
              <a:rPr sz="2400" b="1" dirty="0">
                <a:latin typeface="Times New Roman"/>
                <a:cs typeface="Times New Roman"/>
              </a:rPr>
              <a:t>P</a:t>
            </a:r>
            <a:r>
              <a:rPr sz="2400" b="1" spc="-10" dirty="0">
                <a:latin typeface="Times New Roman"/>
                <a:cs typeface="Times New Roman"/>
              </a:rPr>
              <a:t>A</a:t>
            </a:r>
            <a:r>
              <a:rPr sz="2400" b="1" dirty="0">
                <a:latin typeface="Times New Roman"/>
                <a:cs typeface="Times New Roman"/>
              </a:rPr>
              <a:t>R</a:t>
            </a:r>
            <a:r>
              <a:rPr sz="2400" b="1" spc="-10" dirty="0">
                <a:latin typeface="Times New Roman"/>
                <a:cs typeface="Times New Roman"/>
              </a:rPr>
              <a:t>TM</a:t>
            </a:r>
            <a:r>
              <a:rPr sz="2400" b="1" dirty="0">
                <a:latin typeface="Times New Roman"/>
                <a:cs typeface="Times New Roman"/>
              </a:rPr>
              <a:t>E</a:t>
            </a:r>
            <a:r>
              <a:rPr sz="2400" b="1" spc="-10" dirty="0">
                <a:latin typeface="Times New Roman"/>
                <a:cs typeface="Times New Roman"/>
              </a:rPr>
              <a:t>N</a:t>
            </a:r>
            <a:r>
              <a:rPr sz="2400" b="1" dirty="0">
                <a:latin typeface="Times New Roman"/>
                <a:cs typeface="Times New Roman"/>
              </a:rPr>
              <a:t>T</a:t>
            </a:r>
            <a:r>
              <a:rPr sz="2400" b="1" spc="-50" dirty="0">
                <a:latin typeface="Times New Roman"/>
                <a:cs typeface="Times New Roman"/>
              </a:rPr>
              <a:t> </a:t>
            </a:r>
            <a:r>
              <a:rPr sz="2400" b="1" dirty="0">
                <a:latin typeface="Times New Roman"/>
                <a:cs typeface="Times New Roman"/>
              </a:rPr>
              <a:t>OF</a:t>
            </a:r>
            <a:r>
              <a:rPr sz="2400" b="1" spc="-150" dirty="0">
                <a:latin typeface="Times New Roman"/>
                <a:cs typeface="Times New Roman"/>
              </a:rPr>
              <a:t> </a:t>
            </a:r>
            <a:r>
              <a:rPr sz="2400" b="1" dirty="0">
                <a:latin typeface="Times New Roman"/>
                <a:cs typeface="Times New Roman"/>
              </a:rPr>
              <a:t>CO</a:t>
            </a:r>
            <a:r>
              <a:rPr sz="2400" b="1" spc="-10" dirty="0">
                <a:latin typeface="Times New Roman"/>
                <a:cs typeface="Times New Roman"/>
              </a:rPr>
              <a:t>M</a:t>
            </a:r>
            <a:r>
              <a:rPr sz="2400" b="1" dirty="0">
                <a:latin typeface="Times New Roman"/>
                <a:cs typeface="Times New Roman"/>
              </a:rPr>
              <a:t>P</a:t>
            </a:r>
            <a:r>
              <a:rPr sz="2400" b="1" spc="-10" dirty="0">
                <a:latin typeface="Times New Roman"/>
                <a:cs typeface="Times New Roman"/>
              </a:rPr>
              <a:t>U</a:t>
            </a:r>
            <a:r>
              <a:rPr sz="2400" b="1" dirty="0">
                <a:latin typeface="Times New Roman"/>
                <a:cs typeface="Times New Roman"/>
              </a:rPr>
              <a:t>T</a:t>
            </a:r>
            <a:r>
              <a:rPr sz="2400" b="1" spc="-10" dirty="0">
                <a:latin typeface="Times New Roman"/>
                <a:cs typeface="Times New Roman"/>
              </a:rPr>
              <a:t>E</a:t>
            </a:r>
            <a:r>
              <a:rPr sz="2400" b="1" dirty="0">
                <a:latin typeface="Times New Roman"/>
                <a:cs typeface="Times New Roman"/>
              </a:rPr>
              <a:t>R</a:t>
            </a:r>
            <a:r>
              <a:rPr sz="2400" b="1" spc="-55" dirty="0">
                <a:latin typeface="Times New Roman"/>
                <a:cs typeface="Times New Roman"/>
              </a:rPr>
              <a:t> </a:t>
            </a:r>
            <a:r>
              <a:rPr sz="2400" b="1" dirty="0">
                <a:latin typeface="Times New Roman"/>
                <a:cs typeface="Times New Roman"/>
              </a:rPr>
              <a:t>S</a:t>
            </a:r>
            <a:r>
              <a:rPr sz="2400" b="1" spc="-10" dirty="0">
                <a:latin typeface="Times New Roman"/>
                <a:cs typeface="Times New Roman"/>
              </a:rPr>
              <a:t>C</a:t>
            </a:r>
            <a:r>
              <a:rPr sz="2400" b="1" dirty="0">
                <a:latin typeface="Times New Roman"/>
                <a:cs typeface="Times New Roman"/>
              </a:rPr>
              <a:t>IEN</a:t>
            </a:r>
            <a:r>
              <a:rPr sz="2400" b="1" spc="-15" dirty="0">
                <a:latin typeface="Times New Roman"/>
                <a:cs typeface="Times New Roman"/>
              </a:rPr>
              <a:t>C</a:t>
            </a:r>
            <a:r>
              <a:rPr sz="2400" b="1" dirty="0">
                <a:latin typeface="Times New Roman"/>
                <a:cs typeface="Times New Roman"/>
              </a:rPr>
              <a:t>E</a:t>
            </a:r>
            <a:r>
              <a:rPr sz="2400" b="1" spc="-140" dirty="0">
                <a:latin typeface="Times New Roman"/>
                <a:cs typeface="Times New Roman"/>
              </a:rPr>
              <a:t> </a:t>
            </a:r>
            <a:r>
              <a:rPr sz="2400" b="1" spc="-5" dirty="0">
                <a:latin typeface="Times New Roman"/>
                <a:cs typeface="Times New Roman"/>
              </a:rPr>
              <a:t>AN</a:t>
            </a:r>
            <a:r>
              <a:rPr sz="2400" b="1" dirty="0">
                <a:latin typeface="Times New Roman"/>
                <a:cs typeface="Times New Roman"/>
              </a:rPr>
              <a:t>D</a:t>
            </a:r>
            <a:r>
              <a:rPr sz="2400" b="1" spc="-15" dirty="0">
                <a:latin typeface="Times New Roman"/>
                <a:cs typeface="Times New Roman"/>
              </a:rPr>
              <a:t> </a:t>
            </a:r>
            <a:r>
              <a:rPr sz="2400" b="1" dirty="0">
                <a:latin typeface="Times New Roman"/>
                <a:cs typeface="Times New Roman"/>
              </a:rPr>
              <a:t>E</a:t>
            </a:r>
            <a:r>
              <a:rPr sz="2400" b="1" spc="-10" dirty="0">
                <a:latin typeface="Times New Roman"/>
                <a:cs typeface="Times New Roman"/>
              </a:rPr>
              <a:t>N</a:t>
            </a:r>
            <a:r>
              <a:rPr sz="2400" b="1" dirty="0">
                <a:latin typeface="Times New Roman"/>
                <a:cs typeface="Times New Roman"/>
              </a:rPr>
              <a:t>G</a:t>
            </a:r>
            <a:r>
              <a:rPr sz="2400" b="1" spc="15" dirty="0">
                <a:latin typeface="Times New Roman"/>
                <a:cs typeface="Times New Roman"/>
              </a:rPr>
              <a:t>I</a:t>
            </a:r>
            <a:r>
              <a:rPr sz="2400" b="1" dirty="0">
                <a:latin typeface="Times New Roman"/>
                <a:cs typeface="Times New Roman"/>
              </a:rPr>
              <a:t>N</a:t>
            </a:r>
            <a:r>
              <a:rPr sz="2400" b="1" spc="-10" dirty="0">
                <a:latin typeface="Times New Roman"/>
                <a:cs typeface="Times New Roman"/>
              </a:rPr>
              <a:t>E</a:t>
            </a:r>
            <a:r>
              <a:rPr sz="2400" b="1" dirty="0">
                <a:latin typeface="Times New Roman"/>
                <a:cs typeface="Times New Roman"/>
              </a:rPr>
              <a:t>ERI</a:t>
            </a:r>
            <a:r>
              <a:rPr sz="2400" b="1" spc="-10" dirty="0">
                <a:latin typeface="Times New Roman"/>
                <a:cs typeface="Times New Roman"/>
              </a:rPr>
              <a:t>N</a:t>
            </a:r>
            <a:r>
              <a:rPr sz="2400" b="1" dirty="0">
                <a:latin typeface="Times New Roman"/>
                <a:cs typeface="Times New Roman"/>
              </a:rPr>
              <a:t>G</a:t>
            </a:r>
            <a:endParaRPr sz="2400" dirty="0">
              <a:latin typeface="Times New Roman"/>
              <a:cs typeface="Times New Roman"/>
            </a:endParaRPr>
          </a:p>
          <a:p>
            <a:pPr marL="2454275" marR="2175510" algn="ctr">
              <a:lnSpc>
                <a:spcPct val="120100"/>
              </a:lnSpc>
              <a:spcBef>
                <a:spcPts val="320"/>
              </a:spcBef>
            </a:pPr>
            <a:r>
              <a:rPr sz="2400" dirty="0">
                <a:solidFill>
                  <a:srgbClr val="878787"/>
                </a:solidFill>
                <a:latin typeface="Times New Roman"/>
                <a:cs typeface="Times New Roman"/>
              </a:rPr>
              <a:t>The</a:t>
            </a:r>
            <a:r>
              <a:rPr sz="2400" spc="-40" dirty="0">
                <a:solidFill>
                  <a:srgbClr val="878787"/>
                </a:solidFill>
                <a:latin typeface="Times New Roman"/>
                <a:cs typeface="Times New Roman"/>
              </a:rPr>
              <a:t> </a:t>
            </a:r>
            <a:r>
              <a:rPr sz="2400" dirty="0">
                <a:solidFill>
                  <a:srgbClr val="878787"/>
                </a:solidFill>
                <a:latin typeface="Times New Roman"/>
                <a:cs typeface="Times New Roman"/>
              </a:rPr>
              <a:t>Project</a:t>
            </a:r>
            <a:r>
              <a:rPr sz="2400" spc="-40" dirty="0">
                <a:solidFill>
                  <a:srgbClr val="878787"/>
                </a:solidFill>
                <a:latin typeface="Times New Roman"/>
                <a:cs typeface="Times New Roman"/>
              </a:rPr>
              <a:t> </a:t>
            </a:r>
            <a:r>
              <a:rPr sz="2400" dirty="0">
                <a:solidFill>
                  <a:srgbClr val="878787"/>
                </a:solidFill>
                <a:latin typeface="Times New Roman"/>
                <a:cs typeface="Times New Roman"/>
              </a:rPr>
              <a:t>work Synopsis</a:t>
            </a:r>
            <a:r>
              <a:rPr sz="2400" spc="-15" dirty="0">
                <a:solidFill>
                  <a:srgbClr val="878787"/>
                </a:solidFill>
                <a:latin typeface="Times New Roman"/>
                <a:cs typeface="Times New Roman"/>
              </a:rPr>
              <a:t> </a:t>
            </a:r>
            <a:r>
              <a:rPr sz="2400" dirty="0">
                <a:solidFill>
                  <a:srgbClr val="878787"/>
                </a:solidFill>
                <a:latin typeface="Times New Roman"/>
                <a:cs typeface="Times New Roman"/>
              </a:rPr>
              <a:t>Review </a:t>
            </a:r>
            <a:r>
              <a:rPr sz="2400" spc="-5" dirty="0">
                <a:solidFill>
                  <a:srgbClr val="878787"/>
                </a:solidFill>
                <a:latin typeface="Times New Roman"/>
                <a:cs typeface="Times New Roman"/>
              </a:rPr>
              <a:t>On</a:t>
            </a:r>
            <a:endParaRPr lang="en-US" sz="2400" dirty="0">
              <a:latin typeface="Times New Roman"/>
              <a:cs typeface="Times New Roman"/>
            </a:endParaRPr>
          </a:p>
          <a:p>
            <a:pPr marL="1150620" marR="871855" algn="ctr">
              <a:lnSpc>
                <a:spcPts val="3679"/>
              </a:lnSpc>
              <a:spcBef>
                <a:spcPts val="1015"/>
              </a:spcBef>
            </a:pPr>
            <a:r>
              <a:rPr lang="en-US" sz="2400" spc="5" dirty="0">
                <a:solidFill>
                  <a:srgbClr val="375F91"/>
                </a:solidFill>
                <a:latin typeface="Times New Roman"/>
                <a:cs typeface="Times New Roman"/>
              </a:rPr>
              <a:t>“</a:t>
            </a:r>
            <a:r>
              <a:rPr lang="en-US" sz="2400" b="1" spc="5" dirty="0">
                <a:solidFill>
                  <a:srgbClr val="375F91"/>
                </a:solidFill>
                <a:latin typeface="Times New Roman"/>
                <a:cs typeface="Times New Roman"/>
              </a:rPr>
              <a:t>Deep Learning Based Classification Of Bio Degradable And Non Bio Degradable </a:t>
            </a:r>
            <a:r>
              <a:rPr lang="en-US" sz="2400" b="1" dirty="0">
                <a:solidFill>
                  <a:srgbClr val="375F91"/>
                </a:solidFill>
                <a:latin typeface="Times New Roman"/>
                <a:cs typeface="Times New Roman"/>
              </a:rPr>
              <a:t>Using  CNN</a:t>
            </a:r>
            <a:r>
              <a:rPr lang="en-US" sz="2400" dirty="0">
                <a:solidFill>
                  <a:srgbClr val="375F91"/>
                </a:solidFill>
                <a:latin typeface="Times New Roman"/>
                <a:cs typeface="Times New Roman"/>
              </a:rPr>
              <a:t>”</a:t>
            </a:r>
            <a:endParaRPr lang="en-US" sz="2400" dirty="0">
              <a:latin typeface="Times New Roman"/>
              <a:cs typeface="Times New Roman"/>
            </a:endParaRPr>
          </a:p>
          <a:p>
            <a:pPr marL="336550" algn="ctr">
              <a:lnSpc>
                <a:spcPct val="100000"/>
              </a:lnSpc>
              <a:spcBef>
                <a:spcPts val="420"/>
              </a:spcBef>
            </a:pPr>
            <a:r>
              <a:rPr sz="2000" b="1" dirty="0">
                <a:latin typeface="Times New Roman"/>
                <a:cs typeface="Times New Roman"/>
              </a:rPr>
              <a:t>PRESENT</a:t>
            </a:r>
            <a:r>
              <a:rPr sz="2000" b="1" spc="-20" dirty="0">
                <a:latin typeface="Times New Roman"/>
                <a:cs typeface="Times New Roman"/>
              </a:rPr>
              <a:t>E</a:t>
            </a:r>
            <a:r>
              <a:rPr sz="2000" b="1" dirty="0">
                <a:latin typeface="Times New Roman"/>
                <a:cs typeface="Times New Roman"/>
              </a:rPr>
              <a:t>D</a:t>
            </a:r>
            <a:r>
              <a:rPr sz="2000" b="1" spc="10" dirty="0">
                <a:latin typeface="Times New Roman"/>
                <a:cs typeface="Times New Roman"/>
              </a:rPr>
              <a:t> </a:t>
            </a:r>
            <a:r>
              <a:rPr sz="2000" b="1" spc="-5" dirty="0">
                <a:latin typeface="Times New Roman"/>
                <a:cs typeface="Times New Roman"/>
              </a:rPr>
              <a:t>BY</a:t>
            </a:r>
            <a:endParaRPr sz="2000" dirty="0">
              <a:latin typeface="Times New Roman"/>
              <a:cs typeface="Times New Roman"/>
            </a:endParaRPr>
          </a:p>
        </p:txBody>
      </p:sp>
      <p:sp>
        <p:nvSpPr>
          <p:cNvPr id="4" name="object 4"/>
          <p:cNvSpPr txBox="1"/>
          <p:nvPr/>
        </p:nvSpPr>
        <p:spPr>
          <a:xfrm>
            <a:off x="2992884" y="3806425"/>
            <a:ext cx="4812030" cy="1743710"/>
          </a:xfrm>
          <a:prstGeom prst="rect">
            <a:avLst/>
          </a:prstGeom>
        </p:spPr>
        <p:txBody>
          <a:bodyPr vert="horz" wrap="square" lIns="0" tIns="0" rIns="0" bIns="0" rtlCol="0">
            <a:spAutoFit/>
          </a:bodyPr>
          <a:lstStyle/>
          <a:p>
            <a:pPr marL="12700" marR="3139440" indent="1270">
              <a:lnSpc>
                <a:spcPct val="120000"/>
              </a:lnSpc>
            </a:pPr>
            <a:r>
              <a:rPr sz="2000" dirty="0">
                <a:solidFill>
                  <a:srgbClr val="001F5F"/>
                </a:solidFill>
                <a:latin typeface="Times New Roman"/>
                <a:cs typeface="Times New Roman"/>
              </a:rPr>
              <a:t>Ka</a:t>
            </a:r>
            <a:r>
              <a:rPr sz="2000" spc="5" dirty="0">
                <a:solidFill>
                  <a:srgbClr val="001F5F"/>
                </a:solidFill>
                <a:latin typeface="Times New Roman"/>
                <a:cs typeface="Times New Roman"/>
              </a:rPr>
              <a:t>v</a:t>
            </a:r>
            <a:r>
              <a:rPr sz="2000" dirty="0">
                <a:solidFill>
                  <a:srgbClr val="001F5F"/>
                </a:solidFill>
                <a:latin typeface="Times New Roman"/>
                <a:cs typeface="Times New Roman"/>
              </a:rPr>
              <a:t>y</a:t>
            </a:r>
            <a:r>
              <a:rPr sz="2000" spc="-10" dirty="0">
                <a:solidFill>
                  <a:srgbClr val="001F5F"/>
                </a:solidFill>
                <a:latin typeface="Times New Roman"/>
                <a:cs typeface="Times New Roman"/>
              </a:rPr>
              <a:t>a</a:t>
            </a:r>
            <a:r>
              <a:rPr sz="2000" spc="-15" dirty="0">
                <a:solidFill>
                  <a:srgbClr val="001F5F"/>
                </a:solidFill>
                <a:latin typeface="Times New Roman"/>
                <a:cs typeface="Times New Roman"/>
              </a:rPr>
              <a:t>s</a:t>
            </a:r>
            <a:r>
              <a:rPr sz="2000" dirty="0">
                <a:solidFill>
                  <a:srgbClr val="001F5F"/>
                </a:solidFill>
                <a:latin typeface="Times New Roman"/>
                <a:cs typeface="Times New Roman"/>
              </a:rPr>
              <a:t>h</a:t>
            </a:r>
            <a:r>
              <a:rPr sz="2000" spc="5" dirty="0">
                <a:solidFill>
                  <a:srgbClr val="001F5F"/>
                </a:solidFill>
                <a:latin typeface="Times New Roman"/>
                <a:cs typeface="Times New Roman"/>
              </a:rPr>
              <a:t>r</a:t>
            </a:r>
            <a:r>
              <a:rPr sz="2000" dirty="0">
                <a:solidFill>
                  <a:srgbClr val="001F5F"/>
                </a:solidFill>
                <a:latin typeface="Times New Roman"/>
                <a:cs typeface="Times New Roman"/>
              </a:rPr>
              <a:t>ee</a:t>
            </a:r>
            <a:r>
              <a:rPr sz="2000" spc="-15" dirty="0">
                <a:solidFill>
                  <a:srgbClr val="001F5F"/>
                </a:solidFill>
                <a:latin typeface="Times New Roman"/>
                <a:cs typeface="Times New Roman"/>
              </a:rPr>
              <a:t> </a:t>
            </a:r>
            <a:r>
              <a:rPr sz="2000" dirty="0">
                <a:solidFill>
                  <a:srgbClr val="001F5F"/>
                </a:solidFill>
                <a:latin typeface="Times New Roman"/>
                <a:cs typeface="Times New Roman"/>
              </a:rPr>
              <a:t>K</a:t>
            </a:r>
            <a:r>
              <a:rPr sz="2000" spc="-15" dirty="0">
                <a:solidFill>
                  <a:srgbClr val="001F5F"/>
                </a:solidFill>
                <a:latin typeface="Times New Roman"/>
                <a:cs typeface="Times New Roman"/>
              </a:rPr>
              <a:t> </a:t>
            </a:r>
            <a:r>
              <a:rPr sz="2000" dirty="0">
                <a:solidFill>
                  <a:srgbClr val="001F5F"/>
                </a:solidFill>
                <a:latin typeface="Times New Roman"/>
                <a:cs typeface="Times New Roman"/>
              </a:rPr>
              <a:t>S Keer</a:t>
            </a:r>
            <a:r>
              <a:rPr sz="2000" spc="-20" dirty="0">
                <a:solidFill>
                  <a:srgbClr val="001F5F"/>
                </a:solidFill>
                <a:latin typeface="Times New Roman"/>
                <a:cs typeface="Times New Roman"/>
              </a:rPr>
              <a:t>t</a:t>
            </a:r>
            <a:r>
              <a:rPr sz="2000" dirty="0">
                <a:solidFill>
                  <a:srgbClr val="001F5F"/>
                </a:solidFill>
                <a:latin typeface="Times New Roman"/>
                <a:cs typeface="Times New Roman"/>
              </a:rPr>
              <a:t>ha</a:t>
            </a:r>
            <a:r>
              <a:rPr sz="2000" spc="5" dirty="0">
                <a:solidFill>
                  <a:srgbClr val="001F5F"/>
                </a:solidFill>
                <a:latin typeface="Times New Roman"/>
                <a:cs typeface="Times New Roman"/>
              </a:rPr>
              <a:t>n</a:t>
            </a:r>
            <a:r>
              <a:rPr sz="2000" dirty="0">
                <a:solidFill>
                  <a:srgbClr val="001F5F"/>
                </a:solidFill>
                <a:latin typeface="Times New Roman"/>
                <a:cs typeface="Times New Roman"/>
              </a:rPr>
              <a:t>a</a:t>
            </a:r>
            <a:r>
              <a:rPr sz="2000" spc="-15" dirty="0">
                <a:solidFill>
                  <a:srgbClr val="001F5F"/>
                </a:solidFill>
                <a:latin typeface="Times New Roman"/>
                <a:cs typeface="Times New Roman"/>
              </a:rPr>
              <a:t> </a:t>
            </a:r>
            <a:r>
              <a:rPr sz="2000" dirty="0">
                <a:solidFill>
                  <a:srgbClr val="001F5F"/>
                </a:solidFill>
                <a:latin typeface="Times New Roman"/>
                <a:cs typeface="Times New Roman"/>
              </a:rPr>
              <a:t>S N</a:t>
            </a:r>
            <a:r>
              <a:rPr sz="2000" spc="-10" dirty="0">
                <a:solidFill>
                  <a:srgbClr val="001F5F"/>
                </a:solidFill>
                <a:latin typeface="Times New Roman"/>
                <a:cs typeface="Times New Roman"/>
              </a:rPr>
              <a:t>a</a:t>
            </a:r>
            <a:r>
              <a:rPr sz="2000" dirty="0">
                <a:solidFill>
                  <a:srgbClr val="001F5F"/>
                </a:solidFill>
                <a:latin typeface="Times New Roman"/>
                <a:cs typeface="Times New Roman"/>
              </a:rPr>
              <a:t>gashree C</a:t>
            </a:r>
            <a:r>
              <a:rPr sz="2000" spc="-10" dirty="0">
                <a:solidFill>
                  <a:srgbClr val="001F5F"/>
                </a:solidFill>
                <a:latin typeface="Times New Roman"/>
                <a:cs typeface="Times New Roman"/>
              </a:rPr>
              <a:t> </a:t>
            </a:r>
            <a:r>
              <a:rPr sz="2000" dirty="0">
                <a:solidFill>
                  <a:srgbClr val="001F5F"/>
                </a:solidFill>
                <a:latin typeface="Times New Roman"/>
                <a:cs typeface="Times New Roman"/>
              </a:rPr>
              <a:t>R N</a:t>
            </a:r>
            <a:r>
              <a:rPr sz="2000" spc="-10" dirty="0">
                <a:solidFill>
                  <a:srgbClr val="001F5F"/>
                </a:solidFill>
                <a:latin typeface="Times New Roman"/>
                <a:cs typeface="Times New Roman"/>
              </a:rPr>
              <a:t>a</a:t>
            </a:r>
            <a:r>
              <a:rPr sz="2000" dirty="0">
                <a:solidFill>
                  <a:srgbClr val="001F5F"/>
                </a:solidFill>
                <a:latin typeface="Times New Roman"/>
                <a:cs typeface="Times New Roman"/>
              </a:rPr>
              <a:t>vya L</a:t>
            </a:r>
            <a:endParaRPr sz="2000" dirty="0">
              <a:latin typeface="Times New Roman"/>
              <a:cs typeface="Times New Roman"/>
            </a:endParaRPr>
          </a:p>
          <a:p>
            <a:pPr marL="1430020">
              <a:lnSpc>
                <a:spcPct val="100000"/>
              </a:lnSpc>
              <a:spcBef>
                <a:spcPts val="505"/>
              </a:spcBef>
            </a:pPr>
            <a:r>
              <a:rPr sz="2000" b="1" dirty="0">
                <a:latin typeface="Times New Roman"/>
                <a:cs typeface="Times New Roman"/>
              </a:rPr>
              <a:t>UNDER</a:t>
            </a:r>
            <a:r>
              <a:rPr sz="2000" b="1" spc="-20" dirty="0">
                <a:latin typeface="Times New Roman"/>
                <a:cs typeface="Times New Roman"/>
              </a:rPr>
              <a:t> T</a:t>
            </a:r>
            <a:r>
              <a:rPr sz="2000" b="1" dirty="0">
                <a:latin typeface="Times New Roman"/>
                <a:cs typeface="Times New Roman"/>
              </a:rPr>
              <a:t>HE</a:t>
            </a:r>
            <a:r>
              <a:rPr sz="2000" b="1" spc="25" dirty="0">
                <a:latin typeface="Times New Roman"/>
                <a:cs typeface="Times New Roman"/>
              </a:rPr>
              <a:t> </a:t>
            </a:r>
            <a:r>
              <a:rPr sz="2000" b="1" dirty="0">
                <a:latin typeface="Times New Roman"/>
                <a:cs typeface="Times New Roman"/>
              </a:rPr>
              <a:t>GUI</a:t>
            </a:r>
            <a:r>
              <a:rPr sz="2000" b="1" spc="-15" dirty="0">
                <a:latin typeface="Times New Roman"/>
                <a:cs typeface="Times New Roman"/>
              </a:rPr>
              <a:t>D</a:t>
            </a:r>
            <a:r>
              <a:rPr sz="2000" b="1" dirty="0">
                <a:latin typeface="Times New Roman"/>
                <a:cs typeface="Times New Roman"/>
              </a:rPr>
              <a:t>ANCE</a:t>
            </a:r>
            <a:r>
              <a:rPr sz="2000" b="1" spc="-1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p:txBody>
      </p:sp>
      <p:sp>
        <p:nvSpPr>
          <p:cNvPr id="5" name="object 5"/>
          <p:cNvSpPr txBox="1"/>
          <p:nvPr/>
        </p:nvSpPr>
        <p:spPr>
          <a:xfrm>
            <a:off x="7899665" y="3806425"/>
            <a:ext cx="1370330" cy="1377950"/>
          </a:xfrm>
          <a:prstGeom prst="rect">
            <a:avLst/>
          </a:prstGeom>
        </p:spPr>
        <p:txBody>
          <a:bodyPr vert="horz" wrap="square" lIns="0" tIns="0" rIns="0" bIns="0" rtlCol="0">
            <a:spAutoFit/>
          </a:bodyPr>
          <a:lstStyle/>
          <a:p>
            <a:pPr marL="42545">
              <a:lnSpc>
                <a:spcPct val="100000"/>
              </a:lnSpc>
            </a:pPr>
            <a:r>
              <a:rPr sz="2000" dirty="0">
                <a:solidFill>
                  <a:srgbClr val="001F5F"/>
                </a:solidFill>
                <a:latin typeface="Times New Roman"/>
                <a:cs typeface="Times New Roman"/>
              </a:rPr>
              <a:t>1</a:t>
            </a:r>
            <a:r>
              <a:rPr sz="2000" spc="5" dirty="0">
                <a:solidFill>
                  <a:srgbClr val="001F5F"/>
                </a:solidFill>
                <a:latin typeface="Times New Roman"/>
                <a:cs typeface="Times New Roman"/>
              </a:rPr>
              <a:t>S</a:t>
            </a:r>
            <a:r>
              <a:rPr sz="2000" spc="-15" dirty="0">
                <a:solidFill>
                  <a:srgbClr val="001F5F"/>
                </a:solidFill>
                <a:latin typeface="Times New Roman"/>
                <a:cs typeface="Times New Roman"/>
              </a:rPr>
              <a:t>J</a:t>
            </a:r>
            <a:r>
              <a:rPr sz="2000" dirty="0">
                <a:solidFill>
                  <a:srgbClr val="001F5F"/>
                </a:solidFill>
                <a:latin typeface="Times New Roman"/>
                <a:cs typeface="Times New Roman"/>
              </a:rPr>
              <a:t>2</a:t>
            </a:r>
            <a:r>
              <a:rPr sz="2000" spc="10" dirty="0">
                <a:solidFill>
                  <a:srgbClr val="001F5F"/>
                </a:solidFill>
                <a:latin typeface="Times New Roman"/>
                <a:cs typeface="Times New Roman"/>
              </a:rPr>
              <a:t>0</a:t>
            </a:r>
            <a:r>
              <a:rPr sz="2000" spc="-20" dirty="0">
                <a:solidFill>
                  <a:srgbClr val="001F5F"/>
                </a:solidFill>
                <a:latin typeface="Times New Roman"/>
                <a:cs typeface="Times New Roman"/>
              </a:rPr>
              <a:t>C</a:t>
            </a:r>
            <a:r>
              <a:rPr sz="2000" dirty="0">
                <a:solidFill>
                  <a:srgbClr val="001F5F"/>
                </a:solidFill>
                <a:latin typeface="Times New Roman"/>
                <a:cs typeface="Times New Roman"/>
              </a:rPr>
              <a:t>S0</a:t>
            </a:r>
            <a:r>
              <a:rPr sz="2000" spc="-10" dirty="0">
                <a:solidFill>
                  <a:srgbClr val="001F5F"/>
                </a:solidFill>
                <a:latin typeface="Times New Roman"/>
                <a:cs typeface="Times New Roman"/>
              </a:rPr>
              <a:t>6</a:t>
            </a:r>
            <a:r>
              <a:rPr sz="2000" dirty="0">
                <a:solidFill>
                  <a:srgbClr val="001F5F"/>
                </a:solidFill>
                <a:latin typeface="Times New Roman"/>
                <a:cs typeface="Times New Roman"/>
              </a:rPr>
              <a:t>8</a:t>
            </a:r>
            <a:endParaRPr sz="2000">
              <a:latin typeface="Times New Roman"/>
              <a:cs typeface="Times New Roman"/>
            </a:endParaRPr>
          </a:p>
          <a:p>
            <a:pPr marL="44450">
              <a:lnSpc>
                <a:spcPct val="100000"/>
              </a:lnSpc>
              <a:spcBef>
                <a:spcPts val="490"/>
              </a:spcBef>
            </a:pPr>
            <a:r>
              <a:rPr sz="2000" dirty="0">
                <a:solidFill>
                  <a:srgbClr val="001F5F"/>
                </a:solidFill>
                <a:latin typeface="Times New Roman"/>
                <a:cs typeface="Times New Roman"/>
              </a:rPr>
              <a:t>1</a:t>
            </a:r>
            <a:r>
              <a:rPr sz="2000" spc="5" dirty="0">
                <a:solidFill>
                  <a:srgbClr val="001F5F"/>
                </a:solidFill>
                <a:latin typeface="Times New Roman"/>
                <a:cs typeface="Times New Roman"/>
              </a:rPr>
              <a:t>S</a:t>
            </a:r>
            <a:r>
              <a:rPr sz="2000" spc="-15" dirty="0">
                <a:solidFill>
                  <a:srgbClr val="001F5F"/>
                </a:solidFill>
                <a:latin typeface="Times New Roman"/>
                <a:cs typeface="Times New Roman"/>
              </a:rPr>
              <a:t>J</a:t>
            </a:r>
            <a:r>
              <a:rPr sz="2000" dirty="0">
                <a:solidFill>
                  <a:srgbClr val="001F5F"/>
                </a:solidFill>
                <a:latin typeface="Times New Roman"/>
                <a:cs typeface="Times New Roman"/>
              </a:rPr>
              <a:t>2</a:t>
            </a:r>
            <a:r>
              <a:rPr sz="2000" spc="10" dirty="0">
                <a:solidFill>
                  <a:srgbClr val="001F5F"/>
                </a:solidFill>
                <a:latin typeface="Times New Roman"/>
                <a:cs typeface="Times New Roman"/>
              </a:rPr>
              <a:t>0</a:t>
            </a:r>
            <a:r>
              <a:rPr sz="2000" spc="-20" dirty="0">
                <a:solidFill>
                  <a:srgbClr val="001F5F"/>
                </a:solidFill>
                <a:latin typeface="Times New Roman"/>
                <a:cs typeface="Times New Roman"/>
              </a:rPr>
              <a:t>C</a:t>
            </a:r>
            <a:r>
              <a:rPr sz="2000" dirty="0">
                <a:solidFill>
                  <a:srgbClr val="001F5F"/>
                </a:solidFill>
                <a:latin typeface="Times New Roman"/>
                <a:cs typeface="Times New Roman"/>
              </a:rPr>
              <a:t>S0</a:t>
            </a:r>
            <a:r>
              <a:rPr sz="2000" spc="-10" dirty="0">
                <a:solidFill>
                  <a:srgbClr val="001F5F"/>
                </a:solidFill>
                <a:latin typeface="Times New Roman"/>
                <a:cs typeface="Times New Roman"/>
              </a:rPr>
              <a:t>6</a:t>
            </a:r>
            <a:r>
              <a:rPr sz="2000" dirty="0">
                <a:solidFill>
                  <a:srgbClr val="001F5F"/>
                </a:solidFill>
                <a:latin typeface="Times New Roman"/>
                <a:cs typeface="Times New Roman"/>
              </a:rPr>
              <a:t>9</a:t>
            </a:r>
            <a:endParaRPr sz="2000">
              <a:latin typeface="Times New Roman"/>
              <a:cs typeface="Times New Roman"/>
            </a:endParaRPr>
          </a:p>
          <a:p>
            <a:pPr marL="12700">
              <a:lnSpc>
                <a:spcPct val="100000"/>
              </a:lnSpc>
              <a:spcBef>
                <a:spcPts val="470"/>
              </a:spcBef>
            </a:pPr>
            <a:r>
              <a:rPr sz="2000" dirty="0">
                <a:solidFill>
                  <a:srgbClr val="001F5F"/>
                </a:solidFill>
                <a:latin typeface="Times New Roman"/>
                <a:cs typeface="Times New Roman"/>
              </a:rPr>
              <a:t>1</a:t>
            </a:r>
            <a:r>
              <a:rPr sz="2000" spc="5" dirty="0">
                <a:solidFill>
                  <a:srgbClr val="001F5F"/>
                </a:solidFill>
                <a:latin typeface="Times New Roman"/>
                <a:cs typeface="Times New Roman"/>
              </a:rPr>
              <a:t>S</a:t>
            </a:r>
            <a:r>
              <a:rPr sz="2000" spc="-15" dirty="0">
                <a:solidFill>
                  <a:srgbClr val="001F5F"/>
                </a:solidFill>
                <a:latin typeface="Times New Roman"/>
                <a:cs typeface="Times New Roman"/>
              </a:rPr>
              <a:t>J</a:t>
            </a:r>
            <a:r>
              <a:rPr sz="2000" dirty="0">
                <a:solidFill>
                  <a:srgbClr val="001F5F"/>
                </a:solidFill>
                <a:latin typeface="Times New Roman"/>
                <a:cs typeface="Times New Roman"/>
              </a:rPr>
              <a:t>2</a:t>
            </a:r>
            <a:r>
              <a:rPr sz="2000" spc="10" dirty="0">
                <a:solidFill>
                  <a:srgbClr val="001F5F"/>
                </a:solidFill>
                <a:latin typeface="Times New Roman"/>
                <a:cs typeface="Times New Roman"/>
              </a:rPr>
              <a:t>0</a:t>
            </a:r>
            <a:r>
              <a:rPr sz="2000" spc="-20" dirty="0">
                <a:solidFill>
                  <a:srgbClr val="001F5F"/>
                </a:solidFill>
                <a:latin typeface="Times New Roman"/>
                <a:cs typeface="Times New Roman"/>
              </a:rPr>
              <a:t>C</a:t>
            </a:r>
            <a:r>
              <a:rPr sz="2000" dirty="0">
                <a:solidFill>
                  <a:srgbClr val="001F5F"/>
                </a:solidFill>
                <a:latin typeface="Times New Roman"/>
                <a:cs typeface="Times New Roman"/>
              </a:rPr>
              <a:t>S0</a:t>
            </a:r>
            <a:r>
              <a:rPr sz="2000" spc="-10" dirty="0">
                <a:solidFill>
                  <a:srgbClr val="001F5F"/>
                </a:solidFill>
                <a:latin typeface="Times New Roman"/>
                <a:cs typeface="Times New Roman"/>
              </a:rPr>
              <a:t>9</a:t>
            </a:r>
            <a:r>
              <a:rPr sz="2000" dirty="0">
                <a:solidFill>
                  <a:srgbClr val="001F5F"/>
                </a:solidFill>
                <a:latin typeface="Times New Roman"/>
                <a:cs typeface="Times New Roman"/>
              </a:rPr>
              <a:t>2</a:t>
            </a:r>
            <a:endParaRPr sz="2000">
              <a:latin typeface="Times New Roman"/>
              <a:cs typeface="Times New Roman"/>
            </a:endParaRPr>
          </a:p>
          <a:p>
            <a:pPr marL="44450">
              <a:lnSpc>
                <a:spcPct val="100000"/>
              </a:lnSpc>
              <a:spcBef>
                <a:spcPts val="480"/>
              </a:spcBef>
            </a:pPr>
            <a:r>
              <a:rPr sz="2000" dirty="0">
                <a:solidFill>
                  <a:srgbClr val="001F5F"/>
                </a:solidFill>
                <a:latin typeface="Times New Roman"/>
                <a:cs typeface="Times New Roman"/>
              </a:rPr>
              <a:t>1</a:t>
            </a:r>
            <a:r>
              <a:rPr sz="2000" spc="5" dirty="0">
                <a:solidFill>
                  <a:srgbClr val="001F5F"/>
                </a:solidFill>
                <a:latin typeface="Times New Roman"/>
                <a:cs typeface="Times New Roman"/>
              </a:rPr>
              <a:t>S</a:t>
            </a:r>
            <a:r>
              <a:rPr sz="2000" spc="-15" dirty="0">
                <a:solidFill>
                  <a:srgbClr val="001F5F"/>
                </a:solidFill>
                <a:latin typeface="Times New Roman"/>
                <a:cs typeface="Times New Roman"/>
              </a:rPr>
              <a:t>J</a:t>
            </a:r>
            <a:r>
              <a:rPr sz="2000" dirty="0">
                <a:solidFill>
                  <a:srgbClr val="001F5F"/>
                </a:solidFill>
                <a:latin typeface="Times New Roman"/>
                <a:cs typeface="Times New Roman"/>
              </a:rPr>
              <a:t>2</a:t>
            </a:r>
            <a:r>
              <a:rPr sz="2000" spc="10" dirty="0">
                <a:solidFill>
                  <a:srgbClr val="001F5F"/>
                </a:solidFill>
                <a:latin typeface="Times New Roman"/>
                <a:cs typeface="Times New Roman"/>
              </a:rPr>
              <a:t>0</a:t>
            </a:r>
            <a:r>
              <a:rPr sz="2000" spc="-20" dirty="0">
                <a:solidFill>
                  <a:srgbClr val="001F5F"/>
                </a:solidFill>
                <a:latin typeface="Times New Roman"/>
                <a:cs typeface="Times New Roman"/>
              </a:rPr>
              <a:t>C</a:t>
            </a:r>
            <a:r>
              <a:rPr sz="2000" dirty="0">
                <a:solidFill>
                  <a:srgbClr val="001F5F"/>
                </a:solidFill>
                <a:latin typeface="Times New Roman"/>
                <a:cs typeface="Times New Roman"/>
              </a:rPr>
              <a:t>S0</a:t>
            </a:r>
            <a:r>
              <a:rPr sz="2000" spc="-10" dirty="0">
                <a:solidFill>
                  <a:srgbClr val="001F5F"/>
                </a:solidFill>
                <a:latin typeface="Times New Roman"/>
                <a:cs typeface="Times New Roman"/>
              </a:rPr>
              <a:t>9</a:t>
            </a:r>
            <a:r>
              <a:rPr sz="2000" dirty="0">
                <a:solidFill>
                  <a:srgbClr val="001F5F"/>
                </a:solidFill>
                <a:latin typeface="Times New Roman"/>
                <a:cs typeface="Times New Roman"/>
              </a:rPr>
              <a:t>4</a:t>
            </a:r>
            <a:endParaRPr sz="2000">
              <a:latin typeface="Times New Roman"/>
              <a:cs typeface="Times New Roman"/>
            </a:endParaRPr>
          </a:p>
        </p:txBody>
      </p:sp>
      <p:sp>
        <p:nvSpPr>
          <p:cNvPr id="6" name="object 6"/>
          <p:cNvSpPr txBox="1"/>
          <p:nvPr/>
        </p:nvSpPr>
        <p:spPr>
          <a:xfrm>
            <a:off x="1816355" y="5719224"/>
            <a:ext cx="1967864" cy="960119"/>
          </a:xfrm>
          <a:prstGeom prst="rect">
            <a:avLst/>
          </a:prstGeom>
        </p:spPr>
        <p:txBody>
          <a:bodyPr vert="horz" wrap="square" lIns="0" tIns="0" rIns="0" bIns="0" rtlCol="0">
            <a:spAutoFit/>
          </a:bodyPr>
          <a:lstStyle/>
          <a:p>
            <a:pPr marL="12700" marR="5080">
              <a:lnSpc>
                <a:spcPct val="111100"/>
              </a:lnSpc>
            </a:pPr>
            <a:r>
              <a:rPr sz="2000" b="1" dirty="0">
                <a:latin typeface="Times New Roman"/>
                <a:cs typeface="Times New Roman"/>
              </a:rPr>
              <a:t>Prof A</a:t>
            </a:r>
            <a:r>
              <a:rPr sz="2000" b="1" spc="-10" dirty="0">
                <a:latin typeface="Times New Roman"/>
                <a:cs typeface="Times New Roman"/>
              </a:rPr>
              <a:t>s</a:t>
            </a:r>
            <a:r>
              <a:rPr sz="2000" b="1" dirty="0">
                <a:latin typeface="Times New Roman"/>
                <a:cs typeface="Times New Roman"/>
              </a:rPr>
              <a:t>hok K</a:t>
            </a:r>
            <a:r>
              <a:rPr sz="2000" b="1" spc="-20" dirty="0">
                <a:latin typeface="Times New Roman"/>
                <a:cs typeface="Times New Roman"/>
              </a:rPr>
              <a:t> </a:t>
            </a:r>
            <a:r>
              <a:rPr sz="2000" b="1" dirty="0">
                <a:latin typeface="Times New Roman"/>
                <a:cs typeface="Times New Roman"/>
              </a:rPr>
              <a:t>N </a:t>
            </a:r>
            <a:r>
              <a:rPr sz="2000" dirty="0">
                <a:solidFill>
                  <a:srgbClr val="001F5F"/>
                </a:solidFill>
                <a:latin typeface="Times New Roman"/>
                <a:cs typeface="Times New Roman"/>
              </a:rPr>
              <a:t>Assistant</a:t>
            </a:r>
            <a:r>
              <a:rPr sz="2000" spc="-15" dirty="0">
                <a:solidFill>
                  <a:srgbClr val="001F5F"/>
                </a:solidFill>
                <a:latin typeface="Times New Roman"/>
                <a:cs typeface="Times New Roman"/>
              </a:rPr>
              <a:t> </a:t>
            </a:r>
            <a:r>
              <a:rPr sz="2000" dirty="0">
                <a:solidFill>
                  <a:srgbClr val="001F5F"/>
                </a:solidFill>
                <a:latin typeface="Times New Roman"/>
                <a:cs typeface="Times New Roman"/>
              </a:rPr>
              <a:t>pro</a:t>
            </a:r>
            <a:r>
              <a:rPr sz="2000" spc="5" dirty="0">
                <a:solidFill>
                  <a:srgbClr val="001F5F"/>
                </a:solidFill>
                <a:latin typeface="Times New Roman"/>
                <a:cs typeface="Times New Roman"/>
              </a:rPr>
              <a:t>f</a:t>
            </a:r>
            <a:r>
              <a:rPr sz="2000" spc="-15" dirty="0">
                <a:solidFill>
                  <a:srgbClr val="001F5F"/>
                </a:solidFill>
                <a:latin typeface="Times New Roman"/>
                <a:cs typeface="Times New Roman"/>
              </a:rPr>
              <a:t>e</a:t>
            </a:r>
            <a:r>
              <a:rPr sz="2000" dirty="0">
                <a:solidFill>
                  <a:srgbClr val="001F5F"/>
                </a:solidFill>
                <a:latin typeface="Times New Roman"/>
                <a:cs typeface="Times New Roman"/>
              </a:rPr>
              <a:t>ssor CSE,SJC</a:t>
            </a:r>
            <a:r>
              <a:rPr sz="2000" spc="-10" dirty="0">
                <a:solidFill>
                  <a:srgbClr val="001F5F"/>
                </a:solidFill>
                <a:latin typeface="Times New Roman"/>
                <a:cs typeface="Times New Roman"/>
              </a:rPr>
              <a:t>I</a:t>
            </a:r>
            <a:r>
              <a:rPr sz="2000" dirty="0">
                <a:solidFill>
                  <a:srgbClr val="001F5F"/>
                </a:solidFill>
                <a:latin typeface="Times New Roman"/>
                <a:cs typeface="Times New Roman"/>
              </a:rPr>
              <a:t>T</a:t>
            </a:r>
            <a:endParaRPr sz="2000">
              <a:latin typeface="Times New Roman"/>
              <a:cs typeface="Times New Roman"/>
            </a:endParaRPr>
          </a:p>
        </p:txBody>
      </p:sp>
      <p:sp>
        <p:nvSpPr>
          <p:cNvPr id="7" name="object 7"/>
          <p:cNvSpPr txBox="1"/>
          <p:nvPr/>
        </p:nvSpPr>
        <p:spPr>
          <a:xfrm>
            <a:off x="5506343" y="5633880"/>
            <a:ext cx="2031364" cy="1045844"/>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Coordi</a:t>
            </a:r>
            <a:r>
              <a:rPr sz="2000" b="1" spc="-10" dirty="0">
                <a:latin typeface="Times New Roman"/>
                <a:cs typeface="Times New Roman"/>
              </a:rPr>
              <a:t>n</a:t>
            </a:r>
            <a:r>
              <a:rPr sz="2000" b="1" dirty="0">
                <a:latin typeface="Times New Roman"/>
                <a:cs typeface="Times New Roman"/>
              </a:rPr>
              <a:t>ator</a:t>
            </a:r>
            <a:r>
              <a:rPr sz="2000" b="1" spc="-55" dirty="0">
                <a:latin typeface="Times New Roman"/>
                <a:cs typeface="Times New Roman"/>
              </a:rPr>
              <a:t> </a:t>
            </a:r>
            <a:r>
              <a:rPr sz="2000" b="1" spc="-10" dirty="0">
                <a:latin typeface="Times New Roman"/>
                <a:cs typeface="Times New Roman"/>
              </a:rPr>
              <a:t>n</a:t>
            </a:r>
            <a:r>
              <a:rPr sz="2000" b="1" dirty="0">
                <a:latin typeface="Times New Roman"/>
                <a:cs typeface="Times New Roman"/>
              </a:rPr>
              <a:t>ame</a:t>
            </a:r>
            <a:endParaRPr sz="2000">
              <a:latin typeface="Times New Roman"/>
              <a:cs typeface="Times New Roman"/>
            </a:endParaRPr>
          </a:p>
          <a:p>
            <a:pPr marL="70485" indent="5715">
              <a:lnSpc>
                <a:spcPct val="100000"/>
              </a:lnSpc>
              <a:spcBef>
                <a:spcPts val="470"/>
              </a:spcBef>
            </a:pPr>
            <a:r>
              <a:rPr sz="2000" dirty="0">
                <a:solidFill>
                  <a:srgbClr val="001F5F"/>
                </a:solidFill>
                <a:latin typeface="Times New Roman"/>
                <a:cs typeface="Times New Roman"/>
              </a:rPr>
              <a:t>Desi</a:t>
            </a:r>
            <a:r>
              <a:rPr sz="2000" spc="-10" dirty="0">
                <a:solidFill>
                  <a:srgbClr val="001F5F"/>
                </a:solidFill>
                <a:latin typeface="Times New Roman"/>
                <a:cs typeface="Times New Roman"/>
              </a:rPr>
              <a:t>g</a:t>
            </a:r>
            <a:r>
              <a:rPr sz="2000" dirty="0">
                <a:solidFill>
                  <a:srgbClr val="001F5F"/>
                </a:solidFill>
                <a:latin typeface="Times New Roman"/>
                <a:cs typeface="Times New Roman"/>
              </a:rPr>
              <a:t>nati</a:t>
            </a:r>
            <a:r>
              <a:rPr sz="2000" spc="-15" dirty="0">
                <a:solidFill>
                  <a:srgbClr val="001F5F"/>
                </a:solidFill>
                <a:latin typeface="Times New Roman"/>
                <a:cs typeface="Times New Roman"/>
              </a:rPr>
              <a:t>o</a:t>
            </a:r>
            <a:r>
              <a:rPr sz="2000" spc="5" dirty="0">
                <a:solidFill>
                  <a:srgbClr val="001F5F"/>
                </a:solidFill>
                <a:latin typeface="Times New Roman"/>
                <a:cs typeface="Times New Roman"/>
              </a:rPr>
              <a:t>n</a:t>
            </a:r>
            <a:r>
              <a:rPr sz="2000" dirty="0">
                <a:solidFill>
                  <a:srgbClr val="001F5F"/>
                </a:solidFill>
                <a:latin typeface="Times New Roman"/>
                <a:cs typeface="Times New Roman"/>
              </a:rPr>
              <a:t>`</a:t>
            </a:r>
            <a:endParaRPr sz="2000">
              <a:latin typeface="Times New Roman"/>
              <a:cs typeface="Times New Roman"/>
            </a:endParaRPr>
          </a:p>
          <a:p>
            <a:pPr marL="70485">
              <a:lnSpc>
                <a:spcPct val="100000"/>
              </a:lnSpc>
              <a:spcBef>
                <a:spcPts val="730"/>
              </a:spcBef>
            </a:pPr>
            <a:r>
              <a:rPr sz="2000" dirty="0">
                <a:solidFill>
                  <a:srgbClr val="001F5F"/>
                </a:solidFill>
                <a:latin typeface="Times New Roman"/>
                <a:cs typeface="Times New Roman"/>
              </a:rPr>
              <a:t>CSE,</a:t>
            </a:r>
            <a:r>
              <a:rPr sz="2000" spc="-10" dirty="0">
                <a:solidFill>
                  <a:srgbClr val="001F5F"/>
                </a:solidFill>
                <a:latin typeface="Times New Roman"/>
                <a:cs typeface="Times New Roman"/>
              </a:rPr>
              <a:t> </a:t>
            </a:r>
            <a:r>
              <a:rPr sz="2000" dirty="0">
                <a:solidFill>
                  <a:srgbClr val="001F5F"/>
                </a:solidFill>
                <a:latin typeface="Times New Roman"/>
                <a:cs typeface="Times New Roman"/>
              </a:rPr>
              <a:t>SJCIT</a:t>
            </a:r>
            <a:endParaRPr sz="2000">
              <a:latin typeface="Times New Roman"/>
              <a:cs typeface="Times New Roman"/>
            </a:endParaRPr>
          </a:p>
        </p:txBody>
      </p:sp>
      <p:sp>
        <p:nvSpPr>
          <p:cNvPr id="8" name="object 8"/>
          <p:cNvSpPr txBox="1"/>
          <p:nvPr/>
        </p:nvSpPr>
        <p:spPr>
          <a:xfrm>
            <a:off x="8210556" y="5633880"/>
            <a:ext cx="3067685" cy="1045844"/>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Dr.</a:t>
            </a:r>
            <a:r>
              <a:rPr sz="2000" b="1" spc="-40" dirty="0">
                <a:latin typeface="Times New Roman"/>
                <a:cs typeface="Times New Roman"/>
              </a:rPr>
              <a:t> </a:t>
            </a:r>
            <a:r>
              <a:rPr sz="2000" b="1" spc="-10" dirty="0">
                <a:latin typeface="Times New Roman"/>
                <a:cs typeface="Times New Roman"/>
              </a:rPr>
              <a:t>M</a:t>
            </a:r>
            <a:r>
              <a:rPr sz="2000" b="1" dirty="0">
                <a:latin typeface="Times New Roman"/>
                <a:cs typeface="Times New Roman"/>
              </a:rPr>
              <a:t>anju</a:t>
            </a:r>
            <a:r>
              <a:rPr sz="2000" b="1" spc="-10" dirty="0">
                <a:latin typeface="Times New Roman"/>
                <a:cs typeface="Times New Roman"/>
              </a:rPr>
              <a:t>n</a:t>
            </a:r>
            <a:r>
              <a:rPr sz="2000" b="1" dirty="0">
                <a:latin typeface="Times New Roman"/>
                <a:cs typeface="Times New Roman"/>
              </a:rPr>
              <a:t>a</a:t>
            </a:r>
            <a:r>
              <a:rPr sz="2000" b="1" spc="-15" dirty="0">
                <a:latin typeface="Times New Roman"/>
                <a:cs typeface="Times New Roman"/>
              </a:rPr>
              <a:t>t</a:t>
            </a:r>
            <a:r>
              <a:rPr sz="2000" b="1" dirty="0">
                <a:latin typeface="Times New Roman"/>
                <a:cs typeface="Times New Roman"/>
              </a:rPr>
              <a:t>ha</a:t>
            </a:r>
            <a:r>
              <a:rPr sz="2000" b="1" spc="-60" dirty="0">
                <a:latin typeface="Times New Roman"/>
                <a:cs typeface="Times New Roman"/>
              </a:rPr>
              <a:t> </a:t>
            </a:r>
            <a:r>
              <a:rPr sz="2000" b="1" dirty="0">
                <a:latin typeface="Times New Roman"/>
                <a:cs typeface="Times New Roman"/>
              </a:rPr>
              <a:t>ku</a:t>
            </a:r>
            <a:r>
              <a:rPr sz="2000" b="1" spc="-10" dirty="0">
                <a:latin typeface="Times New Roman"/>
                <a:cs typeface="Times New Roman"/>
              </a:rPr>
              <a:t>m</a:t>
            </a:r>
            <a:r>
              <a:rPr sz="2000" b="1" dirty="0">
                <a:latin typeface="Times New Roman"/>
                <a:cs typeface="Times New Roman"/>
              </a:rPr>
              <a:t>ar</a:t>
            </a:r>
            <a:r>
              <a:rPr sz="2000" b="1" spc="-75" dirty="0">
                <a:latin typeface="Times New Roman"/>
                <a:cs typeface="Times New Roman"/>
              </a:rPr>
              <a:t> </a:t>
            </a:r>
            <a:r>
              <a:rPr sz="2000" b="1" dirty="0">
                <a:latin typeface="Times New Roman"/>
                <a:cs typeface="Times New Roman"/>
              </a:rPr>
              <a:t>B</a:t>
            </a:r>
            <a:r>
              <a:rPr sz="2000" b="1" spc="-50" dirty="0">
                <a:latin typeface="Times New Roman"/>
                <a:cs typeface="Times New Roman"/>
              </a:rPr>
              <a:t> </a:t>
            </a:r>
            <a:r>
              <a:rPr sz="2000" b="1" dirty="0">
                <a:latin typeface="Times New Roman"/>
                <a:cs typeface="Times New Roman"/>
              </a:rPr>
              <a:t>H</a:t>
            </a:r>
            <a:endParaRPr sz="2000">
              <a:latin typeface="Times New Roman"/>
              <a:cs typeface="Times New Roman"/>
            </a:endParaRPr>
          </a:p>
          <a:p>
            <a:pPr marL="504825" algn="ctr">
              <a:lnSpc>
                <a:spcPct val="100000"/>
              </a:lnSpc>
              <a:spcBef>
                <a:spcPts val="470"/>
              </a:spcBef>
            </a:pPr>
            <a:r>
              <a:rPr sz="2000" dirty="0">
                <a:solidFill>
                  <a:srgbClr val="001F5F"/>
                </a:solidFill>
                <a:latin typeface="Times New Roman"/>
                <a:cs typeface="Times New Roman"/>
              </a:rPr>
              <a:t>Profes</a:t>
            </a:r>
            <a:r>
              <a:rPr sz="2000" spc="-15" dirty="0">
                <a:solidFill>
                  <a:srgbClr val="001F5F"/>
                </a:solidFill>
                <a:latin typeface="Times New Roman"/>
                <a:cs typeface="Times New Roman"/>
              </a:rPr>
              <a:t>s</a:t>
            </a:r>
            <a:r>
              <a:rPr sz="2000" dirty="0">
                <a:solidFill>
                  <a:srgbClr val="001F5F"/>
                </a:solidFill>
                <a:latin typeface="Times New Roman"/>
                <a:cs typeface="Times New Roman"/>
              </a:rPr>
              <a:t>or</a:t>
            </a:r>
            <a:r>
              <a:rPr sz="2000" spc="-20" dirty="0">
                <a:solidFill>
                  <a:srgbClr val="001F5F"/>
                </a:solidFill>
                <a:latin typeface="Times New Roman"/>
                <a:cs typeface="Times New Roman"/>
              </a:rPr>
              <a:t> </a:t>
            </a:r>
            <a:r>
              <a:rPr sz="2000" spc="-15" dirty="0">
                <a:solidFill>
                  <a:srgbClr val="001F5F"/>
                </a:solidFill>
                <a:latin typeface="Times New Roman"/>
                <a:cs typeface="Times New Roman"/>
              </a:rPr>
              <a:t>a</a:t>
            </a:r>
            <a:r>
              <a:rPr sz="2000" dirty="0">
                <a:solidFill>
                  <a:srgbClr val="001F5F"/>
                </a:solidFill>
                <a:latin typeface="Times New Roman"/>
                <a:cs typeface="Times New Roman"/>
              </a:rPr>
              <a:t>nd</a:t>
            </a:r>
            <a:r>
              <a:rPr sz="2000" spc="-10" dirty="0">
                <a:solidFill>
                  <a:srgbClr val="001F5F"/>
                </a:solidFill>
                <a:latin typeface="Times New Roman"/>
                <a:cs typeface="Times New Roman"/>
              </a:rPr>
              <a:t> </a:t>
            </a:r>
            <a:r>
              <a:rPr sz="2000" dirty="0">
                <a:solidFill>
                  <a:srgbClr val="001F5F"/>
                </a:solidFill>
                <a:latin typeface="Times New Roman"/>
                <a:cs typeface="Times New Roman"/>
              </a:rPr>
              <a:t>HoD</a:t>
            </a:r>
            <a:endParaRPr sz="2000">
              <a:latin typeface="Times New Roman"/>
              <a:cs typeface="Times New Roman"/>
            </a:endParaRPr>
          </a:p>
          <a:p>
            <a:pPr marL="401955" algn="ctr">
              <a:lnSpc>
                <a:spcPct val="100000"/>
              </a:lnSpc>
              <a:spcBef>
                <a:spcPts val="730"/>
              </a:spcBef>
            </a:pPr>
            <a:r>
              <a:rPr sz="2000" dirty="0">
                <a:solidFill>
                  <a:srgbClr val="001F5F"/>
                </a:solidFill>
                <a:latin typeface="Times New Roman"/>
                <a:cs typeface="Times New Roman"/>
              </a:rPr>
              <a:t>CSE,SJC</a:t>
            </a:r>
            <a:r>
              <a:rPr sz="2000" spc="-10" dirty="0">
                <a:solidFill>
                  <a:srgbClr val="001F5F"/>
                </a:solidFill>
                <a:latin typeface="Times New Roman"/>
                <a:cs typeface="Times New Roman"/>
              </a:rPr>
              <a:t>I</a:t>
            </a:r>
            <a:r>
              <a:rPr sz="2000" dirty="0">
                <a:solidFill>
                  <a:srgbClr val="001F5F"/>
                </a:solidFill>
                <a:latin typeface="Times New Roman"/>
                <a:cs typeface="Times New Roman"/>
              </a:rPr>
              <a:t>T</a:t>
            </a:r>
            <a:endParaRPr sz="2000">
              <a:latin typeface="Times New Roman"/>
              <a:cs typeface="Times New Roman"/>
            </a:endParaRPr>
          </a:p>
        </p:txBody>
      </p:sp>
      <p:sp>
        <p:nvSpPr>
          <p:cNvPr id="9" name="object 9"/>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5635" y="669153"/>
            <a:ext cx="7840729" cy="492443"/>
          </a:xfrm>
          <a:prstGeom prst="rect">
            <a:avLst/>
          </a:prstGeom>
        </p:spPr>
        <p:txBody>
          <a:bodyPr vert="horz" wrap="square" lIns="0" tIns="0" rIns="0" bIns="0" rtlCol="0">
            <a:spAutoFit/>
          </a:bodyPr>
          <a:lstStyle/>
          <a:p>
            <a:pPr marL="12700">
              <a:lnSpc>
                <a:spcPct val="100000"/>
              </a:lnSpc>
              <a:tabLst>
                <a:tab pos="2586990" algn="l"/>
              </a:tabLst>
            </a:pPr>
            <a:r>
              <a:rPr dirty="0"/>
              <a:t>OUTC</a:t>
            </a:r>
            <a:r>
              <a:rPr spc="-15" dirty="0"/>
              <a:t>O</a:t>
            </a:r>
            <a:r>
              <a:rPr dirty="0"/>
              <a:t>MES	</a:t>
            </a:r>
            <a:r>
              <a:rPr spc="-10" dirty="0"/>
              <a:t>O</a:t>
            </a:r>
            <a:r>
              <a:rPr dirty="0"/>
              <a:t>F</a:t>
            </a:r>
            <a:r>
              <a:rPr spc="-180" dirty="0"/>
              <a:t> </a:t>
            </a:r>
            <a:r>
              <a:rPr lang="en-IN" spc="-180" dirty="0"/>
              <a:t>T</a:t>
            </a:r>
            <a:r>
              <a:rPr dirty="0"/>
              <a:t>HE</a:t>
            </a:r>
            <a:r>
              <a:rPr spc="20" dirty="0"/>
              <a:t> </a:t>
            </a:r>
            <a:r>
              <a:rPr spc="-15" dirty="0"/>
              <a:t>P</a:t>
            </a:r>
            <a:r>
              <a:rPr dirty="0"/>
              <a:t>ROPO</a:t>
            </a:r>
            <a:r>
              <a:rPr spc="-10" dirty="0"/>
              <a:t>S</a:t>
            </a:r>
            <a:r>
              <a:rPr dirty="0"/>
              <a:t>ED</a:t>
            </a:r>
            <a:r>
              <a:rPr spc="-90" dirty="0"/>
              <a:t> </a:t>
            </a:r>
            <a:r>
              <a:rPr spc="-15" dirty="0"/>
              <a:t>W</a:t>
            </a:r>
            <a:r>
              <a:rPr dirty="0"/>
              <a:t>ORK</a:t>
            </a:r>
          </a:p>
        </p:txBody>
      </p:sp>
      <p:sp>
        <p:nvSpPr>
          <p:cNvPr id="6" name="Text Placeholder 5">
            <a:extLst>
              <a:ext uri="{FF2B5EF4-FFF2-40B4-BE49-F238E27FC236}">
                <a16:creationId xmlns:a16="http://schemas.microsoft.com/office/drawing/2014/main" id="{05915404-C12E-7475-799A-6C97536ECCA6}"/>
              </a:ext>
            </a:extLst>
          </p:cNvPr>
          <p:cNvSpPr>
            <a:spLocks noGrp="1"/>
          </p:cNvSpPr>
          <p:nvPr>
            <p:ph type="body" idx="1"/>
          </p:nvPr>
        </p:nvSpPr>
        <p:spPr>
          <a:xfrm>
            <a:off x="752085" y="1298225"/>
            <a:ext cx="10515600" cy="5170646"/>
          </a:xfrm>
        </p:spPr>
        <p:txBody>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Development of an accurate and efficient waste classification model utilizing the Convolutional Neural Network (CNN) algorithm.</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Contribution to the development of sustainable and environmentally friendly products by enabling early consideration of biodegradation aspects in the product development process.</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Potential for large-scale implementation of the developed model in waste treatment for biodegradable and non-biodegradable categories.</a:t>
            </a:r>
          </a:p>
          <a:p>
            <a:pPr marL="45720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Identification of areas for future improvement and optimization of the developed model.</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xfrm>
            <a:off x="11125200" y="6468871"/>
            <a:ext cx="314715" cy="184666"/>
          </a:xfrm>
          <a:prstGeom prst="rect">
            <a:avLst/>
          </a:prstGeom>
        </p:spPr>
        <p:txBody>
          <a:bodyPr vert="horz" wrap="square" lIns="0" tIns="0" rIns="0" bIns="0" rtlCol="0">
            <a:spAutoFit/>
          </a:bodyPr>
          <a:lstStyle/>
          <a:p>
            <a:pPr marL="25400">
              <a:lnSpc>
                <a:spcPct val="100000"/>
              </a:lnSpc>
            </a:pPr>
            <a:fld id="{81D60167-4931-47E6-BA6A-407CBD079E47}" type="slidenum">
              <a:rPr spc="-10" dirty="0"/>
              <a:t>10</a:t>
            </a:fld>
            <a:endParaRPr spc="-10" dirty="0"/>
          </a:p>
        </p:txBody>
      </p:sp>
      <p:sp>
        <p:nvSpPr>
          <p:cNvPr id="3" name="object 3"/>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238375">
              <a:lnSpc>
                <a:spcPct val="100000"/>
              </a:lnSpc>
            </a:pPr>
            <a:r>
              <a:rPr dirty="0"/>
              <a:t>MET</a:t>
            </a:r>
            <a:r>
              <a:rPr spc="-15" dirty="0"/>
              <a:t>H</a:t>
            </a:r>
            <a:r>
              <a:rPr dirty="0"/>
              <a:t>ODO</a:t>
            </a:r>
            <a:r>
              <a:rPr spc="-20" dirty="0"/>
              <a:t>L</a:t>
            </a:r>
            <a:r>
              <a:rPr dirty="0"/>
              <a:t>OGY</a:t>
            </a:r>
          </a:p>
        </p:txBody>
      </p:sp>
      <p:sp>
        <p:nvSpPr>
          <p:cNvPr id="6" name="Text Placeholder 5">
            <a:extLst>
              <a:ext uri="{FF2B5EF4-FFF2-40B4-BE49-F238E27FC236}">
                <a16:creationId xmlns:a16="http://schemas.microsoft.com/office/drawing/2014/main" id="{C89E42DD-C127-F68C-3C95-6CE285FAC3CD}"/>
              </a:ext>
            </a:extLst>
          </p:cNvPr>
          <p:cNvSpPr>
            <a:spLocks noGrp="1"/>
          </p:cNvSpPr>
          <p:nvPr>
            <p:ph type="body" idx="1"/>
          </p:nvPr>
        </p:nvSpPr>
        <p:spPr>
          <a:xfrm>
            <a:off x="762001" y="1600200"/>
            <a:ext cx="10005512" cy="4431983"/>
          </a:xfrm>
        </p:spPr>
        <p:txBody>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Convolutional Neural Network (CNN): </a:t>
            </a:r>
            <a:r>
              <a:rPr lang="en-US" sz="2400" dirty="0">
                <a:latin typeface="Times New Roman" panose="02020603050405020304" pitchFamily="18" charset="0"/>
                <a:cs typeface="Times New Roman" panose="02020603050405020304" pitchFamily="18" charset="0"/>
              </a:rPr>
              <a:t>A CNN is an Artificial Neural Network that includes one or more convolutional layers. It is widely used for processing images and performing tasks such as classification and segmentation.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Preprocessing: </a:t>
            </a:r>
            <a:r>
              <a:rPr lang="en-US" sz="2400" dirty="0">
                <a:latin typeface="Times New Roman" panose="02020603050405020304" pitchFamily="18" charset="0"/>
                <a:cs typeface="Times New Roman" panose="02020603050405020304" pitchFamily="18" charset="0"/>
              </a:rPr>
              <a:t>Before training a CNN model, the dataset is preprocessed by reshaping and resizing images and converting them to arrays. This ensures that the images are in a suitable format for the CNN model.</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The dataset used in CNN models consists of four different types of images: Biodegradable and Non-Biodegradable. These images are used to train the CNN model and can also be used for testing.</a:t>
            </a:r>
            <a:endParaRPr lang="en-IN"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xfrm>
            <a:off x="11201400" y="6500044"/>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11</a:t>
            </a:fld>
            <a:endParaRPr spc="-10" dirty="0"/>
          </a:p>
        </p:txBody>
      </p:sp>
      <p:sp>
        <p:nvSpPr>
          <p:cNvPr id="3" name="object 3"/>
          <p:cNvSpPr/>
          <p:nvPr/>
        </p:nvSpPr>
        <p:spPr>
          <a:xfrm>
            <a:off x="10717603" y="0"/>
            <a:ext cx="1444623" cy="11245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95491F-B2A8-DC61-8F72-C0B02B213515}"/>
              </a:ext>
            </a:extLst>
          </p:cNvPr>
          <p:cNvSpPr>
            <a:spLocks noGrp="1"/>
          </p:cNvSpPr>
          <p:nvPr>
            <p:ph type="body" idx="1"/>
          </p:nvPr>
        </p:nvSpPr>
        <p:spPr>
          <a:xfrm>
            <a:off x="1499363" y="1062290"/>
            <a:ext cx="9193273" cy="4801314"/>
          </a:xfrm>
        </p:spPr>
        <p:txBody>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Convolutional Layers: </a:t>
            </a:r>
            <a:r>
              <a:rPr lang="en-US" sz="2400" dirty="0">
                <a:latin typeface="Times New Roman" panose="02020603050405020304" pitchFamily="18" charset="0"/>
                <a:cs typeface="Times New Roman" panose="02020603050405020304" pitchFamily="18" charset="0"/>
              </a:rPr>
              <a:t>Each convolutional layer in a CNN model has a set of convolutional kernels or filters. These filters are applied to subsets of input pixel values to identify patterns and features in the images.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Classification:</a:t>
            </a:r>
            <a:r>
              <a:rPr lang="en-US" sz="2400" dirty="0">
                <a:latin typeface="Times New Roman" panose="02020603050405020304" pitchFamily="18" charset="0"/>
                <a:cs typeface="Times New Roman" panose="02020603050405020304" pitchFamily="18" charset="0"/>
              </a:rPr>
              <a:t> The CNN model is trained to classify materials as either biodegradable or non-biodegradable based on the images. Different algorithms, such as </a:t>
            </a:r>
            <a:r>
              <a:rPr lang="en-US" sz="2400" dirty="0" err="1">
                <a:latin typeface="Times New Roman" panose="02020603050405020304" pitchFamily="18" charset="0"/>
                <a:cs typeface="Times New Roman" panose="02020603050405020304" pitchFamily="18" charset="0"/>
              </a:rPr>
              <a:t>AlexNet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ShuffleNet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SqueezeNet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GoogleNet</a:t>
            </a:r>
            <a:r>
              <a:rPr lang="en-US" sz="2400" dirty="0">
                <a:latin typeface="Times New Roman" panose="02020603050405020304" pitchFamily="18" charset="0"/>
                <a:cs typeface="Times New Roman" panose="02020603050405020304" pitchFamily="18" charset="0"/>
              </a:rPr>
              <a:t>, can be evaluated to determine the best performance.</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Identification, Sorting, and Processing: </a:t>
            </a:r>
            <a:r>
              <a:rPr lang="en-US" sz="2400" dirty="0">
                <a:latin typeface="Times New Roman" panose="02020603050405020304" pitchFamily="18" charset="0"/>
                <a:cs typeface="Times New Roman" panose="02020603050405020304" pitchFamily="18" charset="0"/>
              </a:rPr>
              <a:t>The results of the CNN model can aid in the identification, sorting, and processing of waste materials. This can contribute to more efficient waste management and environmental sustainability.</a:t>
            </a:r>
            <a:endParaRPr lang="en-IN" sz="24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A370A328-A07E-0F18-A362-74326038BD26}"/>
              </a:ext>
            </a:extLst>
          </p:cNvPr>
          <p:cNvSpPr/>
          <p:nvPr/>
        </p:nvSpPr>
        <p:spPr>
          <a:xfrm>
            <a:off x="10746730" y="-31167"/>
            <a:ext cx="1444623" cy="1124583"/>
          </a:xfrm>
          <a:prstGeom prst="rect">
            <a:avLst/>
          </a:prstGeom>
          <a:blipFill>
            <a:blip r:embed="rId3"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83AE2A32-5D32-ED5C-DD30-3C680AB15C8A}"/>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7" name="TextBox 6">
            <a:extLst>
              <a:ext uri="{FF2B5EF4-FFF2-40B4-BE49-F238E27FC236}">
                <a16:creationId xmlns:a16="http://schemas.microsoft.com/office/drawing/2014/main" id="{3813FCC9-BACB-E5E4-6764-17BD5BE45274}"/>
              </a:ext>
            </a:extLst>
          </p:cNvPr>
          <p:cNvSpPr txBox="1"/>
          <p:nvPr/>
        </p:nvSpPr>
        <p:spPr>
          <a:xfrm>
            <a:off x="3047134" y="3228747"/>
            <a:ext cx="6094268" cy="369332"/>
          </a:xfrm>
          <a:prstGeom prst="rect">
            <a:avLst/>
          </a:prstGeom>
          <a:noFill/>
        </p:spPr>
        <p:txBody>
          <a:bodyPr wrap="square">
            <a:spAutoFit/>
          </a:bodyPr>
          <a:lstStyle/>
          <a:p>
            <a:fld id="{81D60167-4931-47E6-BA6A-407CBD079E47}" type="slidenum">
              <a:rPr lang="en-IN" spc="-10" smtClean="0"/>
              <a:pPr/>
              <a:t>12</a:t>
            </a:fld>
            <a:endParaRPr lang="en-IN" dirty="0"/>
          </a:p>
        </p:txBody>
      </p:sp>
      <p:sp>
        <p:nvSpPr>
          <p:cNvPr id="8" name="object 4">
            <a:extLst>
              <a:ext uri="{FF2B5EF4-FFF2-40B4-BE49-F238E27FC236}">
                <a16:creationId xmlns:a16="http://schemas.microsoft.com/office/drawing/2014/main" id="{AAEA2F00-8543-7EF3-1023-754B7F0E5B0B}"/>
              </a:ext>
            </a:extLst>
          </p:cNvPr>
          <p:cNvSpPr txBox="1">
            <a:spLocks noGrp="1"/>
          </p:cNvSpPr>
          <p:nvPr>
            <p:ph type="sldNum" sz="quarter" idx="7"/>
          </p:nvPr>
        </p:nvSpPr>
        <p:spPr>
          <a:xfrm>
            <a:off x="11201400" y="6495286"/>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12</a:t>
            </a:fld>
            <a:endParaRPr spc="-10" dirty="0"/>
          </a:p>
        </p:txBody>
      </p:sp>
    </p:spTree>
    <p:extLst>
      <p:ext uri="{BB962C8B-B14F-4D97-AF65-F5344CB8AC3E}">
        <p14:creationId xmlns:p14="http://schemas.microsoft.com/office/powerpoint/2010/main" val="98063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95491F-B2A8-DC61-8F72-C0B02B213515}"/>
              </a:ext>
            </a:extLst>
          </p:cNvPr>
          <p:cNvSpPr>
            <a:spLocks noGrp="1"/>
          </p:cNvSpPr>
          <p:nvPr>
            <p:ph type="body" idx="1"/>
          </p:nvPr>
        </p:nvSpPr>
        <p:spPr>
          <a:xfrm>
            <a:off x="1219200" y="736845"/>
            <a:ext cx="9193273" cy="369332"/>
          </a:xfrm>
        </p:spPr>
        <p:txBody>
          <a:bodyPr/>
          <a:lstStyle/>
          <a:p>
            <a:pPr algn="just"/>
            <a:r>
              <a:rPr lang="en-IN" sz="2400" b="1" dirty="0">
                <a:latin typeface="Times New Roman" panose="02020603050405020304" pitchFamily="18" charset="0"/>
                <a:cs typeface="Times New Roman" panose="02020603050405020304" pitchFamily="18" charset="0"/>
              </a:rPr>
              <a:t>Proposed System Architecture</a:t>
            </a:r>
          </a:p>
        </p:txBody>
      </p:sp>
      <p:sp>
        <p:nvSpPr>
          <p:cNvPr id="4" name="object 3">
            <a:extLst>
              <a:ext uri="{FF2B5EF4-FFF2-40B4-BE49-F238E27FC236}">
                <a16:creationId xmlns:a16="http://schemas.microsoft.com/office/drawing/2014/main" id="{A370A328-A07E-0F18-A362-74326038BD26}"/>
              </a:ext>
            </a:extLst>
          </p:cNvPr>
          <p:cNvSpPr/>
          <p:nvPr/>
        </p:nvSpPr>
        <p:spPr>
          <a:xfrm>
            <a:off x="10746730" y="-31167"/>
            <a:ext cx="1444623" cy="1124583"/>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83AE2A32-5D32-ED5C-DD30-3C680AB15C8A}"/>
              </a:ext>
            </a:extLst>
          </p:cNvPr>
          <p:cNvSpPr txBox="1">
            <a:spLocks noGrp="1"/>
          </p:cNvSpPr>
          <p:nvPr>
            <p:ph type="ftr" sz="quarter" idx="5"/>
          </p:nvPr>
        </p:nvSpPr>
        <p:spPr>
          <a:xfrm>
            <a:off x="5512439" y="6473443"/>
            <a:ext cx="1163954" cy="177800"/>
          </a:xfrm>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pic>
        <p:nvPicPr>
          <p:cNvPr id="6" name="Picture 5">
            <a:extLst>
              <a:ext uri="{FF2B5EF4-FFF2-40B4-BE49-F238E27FC236}">
                <a16:creationId xmlns:a16="http://schemas.microsoft.com/office/drawing/2014/main" id="{0E0CBA94-1269-7B2B-0677-CA49BFDD4983}"/>
              </a:ext>
            </a:extLst>
          </p:cNvPr>
          <p:cNvPicPr>
            <a:picLocks noChangeAspect="1"/>
          </p:cNvPicPr>
          <p:nvPr/>
        </p:nvPicPr>
        <p:blipFill rotWithShape="1">
          <a:blip r:embed="rId3">
            <a:extLst>
              <a:ext uri="{28A0092B-C50C-407E-A947-70E740481C1C}">
                <a14:useLocalDpi xmlns:a14="http://schemas.microsoft.com/office/drawing/2010/main" val="0"/>
              </a:ext>
            </a:extLst>
          </a:blip>
          <a:srcRect r="251" b="2780"/>
          <a:stretch/>
        </p:blipFill>
        <p:spPr>
          <a:xfrm>
            <a:off x="1779527" y="1069171"/>
            <a:ext cx="6878782" cy="4918365"/>
          </a:xfrm>
          <a:prstGeom prst="rect">
            <a:avLst/>
          </a:prstGeom>
        </p:spPr>
      </p:pic>
      <p:sp>
        <p:nvSpPr>
          <p:cNvPr id="7" name="object 4">
            <a:extLst>
              <a:ext uri="{FF2B5EF4-FFF2-40B4-BE49-F238E27FC236}">
                <a16:creationId xmlns:a16="http://schemas.microsoft.com/office/drawing/2014/main" id="{94C5C1C8-0043-FE5B-D51D-E1134FECF51F}"/>
              </a:ext>
            </a:extLst>
          </p:cNvPr>
          <p:cNvSpPr txBox="1">
            <a:spLocks noGrp="1"/>
          </p:cNvSpPr>
          <p:nvPr>
            <p:ph type="sldNum" sz="quarter" idx="7"/>
          </p:nvPr>
        </p:nvSpPr>
        <p:spPr>
          <a:xfrm>
            <a:off x="11201400" y="6500044"/>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13</a:t>
            </a:fld>
            <a:endParaRPr spc="-10" dirty="0"/>
          </a:p>
        </p:txBody>
      </p:sp>
    </p:spTree>
    <p:extLst>
      <p:ext uri="{BB962C8B-B14F-4D97-AF65-F5344CB8AC3E}">
        <p14:creationId xmlns:p14="http://schemas.microsoft.com/office/powerpoint/2010/main" val="291375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27025">
              <a:lnSpc>
                <a:spcPct val="100000"/>
              </a:lnSpc>
            </a:pPr>
            <a:r>
              <a:rPr dirty="0"/>
              <a:t>PLANN</a:t>
            </a:r>
            <a:r>
              <a:rPr spc="-20" dirty="0"/>
              <a:t>I</a:t>
            </a:r>
            <a:r>
              <a:rPr dirty="0"/>
              <a:t>NG OF</a:t>
            </a:r>
            <a:r>
              <a:rPr spc="-215" dirty="0"/>
              <a:t> </a:t>
            </a:r>
            <a:r>
              <a:rPr dirty="0"/>
              <a:t>THE</a:t>
            </a:r>
            <a:r>
              <a:rPr spc="15" dirty="0"/>
              <a:t> </a:t>
            </a:r>
            <a:r>
              <a:rPr dirty="0"/>
              <a:t>P</a:t>
            </a:r>
            <a:r>
              <a:rPr spc="-10" dirty="0"/>
              <a:t>R</a:t>
            </a:r>
            <a:r>
              <a:rPr dirty="0"/>
              <a:t>OJECT</a:t>
            </a:r>
            <a:r>
              <a:rPr spc="-155" dirty="0"/>
              <a:t> </a:t>
            </a:r>
            <a:r>
              <a:rPr dirty="0"/>
              <a:t>WORK</a:t>
            </a:r>
          </a:p>
        </p:txBody>
      </p:sp>
      <p:sp>
        <p:nvSpPr>
          <p:cNvPr id="6" name="Text Placeholder 5">
            <a:extLst>
              <a:ext uri="{FF2B5EF4-FFF2-40B4-BE49-F238E27FC236}">
                <a16:creationId xmlns:a16="http://schemas.microsoft.com/office/drawing/2014/main" id="{6762592F-AD92-532E-315D-7A669D6A8FE2}"/>
              </a:ext>
            </a:extLst>
          </p:cNvPr>
          <p:cNvSpPr>
            <a:spLocks noGrp="1"/>
          </p:cNvSpPr>
          <p:nvPr>
            <p:ph type="body" idx="1"/>
          </p:nvPr>
        </p:nvSpPr>
        <p:spPr>
          <a:xfrm>
            <a:off x="762001" y="1645227"/>
            <a:ext cx="9984729" cy="4431983"/>
          </a:xfrm>
        </p:spPr>
        <p:txBody>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Objective: </a:t>
            </a:r>
            <a:r>
              <a:rPr lang="en-US" sz="2400" dirty="0">
                <a:latin typeface="Times New Roman" panose="02020603050405020304" pitchFamily="18" charset="0"/>
                <a:cs typeface="Times New Roman" panose="02020603050405020304" pitchFamily="18" charset="0"/>
              </a:rPr>
              <a:t>We aimed to create an accurate deep learning model using CNNs to classify biodegradable and non-biodegradable waste.</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Requirements: </a:t>
            </a:r>
            <a:r>
              <a:rPr lang="en-US" sz="2400" dirty="0">
                <a:latin typeface="Times New Roman" panose="02020603050405020304" pitchFamily="18" charset="0"/>
                <a:cs typeface="Times New Roman" panose="02020603050405020304" pitchFamily="18" charset="0"/>
              </a:rPr>
              <a:t>We needed images of biodegradable and non-biodegradable materials, deep learning tools, and computing resources.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Plan: </a:t>
            </a:r>
            <a:r>
              <a:rPr lang="en-US" sz="2400" dirty="0">
                <a:latin typeface="Times New Roman" panose="02020603050405020304" pitchFamily="18" charset="0"/>
                <a:cs typeface="Times New Roman" panose="02020603050405020304" pitchFamily="18" charset="0"/>
              </a:rPr>
              <a:t>Our plan involved collecting data, selecting a deep learning model, designing feature extraction techniques, training the model, evaluating its performance, and deploying it.</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Implementation: </a:t>
            </a:r>
            <a:r>
              <a:rPr lang="en-US" sz="2400" dirty="0">
                <a:latin typeface="Times New Roman" panose="02020603050405020304" pitchFamily="18" charset="0"/>
                <a:cs typeface="Times New Roman" panose="02020603050405020304" pitchFamily="18" charset="0"/>
              </a:rPr>
              <a:t>We gathered data, chose the right model, improved how the model understands images, trained it, checked how well it worked, and made it accessible.</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Project Monitoring: </a:t>
            </a:r>
            <a:r>
              <a:rPr lang="en-US" sz="2400" dirty="0">
                <a:latin typeface="Times New Roman" panose="02020603050405020304" pitchFamily="18" charset="0"/>
                <a:cs typeface="Times New Roman" panose="02020603050405020304" pitchFamily="18" charset="0"/>
              </a:rPr>
              <a:t>We kept an eye on the project's progress, solved issues or risks as they came up, and adjusted our plan when necessary.</a:t>
            </a:r>
            <a:endParaRPr lang="en-IN"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3" name="object 3"/>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ADCC7E0A-0085-F8B6-3A6B-583ED568CC5E}"/>
              </a:ext>
            </a:extLst>
          </p:cNvPr>
          <p:cNvSpPr txBox="1">
            <a:spLocks/>
          </p:cNvSpPr>
          <p:nvPr/>
        </p:nvSpPr>
        <p:spPr>
          <a:xfrm>
            <a:off x="5514023" y="6468871"/>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dirty="0"/>
          </a:p>
        </p:txBody>
      </p:sp>
      <p:sp>
        <p:nvSpPr>
          <p:cNvPr id="11" name="object 4">
            <a:extLst>
              <a:ext uri="{FF2B5EF4-FFF2-40B4-BE49-F238E27FC236}">
                <a16:creationId xmlns:a16="http://schemas.microsoft.com/office/drawing/2014/main" id="{072B68B9-6E45-BC0D-4F28-D7DB74F2372C}"/>
              </a:ext>
            </a:extLst>
          </p:cNvPr>
          <p:cNvSpPr txBox="1">
            <a:spLocks noGrp="1"/>
          </p:cNvSpPr>
          <p:nvPr>
            <p:ph type="sldNum" sz="quarter" idx="7"/>
          </p:nvPr>
        </p:nvSpPr>
        <p:spPr>
          <a:xfrm>
            <a:off x="11201400" y="6495286"/>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14</a:t>
            </a:fld>
            <a:endParaRPr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08935" y="2530364"/>
            <a:ext cx="7191877" cy="91503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864868" y="2421115"/>
            <a:ext cx="7198359" cy="1245235"/>
          </a:xfrm>
          <a:prstGeom prst="rect">
            <a:avLst/>
          </a:prstGeom>
        </p:spPr>
        <p:txBody>
          <a:bodyPr vert="horz" wrap="square" lIns="0" tIns="0" rIns="0" bIns="0" rtlCol="0">
            <a:spAutoFit/>
          </a:bodyPr>
          <a:lstStyle/>
          <a:p>
            <a:pPr marL="12700">
              <a:lnSpc>
                <a:spcPct val="100000"/>
              </a:lnSpc>
            </a:pPr>
            <a:r>
              <a:rPr sz="9600" dirty="0">
                <a:solidFill>
                  <a:srgbClr val="375F91"/>
                </a:solidFill>
                <a:latin typeface="Times New Roman"/>
                <a:cs typeface="Times New Roman"/>
              </a:rPr>
              <a:t>THANK</a:t>
            </a:r>
            <a:r>
              <a:rPr sz="9600" spc="-330" dirty="0">
                <a:solidFill>
                  <a:srgbClr val="375F91"/>
                </a:solidFill>
                <a:latin typeface="Times New Roman"/>
                <a:cs typeface="Times New Roman"/>
              </a:rPr>
              <a:t> </a:t>
            </a:r>
            <a:r>
              <a:rPr sz="9600" dirty="0">
                <a:solidFill>
                  <a:srgbClr val="375F91"/>
                </a:solidFill>
                <a:latin typeface="Times New Roman"/>
                <a:cs typeface="Times New Roman"/>
              </a:rPr>
              <a:t>YOU</a:t>
            </a:r>
            <a:endParaRPr sz="9600">
              <a:latin typeface="Times New Roman"/>
              <a:cs typeface="Times New Roman"/>
            </a:endParaRPr>
          </a:p>
        </p:txBody>
      </p:sp>
      <p:sp>
        <p:nvSpPr>
          <p:cNvPr id="4" name="object 4"/>
          <p:cNvSpPr/>
          <p:nvPr/>
        </p:nvSpPr>
        <p:spPr>
          <a:xfrm>
            <a:off x="10746730" y="6"/>
            <a:ext cx="1444623" cy="1124583"/>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8" name="object 5">
            <a:extLst>
              <a:ext uri="{FF2B5EF4-FFF2-40B4-BE49-F238E27FC236}">
                <a16:creationId xmlns:a16="http://schemas.microsoft.com/office/drawing/2014/main" id="{BA4875AE-E818-A40A-EB3C-F8729712DB7C}"/>
              </a:ext>
            </a:extLst>
          </p:cNvPr>
          <p:cNvSpPr txBox="1">
            <a:spLocks/>
          </p:cNvSpPr>
          <p:nvPr/>
        </p:nvSpPr>
        <p:spPr>
          <a:xfrm>
            <a:off x="5514023" y="6468871"/>
            <a:ext cx="1163954" cy="177800"/>
          </a:xfrm>
          <a:prstGeom prst="rect">
            <a:avLst/>
          </a:prstGeom>
        </p:spPr>
        <p:txBody>
          <a:bodyPr vert="horz" wrap="square" lIns="0" tIns="0" rIns="0" bIns="0" rtlCol="0">
            <a:spAutoFit/>
          </a:bodyPr>
          <a:lstStyle>
            <a:defPPr>
              <a:defRPr lang="de-DE"/>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IN"/>
              <a:t>D</a:t>
            </a:r>
            <a:r>
              <a:rPr lang="en-IN" spc="-10"/>
              <a:t>e</a:t>
            </a:r>
            <a:r>
              <a:rPr lang="en-IN" spc="-15"/>
              <a:t>p</a:t>
            </a:r>
            <a:r>
              <a:rPr lang="en-IN" spc="-5"/>
              <a:t>t</a:t>
            </a:r>
            <a:r>
              <a:rPr lang="en-IN"/>
              <a:t>.</a:t>
            </a:r>
            <a:r>
              <a:rPr lang="en-IN" spc="-75">
                <a:latin typeface="Times New Roman"/>
                <a:cs typeface="Times New Roman"/>
              </a:rPr>
              <a:t> </a:t>
            </a:r>
            <a:r>
              <a:rPr lang="en-IN" spc="-5"/>
              <a:t>o</a:t>
            </a:r>
            <a:r>
              <a:rPr lang="en-IN"/>
              <a:t>f</a:t>
            </a:r>
            <a:r>
              <a:rPr lang="en-IN" spc="-30">
                <a:latin typeface="Times New Roman"/>
                <a:cs typeface="Times New Roman"/>
              </a:rPr>
              <a:t> </a:t>
            </a:r>
            <a:r>
              <a:rPr lang="en-IN" spc="-5"/>
              <a:t>CSE</a:t>
            </a:r>
            <a:r>
              <a:rPr lang="en-IN"/>
              <a:t>,</a:t>
            </a:r>
            <a:r>
              <a:rPr lang="en-IN" spc="-50">
                <a:latin typeface="Times New Roman"/>
                <a:cs typeface="Times New Roman"/>
              </a:rPr>
              <a:t> </a:t>
            </a:r>
            <a:r>
              <a:rPr lang="en-IN" spc="-5"/>
              <a:t>SJCI</a:t>
            </a:r>
            <a:r>
              <a:rPr lang="en-IN"/>
              <a:t>T</a:t>
            </a:r>
            <a:endParaRPr lang="en-IN" dirty="0"/>
          </a:p>
        </p:txBody>
      </p:sp>
      <p:sp>
        <p:nvSpPr>
          <p:cNvPr id="10" name="object 4">
            <a:extLst>
              <a:ext uri="{FF2B5EF4-FFF2-40B4-BE49-F238E27FC236}">
                <a16:creationId xmlns:a16="http://schemas.microsoft.com/office/drawing/2014/main" id="{F95E4E27-DE84-88FC-FC8B-0C25E4BAA3F1}"/>
              </a:ext>
            </a:extLst>
          </p:cNvPr>
          <p:cNvSpPr txBox="1">
            <a:spLocks noGrp="1"/>
          </p:cNvSpPr>
          <p:nvPr>
            <p:ph type="sldNum" sz="quarter" idx="7"/>
          </p:nvPr>
        </p:nvSpPr>
        <p:spPr>
          <a:xfrm>
            <a:off x="11201400" y="6495286"/>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15</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03525">
              <a:lnSpc>
                <a:spcPct val="100000"/>
              </a:lnSpc>
            </a:pPr>
            <a:r>
              <a:rPr dirty="0"/>
              <a:t>CONT</a:t>
            </a:r>
            <a:r>
              <a:rPr spc="-20" dirty="0"/>
              <a:t>E</a:t>
            </a:r>
            <a:r>
              <a:rPr dirty="0"/>
              <a:t>NTS</a:t>
            </a:r>
          </a:p>
        </p:txBody>
      </p:sp>
      <p:sp>
        <p:nvSpPr>
          <p:cNvPr id="3" name="object 3"/>
          <p:cNvSpPr txBox="1"/>
          <p:nvPr/>
        </p:nvSpPr>
        <p:spPr>
          <a:xfrm>
            <a:off x="292100" y="1320120"/>
            <a:ext cx="11612880" cy="3404870"/>
          </a:xfrm>
          <a:prstGeom prst="rect">
            <a:avLst/>
          </a:prstGeom>
        </p:spPr>
        <p:txBody>
          <a:bodyPr vert="horz" wrap="square" lIns="0" tIns="0" rIns="0" bIns="0" rtlCol="0">
            <a:spAutoFit/>
          </a:bodyPr>
          <a:lstStyle/>
          <a:p>
            <a:pPr marL="251460" indent="-238760">
              <a:lnSpc>
                <a:spcPct val="100000"/>
              </a:lnSpc>
              <a:buFont typeface="Times New Roman"/>
              <a:buAutoNum type="romanUcPeriod"/>
              <a:tabLst>
                <a:tab pos="252095" algn="l"/>
              </a:tabLst>
            </a:pPr>
            <a:r>
              <a:rPr sz="2400" dirty="0">
                <a:latin typeface="Times New Roman"/>
                <a:cs typeface="Times New Roman"/>
              </a:rPr>
              <a:t>A</a:t>
            </a:r>
            <a:r>
              <a:rPr sz="2400" spc="-10" dirty="0">
                <a:latin typeface="Times New Roman"/>
                <a:cs typeface="Times New Roman"/>
              </a:rPr>
              <a:t>B</a:t>
            </a:r>
            <a:r>
              <a:rPr sz="2400" dirty="0">
                <a:latin typeface="Times New Roman"/>
                <a:cs typeface="Times New Roman"/>
              </a:rPr>
              <a:t>STRA</a:t>
            </a:r>
            <a:r>
              <a:rPr sz="2400" spc="5" dirty="0">
                <a:latin typeface="Times New Roman"/>
                <a:cs typeface="Times New Roman"/>
              </a:rPr>
              <a:t>C</a:t>
            </a:r>
            <a:r>
              <a:rPr sz="2400" dirty="0">
                <a:latin typeface="Times New Roman"/>
                <a:cs typeface="Times New Roman"/>
              </a:rPr>
              <a:t>T</a:t>
            </a:r>
            <a:endParaRPr sz="2400">
              <a:latin typeface="Times New Roman"/>
              <a:cs typeface="Times New Roman"/>
            </a:endParaRPr>
          </a:p>
          <a:p>
            <a:pPr marL="367665" indent="-354965">
              <a:lnSpc>
                <a:spcPct val="100000"/>
              </a:lnSpc>
              <a:spcBef>
                <a:spcPts val="580"/>
              </a:spcBef>
              <a:buFont typeface="Times New Roman"/>
              <a:buAutoNum type="romanUcPeriod"/>
              <a:tabLst>
                <a:tab pos="368300" algn="l"/>
              </a:tabLst>
            </a:pPr>
            <a:r>
              <a:rPr sz="2400" dirty="0">
                <a:latin typeface="Times New Roman"/>
                <a:cs typeface="Times New Roman"/>
              </a:rPr>
              <a:t>INT</a:t>
            </a:r>
            <a:r>
              <a:rPr sz="2400" spc="-10" dirty="0">
                <a:latin typeface="Times New Roman"/>
                <a:cs typeface="Times New Roman"/>
              </a:rPr>
              <a:t>R</a:t>
            </a:r>
            <a:r>
              <a:rPr sz="2400" dirty="0">
                <a:latin typeface="Times New Roman"/>
                <a:cs typeface="Times New Roman"/>
              </a:rPr>
              <a:t>OD</a:t>
            </a:r>
            <a:r>
              <a:rPr sz="2400" spc="5" dirty="0">
                <a:latin typeface="Times New Roman"/>
                <a:cs typeface="Times New Roman"/>
              </a:rPr>
              <a:t>U</a:t>
            </a:r>
            <a:r>
              <a:rPr sz="2400" dirty="0">
                <a:latin typeface="Times New Roman"/>
                <a:cs typeface="Times New Roman"/>
              </a:rPr>
              <a:t>CTI</a:t>
            </a:r>
            <a:r>
              <a:rPr sz="2400" spc="-10" dirty="0">
                <a:latin typeface="Times New Roman"/>
                <a:cs typeface="Times New Roman"/>
              </a:rPr>
              <a:t>O</a:t>
            </a:r>
            <a:r>
              <a:rPr sz="2400" dirty="0">
                <a:latin typeface="Times New Roman"/>
                <a:cs typeface="Times New Roman"/>
              </a:rPr>
              <a:t>N</a:t>
            </a:r>
            <a:endParaRPr sz="2400">
              <a:latin typeface="Times New Roman"/>
              <a:cs typeface="Times New Roman"/>
            </a:endParaRPr>
          </a:p>
          <a:p>
            <a:pPr marL="547370" indent="-534670">
              <a:lnSpc>
                <a:spcPct val="100000"/>
              </a:lnSpc>
              <a:spcBef>
                <a:spcPts val="575"/>
              </a:spcBef>
              <a:buFont typeface="Times New Roman"/>
              <a:buAutoNum type="romanUcPeriod"/>
              <a:tabLst>
                <a:tab pos="548005" algn="l"/>
              </a:tabLst>
            </a:pPr>
            <a:r>
              <a:rPr sz="2400" spc="-30" dirty="0">
                <a:latin typeface="Times New Roman"/>
                <a:cs typeface="Times New Roman"/>
              </a:rPr>
              <a:t>PROBLE</a:t>
            </a:r>
            <a:r>
              <a:rPr sz="2400" dirty="0">
                <a:latin typeface="Times New Roman"/>
                <a:cs typeface="Times New Roman"/>
              </a:rPr>
              <a:t>M</a:t>
            </a:r>
            <a:r>
              <a:rPr sz="2400" spc="15" dirty="0">
                <a:latin typeface="Times New Roman"/>
                <a:cs typeface="Times New Roman"/>
              </a:rPr>
              <a:t> </a:t>
            </a:r>
            <a:r>
              <a:rPr sz="2400" spc="-30" dirty="0">
                <a:latin typeface="Times New Roman"/>
                <a:cs typeface="Times New Roman"/>
              </a:rPr>
              <a:t>DO</a:t>
            </a:r>
            <a:r>
              <a:rPr sz="2400" spc="-25" dirty="0">
                <a:latin typeface="Times New Roman"/>
                <a:cs typeface="Times New Roman"/>
              </a:rPr>
              <a:t>M</a:t>
            </a:r>
            <a:r>
              <a:rPr sz="2400" spc="-30" dirty="0">
                <a:latin typeface="Times New Roman"/>
                <a:cs typeface="Times New Roman"/>
              </a:rPr>
              <a:t>A</a:t>
            </a:r>
            <a:r>
              <a:rPr sz="2400" spc="-20" dirty="0">
                <a:latin typeface="Times New Roman"/>
                <a:cs typeface="Times New Roman"/>
              </a:rPr>
              <a:t>I</a:t>
            </a:r>
            <a:r>
              <a:rPr sz="2400" spc="-30" dirty="0">
                <a:latin typeface="Times New Roman"/>
                <a:cs typeface="Times New Roman"/>
              </a:rPr>
              <a:t>N</a:t>
            </a:r>
            <a:r>
              <a:rPr sz="2400" dirty="0">
                <a:latin typeface="Times New Roman"/>
                <a:cs typeface="Times New Roman"/>
              </a:rPr>
              <a:t>,</a:t>
            </a:r>
            <a:r>
              <a:rPr sz="2400" spc="15" dirty="0">
                <a:latin typeface="Times New Roman"/>
                <a:cs typeface="Times New Roman"/>
              </a:rPr>
              <a:t> </a:t>
            </a:r>
            <a:r>
              <a:rPr sz="2400" spc="-15" dirty="0">
                <a:latin typeface="Times New Roman"/>
                <a:cs typeface="Times New Roman"/>
              </a:rPr>
              <a:t>P</a:t>
            </a:r>
            <a:r>
              <a:rPr sz="2400" spc="-20" dirty="0">
                <a:latin typeface="Times New Roman"/>
                <a:cs typeface="Times New Roman"/>
              </a:rPr>
              <a:t>R</a:t>
            </a:r>
            <a:r>
              <a:rPr sz="2400" spc="-30" dirty="0">
                <a:latin typeface="Times New Roman"/>
                <a:cs typeface="Times New Roman"/>
              </a:rPr>
              <a:t>O</a:t>
            </a:r>
            <a:r>
              <a:rPr sz="2400" spc="-20" dirty="0">
                <a:latin typeface="Times New Roman"/>
                <a:cs typeface="Times New Roman"/>
              </a:rPr>
              <a:t>B</a:t>
            </a:r>
            <a:r>
              <a:rPr sz="2400" spc="-30" dirty="0">
                <a:latin typeface="Times New Roman"/>
                <a:cs typeface="Times New Roman"/>
              </a:rPr>
              <a:t>LE</a:t>
            </a:r>
            <a:r>
              <a:rPr sz="2400" dirty="0">
                <a:latin typeface="Times New Roman"/>
                <a:cs typeface="Times New Roman"/>
              </a:rPr>
              <a:t>M</a:t>
            </a:r>
            <a:r>
              <a:rPr sz="2400" spc="10" dirty="0">
                <a:latin typeface="Times New Roman"/>
                <a:cs typeface="Times New Roman"/>
              </a:rPr>
              <a:t> </a:t>
            </a:r>
            <a:r>
              <a:rPr sz="2400" spc="-15" dirty="0">
                <a:latin typeface="Times New Roman"/>
                <a:cs typeface="Times New Roman"/>
              </a:rPr>
              <a:t>S</a:t>
            </a:r>
            <a:r>
              <a:rPr sz="2400" spc="-30" dirty="0">
                <a:latin typeface="Times New Roman"/>
                <a:cs typeface="Times New Roman"/>
              </a:rPr>
              <a:t>T</a:t>
            </a:r>
            <a:r>
              <a:rPr sz="2400" spc="-20" dirty="0">
                <a:latin typeface="Times New Roman"/>
                <a:cs typeface="Times New Roman"/>
              </a:rPr>
              <a:t>A</a:t>
            </a:r>
            <a:r>
              <a:rPr sz="2400" spc="-30" dirty="0">
                <a:latin typeface="Times New Roman"/>
                <a:cs typeface="Times New Roman"/>
              </a:rPr>
              <a:t>TE</a:t>
            </a:r>
            <a:r>
              <a:rPr sz="2400" spc="-10" dirty="0">
                <a:latin typeface="Times New Roman"/>
                <a:cs typeface="Times New Roman"/>
              </a:rPr>
              <a:t>M</a:t>
            </a:r>
            <a:r>
              <a:rPr sz="2400" spc="-15" dirty="0">
                <a:latin typeface="Times New Roman"/>
                <a:cs typeface="Times New Roman"/>
              </a:rPr>
              <a:t>E</a:t>
            </a:r>
            <a:r>
              <a:rPr sz="2400" spc="-20" dirty="0">
                <a:latin typeface="Times New Roman"/>
                <a:cs typeface="Times New Roman"/>
              </a:rPr>
              <a:t>N</a:t>
            </a:r>
            <a:r>
              <a:rPr sz="2400" dirty="0">
                <a:latin typeface="Times New Roman"/>
                <a:cs typeface="Times New Roman"/>
              </a:rPr>
              <a:t>T</a:t>
            </a:r>
            <a:r>
              <a:rPr sz="2400" spc="-195" dirty="0">
                <a:latin typeface="Times New Roman"/>
                <a:cs typeface="Times New Roman"/>
              </a:rPr>
              <a:t> </a:t>
            </a:r>
            <a:r>
              <a:rPr sz="2400" spc="-30" dirty="0">
                <a:latin typeface="Times New Roman"/>
                <a:cs typeface="Times New Roman"/>
              </a:rPr>
              <a:t>A</a:t>
            </a:r>
            <a:r>
              <a:rPr sz="2400" spc="-20" dirty="0">
                <a:latin typeface="Times New Roman"/>
                <a:cs typeface="Times New Roman"/>
              </a:rPr>
              <a:t>N</a:t>
            </a:r>
            <a:r>
              <a:rPr sz="2400" dirty="0">
                <a:latin typeface="Times New Roman"/>
                <a:cs typeface="Times New Roman"/>
              </a:rPr>
              <a:t>D</a:t>
            </a:r>
            <a:r>
              <a:rPr sz="2400" spc="5" dirty="0">
                <a:latin typeface="Times New Roman"/>
                <a:cs typeface="Times New Roman"/>
              </a:rPr>
              <a:t> </a:t>
            </a:r>
            <a:r>
              <a:rPr sz="2400" spc="-20" dirty="0">
                <a:latin typeface="Times New Roman"/>
                <a:cs typeface="Times New Roman"/>
              </a:rPr>
              <a:t>D</a:t>
            </a:r>
            <a:r>
              <a:rPr sz="2400" spc="-30" dirty="0">
                <a:latin typeface="Times New Roman"/>
                <a:cs typeface="Times New Roman"/>
              </a:rPr>
              <a:t>E</a:t>
            </a:r>
            <a:r>
              <a:rPr sz="2400" spc="-15" dirty="0">
                <a:latin typeface="Times New Roman"/>
                <a:cs typeface="Times New Roman"/>
              </a:rPr>
              <a:t>T</a:t>
            </a:r>
            <a:r>
              <a:rPr sz="2400" spc="-30" dirty="0">
                <a:latin typeface="Times New Roman"/>
                <a:cs typeface="Times New Roman"/>
              </a:rPr>
              <a:t>A</a:t>
            </a:r>
            <a:r>
              <a:rPr sz="2400" spc="-20" dirty="0">
                <a:latin typeface="Times New Roman"/>
                <a:cs typeface="Times New Roman"/>
              </a:rPr>
              <a:t>I</a:t>
            </a:r>
            <a:r>
              <a:rPr sz="2400" spc="-15" dirty="0">
                <a:latin typeface="Times New Roman"/>
                <a:cs typeface="Times New Roman"/>
              </a:rPr>
              <a:t>LE</a:t>
            </a:r>
            <a:r>
              <a:rPr sz="2400" dirty="0">
                <a:latin typeface="Times New Roman"/>
                <a:cs typeface="Times New Roman"/>
              </a:rPr>
              <a:t>D</a:t>
            </a:r>
            <a:r>
              <a:rPr sz="2400" spc="-150" dirty="0">
                <a:latin typeface="Times New Roman"/>
                <a:cs typeface="Times New Roman"/>
              </a:rPr>
              <a:t> </a:t>
            </a:r>
            <a:r>
              <a:rPr sz="2400" spc="-20" dirty="0">
                <a:latin typeface="Times New Roman"/>
                <a:cs typeface="Times New Roman"/>
              </a:rPr>
              <a:t>AN</a:t>
            </a:r>
            <a:r>
              <a:rPr sz="2400" spc="-30" dirty="0">
                <a:latin typeface="Times New Roman"/>
                <a:cs typeface="Times New Roman"/>
              </a:rPr>
              <a:t>A</a:t>
            </a:r>
            <a:r>
              <a:rPr sz="2400" spc="-15" dirty="0">
                <a:latin typeface="Times New Roman"/>
                <a:cs typeface="Times New Roman"/>
              </a:rPr>
              <a:t>L</a:t>
            </a:r>
            <a:r>
              <a:rPr sz="2400" spc="-20" dirty="0">
                <a:latin typeface="Times New Roman"/>
                <a:cs typeface="Times New Roman"/>
              </a:rPr>
              <a:t>Y</a:t>
            </a:r>
            <a:r>
              <a:rPr sz="2400" spc="-30" dirty="0">
                <a:latin typeface="Times New Roman"/>
                <a:cs typeface="Times New Roman"/>
              </a:rPr>
              <a:t>S</a:t>
            </a:r>
            <a:r>
              <a:rPr sz="2400" spc="-20" dirty="0">
                <a:latin typeface="Times New Roman"/>
                <a:cs typeface="Times New Roman"/>
              </a:rPr>
              <a:t>I</a:t>
            </a:r>
            <a:r>
              <a:rPr sz="2400" dirty="0">
                <a:latin typeface="Times New Roman"/>
                <a:cs typeface="Times New Roman"/>
              </a:rPr>
              <a:t>S</a:t>
            </a:r>
            <a:endParaRPr sz="2400">
              <a:latin typeface="Times New Roman"/>
              <a:cs typeface="Times New Roman"/>
            </a:endParaRPr>
          </a:p>
          <a:p>
            <a:pPr marL="449580" indent="-436880">
              <a:lnSpc>
                <a:spcPct val="100000"/>
              </a:lnSpc>
              <a:spcBef>
                <a:spcPts val="575"/>
              </a:spcBef>
              <a:buFont typeface="Times New Roman"/>
              <a:buAutoNum type="romanUcPeriod"/>
              <a:tabLst>
                <a:tab pos="450215" algn="l"/>
              </a:tabLst>
            </a:pPr>
            <a:r>
              <a:rPr sz="2400" dirty="0">
                <a:latin typeface="Times New Roman"/>
                <a:cs typeface="Times New Roman"/>
              </a:rPr>
              <a:t>ST</a:t>
            </a:r>
            <a:r>
              <a:rPr sz="2400" spc="-10" dirty="0">
                <a:latin typeface="Times New Roman"/>
                <a:cs typeface="Times New Roman"/>
              </a:rPr>
              <a:t>U</a:t>
            </a:r>
            <a:r>
              <a:rPr sz="2400" dirty="0">
                <a:latin typeface="Times New Roman"/>
                <a:cs typeface="Times New Roman"/>
              </a:rPr>
              <a:t>DY</a:t>
            </a:r>
            <a:r>
              <a:rPr sz="2400" spc="-80"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40" dirty="0">
                <a:latin typeface="Times New Roman"/>
                <a:cs typeface="Times New Roman"/>
              </a:rPr>
              <a:t> </a:t>
            </a:r>
            <a:r>
              <a:rPr sz="2400" dirty="0">
                <a:latin typeface="Times New Roman"/>
                <a:cs typeface="Times New Roman"/>
              </a:rPr>
              <a:t>T</a:t>
            </a:r>
            <a:r>
              <a:rPr sz="2400" spc="-10" dirty="0">
                <a:latin typeface="Times New Roman"/>
                <a:cs typeface="Times New Roman"/>
              </a:rPr>
              <a:t>H</a:t>
            </a:r>
            <a:r>
              <a:rPr sz="2400" dirty="0">
                <a:latin typeface="Times New Roman"/>
                <a:cs typeface="Times New Roman"/>
              </a:rPr>
              <a:t>E</a:t>
            </a:r>
            <a:r>
              <a:rPr sz="2400" spc="-15" dirty="0">
                <a:latin typeface="Times New Roman"/>
                <a:cs typeface="Times New Roman"/>
              </a:rPr>
              <a:t> </a:t>
            </a:r>
            <a:r>
              <a:rPr sz="2400" spc="5" dirty="0">
                <a:latin typeface="Times New Roman"/>
                <a:cs typeface="Times New Roman"/>
              </a:rPr>
              <a:t>E</a:t>
            </a:r>
            <a:r>
              <a:rPr sz="2400" dirty="0">
                <a:latin typeface="Times New Roman"/>
                <a:cs typeface="Times New Roman"/>
              </a:rPr>
              <a:t>XIST</a:t>
            </a:r>
            <a:r>
              <a:rPr sz="2400" spc="5" dirty="0">
                <a:latin typeface="Times New Roman"/>
                <a:cs typeface="Times New Roman"/>
              </a:rPr>
              <a:t>I</a:t>
            </a:r>
            <a:r>
              <a:rPr sz="2400" dirty="0">
                <a:latin typeface="Times New Roman"/>
                <a:cs typeface="Times New Roman"/>
              </a:rPr>
              <a:t>NG</a:t>
            </a:r>
            <a:r>
              <a:rPr sz="2400" spc="-10" dirty="0">
                <a:latin typeface="Times New Roman"/>
                <a:cs typeface="Times New Roman"/>
              </a:rPr>
              <a:t> </a:t>
            </a:r>
            <a:r>
              <a:rPr sz="2400" dirty="0">
                <a:latin typeface="Times New Roman"/>
                <a:cs typeface="Times New Roman"/>
              </a:rPr>
              <a:t>S</a:t>
            </a:r>
            <a:r>
              <a:rPr sz="2400" spc="-10" dirty="0">
                <a:latin typeface="Times New Roman"/>
                <a:cs typeface="Times New Roman"/>
              </a:rPr>
              <a:t>Y</a:t>
            </a:r>
            <a:r>
              <a:rPr sz="2400" spc="5" dirty="0">
                <a:latin typeface="Times New Roman"/>
                <a:cs typeface="Times New Roman"/>
              </a:rPr>
              <a:t>S</a:t>
            </a:r>
            <a:r>
              <a:rPr sz="2400" dirty="0">
                <a:latin typeface="Times New Roman"/>
                <a:cs typeface="Times New Roman"/>
              </a:rPr>
              <a:t>TEMS</a:t>
            </a:r>
            <a:r>
              <a:rPr sz="2400" spc="-110" dirty="0">
                <a:latin typeface="Times New Roman"/>
                <a:cs typeface="Times New Roman"/>
              </a:rPr>
              <a:t> </a:t>
            </a:r>
            <a:r>
              <a:rPr sz="2400" dirty="0">
                <a:latin typeface="Times New Roman"/>
                <a:cs typeface="Times New Roman"/>
              </a:rPr>
              <a:t>A</a:t>
            </a:r>
            <a:r>
              <a:rPr sz="2400" spc="-10" dirty="0">
                <a:latin typeface="Times New Roman"/>
                <a:cs typeface="Times New Roman"/>
              </a:rPr>
              <a:t>N</a:t>
            </a:r>
            <a:r>
              <a:rPr sz="2400" dirty="0">
                <a:latin typeface="Times New Roman"/>
                <a:cs typeface="Times New Roman"/>
              </a:rPr>
              <a:t>D FEASIBILITY</a:t>
            </a:r>
            <a:r>
              <a:rPr sz="2400" spc="-100"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5" dirty="0">
                <a:latin typeface="Times New Roman"/>
                <a:cs typeface="Times New Roman"/>
              </a:rPr>
              <a:t> </a:t>
            </a:r>
            <a:r>
              <a:rPr sz="2400" dirty="0">
                <a:latin typeface="Times New Roman"/>
                <a:cs typeface="Times New Roman"/>
              </a:rPr>
              <a:t>P</a:t>
            </a:r>
            <a:r>
              <a:rPr sz="2400" spc="-10" dirty="0">
                <a:latin typeface="Times New Roman"/>
                <a:cs typeface="Times New Roman"/>
              </a:rPr>
              <a:t>R</a:t>
            </a:r>
            <a:r>
              <a:rPr sz="2400" dirty="0">
                <a:latin typeface="Times New Roman"/>
                <a:cs typeface="Times New Roman"/>
              </a:rPr>
              <a:t>O</a:t>
            </a:r>
            <a:r>
              <a:rPr sz="2400" spc="5" dirty="0">
                <a:latin typeface="Times New Roman"/>
                <a:cs typeface="Times New Roman"/>
              </a:rPr>
              <a:t>J</a:t>
            </a:r>
            <a:r>
              <a:rPr sz="2400" dirty="0">
                <a:latin typeface="Times New Roman"/>
                <a:cs typeface="Times New Roman"/>
              </a:rPr>
              <a:t>ECT</a:t>
            </a:r>
            <a:r>
              <a:rPr sz="2400" spc="-55" dirty="0">
                <a:latin typeface="Times New Roman"/>
                <a:cs typeface="Times New Roman"/>
              </a:rPr>
              <a:t> </a:t>
            </a:r>
            <a:r>
              <a:rPr sz="2400" spc="5" dirty="0">
                <a:latin typeface="Times New Roman"/>
                <a:cs typeface="Times New Roman"/>
              </a:rPr>
              <a:t>P</a:t>
            </a:r>
            <a:r>
              <a:rPr sz="2400" dirty="0">
                <a:latin typeface="Times New Roman"/>
                <a:cs typeface="Times New Roman"/>
              </a:rPr>
              <a:t>R</a:t>
            </a:r>
            <a:r>
              <a:rPr sz="2400" spc="-10" dirty="0">
                <a:latin typeface="Times New Roman"/>
                <a:cs typeface="Times New Roman"/>
              </a:rPr>
              <a:t>O</a:t>
            </a:r>
            <a:r>
              <a:rPr sz="2400" spc="5" dirty="0">
                <a:latin typeface="Times New Roman"/>
                <a:cs typeface="Times New Roman"/>
              </a:rPr>
              <a:t>P</a:t>
            </a:r>
            <a:r>
              <a:rPr sz="2400" dirty="0">
                <a:latin typeface="Times New Roman"/>
                <a:cs typeface="Times New Roman"/>
              </a:rPr>
              <a:t>O</a:t>
            </a:r>
            <a:r>
              <a:rPr sz="2400" spc="-10" dirty="0">
                <a:latin typeface="Times New Roman"/>
                <a:cs typeface="Times New Roman"/>
              </a:rPr>
              <a:t>S</a:t>
            </a:r>
            <a:r>
              <a:rPr sz="2400" dirty="0">
                <a:latin typeface="Times New Roman"/>
                <a:cs typeface="Times New Roman"/>
              </a:rPr>
              <a:t>AL</a:t>
            </a:r>
            <a:endParaRPr sz="2400">
              <a:latin typeface="Times New Roman"/>
              <a:cs typeface="Times New Roman"/>
            </a:endParaRPr>
          </a:p>
          <a:p>
            <a:pPr marL="424180" indent="-411480">
              <a:lnSpc>
                <a:spcPct val="100000"/>
              </a:lnSpc>
              <a:spcBef>
                <a:spcPts val="575"/>
              </a:spcBef>
              <a:buFont typeface="Times New Roman"/>
              <a:buAutoNum type="romanUcPeriod"/>
              <a:tabLst>
                <a:tab pos="424180" algn="l"/>
              </a:tabLst>
            </a:pPr>
            <a:r>
              <a:rPr sz="2400" dirty="0">
                <a:latin typeface="Times New Roman"/>
                <a:cs typeface="Times New Roman"/>
              </a:rPr>
              <a:t>O</a:t>
            </a:r>
            <a:r>
              <a:rPr sz="2400" spc="-10" dirty="0">
                <a:latin typeface="Times New Roman"/>
                <a:cs typeface="Times New Roman"/>
              </a:rPr>
              <a:t>B</a:t>
            </a:r>
            <a:r>
              <a:rPr sz="2400" dirty="0">
                <a:latin typeface="Times New Roman"/>
                <a:cs typeface="Times New Roman"/>
              </a:rPr>
              <a:t>JEC</a:t>
            </a:r>
            <a:r>
              <a:rPr sz="2400" spc="-10" dirty="0">
                <a:latin typeface="Times New Roman"/>
                <a:cs typeface="Times New Roman"/>
              </a:rPr>
              <a:t>T</a:t>
            </a:r>
            <a:r>
              <a:rPr sz="2400" spc="10" dirty="0">
                <a:latin typeface="Times New Roman"/>
                <a:cs typeface="Times New Roman"/>
              </a:rPr>
              <a:t>I</a:t>
            </a:r>
            <a:r>
              <a:rPr sz="2400" dirty="0">
                <a:latin typeface="Times New Roman"/>
                <a:cs typeface="Times New Roman"/>
              </a:rPr>
              <a:t>VES</a:t>
            </a:r>
            <a:r>
              <a:rPr sz="2400" spc="5"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55" dirty="0">
                <a:latin typeface="Times New Roman"/>
                <a:cs typeface="Times New Roman"/>
              </a:rPr>
              <a:t> </a:t>
            </a:r>
            <a:r>
              <a:rPr sz="2400" dirty="0">
                <a:latin typeface="Times New Roman"/>
                <a:cs typeface="Times New Roman"/>
              </a:rPr>
              <a:t>T</a:t>
            </a:r>
            <a:r>
              <a:rPr sz="2400" spc="-10" dirty="0">
                <a:latin typeface="Times New Roman"/>
                <a:cs typeface="Times New Roman"/>
              </a:rPr>
              <a:t>H</a:t>
            </a:r>
            <a:r>
              <a:rPr sz="2400" dirty="0">
                <a:latin typeface="Times New Roman"/>
                <a:cs typeface="Times New Roman"/>
              </a:rPr>
              <a:t>E P</a:t>
            </a:r>
            <a:r>
              <a:rPr sz="2400" spc="-10" dirty="0">
                <a:latin typeface="Times New Roman"/>
                <a:cs typeface="Times New Roman"/>
              </a:rPr>
              <a:t>R</a:t>
            </a:r>
            <a:r>
              <a:rPr sz="2400" dirty="0">
                <a:latin typeface="Times New Roman"/>
                <a:cs typeface="Times New Roman"/>
              </a:rPr>
              <a:t>OPOSED</a:t>
            </a:r>
            <a:r>
              <a:rPr sz="2400" spc="5" dirty="0">
                <a:latin typeface="Times New Roman"/>
                <a:cs typeface="Times New Roman"/>
              </a:rPr>
              <a:t> </a:t>
            </a:r>
            <a:r>
              <a:rPr sz="2400" spc="-25" dirty="0">
                <a:latin typeface="Times New Roman"/>
                <a:cs typeface="Times New Roman"/>
              </a:rPr>
              <a:t>W</a:t>
            </a:r>
            <a:r>
              <a:rPr sz="2400" dirty="0">
                <a:latin typeface="Times New Roman"/>
                <a:cs typeface="Times New Roman"/>
              </a:rPr>
              <a:t>ORK</a:t>
            </a:r>
            <a:endParaRPr sz="2400">
              <a:latin typeface="Times New Roman"/>
              <a:cs typeface="Times New Roman"/>
            </a:endParaRPr>
          </a:p>
          <a:p>
            <a:pPr marL="487680" indent="-474980">
              <a:lnSpc>
                <a:spcPct val="100000"/>
              </a:lnSpc>
              <a:spcBef>
                <a:spcPts val="585"/>
              </a:spcBef>
              <a:buFont typeface="Times New Roman"/>
              <a:buAutoNum type="romanUcPeriod"/>
              <a:tabLst>
                <a:tab pos="488315" algn="l"/>
              </a:tabLst>
            </a:pPr>
            <a:r>
              <a:rPr sz="2400" dirty="0">
                <a:latin typeface="Times New Roman"/>
                <a:cs typeface="Times New Roman"/>
              </a:rPr>
              <a:t>O</a:t>
            </a:r>
            <a:r>
              <a:rPr sz="2400" spc="-10" dirty="0">
                <a:latin typeface="Times New Roman"/>
                <a:cs typeface="Times New Roman"/>
              </a:rPr>
              <a:t>U</a:t>
            </a:r>
            <a:r>
              <a:rPr sz="2400" dirty="0">
                <a:latin typeface="Times New Roman"/>
                <a:cs typeface="Times New Roman"/>
              </a:rPr>
              <a:t>TCOM</a:t>
            </a:r>
            <a:r>
              <a:rPr sz="2400" spc="5" dirty="0">
                <a:latin typeface="Times New Roman"/>
                <a:cs typeface="Times New Roman"/>
              </a:rPr>
              <a:t>E</a:t>
            </a:r>
            <a:r>
              <a:rPr sz="2400" dirty="0">
                <a:latin typeface="Times New Roman"/>
                <a:cs typeface="Times New Roman"/>
              </a:rPr>
              <a:t>S</a:t>
            </a:r>
            <a:r>
              <a:rPr sz="2400" spc="10"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6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P</a:t>
            </a:r>
            <a:r>
              <a:rPr sz="2400" dirty="0">
                <a:latin typeface="Times New Roman"/>
                <a:cs typeface="Times New Roman"/>
              </a:rPr>
              <a:t>R</a:t>
            </a:r>
            <a:r>
              <a:rPr sz="2400" spc="-10" dirty="0">
                <a:latin typeface="Times New Roman"/>
                <a:cs typeface="Times New Roman"/>
              </a:rPr>
              <a:t>O</a:t>
            </a:r>
            <a:r>
              <a:rPr sz="2400" spc="5" dirty="0">
                <a:latin typeface="Times New Roman"/>
                <a:cs typeface="Times New Roman"/>
              </a:rPr>
              <a:t>P</a:t>
            </a:r>
            <a:r>
              <a:rPr sz="2400" dirty="0">
                <a:latin typeface="Times New Roman"/>
                <a:cs typeface="Times New Roman"/>
              </a:rPr>
              <a:t>O</a:t>
            </a:r>
            <a:r>
              <a:rPr sz="2400" spc="-10" dirty="0">
                <a:latin typeface="Times New Roman"/>
                <a:cs typeface="Times New Roman"/>
              </a:rPr>
              <a:t>S</a:t>
            </a:r>
            <a:r>
              <a:rPr sz="2400" dirty="0">
                <a:latin typeface="Times New Roman"/>
                <a:cs typeface="Times New Roman"/>
              </a:rPr>
              <a:t>ED</a:t>
            </a:r>
            <a:r>
              <a:rPr sz="2400" spc="-15" dirty="0">
                <a:latin typeface="Times New Roman"/>
                <a:cs typeface="Times New Roman"/>
              </a:rPr>
              <a:t> </a:t>
            </a:r>
            <a:r>
              <a:rPr sz="2400" spc="-10" dirty="0">
                <a:latin typeface="Times New Roman"/>
                <a:cs typeface="Times New Roman"/>
              </a:rPr>
              <a:t>W</a:t>
            </a:r>
            <a:r>
              <a:rPr sz="2400" dirty="0">
                <a:latin typeface="Times New Roman"/>
                <a:cs typeface="Times New Roman"/>
              </a:rPr>
              <a:t>ORK</a:t>
            </a:r>
            <a:endParaRPr sz="2400">
              <a:latin typeface="Times New Roman"/>
              <a:cs typeface="Times New Roman"/>
            </a:endParaRPr>
          </a:p>
          <a:p>
            <a:pPr marL="588645" indent="-575945">
              <a:lnSpc>
                <a:spcPct val="100000"/>
              </a:lnSpc>
              <a:spcBef>
                <a:spcPts val="565"/>
              </a:spcBef>
              <a:buFont typeface="Times New Roman"/>
              <a:buAutoNum type="romanUcPeriod"/>
              <a:tabLst>
                <a:tab pos="589280" algn="l"/>
              </a:tabLst>
            </a:pPr>
            <a:r>
              <a:rPr sz="2400" dirty="0">
                <a:latin typeface="Times New Roman"/>
                <a:cs typeface="Times New Roman"/>
              </a:rPr>
              <a:t>MET</a:t>
            </a:r>
            <a:r>
              <a:rPr sz="2400" spc="-10" dirty="0">
                <a:latin typeface="Times New Roman"/>
                <a:cs typeface="Times New Roman"/>
              </a:rPr>
              <a:t>H</a:t>
            </a:r>
            <a:r>
              <a:rPr sz="2400" dirty="0">
                <a:latin typeface="Times New Roman"/>
                <a:cs typeface="Times New Roman"/>
              </a:rPr>
              <a:t>OD</a:t>
            </a:r>
            <a:r>
              <a:rPr sz="2400" spc="5" dirty="0">
                <a:latin typeface="Times New Roman"/>
                <a:cs typeface="Times New Roman"/>
              </a:rPr>
              <a:t>O</a:t>
            </a:r>
            <a:r>
              <a:rPr sz="2400" dirty="0">
                <a:latin typeface="Times New Roman"/>
                <a:cs typeface="Times New Roman"/>
              </a:rPr>
              <a:t>L</a:t>
            </a:r>
            <a:r>
              <a:rPr sz="2400" spc="-10" dirty="0">
                <a:latin typeface="Times New Roman"/>
                <a:cs typeface="Times New Roman"/>
              </a:rPr>
              <a:t>O</a:t>
            </a:r>
            <a:r>
              <a:rPr sz="2400" dirty="0">
                <a:latin typeface="Times New Roman"/>
                <a:cs typeface="Times New Roman"/>
              </a:rPr>
              <a:t>GY</a:t>
            </a:r>
            <a:endParaRPr sz="2400">
              <a:latin typeface="Times New Roman"/>
              <a:cs typeface="Times New Roman"/>
            </a:endParaRPr>
          </a:p>
          <a:p>
            <a:pPr marL="13970">
              <a:lnSpc>
                <a:spcPct val="100000"/>
              </a:lnSpc>
              <a:spcBef>
                <a:spcPts val="585"/>
              </a:spcBef>
            </a:pPr>
            <a:r>
              <a:rPr sz="2400" dirty="0">
                <a:latin typeface="Times New Roman"/>
                <a:cs typeface="Times New Roman"/>
              </a:rPr>
              <a:t>VII.</a:t>
            </a:r>
            <a:r>
              <a:rPr sz="2400" spc="-10" dirty="0">
                <a:latin typeface="Times New Roman"/>
                <a:cs typeface="Times New Roman"/>
              </a:rPr>
              <a:t> </a:t>
            </a:r>
            <a:r>
              <a:rPr sz="2400" dirty="0">
                <a:latin typeface="Times New Roman"/>
                <a:cs typeface="Times New Roman"/>
              </a:rPr>
              <a:t>PL</a:t>
            </a:r>
            <a:r>
              <a:rPr sz="2400" spc="-10" dirty="0">
                <a:latin typeface="Times New Roman"/>
                <a:cs typeface="Times New Roman"/>
              </a:rPr>
              <a:t>A</a:t>
            </a:r>
            <a:r>
              <a:rPr sz="2400" dirty="0">
                <a:latin typeface="Times New Roman"/>
                <a:cs typeface="Times New Roman"/>
              </a:rPr>
              <a:t>NNING</a:t>
            </a:r>
            <a:r>
              <a:rPr sz="2400" spc="15"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40" dirty="0">
                <a:latin typeface="Times New Roman"/>
                <a:cs typeface="Times New Roman"/>
              </a:rPr>
              <a:t> </a:t>
            </a:r>
            <a:r>
              <a:rPr sz="2400" spc="5" dirty="0">
                <a:latin typeface="Times New Roman"/>
                <a:cs typeface="Times New Roman"/>
              </a:rPr>
              <a:t>T</a:t>
            </a:r>
            <a:r>
              <a:rPr sz="2400" dirty="0">
                <a:latin typeface="Times New Roman"/>
                <a:cs typeface="Times New Roman"/>
              </a:rPr>
              <a:t>HE</a:t>
            </a:r>
            <a:r>
              <a:rPr sz="2400" spc="-15" dirty="0">
                <a:latin typeface="Times New Roman"/>
                <a:cs typeface="Times New Roman"/>
              </a:rPr>
              <a:t> </a:t>
            </a:r>
            <a:r>
              <a:rPr sz="2400" dirty="0">
                <a:latin typeface="Times New Roman"/>
                <a:cs typeface="Times New Roman"/>
              </a:rPr>
              <a:t>P</a:t>
            </a:r>
            <a:r>
              <a:rPr sz="2400" spc="-10" dirty="0">
                <a:latin typeface="Times New Roman"/>
                <a:cs typeface="Times New Roman"/>
              </a:rPr>
              <a:t>R</a:t>
            </a:r>
            <a:r>
              <a:rPr sz="2400" dirty="0">
                <a:latin typeface="Times New Roman"/>
                <a:cs typeface="Times New Roman"/>
              </a:rPr>
              <a:t>OJECT</a:t>
            </a:r>
            <a:r>
              <a:rPr sz="2400" spc="-60" dirty="0">
                <a:latin typeface="Times New Roman"/>
                <a:cs typeface="Times New Roman"/>
              </a:rPr>
              <a:t> </a:t>
            </a:r>
            <a:r>
              <a:rPr sz="2400" spc="-10" dirty="0">
                <a:latin typeface="Times New Roman"/>
                <a:cs typeface="Times New Roman"/>
              </a:rPr>
              <a:t>W</a:t>
            </a:r>
            <a:r>
              <a:rPr sz="2400" dirty="0">
                <a:latin typeface="Times New Roman"/>
                <a:cs typeface="Times New Roman"/>
              </a:rPr>
              <a:t>O</a:t>
            </a:r>
            <a:r>
              <a:rPr sz="2400" spc="-10" dirty="0">
                <a:latin typeface="Times New Roman"/>
                <a:cs typeface="Times New Roman"/>
              </a:rPr>
              <a:t>R</a:t>
            </a:r>
            <a:r>
              <a:rPr sz="2400" dirty="0">
                <a:latin typeface="Times New Roman"/>
                <a:cs typeface="Times New Roman"/>
              </a:rPr>
              <a:t>K</a:t>
            </a:r>
            <a:endParaRPr sz="2400">
              <a:latin typeface="Times New Roman"/>
              <a:cs typeface="Times New Roman"/>
            </a:endParaRPr>
          </a:p>
        </p:txBody>
      </p:sp>
      <p:sp>
        <p:nvSpPr>
          <p:cNvPr id="4" name="object 4"/>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2</a:t>
            </a:fld>
            <a:endParaRPr spc="-1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10458" y="755005"/>
            <a:ext cx="2239645" cy="407034"/>
          </a:xfrm>
          <a:prstGeom prst="rect">
            <a:avLst/>
          </a:prstGeom>
        </p:spPr>
        <p:txBody>
          <a:bodyPr vert="horz" wrap="square" lIns="0" tIns="0" rIns="0" bIns="0" rtlCol="0">
            <a:spAutoFit/>
          </a:bodyPr>
          <a:lstStyle/>
          <a:p>
            <a:pPr marL="12700">
              <a:lnSpc>
                <a:spcPct val="100000"/>
              </a:lnSpc>
            </a:pPr>
            <a:r>
              <a:rPr sz="3200" b="1" dirty="0">
                <a:latin typeface="Times New Roman"/>
                <a:cs typeface="Times New Roman"/>
              </a:rPr>
              <a:t>ABST</a:t>
            </a:r>
            <a:r>
              <a:rPr sz="3200" b="1" spc="-15" dirty="0">
                <a:latin typeface="Times New Roman"/>
                <a:cs typeface="Times New Roman"/>
              </a:rPr>
              <a:t>R</a:t>
            </a:r>
            <a:r>
              <a:rPr sz="3200" b="1" dirty="0">
                <a:latin typeface="Times New Roman"/>
                <a:cs typeface="Times New Roman"/>
              </a:rPr>
              <a:t>ACT</a:t>
            </a:r>
            <a:endParaRPr sz="3200">
              <a:latin typeface="Times New Roman"/>
              <a:cs typeface="Times New Roman"/>
            </a:endParaRPr>
          </a:p>
        </p:txBody>
      </p:sp>
      <p:sp>
        <p:nvSpPr>
          <p:cNvPr id="3" name="object 3"/>
          <p:cNvSpPr txBox="1"/>
          <p:nvPr/>
        </p:nvSpPr>
        <p:spPr>
          <a:xfrm>
            <a:off x="228092" y="1498733"/>
            <a:ext cx="11611610" cy="3722750"/>
          </a:xfrm>
          <a:prstGeom prst="rect">
            <a:avLst/>
          </a:prstGeom>
        </p:spPr>
        <p:txBody>
          <a:bodyPr vert="horz" wrap="square" lIns="0" tIns="0" rIns="0" bIns="0" rtlCol="0">
            <a:spAutoFit/>
          </a:bodyPr>
          <a:lstStyle/>
          <a:p>
            <a:pPr marL="355600" marR="5080" indent="-342900" algn="just">
              <a:lnSpc>
                <a:spcPct val="96100"/>
              </a:lnSpc>
              <a:buFont typeface="Wingdings" panose="05000000000000000000" pitchFamily="2" charset="2"/>
              <a:buChar char="Ø"/>
            </a:pPr>
            <a:r>
              <a:rPr lang="en-US" sz="2800" dirty="0">
                <a:latin typeface="Times New Roman"/>
                <a:cs typeface="Times New Roman"/>
              </a:rPr>
              <a:t>The system utilizes a deep learning algorithm based on the CNN model to classify waste materials as biodegradable or non-biodegradable.</a:t>
            </a:r>
          </a:p>
          <a:p>
            <a:pPr marL="355600" marR="5080" indent="-342900" algn="just">
              <a:lnSpc>
                <a:spcPct val="96100"/>
              </a:lnSpc>
              <a:buFont typeface="Wingdings" panose="05000000000000000000" pitchFamily="2" charset="2"/>
              <a:buChar char="Ø"/>
            </a:pPr>
            <a:r>
              <a:rPr lang="en-US" sz="2800" dirty="0">
                <a:latin typeface="Times New Roman"/>
                <a:cs typeface="Times New Roman"/>
              </a:rPr>
              <a:t>Preprocessing techniques are applied to image datasets, including reshaping, resizing, and converting images to arrays.</a:t>
            </a:r>
          </a:p>
          <a:p>
            <a:pPr marL="355600" marR="5080" indent="-342900" algn="just">
              <a:lnSpc>
                <a:spcPct val="96100"/>
              </a:lnSpc>
              <a:buFont typeface="Wingdings" panose="05000000000000000000" pitchFamily="2" charset="2"/>
              <a:buChar char="Ø"/>
            </a:pPr>
            <a:r>
              <a:rPr lang="en-US" sz="2800" dirty="0">
                <a:latin typeface="Times New Roman"/>
                <a:cs typeface="Times New Roman"/>
              </a:rPr>
              <a:t>CNN models consist of convolutional layers with kernel filters that identify patterns and features in input images.</a:t>
            </a:r>
          </a:p>
          <a:p>
            <a:pPr marL="355600" marR="5080" indent="-342900" algn="just">
              <a:lnSpc>
                <a:spcPct val="96100"/>
              </a:lnSpc>
              <a:buFont typeface="Wingdings" panose="05000000000000000000" pitchFamily="2" charset="2"/>
              <a:buChar char="Ø"/>
            </a:pPr>
            <a:r>
              <a:rPr lang="en-US" sz="2800" dirty="0">
                <a:latin typeface="Times New Roman"/>
                <a:cs typeface="Times New Roman"/>
              </a:rPr>
              <a:t>The system aims to achieve high accuracy in waste material classification, which can contribute to effective waste treatment and environmental assessment.</a:t>
            </a:r>
          </a:p>
        </p:txBody>
      </p:sp>
      <p:sp>
        <p:nvSpPr>
          <p:cNvPr id="4" name="object 4"/>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3</a:t>
            </a:fld>
            <a:endParaRPr spc="-1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67890">
              <a:lnSpc>
                <a:spcPct val="100000"/>
              </a:lnSpc>
            </a:pPr>
            <a:r>
              <a:rPr dirty="0"/>
              <a:t>INTR</a:t>
            </a:r>
            <a:r>
              <a:rPr spc="-20" dirty="0"/>
              <a:t>O</a:t>
            </a:r>
            <a:r>
              <a:rPr dirty="0"/>
              <a:t>DUCT</a:t>
            </a:r>
            <a:r>
              <a:rPr spc="-20" dirty="0"/>
              <a:t>I</a:t>
            </a:r>
            <a:r>
              <a:rPr dirty="0"/>
              <a:t>ON</a:t>
            </a:r>
          </a:p>
        </p:txBody>
      </p:sp>
      <p:sp>
        <p:nvSpPr>
          <p:cNvPr id="6" name="Text Placeholder 5">
            <a:extLst>
              <a:ext uri="{FF2B5EF4-FFF2-40B4-BE49-F238E27FC236}">
                <a16:creationId xmlns:a16="http://schemas.microsoft.com/office/drawing/2014/main" id="{30B0F1A9-EBF8-D7C0-3F2F-9BDB6C01D41B}"/>
              </a:ext>
            </a:extLst>
          </p:cNvPr>
          <p:cNvSpPr>
            <a:spLocks noGrp="1"/>
          </p:cNvSpPr>
          <p:nvPr>
            <p:ph type="body" idx="1"/>
          </p:nvPr>
        </p:nvSpPr>
        <p:spPr>
          <a:xfrm>
            <a:off x="838200" y="1676400"/>
            <a:ext cx="10010951" cy="3323987"/>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project is  about using smart computer programs (called convolutional neural networks or CNNs) to tell the difference between things that break down in the environment and things that don’t.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It's important because we want to solve the problem of waste being thrown away in the wrong way, which hurts the environment.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use pictures of these things to teach the computer program, and it learns to recognize them by their colors and textures.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results show that technology like this can help us manage waste better and take care of the environment.</a:t>
            </a:r>
            <a:endParaRPr lang="en-IN"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4</a:t>
            </a:fld>
            <a:endParaRPr spc="-10" dirty="0"/>
          </a:p>
        </p:txBody>
      </p:sp>
      <p:sp>
        <p:nvSpPr>
          <p:cNvPr id="3" name="object 3"/>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4702" y="697545"/>
            <a:ext cx="8937625" cy="694690"/>
          </a:xfrm>
          <a:prstGeom prst="rect">
            <a:avLst/>
          </a:prstGeom>
        </p:spPr>
        <p:txBody>
          <a:bodyPr vert="horz" wrap="square" lIns="0" tIns="0" rIns="0" bIns="0" rtlCol="0">
            <a:spAutoFit/>
          </a:bodyPr>
          <a:lstStyle/>
          <a:p>
            <a:pPr marL="3714750" marR="5080" indent="-3702685">
              <a:lnSpc>
                <a:spcPts val="2870"/>
              </a:lnSpc>
            </a:pPr>
            <a:r>
              <a:rPr sz="2400" b="1" spc="-30" dirty="0">
                <a:latin typeface="Times New Roman"/>
                <a:cs typeface="Times New Roman"/>
              </a:rPr>
              <a:t>PR</a:t>
            </a:r>
            <a:r>
              <a:rPr sz="2400" b="1" spc="-10" dirty="0">
                <a:latin typeface="Times New Roman"/>
                <a:cs typeface="Times New Roman"/>
              </a:rPr>
              <a:t>O</a:t>
            </a:r>
            <a:r>
              <a:rPr sz="2400" b="1" spc="-20" dirty="0">
                <a:latin typeface="Times New Roman"/>
                <a:cs typeface="Times New Roman"/>
              </a:rPr>
              <a:t>B</a:t>
            </a:r>
            <a:r>
              <a:rPr sz="2400" b="1" spc="-30" dirty="0">
                <a:latin typeface="Times New Roman"/>
                <a:cs typeface="Times New Roman"/>
              </a:rPr>
              <a:t>L</a:t>
            </a:r>
            <a:r>
              <a:rPr sz="2400" b="1" spc="-20" dirty="0">
                <a:latin typeface="Times New Roman"/>
                <a:cs typeface="Times New Roman"/>
              </a:rPr>
              <a:t>E</a:t>
            </a:r>
            <a:r>
              <a:rPr sz="2400" b="1" dirty="0">
                <a:latin typeface="Times New Roman"/>
                <a:cs typeface="Times New Roman"/>
              </a:rPr>
              <a:t>M</a:t>
            </a:r>
            <a:r>
              <a:rPr sz="2400" b="1" spc="-35" dirty="0">
                <a:latin typeface="Times New Roman"/>
                <a:cs typeface="Times New Roman"/>
              </a:rPr>
              <a:t> </a:t>
            </a:r>
            <a:r>
              <a:rPr sz="2400" b="1" spc="-30" dirty="0">
                <a:latin typeface="Times New Roman"/>
                <a:cs typeface="Times New Roman"/>
              </a:rPr>
              <a:t>D</a:t>
            </a:r>
            <a:r>
              <a:rPr sz="2400" b="1" spc="-20" dirty="0">
                <a:latin typeface="Times New Roman"/>
                <a:cs typeface="Times New Roman"/>
              </a:rPr>
              <a:t>O</a:t>
            </a:r>
            <a:r>
              <a:rPr sz="2400" b="1" spc="-10" dirty="0">
                <a:latin typeface="Times New Roman"/>
                <a:cs typeface="Times New Roman"/>
              </a:rPr>
              <a:t>M</a:t>
            </a:r>
            <a:r>
              <a:rPr sz="2400" b="1" spc="-30" dirty="0">
                <a:latin typeface="Times New Roman"/>
                <a:cs typeface="Times New Roman"/>
              </a:rPr>
              <a:t>A</a:t>
            </a:r>
            <a:r>
              <a:rPr sz="2400" b="1" spc="-10" dirty="0">
                <a:latin typeface="Times New Roman"/>
                <a:cs typeface="Times New Roman"/>
              </a:rPr>
              <a:t>I</a:t>
            </a:r>
            <a:r>
              <a:rPr sz="2400" b="1" spc="-30" dirty="0">
                <a:latin typeface="Times New Roman"/>
                <a:cs typeface="Times New Roman"/>
              </a:rPr>
              <a:t>N</a:t>
            </a:r>
            <a:r>
              <a:rPr sz="2400" b="1" dirty="0">
                <a:latin typeface="Times New Roman"/>
                <a:cs typeface="Times New Roman"/>
              </a:rPr>
              <a:t>,</a:t>
            </a:r>
            <a:r>
              <a:rPr sz="2400" b="1" spc="-25" dirty="0">
                <a:latin typeface="Times New Roman"/>
                <a:cs typeface="Times New Roman"/>
              </a:rPr>
              <a:t> </a:t>
            </a:r>
            <a:r>
              <a:rPr sz="2400" b="1" spc="-30" dirty="0">
                <a:latin typeface="Times New Roman"/>
                <a:cs typeface="Times New Roman"/>
              </a:rPr>
              <a:t>PR</a:t>
            </a:r>
            <a:r>
              <a:rPr sz="2400" b="1" spc="-10" dirty="0">
                <a:latin typeface="Times New Roman"/>
                <a:cs typeface="Times New Roman"/>
              </a:rPr>
              <a:t>O</a:t>
            </a:r>
            <a:r>
              <a:rPr sz="2400" b="1" spc="-20" dirty="0">
                <a:latin typeface="Times New Roman"/>
                <a:cs typeface="Times New Roman"/>
              </a:rPr>
              <a:t>B</a:t>
            </a:r>
            <a:r>
              <a:rPr sz="2400" b="1" spc="-30" dirty="0">
                <a:latin typeface="Times New Roman"/>
                <a:cs typeface="Times New Roman"/>
              </a:rPr>
              <a:t>L</a:t>
            </a:r>
            <a:r>
              <a:rPr sz="2400" b="1" spc="-20" dirty="0">
                <a:latin typeface="Times New Roman"/>
                <a:cs typeface="Times New Roman"/>
              </a:rPr>
              <a:t>E</a:t>
            </a:r>
            <a:r>
              <a:rPr sz="2400" b="1" dirty="0">
                <a:latin typeface="Times New Roman"/>
                <a:cs typeface="Times New Roman"/>
              </a:rPr>
              <a:t>M</a:t>
            </a:r>
            <a:r>
              <a:rPr sz="2400" b="1" spc="-30" dirty="0">
                <a:latin typeface="Times New Roman"/>
                <a:cs typeface="Times New Roman"/>
              </a:rPr>
              <a:t> </a:t>
            </a:r>
            <a:r>
              <a:rPr sz="2400" b="1" spc="-15" dirty="0">
                <a:latin typeface="Times New Roman"/>
                <a:cs typeface="Times New Roman"/>
              </a:rPr>
              <a:t>S</a:t>
            </a:r>
            <a:r>
              <a:rPr sz="2400" b="1" spc="-20" dirty="0">
                <a:latin typeface="Times New Roman"/>
                <a:cs typeface="Times New Roman"/>
              </a:rPr>
              <a:t>TATE</a:t>
            </a:r>
            <a:r>
              <a:rPr sz="2400" b="1" spc="-10" dirty="0">
                <a:latin typeface="Times New Roman"/>
                <a:cs typeface="Times New Roman"/>
              </a:rPr>
              <a:t>M</a:t>
            </a:r>
            <a:r>
              <a:rPr sz="2400" b="1" dirty="0">
                <a:latin typeface="Times New Roman"/>
                <a:cs typeface="Times New Roman"/>
              </a:rPr>
              <a:t>E</a:t>
            </a:r>
            <a:r>
              <a:rPr sz="2400" b="1" spc="-25" dirty="0">
                <a:latin typeface="Times New Roman"/>
                <a:cs typeface="Times New Roman"/>
              </a:rPr>
              <a:t>N</a:t>
            </a:r>
            <a:r>
              <a:rPr sz="2400" b="1" dirty="0">
                <a:latin typeface="Times New Roman"/>
                <a:cs typeface="Times New Roman"/>
              </a:rPr>
              <a:t>T</a:t>
            </a:r>
            <a:r>
              <a:rPr sz="2400" b="1" spc="-30" dirty="0">
                <a:latin typeface="Times New Roman"/>
                <a:cs typeface="Times New Roman"/>
              </a:rPr>
              <a:t> </a:t>
            </a:r>
            <a:r>
              <a:rPr sz="2400" b="1" spc="-20" dirty="0">
                <a:latin typeface="Times New Roman"/>
                <a:cs typeface="Times New Roman"/>
              </a:rPr>
              <a:t>AN</a:t>
            </a:r>
            <a:r>
              <a:rPr sz="2400" b="1" dirty="0">
                <a:latin typeface="Times New Roman"/>
                <a:cs typeface="Times New Roman"/>
              </a:rPr>
              <a:t>D</a:t>
            </a:r>
            <a:r>
              <a:rPr sz="2400" b="1" spc="-30" dirty="0">
                <a:latin typeface="Times New Roman"/>
                <a:cs typeface="Times New Roman"/>
              </a:rPr>
              <a:t> </a:t>
            </a:r>
            <a:r>
              <a:rPr sz="2400" b="1" dirty="0">
                <a:latin typeface="Times New Roman"/>
                <a:cs typeface="Times New Roman"/>
              </a:rPr>
              <a:t>D</a:t>
            </a:r>
            <a:r>
              <a:rPr sz="2400" b="1" spc="-25" dirty="0">
                <a:latin typeface="Times New Roman"/>
                <a:cs typeface="Times New Roman"/>
              </a:rPr>
              <a:t>E</a:t>
            </a:r>
            <a:r>
              <a:rPr sz="2400" b="1" spc="-20" dirty="0">
                <a:latin typeface="Times New Roman"/>
                <a:cs typeface="Times New Roman"/>
              </a:rPr>
              <a:t>TA</a:t>
            </a:r>
            <a:r>
              <a:rPr sz="2400" b="1" spc="-10" dirty="0">
                <a:latin typeface="Times New Roman"/>
                <a:cs typeface="Times New Roman"/>
              </a:rPr>
              <a:t>I</a:t>
            </a:r>
            <a:r>
              <a:rPr sz="2400" b="1" spc="-20" dirty="0">
                <a:latin typeface="Times New Roman"/>
                <a:cs typeface="Times New Roman"/>
              </a:rPr>
              <a:t>LE</a:t>
            </a:r>
            <a:r>
              <a:rPr sz="2400" b="1" dirty="0">
                <a:latin typeface="Times New Roman"/>
                <a:cs typeface="Times New Roman"/>
              </a:rPr>
              <a:t>D A</a:t>
            </a:r>
            <a:r>
              <a:rPr sz="2400" b="1" spc="-10" dirty="0">
                <a:latin typeface="Times New Roman"/>
                <a:cs typeface="Times New Roman"/>
              </a:rPr>
              <a:t>N</a:t>
            </a:r>
            <a:r>
              <a:rPr sz="2400" b="1" dirty="0">
                <a:latin typeface="Times New Roman"/>
                <a:cs typeface="Times New Roman"/>
              </a:rPr>
              <a:t>ALYS</a:t>
            </a:r>
            <a:r>
              <a:rPr sz="2400" b="1" spc="5" dirty="0">
                <a:latin typeface="Times New Roman"/>
                <a:cs typeface="Times New Roman"/>
              </a:rPr>
              <a:t>I</a:t>
            </a:r>
            <a:r>
              <a:rPr sz="2400" b="1" dirty="0">
                <a:latin typeface="Times New Roman"/>
                <a:cs typeface="Times New Roman"/>
              </a:rPr>
              <a:t>S</a:t>
            </a:r>
            <a:endParaRPr sz="2400" dirty="0">
              <a:latin typeface="Times New Roman"/>
              <a:cs typeface="Times New Roman"/>
            </a:endParaRPr>
          </a:p>
        </p:txBody>
      </p:sp>
      <p:sp>
        <p:nvSpPr>
          <p:cNvPr id="3" name="object 3"/>
          <p:cNvSpPr/>
          <p:nvPr/>
        </p:nvSpPr>
        <p:spPr>
          <a:xfrm>
            <a:off x="10746730" y="10391"/>
            <a:ext cx="1444623" cy="1124583"/>
          </a:xfrm>
          <a:prstGeom prst="rect">
            <a:avLst/>
          </a:prstGeom>
          <a:blipFill>
            <a:blip r:embed="rId3" cstate="print"/>
            <a:stretch>
              <a:fillRect/>
            </a:stretch>
          </a:blipFill>
        </p:spPr>
        <p:txBody>
          <a:bodyPr wrap="square" lIns="0" tIns="0" rIns="0" bIns="0" rtlCol="0"/>
          <a:lstStyle/>
          <a:p>
            <a:endParaRPr/>
          </a:p>
        </p:txBody>
      </p:sp>
      <p:sp>
        <p:nvSpPr>
          <p:cNvPr id="7" name="Text Placeholder 6">
            <a:extLst>
              <a:ext uri="{FF2B5EF4-FFF2-40B4-BE49-F238E27FC236}">
                <a16:creationId xmlns:a16="http://schemas.microsoft.com/office/drawing/2014/main" id="{89B04A27-F1A4-E845-027C-6D991182D074}"/>
              </a:ext>
            </a:extLst>
          </p:cNvPr>
          <p:cNvSpPr>
            <a:spLocks noGrp="1"/>
          </p:cNvSpPr>
          <p:nvPr>
            <p:ph type="body" idx="1"/>
          </p:nvPr>
        </p:nvSpPr>
        <p:spPr>
          <a:xfrm>
            <a:off x="1104702" y="1828800"/>
            <a:ext cx="9642028" cy="2954655"/>
          </a:xfrm>
        </p:spPr>
        <p:txBody>
          <a:bodyPr/>
          <a:lstStyle/>
          <a:p>
            <a:r>
              <a:rPr lang="en-US" sz="2400" b="1" dirty="0">
                <a:latin typeface="Times New Roman" panose="02020603050405020304" pitchFamily="18" charset="0"/>
                <a:cs typeface="Times New Roman" panose="02020603050405020304" pitchFamily="18" charset="0"/>
              </a:rPr>
              <a:t>Problem Domain: </a:t>
            </a:r>
            <a:r>
              <a:rPr lang="en-US" sz="2400" dirty="0">
                <a:latin typeface="Times New Roman" panose="02020603050405020304" pitchFamily="18" charset="0"/>
                <a:cs typeface="Times New Roman" panose="02020603050405020304" pitchFamily="18" charset="0"/>
              </a:rPr>
              <a:t>Classification of biodegradable and non-biodegradable materials using deep learning.</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Problem Statement: </a:t>
            </a:r>
            <a:r>
              <a:rPr lang="en-US" sz="2400" dirty="0">
                <a:latin typeface="Times New Roman" panose="02020603050405020304" pitchFamily="18" charset="0"/>
                <a:cs typeface="Times New Roman" panose="02020603050405020304" pitchFamily="18" charset="0"/>
              </a:rPr>
              <a:t>Develop a system to accurately identify and categorize materials based on their ability to naturally decompose or not, addressing environmental and health concerns. Utilize Convolutional Neural Networks (CNN) for image-based classification of these materials.</a:t>
            </a:r>
          </a:p>
          <a:p>
            <a:endParaRPr lang="en-US"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xfrm>
            <a:off x="5514023" y="6468871"/>
            <a:ext cx="1163954" cy="177800"/>
          </a:xfrm>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4DF145-F7CE-48E9-78E1-6F55BEFBED87}"/>
              </a:ext>
            </a:extLst>
          </p:cNvPr>
          <p:cNvSpPr>
            <a:spLocks noGrp="1"/>
          </p:cNvSpPr>
          <p:nvPr>
            <p:ph type="body" idx="1"/>
          </p:nvPr>
        </p:nvSpPr>
        <p:spPr>
          <a:xfrm>
            <a:off x="914400" y="562040"/>
            <a:ext cx="9702036" cy="5610160"/>
          </a:xfrm>
        </p:spPr>
        <p:txBody>
          <a:bodyPr/>
          <a:lstStyle/>
          <a:p>
            <a:r>
              <a:rPr lang="en-US" sz="2400" b="1" dirty="0">
                <a:latin typeface="Times New Roman" panose="02020603050405020304" pitchFamily="18" charset="0"/>
                <a:cs typeface="Times New Roman" panose="02020603050405020304" pitchFamily="18" charset="0"/>
              </a:rPr>
              <a:t>Detailed analysis: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focuses on creating an advanced waste classification system using Convolutional Neural Networks (CNNs).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Various CNN architectures, including Dense, Dropout, Activation, Flatten, Convolution2D, and MaxPooling2D, are employed for training and classifying waste materials.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dataset comprises images representing both biodegradable and non-biodegradable items. Preprocessing involves reshaping and resizing images.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Performance evaluation identifies the most accurate CNN model based on metrics. The project presents the system architecture and webpage interface, concluding that the developed system is effective for large-scale waste classification and management.</a:t>
            </a:r>
          </a:p>
          <a:p>
            <a:endParaRPr lang="en-US" sz="2400" b="1"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C1D5B78A-6288-04DC-457D-B61B333262BB}"/>
              </a:ext>
            </a:extLst>
          </p:cNvPr>
          <p:cNvSpPr/>
          <p:nvPr/>
        </p:nvSpPr>
        <p:spPr>
          <a:xfrm>
            <a:off x="10746730" y="-31167"/>
            <a:ext cx="1444623" cy="1124583"/>
          </a:xfrm>
          <a:prstGeom prst="rect">
            <a:avLst/>
          </a:prstGeom>
          <a:blipFill>
            <a:blip r:embed="rId2" cstate="print"/>
            <a:stretch>
              <a:fillRect/>
            </a:stretch>
          </a:blipFill>
        </p:spPr>
        <p:txBody>
          <a:bodyPr wrap="square" lIns="0" tIns="0" rIns="0" bIns="0" rtlCol="0"/>
          <a:lstStyle/>
          <a:p>
            <a:endParaRPr/>
          </a:p>
        </p:txBody>
      </p:sp>
      <p:sp>
        <p:nvSpPr>
          <p:cNvPr id="2" name="object 4">
            <a:extLst>
              <a:ext uri="{FF2B5EF4-FFF2-40B4-BE49-F238E27FC236}">
                <a16:creationId xmlns:a16="http://schemas.microsoft.com/office/drawing/2014/main" id="{C4B99436-FE76-9F87-C44D-6426A410CD6D}"/>
              </a:ext>
            </a:extLst>
          </p:cNvPr>
          <p:cNvSpPr txBox="1">
            <a:spLocks noGrp="1"/>
          </p:cNvSpPr>
          <p:nvPr>
            <p:ph type="sldNum" sz="quarter" idx="7"/>
          </p:nvPr>
        </p:nvSpPr>
        <p:spPr>
          <a:xfrm>
            <a:off x="11201400" y="6500044"/>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6</a:t>
            </a:fld>
            <a:endParaRPr spc="-10" dirty="0"/>
          </a:p>
        </p:txBody>
      </p:sp>
      <p:sp>
        <p:nvSpPr>
          <p:cNvPr id="7" name="object 5">
            <a:extLst>
              <a:ext uri="{FF2B5EF4-FFF2-40B4-BE49-F238E27FC236}">
                <a16:creationId xmlns:a16="http://schemas.microsoft.com/office/drawing/2014/main" id="{1691361D-2DAB-8F85-544D-C885556E8EFD}"/>
              </a:ext>
            </a:extLst>
          </p:cNvPr>
          <p:cNvSpPr txBox="1">
            <a:spLocks noGrp="1"/>
          </p:cNvSpPr>
          <p:nvPr>
            <p:ph type="ftr" sz="quarter" idx="5"/>
          </p:nvPr>
        </p:nvSpPr>
        <p:spPr>
          <a:xfrm>
            <a:off x="5514023" y="6468871"/>
            <a:ext cx="1163954" cy="177800"/>
          </a:xfrm>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Tree>
    <p:extLst>
      <p:ext uri="{BB962C8B-B14F-4D97-AF65-F5344CB8AC3E}">
        <p14:creationId xmlns:p14="http://schemas.microsoft.com/office/powerpoint/2010/main" val="65043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182426" y="882605"/>
            <a:ext cx="9832340"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STUDY</a:t>
            </a:r>
            <a:r>
              <a:rPr sz="2000" b="1" spc="-70" dirty="0">
                <a:latin typeface="Times New Roman"/>
                <a:cs typeface="Times New Roman"/>
              </a:rPr>
              <a:t> </a:t>
            </a:r>
            <a:r>
              <a:rPr sz="2000" b="1" dirty="0">
                <a:latin typeface="Times New Roman"/>
                <a:cs typeface="Times New Roman"/>
              </a:rPr>
              <a:t>OF</a:t>
            </a:r>
            <a:r>
              <a:rPr sz="2000" b="1" spc="-105" dirty="0">
                <a:latin typeface="Times New Roman"/>
                <a:cs typeface="Times New Roman"/>
              </a:rPr>
              <a:t> </a:t>
            </a:r>
            <a:r>
              <a:rPr sz="2000" b="1" spc="-20" dirty="0">
                <a:latin typeface="Times New Roman"/>
                <a:cs typeface="Times New Roman"/>
              </a:rPr>
              <a:t>T</a:t>
            </a:r>
            <a:r>
              <a:rPr sz="2000" b="1" dirty="0">
                <a:latin typeface="Times New Roman"/>
                <a:cs typeface="Times New Roman"/>
              </a:rPr>
              <a:t>HE</a:t>
            </a:r>
            <a:r>
              <a:rPr sz="2000" b="1" spc="-5" dirty="0">
                <a:latin typeface="Times New Roman"/>
                <a:cs typeface="Times New Roman"/>
              </a:rPr>
              <a:t> </a:t>
            </a:r>
            <a:r>
              <a:rPr sz="2000" b="1" spc="-20" dirty="0">
                <a:latin typeface="Times New Roman"/>
                <a:cs typeface="Times New Roman"/>
              </a:rPr>
              <a:t>E</a:t>
            </a:r>
            <a:r>
              <a:rPr sz="2000" b="1" spc="15" dirty="0">
                <a:latin typeface="Times New Roman"/>
                <a:cs typeface="Times New Roman"/>
              </a:rPr>
              <a:t>X</a:t>
            </a:r>
            <a:r>
              <a:rPr sz="2000" b="1" dirty="0">
                <a:latin typeface="Times New Roman"/>
                <a:cs typeface="Times New Roman"/>
              </a:rPr>
              <a:t>IST</a:t>
            </a:r>
            <a:r>
              <a:rPr sz="2000" b="1" spc="-15" dirty="0">
                <a:latin typeface="Times New Roman"/>
                <a:cs typeface="Times New Roman"/>
              </a:rPr>
              <a:t>I</a:t>
            </a:r>
            <a:r>
              <a:rPr sz="2000" b="1" spc="-10" dirty="0">
                <a:latin typeface="Times New Roman"/>
                <a:cs typeface="Times New Roman"/>
              </a:rPr>
              <a:t>N</a:t>
            </a:r>
            <a:r>
              <a:rPr sz="2000" b="1" dirty="0">
                <a:latin typeface="Times New Roman"/>
                <a:cs typeface="Times New Roman"/>
              </a:rPr>
              <a:t>G</a:t>
            </a:r>
            <a:r>
              <a:rPr sz="2000" b="1" spc="-20" dirty="0">
                <a:latin typeface="Times New Roman"/>
                <a:cs typeface="Times New Roman"/>
              </a:rPr>
              <a:t> </a:t>
            </a:r>
            <a:r>
              <a:rPr sz="2000" b="1" dirty="0">
                <a:latin typeface="Times New Roman"/>
                <a:cs typeface="Times New Roman"/>
              </a:rPr>
              <a:t>SYS</a:t>
            </a:r>
            <a:r>
              <a:rPr sz="2000" b="1" spc="-10" dirty="0">
                <a:latin typeface="Times New Roman"/>
                <a:cs typeface="Times New Roman"/>
              </a:rPr>
              <a:t>T</a:t>
            </a:r>
            <a:r>
              <a:rPr sz="2000" b="1" dirty="0">
                <a:latin typeface="Times New Roman"/>
                <a:cs typeface="Times New Roman"/>
              </a:rPr>
              <a:t>EMS</a:t>
            </a:r>
            <a:r>
              <a:rPr sz="2000" b="1" spc="-114" dirty="0">
                <a:latin typeface="Times New Roman"/>
                <a:cs typeface="Times New Roman"/>
              </a:rPr>
              <a:t> </a:t>
            </a:r>
            <a:r>
              <a:rPr sz="2000" b="1" dirty="0">
                <a:latin typeface="Times New Roman"/>
                <a:cs typeface="Times New Roman"/>
              </a:rPr>
              <a:t>AND</a:t>
            </a:r>
            <a:r>
              <a:rPr sz="2000" b="1" spc="15" dirty="0">
                <a:latin typeface="Times New Roman"/>
                <a:cs typeface="Times New Roman"/>
              </a:rPr>
              <a:t> </a:t>
            </a:r>
            <a:r>
              <a:rPr sz="2000" b="1" dirty="0">
                <a:latin typeface="Times New Roman"/>
                <a:cs typeface="Times New Roman"/>
              </a:rPr>
              <a:t>FEA</a:t>
            </a:r>
            <a:r>
              <a:rPr sz="2000" b="1" spc="-10" dirty="0">
                <a:latin typeface="Times New Roman"/>
                <a:cs typeface="Times New Roman"/>
              </a:rPr>
              <a:t>S</a:t>
            </a:r>
            <a:r>
              <a:rPr sz="2000" b="1" dirty="0">
                <a:latin typeface="Times New Roman"/>
                <a:cs typeface="Times New Roman"/>
              </a:rPr>
              <a:t>IBI</a:t>
            </a:r>
            <a:r>
              <a:rPr sz="2000" b="1" spc="-10" dirty="0">
                <a:latin typeface="Times New Roman"/>
                <a:cs typeface="Times New Roman"/>
              </a:rPr>
              <a:t>L</a:t>
            </a:r>
            <a:r>
              <a:rPr sz="2000" b="1" dirty="0">
                <a:latin typeface="Times New Roman"/>
                <a:cs typeface="Times New Roman"/>
              </a:rPr>
              <a:t>ITY</a:t>
            </a:r>
            <a:r>
              <a:rPr sz="2000" b="1" spc="-65" dirty="0">
                <a:latin typeface="Times New Roman"/>
                <a:cs typeface="Times New Roman"/>
              </a:rPr>
              <a:t> </a:t>
            </a:r>
            <a:r>
              <a:rPr sz="2000" b="1" dirty="0">
                <a:latin typeface="Times New Roman"/>
                <a:cs typeface="Times New Roman"/>
              </a:rPr>
              <a:t>OF</a:t>
            </a:r>
            <a:r>
              <a:rPr sz="2000" b="1" spc="-70" dirty="0">
                <a:latin typeface="Times New Roman"/>
                <a:cs typeface="Times New Roman"/>
              </a:rPr>
              <a:t> </a:t>
            </a:r>
            <a:r>
              <a:rPr sz="2000" b="1" spc="-15" dirty="0">
                <a:latin typeface="Times New Roman"/>
                <a:cs typeface="Times New Roman"/>
              </a:rPr>
              <a:t>P</a:t>
            </a:r>
            <a:r>
              <a:rPr sz="2000" b="1" spc="-10" dirty="0">
                <a:latin typeface="Times New Roman"/>
                <a:cs typeface="Times New Roman"/>
              </a:rPr>
              <a:t>R</a:t>
            </a:r>
            <a:r>
              <a:rPr sz="2000" b="1" dirty="0">
                <a:latin typeface="Times New Roman"/>
                <a:cs typeface="Times New Roman"/>
              </a:rPr>
              <a:t>OJECT</a:t>
            </a:r>
            <a:r>
              <a:rPr sz="2000" b="1" spc="-50" dirty="0">
                <a:latin typeface="Times New Roman"/>
                <a:cs typeface="Times New Roman"/>
              </a:rPr>
              <a:t> </a:t>
            </a:r>
            <a:r>
              <a:rPr sz="2000" b="1" dirty="0">
                <a:latin typeface="Times New Roman"/>
                <a:cs typeface="Times New Roman"/>
              </a:rPr>
              <a:t>P</a:t>
            </a:r>
            <a:r>
              <a:rPr sz="2000" b="1" spc="-10" dirty="0">
                <a:latin typeface="Times New Roman"/>
                <a:cs typeface="Times New Roman"/>
              </a:rPr>
              <a:t>R</a:t>
            </a:r>
            <a:r>
              <a:rPr sz="2000" b="1" spc="-15" dirty="0">
                <a:latin typeface="Times New Roman"/>
                <a:cs typeface="Times New Roman"/>
              </a:rPr>
              <a:t>O</a:t>
            </a:r>
            <a:r>
              <a:rPr sz="2000" b="1" dirty="0">
                <a:latin typeface="Times New Roman"/>
                <a:cs typeface="Times New Roman"/>
              </a:rPr>
              <a:t>POS</a:t>
            </a:r>
            <a:r>
              <a:rPr sz="2000" b="1" spc="5" dirty="0">
                <a:latin typeface="Times New Roman"/>
                <a:cs typeface="Times New Roman"/>
              </a:rPr>
              <a:t>A</a:t>
            </a:r>
            <a:r>
              <a:rPr sz="2000" b="1" dirty="0">
                <a:latin typeface="Times New Roman"/>
                <a:cs typeface="Times New Roman"/>
              </a:rPr>
              <a:t>L</a:t>
            </a:r>
            <a:endParaRPr sz="2000" dirty="0">
              <a:latin typeface="Times New Roman"/>
              <a:cs typeface="Times New Roman"/>
            </a:endParaRPr>
          </a:p>
        </p:txBody>
      </p:sp>
      <p:sp>
        <p:nvSpPr>
          <p:cNvPr id="7" name="Text Placeholder 6">
            <a:extLst>
              <a:ext uri="{FF2B5EF4-FFF2-40B4-BE49-F238E27FC236}">
                <a16:creationId xmlns:a16="http://schemas.microsoft.com/office/drawing/2014/main" id="{18305F20-A56C-ACBD-360F-EACE45E1CE32}"/>
              </a:ext>
            </a:extLst>
          </p:cNvPr>
          <p:cNvSpPr>
            <a:spLocks noGrp="1"/>
          </p:cNvSpPr>
          <p:nvPr>
            <p:ph type="body" idx="1"/>
          </p:nvPr>
        </p:nvSpPr>
        <p:spPr>
          <a:xfrm>
            <a:off x="1182426" y="1828800"/>
            <a:ext cx="9564304" cy="4062651"/>
          </a:xfrm>
        </p:spPr>
        <p:txBody>
          <a:bodyPr/>
          <a:lstStyle/>
          <a:p>
            <a:pPr algn="just"/>
            <a:r>
              <a:rPr lang="en-US" sz="2400" b="1" dirty="0">
                <a:latin typeface="Times New Roman" panose="02020603050405020304" pitchFamily="18" charset="0"/>
                <a:cs typeface="Times New Roman" panose="02020603050405020304" pitchFamily="18" charset="0"/>
              </a:rPr>
              <a:t>Study of the Existing Systems </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looked at other projects and studies that do similar </a:t>
            </a:r>
            <a:r>
              <a:rPr lang="en-US" sz="2400" dirty="0" err="1">
                <a:latin typeface="Times New Roman" panose="02020603050405020304" pitchFamily="18" charset="0"/>
                <a:cs typeface="Times New Roman" panose="02020603050405020304" pitchFamily="18" charset="0"/>
              </a:rPr>
              <a:t>things.These</a:t>
            </a:r>
            <a:r>
              <a:rPr lang="en-US" sz="2400" dirty="0">
                <a:latin typeface="Times New Roman" panose="02020603050405020304" pitchFamily="18" charset="0"/>
                <a:cs typeface="Times New Roman" panose="02020603050405020304" pitchFamily="18" charset="0"/>
              </a:rPr>
              <a:t> studies involve sorting things, understanding how things break down, and using computers to tell the difference between them.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existing studies show that using smart computer programs, like CNNs, can help a lot with waste management and eco-friendly product development. In simple terms, the project looks doable, and existing studies support the idea that smart computer programs can be very useful in managing waste and making environmentally friendly products.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154023-6593-7BFA-5AE5-DA196CE0B95F}"/>
              </a:ext>
            </a:extLst>
          </p:cNvPr>
          <p:cNvSpPr>
            <a:spLocks noGrp="1"/>
          </p:cNvSpPr>
          <p:nvPr>
            <p:ph type="body" idx="1"/>
          </p:nvPr>
        </p:nvSpPr>
        <p:spPr>
          <a:xfrm>
            <a:off x="914401" y="1062290"/>
            <a:ext cx="9832330" cy="4062651"/>
          </a:xfrm>
        </p:spPr>
        <p:txBody>
          <a:bodyPr/>
          <a:lstStyle/>
          <a:p>
            <a:pPr algn="just"/>
            <a:r>
              <a:rPr lang="en-US" sz="2400" b="1" dirty="0">
                <a:latin typeface="Times New Roman" panose="02020603050405020304" pitchFamily="18" charset="0"/>
                <a:cs typeface="Times New Roman" panose="02020603050405020304" pitchFamily="18" charset="0"/>
              </a:rPr>
              <a:t>Feasibility of Project Proposal </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project's goal is to create a smart computer program using CNNs to classify images into three categories: Biodegradable, Non-Biodegradable, or normal.</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project involves analyzing data, trying different computer methods, and picking the best one.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Finally, the program will be made into a website using the Django Framework.</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Feasibility Conclusion: The project seems possible based on existing studies and technology.</a:t>
            </a:r>
            <a:endParaRPr lang="en-IN" sz="2400" dirty="0">
              <a:latin typeface="Times New Roman" panose="02020603050405020304" pitchFamily="18" charset="0"/>
              <a:cs typeface="Times New Roman" panose="02020603050405020304" pitchFamily="18" charset="0"/>
            </a:endParaRPr>
          </a:p>
        </p:txBody>
      </p:sp>
      <p:sp>
        <p:nvSpPr>
          <p:cNvPr id="4" name="object 3">
            <a:extLst>
              <a:ext uri="{FF2B5EF4-FFF2-40B4-BE49-F238E27FC236}">
                <a16:creationId xmlns:a16="http://schemas.microsoft.com/office/drawing/2014/main" id="{B9FC48B4-8155-EB14-DDB7-B88174532E62}"/>
              </a:ext>
            </a:extLst>
          </p:cNvPr>
          <p:cNvSpPr/>
          <p:nvPr/>
        </p:nvSpPr>
        <p:spPr>
          <a:xfrm>
            <a:off x="10746730" y="-31167"/>
            <a:ext cx="1444623" cy="1124583"/>
          </a:xfrm>
          <a:prstGeom prst="rect">
            <a:avLst/>
          </a:prstGeom>
          <a:blipFill>
            <a:blip r:embed="rId2" cstate="print"/>
            <a:stretch>
              <a:fillRect/>
            </a:stretch>
          </a:blipFill>
        </p:spPr>
        <p:txBody>
          <a:bodyPr wrap="square" lIns="0" tIns="0" rIns="0" bIns="0" rtlCol="0"/>
          <a:lstStyle/>
          <a:p>
            <a:endParaRPr/>
          </a:p>
        </p:txBody>
      </p:sp>
      <p:sp>
        <p:nvSpPr>
          <p:cNvPr id="2" name="object 4">
            <a:extLst>
              <a:ext uri="{FF2B5EF4-FFF2-40B4-BE49-F238E27FC236}">
                <a16:creationId xmlns:a16="http://schemas.microsoft.com/office/drawing/2014/main" id="{15204E05-BF4B-DB1A-E743-22C9943B9454}"/>
              </a:ext>
            </a:extLst>
          </p:cNvPr>
          <p:cNvSpPr txBox="1">
            <a:spLocks noGrp="1"/>
          </p:cNvSpPr>
          <p:nvPr>
            <p:ph type="sldNum" sz="quarter" idx="7"/>
          </p:nvPr>
        </p:nvSpPr>
        <p:spPr>
          <a:xfrm>
            <a:off x="11201400" y="6500044"/>
            <a:ext cx="238515" cy="184666"/>
          </a:xfrm>
          <a:prstGeom prst="rect">
            <a:avLst/>
          </a:prstGeom>
        </p:spPr>
        <p:txBody>
          <a:bodyPr vert="horz" wrap="square" lIns="0" tIns="0" rIns="0" bIns="0" rtlCol="0">
            <a:spAutoFit/>
          </a:bodyPr>
          <a:lstStyle/>
          <a:p>
            <a:pPr marL="25400">
              <a:lnSpc>
                <a:spcPct val="100000"/>
              </a:lnSpc>
            </a:pPr>
            <a:fld id="{81D60167-4931-47E6-BA6A-407CBD079E47}" type="slidenum">
              <a:rPr lang="en-IN" spc="-10" smtClean="0"/>
              <a:t>8</a:t>
            </a:fld>
            <a:endParaRPr spc="-10" dirty="0"/>
          </a:p>
        </p:txBody>
      </p:sp>
      <p:sp>
        <p:nvSpPr>
          <p:cNvPr id="5" name="object 5">
            <a:extLst>
              <a:ext uri="{FF2B5EF4-FFF2-40B4-BE49-F238E27FC236}">
                <a16:creationId xmlns:a16="http://schemas.microsoft.com/office/drawing/2014/main" id="{0A8164EF-8B67-82AC-AA03-A1C4EF86C824}"/>
              </a:ext>
            </a:extLst>
          </p:cNvPr>
          <p:cNvSpPr txBox="1">
            <a:spLocks noGrp="1"/>
          </p:cNvSpPr>
          <p:nvPr>
            <p:ph type="ftr" sz="quarter" idx="5"/>
          </p:nvPr>
        </p:nvSpPr>
        <p:spPr>
          <a:xfrm>
            <a:off x="5514023" y="6468871"/>
            <a:ext cx="1163954" cy="177800"/>
          </a:xfrm>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Tree>
    <p:extLst>
      <p:ext uri="{BB962C8B-B14F-4D97-AF65-F5344CB8AC3E}">
        <p14:creationId xmlns:p14="http://schemas.microsoft.com/office/powerpoint/2010/main" val="77540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24203" y="911469"/>
            <a:ext cx="7944484" cy="432434"/>
          </a:xfrm>
          <a:prstGeom prst="rect">
            <a:avLst/>
          </a:prstGeom>
        </p:spPr>
        <p:txBody>
          <a:bodyPr vert="horz" wrap="square" lIns="0" tIns="0" rIns="0" bIns="0" rtlCol="0">
            <a:spAutoFit/>
          </a:bodyPr>
          <a:lstStyle/>
          <a:p>
            <a:pPr marL="12700">
              <a:lnSpc>
                <a:spcPct val="100000"/>
              </a:lnSpc>
            </a:pPr>
            <a:r>
              <a:rPr sz="3200" b="1" dirty="0">
                <a:latin typeface="Times New Roman"/>
                <a:cs typeface="Times New Roman"/>
              </a:rPr>
              <a:t>OBJE</a:t>
            </a:r>
            <a:r>
              <a:rPr sz="3200" b="1" spc="-15" dirty="0">
                <a:latin typeface="Times New Roman"/>
                <a:cs typeface="Times New Roman"/>
              </a:rPr>
              <a:t>C</a:t>
            </a:r>
            <a:r>
              <a:rPr sz="3200" b="1" dirty="0">
                <a:latin typeface="Times New Roman"/>
                <a:cs typeface="Times New Roman"/>
              </a:rPr>
              <a:t>TIVES</a:t>
            </a:r>
            <a:r>
              <a:rPr sz="3200" b="1" spc="-25" dirty="0">
                <a:latin typeface="Times New Roman"/>
                <a:cs typeface="Times New Roman"/>
              </a:rPr>
              <a:t> </a:t>
            </a:r>
            <a:r>
              <a:rPr sz="3200" b="1" dirty="0">
                <a:latin typeface="Times New Roman"/>
                <a:cs typeface="Times New Roman"/>
              </a:rPr>
              <a:t>OF</a:t>
            </a:r>
            <a:r>
              <a:rPr sz="3200" b="1" spc="-180" dirty="0">
                <a:latin typeface="Times New Roman"/>
                <a:cs typeface="Times New Roman"/>
              </a:rPr>
              <a:t> </a:t>
            </a:r>
            <a:r>
              <a:rPr sz="3200" b="1" dirty="0">
                <a:latin typeface="Times New Roman"/>
                <a:cs typeface="Times New Roman"/>
              </a:rPr>
              <a:t>THE</a:t>
            </a:r>
            <a:r>
              <a:rPr sz="3200" b="1" spc="5" dirty="0">
                <a:latin typeface="Times New Roman"/>
                <a:cs typeface="Times New Roman"/>
              </a:rPr>
              <a:t> </a:t>
            </a:r>
            <a:r>
              <a:rPr sz="3200" b="1" dirty="0">
                <a:latin typeface="Times New Roman"/>
                <a:cs typeface="Times New Roman"/>
              </a:rPr>
              <a:t>PROP</a:t>
            </a:r>
            <a:r>
              <a:rPr sz="3200" b="1" spc="-20" dirty="0">
                <a:latin typeface="Times New Roman"/>
                <a:cs typeface="Times New Roman"/>
              </a:rPr>
              <a:t>O</a:t>
            </a:r>
            <a:r>
              <a:rPr sz="3200" b="1" dirty="0">
                <a:latin typeface="Times New Roman"/>
                <a:cs typeface="Times New Roman"/>
              </a:rPr>
              <a:t>SED</a:t>
            </a:r>
            <a:r>
              <a:rPr sz="3200" b="1" spc="-95" dirty="0">
                <a:latin typeface="Times New Roman"/>
                <a:cs typeface="Times New Roman"/>
              </a:rPr>
              <a:t> </a:t>
            </a:r>
            <a:r>
              <a:rPr sz="3200" b="1" dirty="0">
                <a:latin typeface="Times New Roman"/>
                <a:cs typeface="Times New Roman"/>
              </a:rPr>
              <a:t>WORK</a:t>
            </a:r>
            <a:endParaRPr sz="3200" dirty="0">
              <a:latin typeface="Times New Roman"/>
              <a:cs typeface="Times New Roman"/>
            </a:endParaRPr>
          </a:p>
        </p:txBody>
      </p:sp>
      <p:sp>
        <p:nvSpPr>
          <p:cNvPr id="3" name="object 3"/>
          <p:cNvSpPr/>
          <p:nvPr/>
        </p:nvSpPr>
        <p:spPr>
          <a:xfrm>
            <a:off x="10746730" y="6"/>
            <a:ext cx="1444623" cy="1124583"/>
          </a:xfrm>
          <a:prstGeom prst="rect">
            <a:avLst/>
          </a:prstGeom>
          <a:blipFill>
            <a:blip r:embed="rId3" cstate="print"/>
            <a:stretch>
              <a:fillRect/>
            </a:stretch>
          </a:blipFill>
        </p:spPr>
        <p:txBody>
          <a:bodyPr wrap="square" lIns="0" tIns="0" rIns="0" bIns="0" rtlCol="0"/>
          <a:lstStyle/>
          <a:p>
            <a:endParaRPr/>
          </a:p>
        </p:txBody>
      </p:sp>
      <p:sp>
        <p:nvSpPr>
          <p:cNvPr id="7" name="Subtitle 6">
            <a:extLst>
              <a:ext uri="{FF2B5EF4-FFF2-40B4-BE49-F238E27FC236}">
                <a16:creationId xmlns:a16="http://schemas.microsoft.com/office/drawing/2014/main" id="{7F3B8FF8-463E-D9EF-F510-9BD7147E48CC}"/>
              </a:ext>
            </a:extLst>
          </p:cNvPr>
          <p:cNvSpPr>
            <a:spLocks noGrp="1"/>
          </p:cNvSpPr>
          <p:nvPr>
            <p:ph type="subTitle" idx="4"/>
          </p:nvPr>
        </p:nvSpPr>
        <p:spPr>
          <a:xfrm>
            <a:off x="762000" y="1562100"/>
            <a:ext cx="10364784" cy="4801314"/>
          </a:xfrm>
        </p:spPr>
        <p:txBody>
          <a:bodyPr/>
          <a:lstStyle/>
          <a:p>
            <a:r>
              <a:rPr lang="en-US" dirty="0"/>
              <a:t> </a:t>
            </a:r>
            <a:r>
              <a:rPr lang="en-US" sz="2400" dirty="0">
                <a:latin typeface="Times New Roman" panose="02020603050405020304" pitchFamily="18" charset="0"/>
                <a:cs typeface="Times New Roman" panose="02020603050405020304" pitchFamily="18" charset="0"/>
              </a:rPr>
              <a:t>Objectives: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develop a deep learning model utilizing the Convolutional Neural Network (CNN) algorithm for the classification of Biodegradable and Non-Biodegradable waste.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analyze and compare various CNN architectures to attain optimal accuracy levels.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deploy the developed model using the Django Framework for user interface purposes.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contribute to the development of sustainable and environmentally friendly products by enabling early consideration of biodegradation aspects in the product development process.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assess the performance of the developed model and identify areas for future improvement.</a:t>
            </a:r>
            <a:endParaRPr lang="en-IN"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t>D</a:t>
            </a:r>
            <a:r>
              <a:rPr spc="-10" dirty="0"/>
              <a:t>e</a:t>
            </a:r>
            <a:r>
              <a:rPr spc="-15" dirty="0"/>
              <a:t>p</a:t>
            </a:r>
            <a:r>
              <a:rPr spc="-5" dirty="0"/>
              <a:t>t</a:t>
            </a:r>
            <a:r>
              <a:rPr dirty="0"/>
              <a:t>.</a:t>
            </a:r>
            <a:r>
              <a:rPr spc="-75" dirty="0">
                <a:latin typeface="Times New Roman"/>
                <a:cs typeface="Times New Roman"/>
              </a:rPr>
              <a:t> </a:t>
            </a:r>
            <a:r>
              <a:rPr spc="-5" dirty="0"/>
              <a:t>o</a:t>
            </a:r>
            <a:r>
              <a:rPr dirty="0"/>
              <a:t>f</a:t>
            </a:r>
            <a:r>
              <a:rPr spc="-30" dirty="0">
                <a:latin typeface="Times New Roman"/>
                <a:cs typeface="Times New Roman"/>
              </a:rPr>
              <a:t> </a:t>
            </a:r>
            <a:r>
              <a:rPr spc="-5" dirty="0"/>
              <a:t>CSE</a:t>
            </a:r>
            <a:r>
              <a:rPr dirty="0"/>
              <a:t>,</a:t>
            </a:r>
            <a:r>
              <a:rPr spc="-50" dirty="0">
                <a:latin typeface="Times New Roman"/>
                <a:cs typeface="Times New Roman"/>
              </a:rPr>
              <a:t> </a:t>
            </a:r>
            <a:r>
              <a:rPr spc="-5" dirty="0"/>
              <a:t>SJCI</a:t>
            </a:r>
            <a:r>
              <a:rPr dirty="0"/>
              <a:t>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spc="-10" dirty="0"/>
              <a:t>9</a:t>
            </a:fld>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TotalTime>
  <Words>1325</Words>
  <Application>Microsoft Office PowerPoint</Application>
  <PresentationFormat>Widescreen</PresentationFormat>
  <Paragraphs>126</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Times New Roman</vt:lpstr>
      <vt:lpstr>Wingdings</vt:lpstr>
      <vt:lpstr>Office Theme</vt:lpstr>
      <vt:lpstr>PowerPoint Presentation</vt:lpstr>
      <vt:lpstr>CONTENTS</vt:lpstr>
      <vt:lpstr>PowerPoint Presentation</vt:lpstr>
      <vt:lpstr>INTRODUCTION</vt:lpstr>
      <vt:lpstr>PowerPoint Presentation</vt:lpstr>
      <vt:lpstr>PowerPoint Presentation</vt:lpstr>
      <vt:lpstr>PowerPoint Presentation</vt:lpstr>
      <vt:lpstr>PowerPoint Presentation</vt:lpstr>
      <vt:lpstr>PowerPoint Presentation</vt:lpstr>
      <vt:lpstr>OUTCOMES OF THE PROPOSED WORK</vt:lpstr>
      <vt:lpstr>METHODOLOGY</vt:lpstr>
      <vt:lpstr>PowerPoint Presentation</vt:lpstr>
      <vt:lpstr>PowerPoint Presentation</vt:lpstr>
      <vt:lpstr>PLANNING OF THE PROJECT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keerthana11567@outlook.com</cp:lastModifiedBy>
  <cp:revision>5</cp:revision>
  <dcterms:created xsi:type="dcterms:W3CDTF">2023-10-01T10:23:32Z</dcterms:created>
  <dcterms:modified xsi:type="dcterms:W3CDTF">2023-10-02T14:24:02Z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2023-10-01T00:00:00Z</vt:filetime>
  </property>
  <property fmtid="{D5CDD505-2E9C-101B-9397-08002B2CF9AE}" pid="3" name="LastSaved">
    <vt:filetime>2023-10-01T00:00:00Z</vt:filetime>
  </property>
</Properties>
</file>