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257" r:id="rId3"/>
    <p:sldId id="308" r:id="rId4"/>
    <p:sldId id="309" r:id="rId5"/>
    <p:sldId id="310" r:id="rId6"/>
    <p:sldId id="267" r:id="rId7"/>
    <p:sldId id="313" r:id="rId8"/>
    <p:sldId id="311" r:id="rId9"/>
    <p:sldId id="312" r:id="rId10"/>
    <p:sldId id="314" r:id="rId11"/>
    <p:sldId id="315" r:id="rId12"/>
    <p:sldId id="260" r:id="rId13"/>
    <p:sldId id="305" r:id="rId14"/>
    <p:sldId id="256" r:id="rId15"/>
    <p:sldId id="307" r:id="rId16"/>
    <p:sldId id="286" r:id="rId17"/>
    <p:sldId id="296" r:id="rId18"/>
    <p:sldId id="297" r:id="rId19"/>
    <p:sldId id="298" r:id="rId20"/>
    <p:sldId id="303" r:id="rId21"/>
    <p:sldId id="302" r:id="rId22"/>
    <p:sldId id="317" r:id="rId23"/>
    <p:sldId id="304" r:id="rId24"/>
    <p:sldId id="300" r:id="rId25"/>
    <p:sldId id="31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E06E-9055-4263-B216-81955B8D515C}"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7FB10-516F-45C1-99E4-D40434B82929}" type="slidenum">
              <a:rPr lang="en-IN" smtClean="0"/>
              <a:t>‹#›</a:t>
            </a:fld>
            <a:endParaRPr lang="en-IN"/>
          </a:p>
        </p:txBody>
      </p:sp>
    </p:spTree>
    <p:extLst>
      <p:ext uri="{BB962C8B-B14F-4D97-AF65-F5344CB8AC3E}">
        <p14:creationId xmlns:p14="http://schemas.microsoft.com/office/powerpoint/2010/main" val="1117645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996B-9632-E815-A5BA-1286AB8AC0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003A6A-DA08-6557-976A-29A0A1AD5D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29FC18-96E6-7E0C-D64E-A7008323D97A}"/>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5" name="Footer Placeholder 4">
            <a:extLst>
              <a:ext uri="{FF2B5EF4-FFF2-40B4-BE49-F238E27FC236}">
                <a16:creationId xmlns:a16="http://schemas.microsoft.com/office/drawing/2014/main" id="{63CAD1D0-2E20-035A-3E24-04873D3EF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7CBF5-2C4B-B0B7-00E8-570B5CB8308B}"/>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220297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B9AF-5EC8-2879-28DB-826E9CA1F1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A3C9B9-08D0-2384-2EF3-096D7B1FEB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F502E-1777-B11E-A593-BF2CBCA44DE2}"/>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5" name="Footer Placeholder 4">
            <a:extLst>
              <a:ext uri="{FF2B5EF4-FFF2-40B4-BE49-F238E27FC236}">
                <a16:creationId xmlns:a16="http://schemas.microsoft.com/office/drawing/2014/main" id="{7A10E686-CA47-D738-AF7C-55690F632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05DD5-932E-A816-369E-B758604CD8B7}"/>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563257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124D3-9CC5-5F95-B616-8DEFC51D8B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0502C5-0472-FF9A-304F-E88960452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F146C-163E-6ACE-A65C-67DD8669624B}"/>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5" name="Footer Placeholder 4">
            <a:extLst>
              <a:ext uri="{FF2B5EF4-FFF2-40B4-BE49-F238E27FC236}">
                <a16:creationId xmlns:a16="http://schemas.microsoft.com/office/drawing/2014/main" id="{85ACE2E1-B414-6687-59C1-DBDAA5A825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413E5-8282-2017-9F9F-70C4FF137E0F}"/>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14074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7192-876D-6672-59E1-2A177B856A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BFCDC0-063C-F39A-3890-310929C35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8DB81-FDAE-7406-332D-757597753028}"/>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5" name="Footer Placeholder 4">
            <a:extLst>
              <a:ext uri="{FF2B5EF4-FFF2-40B4-BE49-F238E27FC236}">
                <a16:creationId xmlns:a16="http://schemas.microsoft.com/office/drawing/2014/main" id="{C3D40F05-E77F-D2DE-F9B6-2DAAABDF5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5BDD1-C4AB-3BA5-9F00-DA501206A8DA}"/>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21269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308A-1CCA-0E4E-340A-3A4B561468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E9B0CC-6731-AD47-883B-3AB1EE885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8BB75-0DEB-9B6D-5AC0-8389B3BA1C74}"/>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5" name="Footer Placeholder 4">
            <a:extLst>
              <a:ext uri="{FF2B5EF4-FFF2-40B4-BE49-F238E27FC236}">
                <a16:creationId xmlns:a16="http://schemas.microsoft.com/office/drawing/2014/main" id="{E2F44526-6FA0-5FF0-ECE6-BB7454B1D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BE491-D207-F140-B68C-AAFCDA246593}"/>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183768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12F-A21A-0768-E37F-BBDAFD9DCB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8C9299-D961-C516-FA95-735E04288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03D0B2-C6AE-A58A-0297-47ED2C023D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5421F9-3AE0-39E3-2573-00270160BF5E}"/>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6" name="Footer Placeholder 5">
            <a:extLst>
              <a:ext uri="{FF2B5EF4-FFF2-40B4-BE49-F238E27FC236}">
                <a16:creationId xmlns:a16="http://schemas.microsoft.com/office/drawing/2014/main" id="{666AB4BD-4C42-243A-CA22-CA310E3902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1C210-BD3F-D773-B551-5F3B5211401E}"/>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244740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E23E-1809-286F-ABC5-FF0B6F53DF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94F067-9214-C528-676D-3776897C2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DE7D6-E8F3-5F49-3EEB-90B414F6A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E68607-AE40-725A-FB70-CF26D178D3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3DE51D-C40A-440B-F182-E993F22BE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E6FB22-23EF-427A-34B6-18E7A5085176}"/>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8" name="Footer Placeholder 7">
            <a:extLst>
              <a:ext uri="{FF2B5EF4-FFF2-40B4-BE49-F238E27FC236}">
                <a16:creationId xmlns:a16="http://schemas.microsoft.com/office/drawing/2014/main" id="{2782E90B-BA47-E8FF-C7B4-F3978E1AFA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9D1D1E-C7EC-B7AF-C334-50A5A38BEDDB}"/>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152191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85D0-D158-FCB1-284D-09C34D80D5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1D0E10-C502-F3A5-2862-C5CB0DFBF086}"/>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4" name="Footer Placeholder 3">
            <a:extLst>
              <a:ext uri="{FF2B5EF4-FFF2-40B4-BE49-F238E27FC236}">
                <a16:creationId xmlns:a16="http://schemas.microsoft.com/office/drawing/2014/main" id="{8A66B910-9089-1F0D-EA9F-5A09ADE458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B86820-D983-4C4A-AF1E-64835CA5EF03}"/>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38678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4B5EC-E7D5-616A-FFF8-D0FF21AEDED8}"/>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3" name="Footer Placeholder 2">
            <a:extLst>
              <a:ext uri="{FF2B5EF4-FFF2-40B4-BE49-F238E27FC236}">
                <a16:creationId xmlns:a16="http://schemas.microsoft.com/office/drawing/2014/main" id="{413AE3CC-D1CA-6F08-2493-86527B4E73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E5048F-E064-C66D-55A5-D959637CBCEA}"/>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133151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1E30-6090-0C7B-2EF8-B4B409283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02B1EC-427B-4B02-C2B1-749E8A986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E9B3D0-E6B9-3FFF-3C8D-683271C87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B4206-4D45-03BF-48BD-1595DFE2EE7D}"/>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6" name="Footer Placeholder 5">
            <a:extLst>
              <a:ext uri="{FF2B5EF4-FFF2-40B4-BE49-F238E27FC236}">
                <a16:creationId xmlns:a16="http://schemas.microsoft.com/office/drawing/2014/main" id="{AAA8C162-5C46-2C49-CF51-7D49A62A1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437785-0652-8DF9-2286-3B3B813BBB3B}"/>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238043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4876-FB68-4B52-D7A2-5F6BCA3FC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FDE329-7609-09E4-0398-521227756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E75923-2732-08AE-9789-6E819C170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49ECF-74CF-047E-2C35-6ED42CA8EAB7}"/>
              </a:ext>
            </a:extLst>
          </p:cNvPr>
          <p:cNvSpPr>
            <a:spLocks noGrp="1"/>
          </p:cNvSpPr>
          <p:nvPr>
            <p:ph type="dt" sz="half" idx="10"/>
          </p:nvPr>
        </p:nvSpPr>
        <p:spPr/>
        <p:txBody>
          <a:bodyPr/>
          <a:lstStyle/>
          <a:p>
            <a:fld id="{AEF2B482-7106-412F-B533-2A4058844CBF}" type="datetimeFigureOut">
              <a:rPr lang="en-IN" smtClean="0"/>
              <a:t>02-04-2024</a:t>
            </a:fld>
            <a:endParaRPr lang="en-IN"/>
          </a:p>
        </p:txBody>
      </p:sp>
      <p:sp>
        <p:nvSpPr>
          <p:cNvPr id="6" name="Footer Placeholder 5">
            <a:extLst>
              <a:ext uri="{FF2B5EF4-FFF2-40B4-BE49-F238E27FC236}">
                <a16:creationId xmlns:a16="http://schemas.microsoft.com/office/drawing/2014/main" id="{45098E60-DEF7-0116-85ED-E7169C301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66B42F-C8DB-FE23-E275-86FC9B7CE4CF}"/>
              </a:ext>
            </a:extLst>
          </p:cNvPr>
          <p:cNvSpPr>
            <a:spLocks noGrp="1"/>
          </p:cNvSpPr>
          <p:nvPr>
            <p:ph type="sldNum" sz="quarter" idx="12"/>
          </p:nvPr>
        </p:nvSpPr>
        <p:spPr/>
        <p:txBody>
          <a:bodyPr/>
          <a:lstStyle/>
          <a:p>
            <a:fld id="{FE1360B1-5C7C-47F9-A702-9C9F2A6B5E42}" type="slidenum">
              <a:rPr lang="en-IN" smtClean="0"/>
              <a:t>‹#›</a:t>
            </a:fld>
            <a:endParaRPr lang="en-IN"/>
          </a:p>
        </p:txBody>
      </p:sp>
    </p:spTree>
    <p:extLst>
      <p:ext uri="{BB962C8B-B14F-4D97-AF65-F5344CB8AC3E}">
        <p14:creationId xmlns:p14="http://schemas.microsoft.com/office/powerpoint/2010/main" val="403636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B3150-303F-4CE7-095C-2D898E150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D123B-59D6-EC8C-8AC6-3FC90ACA44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56CE6-AB6C-63D4-7F16-F5D41B564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2B482-7106-412F-B533-2A4058844CBF}" type="datetimeFigureOut">
              <a:rPr lang="en-IN" smtClean="0"/>
              <a:t>02-04-2024</a:t>
            </a:fld>
            <a:endParaRPr lang="en-IN"/>
          </a:p>
        </p:txBody>
      </p:sp>
      <p:sp>
        <p:nvSpPr>
          <p:cNvPr id="5" name="Footer Placeholder 4">
            <a:extLst>
              <a:ext uri="{FF2B5EF4-FFF2-40B4-BE49-F238E27FC236}">
                <a16:creationId xmlns:a16="http://schemas.microsoft.com/office/drawing/2014/main" id="{B7B56E44-8318-C317-0EF3-06E50BF3B8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03DD78-5E8A-53B6-AEFE-CFC71EA82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360B1-5C7C-47F9-A702-9C9F2A6B5E42}" type="slidenum">
              <a:rPr lang="en-IN" smtClean="0"/>
              <a:t>‹#›</a:t>
            </a:fld>
            <a:endParaRPr lang="en-IN"/>
          </a:p>
        </p:txBody>
      </p:sp>
    </p:spTree>
    <p:extLst>
      <p:ext uri="{BB962C8B-B14F-4D97-AF65-F5344CB8AC3E}">
        <p14:creationId xmlns:p14="http://schemas.microsoft.com/office/powerpoint/2010/main" val="2708658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7063" y="444978"/>
            <a:ext cx="7833359" cy="45720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3600" b="1">
                <a:latin typeface="Times New Roman"/>
                <a:cs typeface="Times New Roman"/>
              </a:rPr>
              <a:t>S J C</a:t>
            </a:r>
            <a:r>
              <a:rPr sz="3600" b="1" spc="-10">
                <a:latin typeface="Times New Roman"/>
                <a:cs typeface="Times New Roman"/>
              </a:rPr>
              <a:t> </a:t>
            </a:r>
            <a:r>
              <a:rPr sz="3600" b="1">
                <a:latin typeface="Times New Roman"/>
                <a:cs typeface="Times New Roman"/>
              </a:rPr>
              <a:t>INSTITUTE</a:t>
            </a:r>
            <a:r>
              <a:rPr sz="3600" b="1" spc="-30">
                <a:latin typeface="Times New Roman"/>
                <a:cs typeface="Times New Roman"/>
              </a:rPr>
              <a:t> </a:t>
            </a:r>
            <a:r>
              <a:rPr sz="3600" b="1" spc="5">
                <a:latin typeface="Times New Roman"/>
                <a:cs typeface="Times New Roman"/>
              </a:rPr>
              <a:t>O</a:t>
            </a:r>
            <a:r>
              <a:rPr sz="3600" b="1">
                <a:latin typeface="Times New Roman"/>
                <a:cs typeface="Times New Roman"/>
              </a:rPr>
              <a:t>F</a:t>
            </a:r>
            <a:r>
              <a:rPr sz="3600" b="1" spc="-220">
                <a:latin typeface="Times New Roman"/>
                <a:cs typeface="Times New Roman"/>
              </a:rPr>
              <a:t> </a:t>
            </a:r>
            <a:r>
              <a:rPr sz="3600" b="1">
                <a:latin typeface="Times New Roman"/>
                <a:cs typeface="Times New Roman"/>
              </a:rPr>
              <a:t>TE</a:t>
            </a:r>
            <a:r>
              <a:rPr sz="3600" b="1" spc="10">
                <a:latin typeface="Times New Roman"/>
                <a:cs typeface="Times New Roman"/>
              </a:rPr>
              <a:t>C</a:t>
            </a:r>
            <a:r>
              <a:rPr sz="3600" b="1">
                <a:latin typeface="Times New Roman"/>
                <a:cs typeface="Times New Roman"/>
              </a:rPr>
              <a:t>HNOLOGY</a:t>
            </a:r>
            <a:endParaRPr sz="3600">
              <a:latin typeface="Times New Roman"/>
              <a:cs typeface="Times New Roman"/>
            </a:endParaRPr>
          </a:p>
        </p:txBody>
      </p:sp>
      <p:sp>
        <p:nvSpPr>
          <p:cNvPr id="3" name="object 3"/>
          <p:cNvSpPr txBox="1"/>
          <p:nvPr/>
        </p:nvSpPr>
        <p:spPr>
          <a:xfrm>
            <a:off x="839416" y="1124589"/>
            <a:ext cx="10297144" cy="228729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2400" b="1" dirty="0">
                <a:latin typeface="Times New Roman"/>
                <a:cs typeface="Times New Roman"/>
              </a:rPr>
              <a:t>D</a:t>
            </a:r>
            <a:r>
              <a:rPr sz="2400" b="1" spc="-10" dirty="0">
                <a:latin typeface="Times New Roman"/>
                <a:cs typeface="Times New Roman"/>
              </a:rPr>
              <a:t>E</a:t>
            </a:r>
            <a:r>
              <a:rPr sz="2400" b="1" dirty="0">
                <a:latin typeface="Times New Roman"/>
                <a:cs typeface="Times New Roman"/>
              </a:rPr>
              <a:t>P</a:t>
            </a:r>
            <a:r>
              <a:rPr sz="2400" b="1" spc="-10" dirty="0">
                <a:latin typeface="Times New Roman"/>
                <a:cs typeface="Times New Roman"/>
              </a:rPr>
              <a:t>A</a:t>
            </a:r>
            <a:r>
              <a:rPr sz="2400" b="1" dirty="0">
                <a:latin typeface="Times New Roman"/>
                <a:cs typeface="Times New Roman"/>
              </a:rPr>
              <a:t>R</a:t>
            </a:r>
            <a:r>
              <a:rPr sz="2400" b="1" spc="-10" dirty="0">
                <a:latin typeface="Times New Roman"/>
                <a:cs typeface="Times New Roman"/>
              </a:rPr>
              <a:t>TM</a:t>
            </a:r>
            <a:r>
              <a:rPr sz="2400" b="1" dirty="0">
                <a:latin typeface="Times New Roman"/>
                <a:cs typeface="Times New Roman"/>
              </a:rPr>
              <a:t>E</a:t>
            </a:r>
            <a:r>
              <a:rPr sz="2400" b="1" spc="-10" dirty="0">
                <a:latin typeface="Times New Roman"/>
                <a:cs typeface="Times New Roman"/>
              </a:rPr>
              <a:t>N</a:t>
            </a:r>
            <a:r>
              <a:rPr sz="2400" b="1" dirty="0">
                <a:latin typeface="Times New Roman"/>
                <a:cs typeface="Times New Roman"/>
              </a:rPr>
              <a:t>T</a:t>
            </a:r>
            <a:r>
              <a:rPr sz="2400" b="1" spc="-50" dirty="0">
                <a:latin typeface="Times New Roman"/>
                <a:cs typeface="Times New Roman"/>
              </a:rPr>
              <a:t> </a:t>
            </a:r>
            <a:r>
              <a:rPr sz="2400" b="1" dirty="0">
                <a:latin typeface="Times New Roman"/>
                <a:cs typeface="Times New Roman"/>
              </a:rPr>
              <a:t>OF</a:t>
            </a:r>
            <a:r>
              <a:rPr sz="2400" b="1" spc="-150" dirty="0">
                <a:latin typeface="Times New Roman"/>
                <a:cs typeface="Times New Roman"/>
              </a:rPr>
              <a:t> </a:t>
            </a:r>
            <a:r>
              <a:rPr sz="2400" b="1" dirty="0">
                <a:latin typeface="Times New Roman"/>
                <a:cs typeface="Times New Roman"/>
              </a:rPr>
              <a:t>CO</a:t>
            </a:r>
            <a:r>
              <a:rPr sz="2400" b="1" spc="-10" dirty="0">
                <a:latin typeface="Times New Roman"/>
                <a:cs typeface="Times New Roman"/>
              </a:rPr>
              <a:t>M</a:t>
            </a:r>
            <a:r>
              <a:rPr sz="2400" b="1" dirty="0">
                <a:latin typeface="Times New Roman"/>
                <a:cs typeface="Times New Roman"/>
              </a:rPr>
              <a:t>P</a:t>
            </a:r>
            <a:r>
              <a:rPr sz="2400" b="1" spc="-10" dirty="0">
                <a:latin typeface="Times New Roman"/>
                <a:cs typeface="Times New Roman"/>
              </a:rPr>
              <a:t>U</a:t>
            </a:r>
            <a:r>
              <a:rPr sz="2400" b="1" dirty="0">
                <a:latin typeface="Times New Roman"/>
                <a:cs typeface="Times New Roman"/>
              </a:rPr>
              <a:t>T</a:t>
            </a:r>
            <a:r>
              <a:rPr sz="2400" b="1" spc="-10" dirty="0">
                <a:latin typeface="Times New Roman"/>
                <a:cs typeface="Times New Roman"/>
              </a:rPr>
              <a:t>E</a:t>
            </a:r>
            <a:r>
              <a:rPr sz="2400" b="1" dirty="0">
                <a:latin typeface="Times New Roman"/>
                <a:cs typeface="Times New Roman"/>
              </a:rPr>
              <a:t>R</a:t>
            </a:r>
            <a:r>
              <a:rPr sz="2400" b="1" spc="-55" dirty="0">
                <a:latin typeface="Times New Roman"/>
                <a:cs typeface="Times New Roman"/>
              </a:rPr>
              <a:t> </a:t>
            </a:r>
            <a:r>
              <a:rPr sz="2400" b="1" dirty="0">
                <a:latin typeface="Times New Roman"/>
                <a:cs typeface="Times New Roman"/>
              </a:rPr>
              <a:t>S</a:t>
            </a:r>
            <a:r>
              <a:rPr sz="2400" b="1" spc="-10" dirty="0">
                <a:latin typeface="Times New Roman"/>
                <a:cs typeface="Times New Roman"/>
              </a:rPr>
              <a:t>C</a:t>
            </a:r>
            <a:r>
              <a:rPr sz="2400" b="1" dirty="0">
                <a:latin typeface="Times New Roman"/>
                <a:cs typeface="Times New Roman"/>
              </a:rPr>
              <a:t>IEN</a:t>
            </a:r>
            <a:r>
              <a:rPr sz="2400" b="1" spc="-15" dirty="0">
                <a:latin typeface="Times New Roman"/>
                <a:cs typeface="Times New Roman"/>
              </a:rPr>
              <a:t>C</a:t>
            </a:r>
            <a:r>
              <a:rPr sz="2400" b="1" dirty="0">
                <a:latin typeface="Times New Roman"/>
                <a:cs typeface="Times New Roman"/>
              </a:rPr>
              <a:t>E</a:t>
            </a:r>
            <a:r>
              <a:rPr sz="2400" b="1" spc="-140" dirty="0">
                <a:latin typeface="Times New Roman"/>
                <a:cs typeface="Times New Roman"/>
              </a:rPr>
              <a:t> </a:t>
            </a:r>
            <a:r>
              <a:rPr sz="2400" b="1" spc="-5" dirty="0">
                <a:latin typeface="Times New Roman"/>
                <a:cs typeface="Times New Roman"/>
              </a:rPr>
              <a:t>AN</a:t>
            </a:r>
            <a:r>
              <a:rPr sz="2400" b="1" dirty="0">
                <a:latin typeface="Times New Roman"/>
                <a:cs typeface="Times New Roman"/>
              </a:rPr>
              <a:t>D</a:t>
            </a:r>
            <a:r>
              <a:rPr sz="2400" b="1" spc="-15" dirty="0">
                <a:latin typeface="Times New Roman"/>
                <a:cs typeface="Times New Roman"/>
              </a:rPr>
              <a:t> </a:t>
            </a:r>
            <a:r>
              <a:rPr sz="2400" b="1" dirty="0">
                <a:latin typeface="Times New Roman"/>
                <a:cs typeface="Times New Roman"/>
              </a:rPr>
              <a:t>E</a:t>
            </a:r>
            <a:r>
              <a:rPr sz="2400" b="1" spc="-10" dirty="0">
                <a:latin typeface="Times New Roman"/>
                <a:cs typeface="Times New Roman"/>
              </a:rPr>
              <a:t>N</a:t>
            </a:r>
            <a:r>
              <a:rPr sz="2400" b="1" dirty="0">
                <a:latin typeface="Times New Roman"/>
                <a:cs typeface="Times New Roman"/>
              </a:rPr>
              <a:t>G</a:t>
            </a:r>
            <a:r>
              <a:rPr sz="2400" b="1" spc="15" dirty="0">
                <a:latin typeface="Times New Roman"/>
                <a:cs typeface="Times New Roman"/>
              </a:rPr>
              <a:t>I</a:t>
            </a:r>
            <a:r>
              <a:rPr sz="2400" b="1" dirty="0">
                <a:latin typeface="Times New Roman"/>
                <a:cs typeface="Times New Roman"/>
              </a:rPr>
              <a:t>N</a:t>
            </a:r>
            <a:r>
              <a:rPr sz="2400" b="1" spc="-10" dirty="0">
                <a:latin typeface="Times New Roman"/>
                <a:cs typeface="Times New Roman"/>
              </a:rPr>
              <a:t>E</a:t>
            </a:r>
            <a:r>
              <a:rPr sz="2400" b="1" dirty="0">
                <a:latin typeface="Times New Roman"/>
                <a:cs typeface="Times New Roman"/>
              </a:rPr>
              <a:t>ERI</a:t>
            </a:r>
            <a:r>
              <a:rPr sz="2400" b="1" spc="-10" dirty="0">
                <a:latin typeface="Times New Roman"/>
                <a:cs typeface="Times New Roman"/>
              </a:rPr>
              <a:t>N</a:t>
            </a:r>
            <a:r>
              <a:rPr sz="2400" b="1" dirty="0">
                <a:latin typeface="Times New Roman"/>
                <a:cs typeface="Times New Roman"/>
              </a:rPr>
              <a:t>G</a:t>
            </a:r>
            <a:endParaRPr lang="en-IN" sz="2400" dirty="0">
              <a:latin typeface="Times New Roman"/>
              <a:cs typeface="Times New Roman"/>
            </a:endParaRPr>
          </a:p>
          <a:p>
            <a:pPr marL="2454275" marR="2175510" algn="ctr">
              <a:lnSpc>
                <a:spcPct val="120100"/>
              </a:lnSpc>
              <a:spcBef>
                <a:spcPts val="320"/>
              </a:spcBef>
            </a:pPr>
            <a:r>
              <a:rPr lang="en-IN" sz="2400" dirty="0">
                <a:solidFill>
                  <a:srgbClr val="878787"/>
                </a:solidFill>
                <a:latin typeface="Times New Roman"/>
                <a:cs typeface="Times New Roman"/>
              </a:rPr>
              <a:t>Synopsis</a:t>
            </a:r>
            <a:r>
              <a:rPr lang="en-IN" sz="2400" spc="-15" dirty="0">
                <a:solidFill>
                  <a:srgbClr val="878787"/>
                </a:solidFill>
                <a:latin typeface="Times New Roman"/>
                <a:cs typeface="Times New Roman"/>
              </a:rPr>
              <a:t> </a:t>
            </a:r>
            <a:r>
              <a:rPr lang="en-IN" sz="2400" spc="-5" dirty="0">
                <a:solidFill>
                  <a:srgbClr val="878787"/>
                </a:solidFill>
                <a:latin typeface="Times New Roman"/>
                <a:cs typeface="Times New Roman"/>
              </a:rPr>
              <a:t>On</a:t>
            </a:r>
            <a:endParaRPr lang="en-IN" sz="2400" dirty="0">
              <a:latin typeface="Times New Roman"/>
              <a:cs typeface="Times New Roman"/>
            </a:endParaRPr>
          </a:p>
          <a:p>
            <a:pPr marL="1150620" marR="871855" algn="ctr">
              <a:lnSpc>
                <a:spcPts val="3679"/>
              </a:lnSpc>
              <a:spcBef>
                <a:spcPts val="1015"/>
              </a:spcBef>
            </a:pPr>
            <a:r>
              <a:rPr lang="en-US" sz="2400" spc="5" dirty="0">
                <a:solidFill>
                  <a:srgbClr val="0070C0"/>
                </a:solidFill>
                <a:latin typeface="Times New Roman"/>
                <a:cs typeface="Times New Roman"/>
              </a:rPr>
              <a:t>“Tracking Waste Disposal and Generation of Fine to control and promote proper waste segregation</a:t>
            </a:r>
            <a:r>
              <a:rPr lang="en-US" sz="2400" dirty="0">
                <a:solidFill>
                  <a:srgbClr val="0070C0"/>
                </a:solidFill>
                <a:latin typeface="Times New Roman"/>
                <a:cs typeface="Times New Roman"/>
              </a:rPr>
              <a:t>”</a:t>
            </a:r>
          </a:p>
          <a:p>
            <a:pPr marL="336550" algn="ctr">
              <a:lnSpc>
                <a:spcPct val="100000"/>
              </a:lnSpc>
              <a:spcBef>
                <a:spcPts val="420"/>
              </a:spcBef>
            </a:pPr>
            <a:r>
              <a:rPr sz="2000" b="1" dirty="0">
                <a:latin typeface="Times New Roman"/>
                <a:cs typeface="Times New Roman"/>
              </a:rPr>
              <a:t>PRESENT</a:t>
            </a:r>
            <a:r>
              <a:rPr sz="2000" b="1" spc="-20" dirty="0">
                <a:latin typeface="Times New Roman"/>
                <a:cs typeface="Times New Roman"/>
              </a:rPr>
              <a:t>E</a:t>
            </a:r>
            <a:r>
              <a:rPr sz="2000" b="1" dirty="0">
                <a:latin typeface="Times New Roman"/>
                <a:cs typeface="Times New Roman"/>
              </a:rPr>
              <a:t>D</a:t>
            </a:r>
            <a:r>
              <a:rPr sz="2000" b="1" spc="10" dirty="0">
                <a:latin typeface="Times New Roman"/>
                <a:cs typeface="Times New Roman"/>
              </a:rPr>
              <a:t> </a:t>
            </a:r>
            <a:r>
              <a:rPr sz="2000" b="1" spc="-5" dirty="0">
                <a:latin typeface="Times New Roman"/>
                <a:cs typeface="Times New Roman"/>
              </a:rPr>
              <a:t>BY</a:t>
            </a:r>
            <a:endParaRPr sz="2000" dirty="0">
              <a:latin typeface="Times New Roman"/>
              <a:cs typeface="Times New Roman"/>
            </a:endParaRPr>
          </a:p>
        </p:txBody>
      </p:sp>
      <p:sp>
        <p:nvSpPr>
          <p:cNvPr id="4" name="object 4"/>
          <p:cNvSpPr txBox="1"/>
          <p:nvPr/>
        </p:nvSpPr>
        <p:spPr>
          <a:xfrm>
            <a:off x="2860550" y="3467855"/>
            <a:ext cx="4812030" cy="144507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3139440" indent="1270">
              <a:lnSpc>
                <a:spcPct val="120000"/>
              </a:lnSpc>
            </a:pPr>
            <a:r>
              <a:rPr sz="2000" dirty="0">
                <a:solidFill>
                  <a:srgbClr val="0070C0"/>
                </a:solidFill>
                <a:latin typeface="Times New Roman"/>
                <a:cs typeface="Times New Roman"/>
              </a:rPr>
              <a:t>Ka</a:t>
            </a:r>
            <a:r>
              <a:rPr sz="2000" spc="5" dirty="0">
                <a:solidFill>
                  <a:srgbClr val="0070C0"/>
                </a:solidFill>
                <a:latin typeface="Times New Roman"/>
                <a:cs typeface="Times New Roman"/>
              </a:rPr>
              <a:t>v</a:t>
            </a:r>
            <a:r>
              <a:rPr sz="2000" dirty="0">
                <a:solidFill>
                  <a:srgbClr val="0070C0"/>
                </a:solidFill>
                <a:latin typeface="Times New Roman"/>
                <a:cs typeface="Times New Roman"/>
              </a:rPr>
              <a:t>y</a:t>
            </a:r>
            <a:r>
              <a:rPr sz="2000" spc="-10" dirty="0">
                <a:solidFill>
                  <a:srgbClr val="0070C0"/>
                </a:solidFill>
                <a:latin typeface="Times New Roman"/>
                <a:cs typeface="Times New Roman"/>
              </a:rPr>
              <a:t>a</a:t>
            </a:r>
            <a:r>
              <a:rPr sz="2000" spc="-15" dirty="0">
                <a:solidFill>
                  <a:srgbClr val="0070C0"/>
                </a:solidFill>
                <a:latin typeface="Times New Roman"/>
                <a:cs typeface="Times New Roman"/>
              </a:rPr>
              <a:t>s</a:t>
            </a:r>
            <a:r>
              <a:rPr sz="2000" dirty="0">
                <a:solidFill>
                  <a:srgbClr val="0070C0"/>
                </a:solidFill>
                <a:latin typeface="Times New Roman"/>
                <a:cs typeface="Times New Roman"/>
              </a:rPr>
              <a:t>h</a:t>
            </a:r>
            <a:r>
              <a:rPr sz="2000" spc="5" dirty="0">
                <a:solidFill>
                  <a:srgbClr val="0070C0"/>
                </a:solidFill>
                <a:latin typeface="Times New Roman"/>
                <a:cs typeface="Times New Roman"/>
              </a:rPr>
              <a:t>r</a:t>
            </a:r>
            <a:r>
              <a:rPr sz="2000" dirty="0">
                <a:solidFill>
                  <a:srgbClr val="0070C0"/>
                </a:solidFill>
                <a:latin typeface="Times New Roman"/>
                <a:cs typeface="Times New Roman"/>
              </a:rPr>
              <a:t>ee</a:t>
            </a:r>
            <a:r>
              <a:rPr sz="2000" spc="-15" dirty="0">
                <a:solidFill>
                  <a:srgbClr val="0070C0"/>
                </a:solidFill>
                <a:latin typeface="Times New Roman"/>
                <a:cs typeface="Times New Roman"/>
              </a:rPr>
              <a:t> </a:t>
            </a:r>
            <a:r>
              <a:rPr sz="2000" dirty="0">
                <a:solidFill>
                  <a:srgbClr val="0070C0"/>
                </a:solidFill>
                <a:latin typeface="Times New Roman"/>
                <a:cs typeface="Times New Roman"/>
              </a:rPr>
              <a:t>K</a:t>
            </a:r>
            <a:r>
              <a:rPr sz="2000" spc="-15" dirty="0">
                <a:solidFill>
                  <a:srgbClr val="0070C0"/>
                </a:solidFill>
                <a:latin typeface="Times New Roman"/>
                <a:cs typeface="Times New Roman"/>
              </a:rPr>
              <a:t> </a:t>
            </a:r>
            <a:r>
              <a:rPr sz="2000" dirty="0">
                <a:solidFill>
                  <a:srgbClr val="0070C0"/>
                </a:solidFill>
                <a:latin typeface="Times New Roman"/>
                <a:cs typeface="Times New Roman"/>
              </a:rPr>
              <a:t>S Keer</a:t>
            </a:r>
            <a:r>
              <a:rPr sz="2000" spc="-20" dirty="0">
                <a:solidFill>
                  <a:srgbClr val="0070C0"/>
                </a:solidFill>
                <a:latin typeface="Times New Roman"/>
                <a:cs typeface="Times New Roman"/>
              </a:rPr>
              <a:t>t</a:t>
            </a:r>
            <a:r>
              <a:rPr sz="2000" dirty="0">
                <a:solidFill>
                  <a:srgbClr val="0070C0"/>
                </a:solidFill>
                <a:latin typeface="Times New Roman"/>
                <a:cs typeface="Times New Roman"/>
              </a:rPr>
              <a:t>ha</a:t>
            </a:r>
            <a:r>
              <a:rPr sz="2000" spc="5" dirty="0">
                <a:solidFill>
                  <a:srgbClr val="0070C0"/>
                </a:solidFill>
                <a:latin typeface="Times New Roman"/>
                <a:cs typeface="Times New Roman"/>
              </a:rPr>
              <a:t>n</a:t>
            </a:r>
            <a:r>
              <a:rPr sz="2000" dirty="0">
                <a:solidFill>
                  <a:srgbClr val="0070C0"/>
                </a:solidFill>
                <a:latin typeface="Times New Roman"/>
                <a:cs typeface="Times New Roman"/>
              </a:rPr>
              <a:t>a</a:t>
            </a:r>
            <a:r>
              <a:rPr sz="2000" spc="-15" dirty="0">
                <a:solidFill>
                  <a:srgbClr val="0070C0"/>
                </a:solidFill>
                <a:latin typeface="Times New Roman"/>
                <a:cs typeface="Times New Roman"/>
              </a:rPr>
              <a:t> </a:t>
            </a:r>
            <a:r>
              <a:rPr sz="2000" dirty="0">
                <a:solidFill>
                  <a:srgbClr val="0070C0"/>
                </a:solidFill>
                <a:latin typeface="Times New Roman"/>
                <a:cs typeface="Times New Roman"/>
              </a:rPr>
              <a:t>S </a:t>
            </a:r>
            <a:r>
              <a:rPr sz="2000" dirty="0" err="1">
                <a:solidFill>
                  <a:srgbClr val="0070C0"/>
                </a:solidFill>
                <a:latin typeface="Times New Roman"/>
                <a:cs typeface="Times New Roman"/>
              </a:rPr>
              <a:t>N</a:t>
            </a:r>
            <a:r>
              <a:rPr sz="2000" spc="-10" dirty="0" err="1">
                <a:solidFill>
                  <a:srgbClr val="0070C0"/>
                </a:solidFill>
                <a:latin typeface="Times New Roman"/>
                <a:cs typeface="Times New Roman"/>
              </a:rPr>
              <a:t>a</a:t>
            </a:r>
            <a:r>
              <a:rPr sz="2000" dirty="0" err="1">
                <a:solidFill>
                  <a:srgbClr val="0070C0"/>
                </a:solidFill>
                <a:latin typeface="Times New Roman"/>
                <a:cs typeface="Times New Roman"/>
              </a:rPr>
              <a:t>gashree</a:t>
            </a:r>
            <a:r>
              <a:rPr sz="2000" dirty="0">
                <a:solidFill>
                  <a:srgbClr val="0070C0"/>
                </a:solidFill>
                <a:latin typeface="Times New Roman"/>
                <a:cs typeface="Times New Roman"/>
              </a:rPr>
              <a:t> C</a:t>
            </a:r>
            <a:r>
              <a:rPr sz="2000" spc="-10" dirty="0">
                <a:solidFill>
                  <a:srgbClr val="0070C0"/>
                </a:solidFill>
                <a:latin typeface="Times New Roman"/>
                <a:cs typeface="Times New Roman"/>
              </a:rPr>
              <a:t> </a:t>
            </a:r>
            <a:r>
              <a:rPr sz="2000" dirty="0">
                <a:solidFill>
                  <a:srgbClr val="0070C0"/>
                </a:solidFill>
                <a:latin typeface="Times New Roman"/>
                <a:cs typeface="Times New Roman"/>
              </a:rPr>
              <a:t>R N</a:t>
            </a:r>
            <a:r>
              <a:rPr sz="2000" spc="-10" dirty="0">
                <a:solidFill>
                  <a:srgbClr val="0070C0"/>
                </a:solidFill>
                <a:latin typeface="Times New Roman"/>
                <a:cs typeface="Times New Roman"/>
              </a:rPr>
              <a:t>a</a:t>
            </a:r>
            <a:r>
              <a:rPr sz="2000" dirty="0">
                <a:solidFill>
                  <a:srgbClr val="0070C0"/>
                </a:solidFill>
                <a:latin typeface="Times New Roman"/>
                <a:cs typeface="Times New Roman"/>
              </a:rPr>
              <a:t>vya L</a:t>
            </a:r>
          </a:p>
        </p:txBody>
      </p:sp>
      <p:sp>
        <p:nvSpPr>
          <p:cNvPr id="5" name="object 5"/>
          <p:cNvSpPr txBox="1"/>
          <p:nvPr/>
        </p:nvSpPr>
        <p:spPr>
          <a:xfrm>
            <a:off x="7726272" y="3467855"/>
            <a:ext cx="1370330" cy="1423467"/>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2545">
              <a:lnSpc>
                <a:spcPct val="100000"/>
              </a:lnSpc>
            </a:pPr>
            <a:r>
              <a:rPr sz="2000" dirty="0">
                <a:solidFill>
                  <a:srgbClr val="0070C0"/>
                </a:solidFill>
                <a:latin typeface="Times New Roman"/>
                <a:cs typeface="Times New Roman"/>
              </a:rPr>
              <a:t>1</a:t>
            </a:r>
            <a:r>
              <a:rPr sz="2000" spc="5" dirty="0">
                <a:solidFill>
                  <a:srgbClr val="0070C0"/>
                </a:solidFill>
                <a:latin typeface="Times New Roman"/>
                <a:cs typeface="Times New Roman"/>
              </a:rPr>
              <a:t>S</a:t>
            </a:r>
            <a:r>
              <a:rPr sz="2000" spc="-15" dirty="0">
                <a:solidFill>
                  <a:srgbClr val="0070C0"/>
                </a:solidFill>
                <a:latin typeface="Times New Roman"/>
                <a:cs typeface="Times New Roman"/>
              </a:rPr>
              <a:t>J</a:t>
            </a:r>
            <a:r>
              <a:rPr sz="2000" dirty="0">
                <a:solidFill>
                  <a:srgbClr val="0070C0"/>
                </a:solidFill>
                <a:latin typeface="Times New Roman"/>
                <a:cs typeface="Times New Roman"/>
              </a:rPr>
              <a:t>2</a:t>
            </a:r>
            <a:r>
              <a:rPr sz="2000" spc="10" dirty="0">
                <a:solidFill>
                  <a:srgbClr val="0070C0"/>
                </a:solidFill>
                <a:latin typeface="Times New Roman"/>
                <a:cs typeface="Times New Roman"/>
              </a:rPr>
              <a:t>0</a:t>
            </a:r>
            <a:r>
              <a:rPr sz="2000" spc="-20" dirty="0">
                <a:solidFill>
                  <a:srgbClr val="0070C0"/>
                </a:solidFill>
                <a:latin typeface="Times New Roman"/>
                <a:cs typeface="Times New Roman"/>
              </a:rPr>
              <a:t>C</a:t>
            </a:r>
            <a:r>
              <a:rPr sz="2000" dirty="0">
                <a:solidFill>
                  <a:srgbClr val="0070C0"/>
                </a:solidFill>
                <a:latin typeface="Times New Roman"/>
                <a:cs typeface="Times New Roman"/>
              </a:rPr>
              <a:t>S0</a:t>
            </a:r>
            <a:r>
              <a:rPr sz="2000" spc="-10" dirty="0">
                <a:solidFill>
                  <a:srgbClr val="0070C0"/>
                </a:solidFill>
                <a:latin typeface="Times New Roman"/>
                <a:cs typeface="Times New Roman"/>
              </a:rPr>
              <a:t>6</a:t>
            </a:r>
            <a:r>
              <a:rPr sz="2000" dirty="0">
                <a:solidFill>
                  <a:srgbClr val="0070C0"/>
                </a:solidFill>
                <a:latin typeface="Times New Roman"/>
                <a:cs typeface="Times New Roman"/>
              </a:rPr>
              <a:t>8</a:t>
            </a:r>
          </a:p>
          <a:p>
            <a:pPr marL="44450">
              <a:lnSpc>
                <a:spcPct val="100000"/>
              </a:lnSpc>
              <a:spcBef>
                <a:spcPts val="490"/>
              </a:spcBef>
            </a:pPr>
            <a:r>
              <a:rPr sz="2000" dirty="0">
                <a:solidFill>
                  <a:srgbClr val="0070C0"/>
                </a:solidFill>
                <a:latin typeface="Times New Roman"/>
                <a:cs typeface="Times New Roman"/>
              </a:rPr>
              <a:t>1</a:t>
            </a:r>
            <a:r>
              <a:rPr sz="2000" spc="5" dirty="0">
                <a:solidFill>
                  <a:srgbClr val="0070C0"/>
                </a:solidFill>
                <a:latin typeface="Times New Roman"/>
                <a:cs typeface="Times New Roman"/>
              </a:rPr>
              <a:t>S</a:t>
            </a:r>
            <a:r>
              <a:rPr sz="2000" spc="-15" dirty="0">
                <a:solidFill>
                  <a:srgbClr val="0070C0"/>
                </a:solidFill>
                <a:latin typeface="Times New Roman"/>
                <a:cs typeface="Times New Roman"/>
              </a:rPr>
              <a:t>J</a:t>
            </a:r>
            <a:r>
              <a:rPr sz="2000" dirty="0">
                <a:solidFill>
                  <a:srgbClr val="0070C0"/>
                </a:solidFill>
                <a:latin typeface="Times New Roman"/>
                <a:cs typeface="Times New Roman"/>
              </a:rPr>
              <a:t>2</a:t>
            </a:r>
            <a:r>
              <a:rPr sz="2000" spc="10" dirty="0">
                <a:solidFill>
                  <a:srgbClr val="0070C0"/>
                </a:solidFill>
                <a:latin typeface="Times New Roman"/>
                <a:cs typeface="Times New Roman"/>
              </a:rPr>
              <a:t>0</a:t>
            </a:r>
            <a:r>
              <a:rPr sz="2000" spc="-20" dirty="0">
                <a:solidFill>
                  <a:srgbClr val="0070C0"/>
                </a:solidFill>
                <a:latin typeface="Times New Roman"/>
                <a:cs typeface="Times New Roman"/>
              </a:rPr>
              <a:t>C</a:t>
            </a:r>
            <a:r>
              <a:rPr sz="2000" dirty="0">
                <a:solidFill>
                  <a:srgbClr val="0070C0"/>
                </a:solidFill>
                <a:latin typeface="Times New Roman"/>
                <a:cs typeface="Times New Roman"/>
              </a:rPr>
              <a:t>S0</a:t>
            </a:r>
            <a:r>
              <a:rPr sz="2000" spc="-10" dirty="0">
                <a:solidFill>
                  <a:srgbClr val="0070C0"/>
                </a:solidFill>
                <a:latin typeface="Times New Roman"/>
                <a:cs typeface="Times New Roman"/>
              </a:rPr>
              <a:t>6</a:t>
            </a:r>
            <a:r>
              <a:rPr sz="2000" dirty="0">
                <a:solidFill>
                  <a:srgbClr val="0070C0"/>
                </a:solidFill>
                <a:latin typeface="Times New Roman"/>
                <a:cs typeface="Times New Roman"/>
              </a:rPr>
              <a:t>9</a:t>
            </a:r>
          </a:p>
          <a:p>
            <a:pPr marL="12700">
              <a:lnSpc>
                <a:spcPct val="100000"/>
              </a:lnSpc>
              <a:spcBef>
                <a:spcPts val="470"/>
              </a:spcBef>
            </a:pPr>
            <a:r>
              <a:rPr sz="2000" dirty="0">
                <a:solidFill>
                  <a:srgbClr val="0070C0"/>
                </a:solidFill>
                <a:latin typeface="Times New Roman"/>
                <a:cs typeface="Times New Roman"/>
              </a:rPr>
              <a:t>1</a:t>
            </a:r>
            <a:r>
              <a:rPr sz="2000" spc="5" dirty="0">
                <a:solidFill>
                  <a:srgbClr val="0070C0"/>
                </a:solidFill>
                <a:latin typeface="Times New Roman"/>
                <a:cs typeface="Times New Roman"/>
              </a:rPr>
              <a:t>S</a:t>
            </a:r>
            <a:r>
              <a:rPr sz="2000" spc="-15" dirty="0">
                <a:solidFill>
                  <a:srgbClr val="0070C0"/>
                </a:solidFill>
                <a:latin typeface="Times New Roman"/>
                <a:cs typeface="Times New Roman"/>
              </a:rPr>
              <a:t>J</a:t>
            </a:r>
            <a:r>
              <a:rPr sz="2000" dirty="0">
                <a:solidFill>
                  <a:srgbClr val="0070C0"/>
                </a:solidFill>
                <a:latin typeface="Times New Roman"/>
                <a:cs typeface="Times New Roman"/>
              </a:rPr>
              <a:t>2</a:t>
            </a:r>
            <a:r>
              <a:rPr sz="2000" spc="10" dirty="0">
                <a:solidFill>
                  <a:srgbClr val="0070C0"/>
                </a:solidFill>
                <a:latin typeface="Times New Roman"/>
                <a:cs typeface="Times New Roman"/>
              </a:rPr>
              <a:t>0</a:t>
            </a:r>
            <a:r>
              <a:rPr sz="2000" spc="-20" dirty="0">
                <a:solidFill>
                  <a:srgbClr val="0070C0"/>
                </a:solidFill>
                <a:latin typeface="Times New Roman"/>
                <a:cs typeface="Times New Roman"/>
              </a:rPr>
              <a:t>C</a:t>
            </a:r>
            <a:r>
              <a:rPr sz="2000" dirty="0">
                <a:solidFill>
                  <a:srgbClr val="0070C0"/>
                </a:solidFill>
                <a:latin typeface="Times New Roman"/>
                <a:cs typeface="Times New Roman"/>
              </a:rPr>
              <a:t>S0</a:t>
            </a:r>
            <a:r>
              <a:rPr sz="2000" spc="-10" dirty="0">
                <a:solidFill>
                  <a:srgbClr val="0070C0"/>
                </a:solidFill>
                <a:latin typeface="Times New Roman"/>
                <a:cs typeface="Times New Roman"/>
              </a:rPr>
              <a:t>9</a:t>
            </a:r>
            <a:r>
              <a:rPr sz="2000" dirty="0">
                <a:solidFill>
                  <a:srgbClr val="0070C0"/>
                </a:solidFill>
                <a:latin typeface="Times New Roman"/>
                <a:cs typeface="Times New Roman"/>
              </a:rPr>
              <a:t>2</a:t>
            </a:r>
          </a:p>
          <a:p>
            <a:pPr marL="44450">
              <a:lnSpc>
                <a:spcPct val="100000"/>
              </a:lnSpc>
              <a:spcBef>
                <a:spcPts val="480"/>
              </a:spcBef>
            </a:pPr>
            <a:r>
              <a:rPr sz="2000" dirty="0">
                <a:solidFill>
                  <a:srgbClr val="0070C0"/>
                </a:solidFill>
                <a:latin typeface="Times New Roman"/>
                <a:cs typeface="Times New Roman"/>
              </a:rPr>
              <a:t>1</a:t>
            </a:r>
            <a:r>
              <a:rPr sz="2000" spc="5" dirty="0">
                <a:solidFill>
                  <a:srgbClr val="0070C0"/>
                </a:solidFill>
                <a:latin typeface="Times New Roman"/>
                <a:cs typeface="Times New Roman"/>
              </a:rPr>
              <a:t>S</a:t>
            </a:r>
            <a:r>
              <a:rPr sz="2000" spc="-15" dirty="0">
                <a:solidFill>
                  <a:srgbClr val="0070C0"/>
                </a:solidFill>
                <a:latin typeface="Times New Roman"/>
                <a:cs typeface="Times New Roman"/>
              </a:rPr>
              <a:t>J</a:t>
            </a:r>
            <a:r>
              <a:rPr sz="2000" dirty="0">
                <a:solidFill>
                  <a:srgbClr val="0070C0"/>
                </a:solidFill>
                <a:latin typeface="Times New Roman"/>
                <a:cs typeface="Times New Roman"/>
              </a:rPr>
              <a:t>2</a:t>
            </a:r>
            <a:r>
              <a:rPr sz="2000" spc="10" dirty="0">
                <a:solidFill>
                  <a:srgbClr val="0070C0"/>
                </a:solidFill>
                <a:latin typeface="Times New Roman"/>
                <a:cs typeface="Times New Roman"/>
              </a:rPr>
              <a:t>0</a:t>
            </a:r>
            <a:r>
              <a:rPr sz="2000" spc="-20" dirty="0">
                <a:solidFill>
                  <a:srgbClr val="0070C0"/>
                </a:solidFill>
                <a:latin typeface="Times New Roman"/>
                <a:cs typeface="Times New Roman"/>
              </a:rPr>
              <a:t>C</a:t>
            </a:r>
            <a:r>
              <a:rPr sz="2000" dirty="0">
                <a:solidFill>
                  <a:srgbClr val="0070C0"/>
                </a:solidFill>
                <a:latin typeface="Times New Roman"/>
                <a:cs typeface="Times New Roman"/>
              </a:rPr>
              <a:t>S0</a:t>
            </a:r>
            <a:r>
              <a:rPr sz="2000" spc="-10" dirty="0">
                <a:solidFill>
                  <a:srgbClr val="0070C0"/>
                </a:solidFill>
                <a:latin typeface="Times New Roman"/>
                <a:cs typeface="Times New Roman"/>
              </a:rPr>
              <a:t>9</a:t>
            </a:r>
            <a:r>
              <a:rPr sz="2000" dirty="0">
                <a:solidFill>
                  <a:srgbClr val="0070C0"/>
                </a:solidFill>
                <a:latin typeface="Times New Roman"/>
                <a:cs typeface="Times New Roman"/>
              </a:rPr>
              <a:t>4</a:t>
            </a:r>
          </a:p>
        </p:txBody>
      </p:sp>
      <p:sp>
        <p:nvSpPr>
          <p:cNvPr id="6" name="object 6"/>
          <p:cNvSpPr txBox="1"/>
          <p:nvPr/>
        </p:nvSpPr>
        <p:spPr>
          <a:xfrm>
            <a:off x="457200" y="5486201"/>
            <a:ext cx="2920237" cy="1341201"/>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ctr">
              <a:lnSpc>
                <a:spcPct val="111100"/>
              </a:lnSpc>
            </a:pPr>
            <a:r>
              <a:rPr lang="en-US" sz="2000" b="1">
                <a:latin typeface="Times New Roman" panose="02020603050405020304" pitchFamily="18" charset="0"/>
                <a:cs typeface="Times New Roman" panose="02020603050405020304" pitchFamily="18" charset="0"/>
              </a:rPr>
              <a:t>Under Guidance of</a:t>
            </a:r>
          </a:p>
          <a:p>
            <a:pPr marL="12700" marR="5080" algn="ctr">
              <a:lnSpc>
                <a:spcPct val="111100"/>
              </a:lnSpc>
            </a:pPr>
            <a:r>
              <a:rPr sz="2000" b="1">
                <a:latin typeface="Times New Roman"/>
                <a:cs typeface="Times New Roman"/>
              </a:rPr>
              <a:t>Prof A</a:t>
            </a:r>
            <a:r>
              <a:rPr sz="2000" b="1" spc="-10">
                <a:latin typeface="Times New Roman"/>
                <a:cs typeface="Times New Roman"/>
              </a:rPr>
              <a:t>s</a:t>
            </a:r>
            <a:r>
              <a:rPr sz="2000" b="1">
                <a:latin typeface="Times New Roman"/>
                <a:cs typeface="Times New Roman"/>
              </a:rPr>
              <a:t>hok K</a:t>
            </a:r>
            <a:r>
              <a:rPr sz="2000" b="1" spc="-20">
                <a:latin typeface="Times New Roman"/>
                <a:cs typeface="Times New Roman"/>
              </a:rPr>
              <a:t> </a:t>
            </a:r>
            <a:r>
              <a:rPr sz="2000" b="1">
                <a:latin typeface="Times New Roman"/>
                <a:cs typeface="Times New Roman"/>
              </a:rPr>
              <a:t>N</a:t>
            </a:r>
            <a:endParaRPr lang="en-IN" sz="2000" b="1">
              <a:latin typeface="Times New Roman"/>
              <a:cs typeface="Times New Roman"/>
            </a:endParaRPr>
          </a:p>
          <a:p>
            <a:pPr marL="12700" marR="5080" algn="ctr">
              <a:lnSpc>
                <a:spcPct val="111100"/>
              </a:lnSpc>
            </a:pPr>
            <a:r>
              <a:rPr sz="2000" b="1">
                <a:latin typeface="Times New Roman"/>
                <a:cs typeface="Times New Roman"/>
              </a:rPr>
              <a:t> </a:t>
            </a:r>
            <a:r>
              <a:rPr sz="2000">
                <a:solidFill>
                  <a:srgbClr val="001F5F"/>
                </a:solidFill>
                <a:latin typeface="Times New Roman"/>
                <a:cs typeface="Times New Roman"/>
              </a:rPr>
              <a:t>Assistant</a:t>
            </a:r>
            <a:r>
              <a:rPr sz="2000" spc="-15">
                <a:solidFill>
                  <a:srgbClr val="001F5F"/>
                </a:solidFill>
                <a:latin typeface="Times New Roman"/>
                <a:cs typeface="Times New Roman"/>
              </a:rPr>
              <a:t> </a:t>
            </a:r>
            <a:r>
              <a:rPr sz="2000">
                <a:solidFill>
                  <a:srgbClr val="001F5F"/>
                </a:solidFill>
                <a:latin typeface="Times New Roman"/>
                <a:cs typeface="Times New Roman"/>
              </a:rPr>
              <a:t>pro</a:t>
            </a:r>
            <a:r>
              <a:rPr sz="2000" spc="5">
                <a:solidFill>
                  <a:srgbClr val="001F5F"/>
                </a:solidFill>
                <a:latin typeface="Times New Roman"/>
                <a:cs typeface="Times New Roman"/>
              </a:rPr>
              <a:t>f</a:t>
            </a:r>
            <a:r>
              <a:rPr sz="2000" spc="-15">
                <a:solidFill>
                  <a:srgbClr val="001F5F"/>
                </a:solidFill>
                <a:latin typeface="Times New Roman"/>
                <a:cs typeface="Times New Roman"/>
              </a:rPr>
              <a:t>e</a:t>
            </a:r>
            <a:r>
              <a:rPr sz="2000">
                <a:solidFill>
                  <a:srgbClr val="001F5F"/>
                </a:solidFill>
                <a:latin typeface="Times New Roman"/>
                <a:cs typeface="Times New Roman"/>
              </a:rPr>
              <a:t>ssor CSE,SJC</a:t>
            </a:r>
            <a:r>
              <a:rPr sz="2000" spc="-10">
                <a:solidFill>
                  <a:srgbClr val="001F5F"/>
                </a:solidFill>
                <a:latin typeface="Times New Roman"/>
                <a:cs typeface="Times New Roman"/>
              </a:rPr>
              <a:t>I</a:t>
            </a:r>
            <a:r>
              <a:rPr sz="2000">
                <a:solidFill>
                  <a:srgbClr val="001F5F"/>
                </a:solidFill>
                <a:latin typeface="Times New Roman"/>
                <a:cs typeface="Times New Roman"/>
              </a:rPr>
              <a:t>T</a:t>
            </a:r>
            <a:endParaRPr sz="2000">
              <a:latin typeface="Times New Roman"/>
              <a:cs typeface="Times New Roman"/>
            </a:endParaRPr>
          </a:p>
        </p:txBody>
      </p:sp>
      <p:sp>
        <p:nvSpPr>
          <p:cNvPr id="7" name="object 7"/>
          <p:cNvSpPr txBox="1"/>
          <p:nvPr/>
        </p:nvSpPr>
        <p:spPr>
          <a:xfrm>
            <a:off x="3661257" y="5257800"/>
            <a:ext cx="4750180" cy="1600438"/>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Coordinators </a:t>
            </a:r>
          </a:p>
          <a:p>
            <a:pPr algn="ctr"/>
            <a:r>
              <a:rPr lang="en-US" sz="2000" b="1" dirty="0">
                <a:latin typeface="Times New Roman" panose="02020603050405020304" pitchFamily="18" charset="0"/>
                <a:cs typeface="Times New Roman" panose="02020603050405020304" pitchFamily="18" charset="0"/>
              </a:rPr>
              <a:t>Dr. Seshaiah M  , Dr. Srihari M R</a:t>
            </a:r>
          </a:p>
          <a:p>
            <a:pPr algn="ctr"/>
            <a:r>
              <a:rPr lang="en-US" sz="2000" dirty="0">
                <a:latin typeface="Times New Roman" panose="02020603050405020304" pitchFamily="18" charset="0"/>
                <a:cs typeface="Times New Roman" panose="02020603050405020304" pitchFamily="18" charset="0"/>
              </a:rPr>
              <a:t>Associate Professors</a:t>
            </a:r>
          </a:p>
          <a:p>
            <a:pPr algn="ctr"/>
            <a:r>
              <a:rPr lang="en-US" sz="2000" dirty="0">
                <a:latin typeface="Times New Roman" panose="02020603050405020304" pitchFamily="18" charset="0"/>
                <a:cs typeface="Times New Roman" panose="02020603050405020304" pitchFamily="18" charset="0"/>
              </a:rPr>
              <a:t>CSE,SJCIT</a:t>
            </a:r>
          </a:p>
          <a:p>
            <a:pPr marL="12700">
              <a:lnSpc>
                <a:spcPct val="100000"/>
              </a:lnSpc>
            </a:pPr>
            <a:endParaRPr sz="2000" dirty="0">
              <a:latin typeface="Times New Roman"/>
              <a:cs typeface="Times New Roman"/>
            </a:endParaRPr>
          </a:p>
        </p:txBody>
      </p:sp>
      <p:sp>
        <p:nvSpPr>
          <p:cNvPr id="8" name="object 8"/>
          <p:cNvSpPr txBox="1"/>
          <p:nvPr/>
        </p:nvSpPr>
        <p:spPr>
          <a:xfrm>
            <a:off x="8839200" y="5537957"/>
            <a:ext cx="3067685" cy="15388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Head of the Department</a:t>
            </a:r>
          </a:p>
          <a:p>
            <a:pPr algn="ctr"/>
            <a:r>
              <a:rPr lang="pt-BR" sz="2000" b="1" spc="-60" dirty="0">
                <a:latin typeface="Times New Roman"/>
                <a:cs typeface="Times New Roman"/>
              </a:rPr>
              <a:t>Dr.</a:t>
            </a:r>
            <a:r>
              <a:rPr lang="pt-BR" sz="2000" b="1" spc="-20" dirty="0">
                <a:latin typeface="Times New Roman"/>
                <a:cs typeface="Times New Roman"/>
              </a:rPr>
              <a:t> </a:t>
            </a:r>
            <a:r>
              <a:rPr lang="pt-BR" sz="2000" b="1" dirty="0">
                <a:latin typeface="Times New Roman"/>
                <a:cs typeface="Times New Roman"/>
              </a:rPr>
              <a:t>Manjunatha</a:t>
            </a:r>
            <a:r>
              <a:rPr lang="pt-BR" sz="2000" b="1" spc="-45" dirty="0">
                <a:latin typeface="Times New Roman"/>
                <a:cs typeface="Times New Roman"/>
              </a:rPr>
              <a:t> </a:t>
            </a:r>
            <a:r>
              <a:rPr lang="pt-BR" sz="2000" b="1" dirty="0">
                <a:latin typeface="Times New Roman"/>
                <a:cs typeface="Times New Roman"/>
              </a:rPr>
              <a:t>kumar</a:t>
            </a:r>
            <a:r>
              <a:rPr lang="pt-BR" sz="2000" b="1" spc="-70" dirty="0">
                <a:latin typeface="Times New Roman"/>
                <a:cs typeface="Times New Roman"/>
              </a:rPr>
              <a:t> </a:t>
            </a:r>
            <a:r>
              <a:rPr lang="pt-BR" sz="2000" b="1" dirty="0">
                <a:latin typeface="Times New Roman"/>
                <a:cs typeface="Times New Roman"/>
              </a:rPr>
              <a:t>B</a:t>
            </a:r>
            <a:r>
              <a:rPr lang="pt-BR" sz="2000" b="1" spc="-20" dirty="0">
                <a:latin typeface="Times New Roman"/>
                <a:cs typeface="Times New Roman"/>
              </a:rPr>
              <a:t> </a:t>
            </a:r>
            <a:r>
              <a:rPr lang="pt-BR" sz="2000" b="1" dirty="0">
                <a:latin typeface="Times New Roman"/>
                <a:cs typeface="Times New Roman"/>
              </a:rPr>
              <a:t>H</a:t>
            </a:r>
          </a:p>
          <a:p>
            <a:pPr algn="ctr"/>
            <a:r>
              <a:rPr lang="en-US" sz="2000" dirty="0">
                <a:latin typeface="Times New Roman"/>
                <a:cs typeface="Times New Roman"/>
              </a:rPr>
              <a:t>Professor </a:t>
            </a:r>
          </a:p>
          <a:p>
            <a:pPr algn="ctr"/>
            <a:r>
              <a:rPr lang="en-US" sz="2000" dirty="0">
                <a:latin typeface="Times New Roman"/>
                <a:cs typeface="Times New Roman"/>
              </a:rPr>
              <a:t>CSE,SJCIT</a:t>
            </a:r>
          </a:p>
          <a:p>
            <a:pPr marL="12700">
              <a:lnSpc>
                <a:spcPct val="100000"/>
              </a:lnSpc>
            </a:pPr>
            <a:endParaRPr sz="2000" dirty="0">
              <a:latin typeface="Times New Roman"/>
              <a:cs typeface="Times New Roman"/>
            </a:endParaRPr>
          </a:p>
        </p:txBody>
      </p:sp>
      <p:sp>
        <p:nvSpPr>
          <p:cNvPr id="9" name="object 9"/>
          <p:cNvSpPr/>
          <p:nvPr/>
        </p:nvSpPr>
        <p:spPr>
          <a:xfrm>
            <a:off x="10746730" y="6"/>
            <a:ext cx="1444623" cy="1124583"/>
          </a:xfrm>
          <a:prstGeom prst="rect">
            <a:avLst/>
          </a:prstGeom>
          <a:blipFill>
            <a:blip r:embed="rId3"/>
            <a:stretch>
              <a:fillRect/>
            </a:stretch>
          </a:blip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3">
            <a:extLst>
              <a:ext uri="{FF2B5EF4-FFF2-40B4-BE49-F238E27FC236}">
                <a16:creationId xmlns:a16="http://schemas.microsoft.com/office/drawing/2014/main" id="{12AEC7B8-84D8-3961-806C-665E9335054A}"/>
              </a:ext>
            </a:extLst>
          </p:cNvPr>
          <p:cNvSpPr txBox="1">
            <a:spLocks/>
          </p:cNvSpPr>
          <p:nvPr/>
        </p:nvSpPr>
        <p:spPr>
          <a:xfrm>
            <a:off x="5514023" y="6620260"/>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DD68-63B1-F22A-CD4D-3D9A5FECF851}"/>
              </a:ext>
            </a:extLst>
          </p:cNvPr>
          <p:cNvSpPr>
            <a:spLocks noGrp="1"/>
          </p:cNvSpPr>
          <p:nvPr>
            <p:ph type="ctrTitle"/>
          </p:nvPr>
        </p:nvSpPr>
        <p:spPr>
          <a:xfrm>
            <a:off x="1524000" y="125741"/>
            <a:ext cx="9144000" cy="741362"/>
          </a:xfrm>
        </p:spPr>
        <p:txBody>
          <a:bodyPr>
            <a:normAutofit/>
          </a:bodyPr>
          <a:lstStyle/>
          <a:p>
            <a:r>
              <a:rPr lang="en-US" sz="2800" b="1" dirty="0">
                <a:solidFill>
                  <a:srgbClr val="0070C0"/>
                </a:solidFill>
                <a:latin typeface="Times New Roman" panose="02020603050405020304" pitchFamily="18" charset="0"/>
                <a:cs typeface="Times New Roman" panose="02020603050405020304" pitchFamily="18" charset="0"/>
              </a:rPr>
              <a:t>OBJECTIVES</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684FEBE-3CAC-3E87-F4D2-3D075AFA0008}"/>
              </a:ext>
            </a:extLst>
          </p:cNvPr>
          <p:cNvSpPr>
            <a:spLocks noGrp="1"/>
          </p:cNvSpPr>
          <p:nvPr>
            <p:ph type="subTitle" idx="1"/>
          </p:nvPr>
        </p:nvSpPr>
        <p:spPr>
          <a:xfrm>
            <a:off x="1008993" y="1040523"/>
            <a:ext cx="10484069" cy="5328745"/>
          </a:xfrm>
        </p:spPr>
        <p:txBody>
          <a:bodyPr>
            <a:normAutofit/>
          </a:bodyPr>
          <a:lstStyle/>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Develop an image upload system for pre-segregated waste, emphasizing misclassification detection.</a:t>
            </a:r>
          </a:p>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Utilize TensorFlow or </a:t>
            </a:r>
            <a:r>
              <a:rPr lang="en-IN" sz="1800" dirty="0" err="1">
                <a:latin typeface="Times New Roman" panose="02020603050405020304" pitchFamily="18" charset="0"/>
                <a:cs typeface="Times New Roman" panose="02020603050405020304" pitchFamily="18" charset="0"/>
              </a:rPr>
              <a:t>Keras</a:t>
            </a:r>
            <a:r>
              <a:rPr lang="en-IN" sz="1800" dirty="0">
                <a:latin typeface="Times New Roman" panose="02020603050405020304" pitchFamily="18" charset="0"/>
                <a:cs typeface="Times New Roman" panose="02020603050405020304" pitchFamily="18" charset="0"/>
              </a:rPr>
              <a:t> to create a precise algorithm for determining biodegradable and non-biodegradable percentages in waste images.</a:t>
            </a:r>
          </a:p>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Set up a contamination threshold for identifying misclassified waste, integrating a fine-trigger mechanism for exceeding limits.              </a:t>
            </a:r>
          </a:p>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Create an intuitive interface using tools like Matplotlib or </a:t>
            </a:r>
            <a:r>
              <a:rPr lang="en-IN" sz="1800" dirty="0" err="1">
                <a:latin typeface="Times New Roman" panose="02020603050405020304" pitchFamily="18" charset="0"/>
                <a:cs typeface="Times New Roman" panose="02020603050405020304" pitchFamily="18" charset="0"/>
              </a:rPr>
              <a:t>Tkinter</a:t>
            </a:r>
            <a:r>
              <a:rPr lang="en-IN" sz="1800" dirty="0">
                <a:latin typeface="Times New Roman" panose="02020603050405020304" pitchFamily="18" charset="0"/>
                <a:cs typeface="Times New Roman" panose="02020603050405020304" pitchFamily="18" charset="0"/>
              </a:rPr>
              <a:t> for visualizing fine-related data, promoting user awareness.</a:t>
            </a:r>
          </a:p>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Efficiently generate fines for misclassified waste instances, maintaining a user-friendly approach to encourage proper disposal practices.</a:t>
            </a:r>
          </a:p>
        </p:txBody>
      </p:sp>
      <p:sp>
        <p:nvSpPr>
          <p:cNvPr id="4" name="object 3">
            <a:extLst>
              <a:ext uri="{FF2B5EF4-FFF2-40B4-BE49-F238E27FC236}">
                <a16:creationId xmlns:a16="http://schemas.microsoft.com/office/drawing/2014/main" id="{92E648C6-C3F8-7035-9D03-36E94A7C6FE7}"/>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5" name="object 5">
            <a:extLst>
              <a:ext uri="{FF2B5EF4-FFF2-40B4-BE49-F238E27FC236}">
                <a16:creationId xmlns:a16="http://schemas.microsoft.com/office/drawing/2014/main" id="{F7ADA90F-E87C-3AAE-493B-9AD404354C51}"/>
              </a:ext>
            </a:extLst>
          </p:cNvPr>
          <p:cNvSpPr txBox="1">
            <a:spLocks/>
          </p:cNvSpPr>
          <p:nvPr/>
        </p:nvSpPr>
        <p:spPr>
          <a:xfrm>
            <a:off x="11222182" y="6468871"/>
            <a:ext cx="217733" cy="184666"/>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fld id="{81D60167-4931-47E6-BA6A-407CBD079E47}" type="slidenum">
              <a:rPr lang="en-IN" spc="-10" smtClean="0"/>
              <a:pPr marL="25400"/>
              <a:t>10</a:t>
            </a:fld>
            <a:endParaRPr lang="en-IN" spc="-10" dirty="0"/>
          </a:p>
        </p:txBody>
      </p:sp>
      <p:pic>
        <p:nvPicPr>
          <p:cNvPr id="6" name="Picture 5">
            <a:extLst>
              <a:ext uri="{FF2B5EF4-FFF2-40B4-BE49-F238E27FC236}">
                <a16:creationId xmlns:a16="http://schemas.microsoft.com/office/drawing/2014/main" id="{634CCDAD-5AEC-0B8E-F97D-C62343E4D2F0}"/>
              </a:ext>
            </a:extLst>
          </p:cNvPr>
          <p:cNvPicPr>
            <a:picLocks noChangeAspect="1"/>
          </p:cNvPicPr>
          <p:nvPr/>
        </p:nvPicPr>
        <p:blipFill>
          <a:blip r:embed="rId2"/>
          <a:stretch>
            <a:fillRect/>
          </a:stretch>
        </p:blipFill>
        <p:spPr>
          <a:xfrm>
            <a:off x="10747123" y="0"/>
            <a:ext cx="1444877" cy="1121761"/>
          </a:xfrm>
          <a:prstGeom prst="rect">
            <a:avLst/>
          </a:prstGeom>
        </p:spPr>
      </p:pic>
    </p:spTree>
    <p:extLst>
      <p:ext uri="{BB962C8B-B14F-4D97-AF65-F5344CB8AC3E}">
        <p14:creationId xmlns:p14="http://schemas.microsoft.com/office/powerpoint/2010/main" val="17106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628D-AF91-35A9-5A81-1C1DAE642574}"/>
              </a:ext>
            </a:extLst>
          </p:cNvPr>
          <p:cNvSpPr>
            <a:spLocks noGrp="1"/>
          </p:cNvSpPr>
          <p:nvPr>
            <p:ph type="title"/>
          </p:nvPr>
        </p:nvSpPr>
        <p:spPr>
          <a:xfrm>
            <a:off x="838200" y="365125"/>
            <a:ext cx="10515600" cy="754227"/>
          </a:xfrm>
        </p:spPr>
        <p:txBody>
          <a:bodyPr>
            <a:norm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OUTCOMES</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C1A184-E931-24CF-1043-9D7572419432}"/>
              </a:ext>
            </a:extLst>
          </p:cNvPr>
          <p:cNvSpPr>
            <a:spLocks noGrp="1"/>
          </p:cNvSpPr>
          <p:nvPr>
            <p:ph idx="1"/>
          </p:nvPr>
        </p:nvSpPr>
        <p:spPr>
          <a:xfrm>
            <a:off x="838200" y="1340069"/>
            <a:ext cx="10515600" cy="4836894"/>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Enhanced accuracy in waste sorting through the implemented image upload system and advanced algorithm.</a:t>
            </a:r>
          </a:p>
          <a:p>
            <a:pPr algn="just">
              <a:lnSpc>
                <a:spcPct val="150000"/>
              </a:lnSpc>
            </a:pPr>
            <a:r>
              <a:rPr lang="en-US" sz="1800" dirty="0">
                <a:latin typeface="Times New Roman" panose="02020603050405020304" pitchFamily="18" charset="0"/>
                <a:cs typeface="Times New Roman" panose="02020603050405020304" pitchFamily="18" charset="0"/>
              </a:rPr>
              <a:t>Timely identification and intervention for misclassified waste, enforcing fines when contamination thresholds are exceeded.</a:t>
            </a:r>
          </a:p>
          <a:p>
            <a:pPr algn="just">
              <a:lnSpc>
                <a:spcPct val="150000"/>
              </a:lnSpc>
            </a:pPr>
            <a:r>
              <a:rPr lang="en-US" sz="1800" dirty="0">
                <a:latin typeface="Times New Roman" panose="02020603050405020304" pitchFamily="18" charset="0"/>
                <a:cs typeface="Times New Roman" panose="02020603050405020304" pitchFamily="18" charset="0"/>
              </a:rPr>
              <a:t>Increased user awareness and accountability due to the intuitive interface, fostering positive changes in waste disposal behavior.</a:t>
            </a:r>
          </a:p>
          <a:p>
            <a:pPr algn="just">
              <a:lnSpc>
                <a:spcPct val="150000"/>
              </a:lnSpc>
            </a:pPr>
            <a:r>
              <a:rPr lang="en-US" sz="1800" dirty="0">
                <a:latin typeface="Times New Roman" panose="02020603050405020304" pitchFamily="18" charset="0"/>
                <a:cs typeface="Times New Roman" panose="02020603050405020304" pitchFamily="18" charset="0"/>
              </a:rPr>
              <a:t>Minimized adverse environmental impacts by efficiently generating fines for instances of misclassified waste</a:t>
            </a:r>
            <a:endParaRPr lang="en-IN" sz="1800"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302FA3C8-9457-90A9-643F-57060E38EB6A}"/>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5" name="object 5">
            <a:extLst>
              <a:ext uri="{FF2B5EF4-FFF2-40B4-BE49-F238E27FC236}">
                <a16:creationId xmlns:a16="http://schemas.microsoft.com/office/drawing/2014/main" id="{9109F2FE-F9D1-A717-1C53-FCCCFF09E22A}"/>
              </a:ext>
            </a:extLst>
          </p:cNvPr>
          <p:cNvSpPr txBox="1">
            <a:spLocks/>
          </p:cNvSpPr>
          <p:nvPr/>
        </p:nvSpPr>
        <p:spPr>
          <a:xfrm>
            <a:off x="11211791" y="6468871"/>
            <a:ext cx="228124" cy="184666"/>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fld id="{81D60167-4931-47E6-BA6A-407CBD079E47}" type="slidenum">
              <a:rPr lang="en-IN" spc="-10" smtClean="0"/>
              <a:pPr marL="25400"/>
              <a:t>11</a:t>
            </a:fld>
            <a:endParaRPr lang="en-IN" spc="-10" dirty="0"/>
          </a:p>
        </p:txBody>
      </p:sp>
      <p:pic>
        <p:nvPicPr>
          <p:cNvPr id="6" name="Picture 5">
            <a:extLst>
              <a:ext uri="{FF2B5EF4-FFF2-40B4-BE49-F238E27FC236}">
                <a16:creationId xmlns:a16="http://schemas.microsoft.com/office/drawing/2014/main" id="{08828616-DD69-11F2-818B-6329E4D7D316}"/>
              </a:ext>
            </a:extLst>
          </p:cNvPr>
          <p:cNvPicPr>
            <a:picLocks noChangeAspect="1"/>
          </p:cNvPicPr>
          <p:nvPr/>
        </p:nvPicPr>
        <p:blipFill>
          <a:blip r:embed="rId2"/>
          <a:stretch>
            <a:fillRect/>
          </a:stretch>
        </p:blipFill>
        <p:spPr>
          <a:xfrm>
            <a:off x="10747123" y="0"/>
            <a:ext cx="1444877" cy="1121761"/>
          </a:xfrm>
          <a:prstGeom prst="rect">
            <a:avLst/>
          </a:prstGeom>
        </p:spPr>
      </p:pic>
    </p:spTree>
    <p:extLst>
      <p:ext uri="{BB962C8B-B14F-4D97-AF65-F5344CB8AC3E}">
        <p14:creationId xmlns:p14="http://schemas.microsoft.com/office/powerpoint/2010/main" val="245771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77" y="3043166"/>
            <a:ext cx="1547343" cy="1670502"/>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5128" y="2975040"/>
            <a:ext cx="1376513" cy="1137969"/>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r="51927" b="16574"/>
          <a:stretch/>
        </p:blipFill>
        <p:spPr>
          <a:xfrm>
            <a:off x="3105752" y="1186448"/>
            <a:ext cx="1355367" cy="1685541"/>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49391" b="13546"/>
          <a:stretch/>
        </p:blipFill>
        <p:spPr>
          <a:xfrm>
            <a:off x="3176900" y="4183851"/>
            <a:ext cx="1348481" cy="1714673"/>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37773" t="29811" r="38539" b="28704"/>
          <a:stretch/>
        </p:blipFill>
        <p:spPr>
          <a:xfrm>
            <a:off x="8392040" y="2966591"/>
            <a:ext cx="1403797" cy="1229271"/>
          </a:xfrm>
          <a:prstGeom prst="rect">
            <a:avLst/>
          </a:prstGeom>
        </p:spPr>
      </p:pic>
      <p:cxnSp>
        <p:nvCxnSpPr>
          <p:cNvPr id="19" name="Elbow Connector 18"/>
          <p:cNvCxnSpPr>
            <a:endCxn id="12" idx="1"/>
          </p:cNvCxnSpPr>
          <p:nvPr/>
        </p:nvCxnSpPr>
        <p:spPr>
          <a:xfrm>
            <a:off x="1584101" y="3878417"/>
            <a:ext cx="1592799" cy="116277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V="1">
            <a:off x="1596185" y="2343954"/>
            <a:ext cx="1568629" cy="153446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14423" y="2343954"/>
            <a:ext cx="19447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19902" y="5186620"/>
            <a:ext cx="1733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13" idx="1"/>
          </p:cNvCxnSpPr>
          <p:nvPr/>
        </p:nvCxnSpPr>
        <p:spPr>
          <a:xfrm>
            <a:off x="7031484" y="2341469"/>
            <a:ext cx="1360556" cy="123975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7049188" y="3878417"/>
            <a:ext cx="1354938" cy="133391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684912" y="3579579"/>
            <a:ext cx="10689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69701" y="4599900"/>
            <a:ext cx="1146219" cy="369332"/>
          </a:xfrm>
          <a:prstGeom prst="rect">
            <a:avLst/>
          </a:prstGeom>
          <a:noFill/>
        </p:spPr>
        <p:txBody>
          <a:bodyPr wrap="square" rtlCol="0">
            <a:spAutoFit/>
          </a:bodyPr>
          <a:lstStyle/>
          <a:p>
            <a:r>
              <a:rPr lang="en-IN" dirty="0"/>
              <a:t>user</a:t>
            </a:r>
          </a:p>
        </p:txBody>
      </p:sp>
      <p:sp>
        <p:nvSpPr>
          <p:cNvPr id="57" name="TextBox 56"/>
          <p:cNvSpPr txBox="1"/>
          <p:nvPr/>
        </p:nvSpPr>
        <p:spPr>
          <a:xfrm>
            <a:off x="2989690" y="2914050"/>
            <a:ext cx="1587490" cy="461665"/>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Biodegradable waste Bin</a:t>
            </a:r>
          </a:p>
        </p:txBody>
      </p:sp>
      <p:sp>
        <p:nvSpPr>
          <p:cNvPr id="58" name="TextBox 57"/>
          <p:cNvSpPr txBox="1"/>
          <p:nvPr/>
        </p:nvSpPr>
        <p:spPr>
          <a:xfrm>
            <a:off x="3164814" y="5898524"/>
            <a:ext cx="1587490" cy="461665"/>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Non-Biodegradable      waste Bin</a:t>
            </a:r>
          </a:p>
        </p:txBody>
      </p:sp>
      <p:sp>
        <p:nvSpPr>
          <p:cNvPr id="59" name="TextBox 58"/>
          <p:cNvSpPr txBox="1"/>
          <p:nvPr/>
        </p:nvSpPr>
        <p:spPr>
          <a:xfrm>
            <a:off x="5950039" y="2744208"/>
            <a:ext cx="141667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Upload the image</a:t>
            </a:r>
            <a:endParaRPr lang="en-IN" sz="1200"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5912659" y="5863872"/>
            <a:ext cx="1753961" cy="276999"/>
          </a:xfrm>
          <a:prstGeom prst="rect">
            <a:avLst/>
          </a:prstGeom>
          <a:noFill/>
        </p:spPr>
        <p:txBody>
          <a:bodyPr wrap="square" rtlCol="0">
            <a:spAutoFit/>
          </a:bodyPr>
          <a:lstStyle/>
          <a:p>
            <a:r>
              <a:rPr lang="en-US" sz="1200" dirty="0"/>
              <a:t>Upload  the images</a:t>
            </a:r>
            <a:endParaRPr lang="en-IN" sz="1200" dirty="0"/>
          </a:p>
        </p:txBody>
      </p:sp>
      <p:sp>
        <p:nvSpPr>
          <p:cNvPr id="61" name="TextBox 60"/>
          <p:cNvSpPr txBox="1"/>
          <p:nvPr/>
        </p:nvSpPr>
        <p:spPr>
          <a:xfrm>
            <a:off x="8334782" y="4131510"/>
            <a:ext cx="1834578" cy="46166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Input data analysis through CNN algorithm</a:t>
            </a:r>
          </a:p>
        </p:txBody>
      </p:sp>
      <p:sp>
        <p:nvSpPr>
          <p:cNvPr id="62" name="TextBox 61"/>
          <p:cNvSpPr txBox="1"/>
          <p:nvPr/>
        </p:nvSpPr>
        <p:spPr>
          <a:xfrm>
            <a:off x="10125571" y="4113009"/>
            <a:ext cx="2066429" cy="461665"/>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Display of the fine generated in </a:t>
            </a:r>
            <a:r>
              <a:rPr lang="en-IN" sz="1200" dirty="0" err="1">
                <a:latin typeface="Times New Roman" panose="02020603050405020304" pitchFamily="18" charset="0"/>
                <a:cs typeface="Times New Roman" panose="02020603050405020304" pitchFamily="18" charset="0"/>
              </a:rPr>
              <a:t>Tkinter</a:t>
            </a:r>
            <a:r>
              <a:rPr lang="en-IN" sz="1200" dirty="0">
                <a:latin typeface="Times New Roman" panose="02020603050405020304" pitchFamily="18" charset="0"/>
                <a:cs typeface="Times New Roman" panose="02020603050405020304" pitchFamily="18" charset="0"/>
              </a:rPr>
              <a:t> window</a:t>
            </a:r>
          </a:p>
        </p:txBody>
      </p:sp>
      <p:sp>
        <p:nvSpPr>
          <p:cNvPr id="5" name="TextBox 4">
            <a:extLst>
              <a:ext uri="{FF2B5EF4-FFF2-40B4-BE49-F238E27FC236}">
                <a16:creationId xmlns:a16="http://schemas.microsoft.com/office/drawing/2014/main" id="{B38818A6-22C7-4993-E64F-230E8DE57549}"/>
              </a:ext>
            </a:extLst>
          </p:cNvPr>
          <p:cNvSpPr txBox="1"/>
          <p:nvPr/>
        </p:nvSpPr>
        <p:spPr>
          <a:xfrm>
            <a:off x="1462381" y="299270"/>
            <a:ext cx="9267238" cy="523220"/>
          </a:xfrm>
          <a:prstGeom prst="rect">
            <a:avLst/>
          </a:prstGeom>
          <a:noFill/>
        </p:spPr>
        <p:txBody>
          <a:bodyPr wrap="square" rtlCol="0">
            <a:spAutoFit/>
          </a:bodyPr>
          <a:lstStyle/>
          <a:p>
            <a:pPr marL="12700" algn="ctr">
              <a:spcBef>
                <a:spcPts val="105"/>
              </a:spcBef>
            </a:pPr>
            <a:r>
              <a:rPr lang="en-US" sz="2800" b="1" kern="0" dirty="0">
                <a:solidFill>
                  <a:srgbClr val="0070C0"/>
                </a:solidFill>
                <a:latin typeface="Times New Roman" panose="02020603050405020304" pitchFamily="18" charset="0"/>
                <a:cs typeface="Times New Roman" panose="02020603050405020304" pitchFamily="18" charset="0"/>
              </a:rPr>
              <a:t>ARCHITECTURE  OF THE PROPOSED SYSTEM </a:t>
            </a:r>
          </a:p>
        </p:txBody>
      </p:sp>
      <p:pic>
        <p:nvPicPr>
          <p:cNvPr id="6" name="Picture 5">
            <a:extLst>
              <a:ext uri="{FF2B5EF4-FFF2-40B4-BE49-F238E27FC236}">
                <a16:creationId xmlns:a16="http://schemas.microsoft.com/office/drawing/2014/main" id="{8BCA5564-0EAD-29AB-241C-87ABA49EE044}"/>
              </a:ext>
            </a:extLst>
          </p:cNvPr>
          <p:cNvPicPr>
            <a:picLocks noChangeAspect="1"/>
          </p:cNvPicPr>
          <p:nvPr/>
        </p:nvPicPr>
        <p:blipFill>
          <a:blip r:embed="rId6"/>
          <a:stretch>
            <a:fillRect/>
          </a:stretch>
        </p:blipFill>
        <p:spPr>
          <a:xfrm>
            <a:off x="10747123" y="0"/>
            <a:ext cx="1444877" cy="1121761"/>
          </a:xfrm>
          <a:prstGeom prst="rect">
            <a:avLst/>
          </a:prstGeom>
        </p:spPr>
      </p:pic>
      <p:sp>
        <p:nvSpPr>
          <p:cNvPr id="14" name="Footer Placeholder 13">
            <a:extLst>
              <a:ext uri="{FF2B5EF4-FFF2-40B4-BE49-F238E27FC236}">
                <a16:creationId xmlns:a16="http://schemas.microsoft.com/office/drawing/2014/main" id="{3475BC21-072C-E966-782C-B75C74DC9301}"/>
              </a:ext>
            </a:extLst>
          </p:cNvPr>
          <p:cNvSpPr>
            <a:spLocks noGrp="1"/>
          </p:cNvSpPr>
          <p:nvPr>
            <p:ph type="ftr" sz="quarter" idx="11"/>
          </p:nvPr>
        </p:nvSpPr>
        <p:spPr/>
        <p:txBody>
          <a:bodyPr/>
          <a:lstStyle/>
          <a:p>
            <a:r>
              <a:rPr lang="en-IN"/>
              <a:t>Dept. of CSE, SJCIT</a:t>
            </a:r>
          </a:p>
        </p:txBody>
      </p:sp>
      <p:sp>
        <p:nvSpPr>
          <p:cNvPr id="15" name="Slide Number Placeholder 14">
            <a:extLst>
              <a:ext uri="{FF2B5EF4-FFF2-40B4-BE49-F238E27FC236}">
                <a16:creationId xmlns:a16="http://schemas.microsoft.com/office/drawing/2014/main" id="{3A72C36A-0704-5F08-0F33-8281B06C615F}"/>
              </a:ext>
            </a:extLst>
          </p:cNvPr>
          <p:cNvSpPr>
            <a:spLocks noGrp="1"/>
          </p:cNvSpPr>
          <p:nvPr>
            <p:ph type="sldNum" sz="quarter" idx="12"/>
          </p:nvPr>
        </p:nvSpPr>
        <p:spPr/>
        <p:txBody>
          <a:bodyPr/>
          <a:lstStyle/>
          <a:p>
            <a:fld id="{2482EA15-25BD-48CC-B1D9-24B81242FA2C}" type="slidenum">
              <a:rPr lang="en-IN" smtClean="0"/>
              <a:t>12</a:t>
            </a:fld>
            <a:endParaRPr lang="en-IN"/>
          </a:p>
        </p:txBody>
      </p:sp>
      <p:pic>
        <p:nvPicPr>
          <p:cNvPr id="1026" name="Picture 2" descr="Upload, upload image, upload photo, upload picture icon - Download on ...">
            <a:extLst>
              <a:ext uri="{FF2B5EF4-FFF2-40B4-BE49-F238E27FC236}">
                <a16:creationId xmlns:a16="http://schemas.microsoft.com/office/drawing/2014/main" id="{9A86AFC3-5514-6F2D-C489-9E405EECFE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3996" y="1560620"/>
            <a:ext cx="1183588" cy="11835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Upload, upload image, upload photo, upload picture icon - Download on ...">
            <a:extLst>
              <a:ext uri="{FF2B5EF4-FFF2-40B4-BE49-F238E27FC236}">
                <a16:creationId xmlns:a16="http://schemas.microsoft.com/office/drawing/2014/main" id="{F7AA4ED4-C242-9FD5-D390-0A777F9936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5518" y="4587898"/>
            <a:ext cx="1183588" cy="118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56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C09114-8BA9-3A1C-F2BF-1BF3F62C7874}"/>
              </a:ext>
            </a:extLst>
          </p:cNvPr>
          <p:cNvPicPr>
            <a:picLocks noChangeAspect="1"/>
          </p:cNvPicPr>
          <p:nvPr/>
        </p:nvPicPr>
        <p:blipFill>
          <a:blip r:embed="rId2"/>
          <a:stretch>
            <a:fillRect/>
          </a:stretch>
        </p:blipFill>
        <p:spPr>
          <a:xfrm>
            <a:off x="10747123" y="0"/>
            <a:ext cx="1444877" cy="1121761"/>
          </a:xfrm>
          <a:prstGeom prst="rect">
            <a:avLst/>
          </a:prstGeom>
        </p:spPr>
      </p:pic>
      <p:sp>
        <p:nvSpPr>
          <p:cNvPr id="5" name="TextBox 4">
            <a:extLst>
              <a:ext uri="{FF2B5EF4-FFF2-40B4-BE49-F238E27FC236}">
                <a16:creationId xmlns:a16="http://schemas.microsoft.com/office/drawing/2014/main" id="{9DAA513F-A154-5FA8-65DE-BB4CF3DB4CC6}"/>
              </a:ext>
            </a:extLst>
          </p:cNvPr>
          <p:cNvSpPr txBox="1"/>
          <p:nvPr/>
        </p:nvSpPr>
        <p:spPr>
          <a:xfrm>
            <a:off x="3046685" y="77869"/>
            <a:ext cx="6554515" cy="523220"/>
          </a:xfrm>
          <a:prstGeom prst="rect">
            <a:avLst/>
          </a:prstGeom>
          <a:noFill/>
        </p:spPr>
        <p:txBody>
          <a:bodyPr wrap="square">
            <a:spAutoFit/>
          </a:bodyPr>
          <a:lstStyle/>
          <a:p>
            <a:pPr marL="12700" algn="ctr">
              <a:spcBef>
                <a:spcPts val="105"/>
              </a:spcBef>
            </a:pPr>
            <a:r>
              <a:rPr lang="en-US" sz="2800" b="1" kern="0" dirty="0">
                <a:solidFill>
                  <a:srgbClr val="0070C0"/>
                </a:solidFill>
                <a:latin typeface="Times New Roman" panose="02020603050405020304" pitchFamily="18" charset="0"/>
                <a:cs typeface="Times New Roman" panose="02020603050405020304" pitchFamily="18" charset="0"/>
              </a:rPr>
              <a:t>DATAFLOW DIAGRAM</a:t>
            </a:r>
          </a:p>
        </p:txBody>
      </p:sp>
      <p:sp>
        <p:nvSpPr>
          <p:cNvPr id="8" name="Footer Placeholder 7">
            <a:extLst>
              <a:ext uri="{FF2B5EF4-FFF2-40B4-BE49-F238E27FC236}">
                <a16:creationId xmlns:a16="http://schemas.microsoft.com/office/drawing/2014/main" id="{5684E13E-47FC-FE8B-0658-61C2AE62528B}"/>
              </a:ext>
            </a:extLst>
          </p:cNvPr>
          <p:cNvSpPr>
            <a:spLocks noGrp="1"/>
          </p:cNvSpPr>
          <p:nvPr>
            <p:ph type="ftr" sz="quarter" idx="11"/>
          </p:nvPr>
        </p:nvSpPr>
        <p:spPr/>
        <p:txBody>
          <a:bodyPr/>
          <a:lstStyle/>
          <a:p>
            <a:r>
              <a:rPr lang="en-IN"/>
              <a:t>Dept. of CSE, SJCIT</a:t>
            </a:r>
          </a:p>
        </p:txBody>
      </p:sp>
      <p:sp>
        <p:nvSpPr>
          <p:cNvPr id="9" name="Slide Number Placeholder 8">
            <a:extLst>
              <a:ext uri="{FF2B5EF4-FFF2-40B4-BE49-F238E27FC236}">
                <a16:creationId xmlns:a16="http://schemas.microsoft.com/office/drawing/2014/main" id="{E46479DA-1427-05C1-3B6A-ABA47072D3D0}"/>
              </a:ext>
            </a:extLst>
          </p:cNvPr>
          <p:cNvSpPr>
            <a:spLocks noGrp="1"/>
          </p:cNvSpPr>
          <p:nvPr>
            <p:ph type="sldNum" sz="quarter" idx="12"/>
          </p:nvPr>
        </p:nvSpPr>
        <p:spPr/>
        <p:txBody>
          <a:bodyPr/>
          <a:lstStyle/>
          <a:p>
            <a:fld id="{2482EA15-25BD-48CC-B1D9-24B81242FA2C}" type="slidenum">
              <a:rPr lang="en-IN" smtClean="0"/>
              <a:t>13</a:t>
            </a:fld>
            <a:endParaRPr lang="en-IN"/>
          </a:p>
        </p:txBody>
      </p:sp>
      <p:pic>
        <p:nvPicPr>
          <p:cNvPr id="10" name="Picture 9">
            <a:extLst>
              <a:ext uri="{FF2B5EF4-FFF2-40B4-BE49-F238E27FC236}">
                <a16:creationId xmlns:a16="http://schemas.microsoft.com/office/drawing/2014/main" id="{BB54DEC0-D7E7-96CA-5DA3-AFE68A435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1" y="895350"/>
            <a:ext cx="8544910" cy="5268968"/>
          </a:xfrm>
          <a:prstGeom prst="rect">
            <a:avLst/>
          </a:prstGeom>
        </p:spPr>
      </p:pic>
    </p:spTree>
    <p:extLst>
      <p:ext uri="{BB962C8B-B14F-4D97-AF65-F5344CB8AC3E}">
        <p14:creationId xmlns:p14="http://schemas.microsoft.com/office/powerpoint/2010/main" val="406218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9BFB1A51-6598-2856-6938-65015A81A42E}"/>
              </a:ext>
            </a:extLst>
          </p:cNvPr>
          <p:cNvSpPr/>
          <p:nvPr/>
        </p:nvSpPr>
        <p:spPr>
          <a:xfrm>
            <a:off x="3000110" y="2953570"/>
            <a:ext cx="1386381" cy="775850"/>
          </a:xfrm>
          <a:prstGeom prst="ellipse">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chemeClr val="accent1">
                    <a:lumMod val="75000"/>
                  </a:schemeClr>
                </a:solidFill>
                <a:latin typeface="Times New Roman" panose="02020603050405020304" pitchFamily="18" charset="0"/>
                <a:cs typeface="Times New Roman" panose="02020603050405020304" pitchFamily="18" charset="0"/>
              </a:rPr>
              <a:t>Biodegradable waste bin</a:t>
            </a:r>
            <a:endParaRPr lang="en-IN" sz="1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0BEF8EBB-3BF6-9E1D-3FDC-A48AF131967A}"/>
              </a:ext>
            </a:extLst>
          </p:cNvPr>
          <p:cNvSpPr/>
          <p:nvPr/>
        </p:nvSpPr>
        <p:spPr>
          <a:xfrm>
            <a:off x="3007757" y="4416027"/>
            <a:ext cx="1386381" cy="804382"/>
          </a:xfrm>
          <a:prstGeom prst="ellipse">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chemeClr val="accent1">
                    <a:lumMod val="75000"/>
                  </a:schemeClr>
                </a:solidFill>
                <a:latin typeface="Times New Roman" panose="02020603050405020304" pitchFamily="18" charset="0"/>
                <a:cs typeface="Times New Roman" panose="02020603050405020304" pitchFamily="18" charset="0"/>
              </a:rPr>
              <a:t>Non-Biodegradable waste bin</a:t>
            </a:r>
            <a:endParaRPr lang="en-IN" sz="1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65F8F9EE-F64F-25B4-8FA3-8254B82E4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43" y="2964019"/>
            <a:ext cx="1030619" cy="984818"/>
          </a:xfrm>
          <a:prstGeom prst="rect">
            <a:avLst/>
          </a:prstGeom>
        </p:spPr>
      </p:pic>
      <p:sp>
        <p:nvSpPr>
          <p:cNvPr id="35" name="TextBox 34">
            <a:extLst>
              <a:ext uri="{FF2B5EF4-FFF2-40B4-BE49-F238E27FC236}">
                <a16:creationId xmlns:a16="http://schemas.microsoft.com/office/drawing/2014/main" id="{43FA6E4B-3B73-9455-10DD-EDDD103F958B}"/>
              </a:ext>
            </a:extLst>
          </p:cNvPr>
          <p:cNvSpPr txBox="1"/>
          <p:nvPr/>
        </p:nvSpPr>
        <p:spPr>
          <a:xfrm rot="20867166" flipH="1">
            <a:off x="1518471" y="3203460"/>
            <a:ext cx="165373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Provide input</a:t>
            </a:r>
            <a:endParaRPr lang="en-IN" sz="14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B8FF08EF-16DB-4F49-AA58-B04332AA6D33}"/>
              </a:ext>
            </a:extLst>
          </p:cNvPr>
          <p:cNvSpPr txBox="1"/>
          <p:nvPr/>
        </p:nvSpPr>
        <p:spPr>
          <a:xfrm rot="2101190">
            <a:off x="1427880" y="4467416"/>
            <a:ext cx="2159875" cy="307777"/>
          </a:xfrm>
          <a:prstGeom prst="rect">
            <a:avLst/>
          </a:prstGeom>
          <a:noFill/>
        </p:spPr>
        <p:txBody>
          <a:bodyPr wrap="square" rtlCol="0">
            <a:spAutoFit/>
          </a:bodyPr>
          <a:lstStyle/>
          <a:p>
            <a:r>
              <a:rPr lang="en-US" sz="1400" dirty="0"/>
              <a:t>Supply input</a:t>
            </a:r>
            <a:endParaRPr lang="en-IN" sz="1400" dirty="0"/>
          </a:p>
        </p:txBody>
      </p:sp>
      <p:sp>
        <p:nvSpPr>
          <p:cNvPr id="54" name="TextBox 53">
            <a:extLst>
              <a:ext uri="{FF2B5EF4-FFF2-40B4-BE49-F238E27FC236}">
                <a16:creationId xmlns:a16="http://schemas.microsoft.com/office/drawing/2014/main" id="{0ECA7035-DAD3-087B-7641-524A4BFEFAE2}"/>
              </a:ext>
            </a:extLst>
          </p:cNvPr>
          <p:cNvSpPr txBox="1"/>
          <p:nvPr/>
        </p:nvSpPr>
        <p:spPr>
          <a:xfrm>
            <a:off x="4373848" y="2964019"/>
            <a:ext cx="181459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Capturing image</a:t>
            </a:r>
            <a:endParaRPr lang="en-IN" sz="1200"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C481E8AE-108E-828C-00B7-95C38911EB9C}"/>
              </a:ext>
            </a:extLst>
          </p:cNvPr>
          <p:cNvSpPr txBox="1"/>
          <p:nvPr/>
        </p:nvSpPr>
        <p:spPr>
          <a:xfrm rot="167453">
            <a:off x="4506332" y="4633011"/>
            <a:ext cx="148195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Capturing image</a:t>
            </a:r>
            <a:endParaRPr lang="en-IN" sz="1200" dirty="0">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C1FBAA65-FECD-9E2F-B78D-92196B0A6854}"/>
              </a:ext>
            </a:extLst>
          </p:cNvPr>
          <p:cNvSpPr txBox="1"/>
          <p:nvPr/>
        </p:nvSpPr>
        <p:spPr>
          <a:xfrm rot="1643978">
            <a:off x="6853472" y="3450050"/>
            <a:ext cx="1633454" cy="261610"/>
          </a:xfrm>
          <a:prstGeom prst="rect">
            <a:avLst/>
          </a:prstGeom>
          <a:noFill/>
        </p:spPr>
        <p:txBody>
          <a:bodyPr wrap="square" rtlCol="0">
            <a:spAutoFit/>
          </a:bodyPr>
          <a:lstStyle/>
          <a:p>
            <a:r>
              <a:rPr lang="en-US" sz="1100" dirty="0"/>
              <a:t>Analyze image</a:t>
            </a:r>
            <a:endParaRPr lang="en-IN" sz="1100" dirty="0"/>
          </a:p>
        </p:txBody>
      </p:sp>
      <p:sp>
        <p:nvSpPr>
          <p:cNvPr id="76" name="TextBox 75">
            <a:extLst>
              <a:ext uri="{FF2B5EF4-FFF2-40B4-BE49-F238E27FC236}">
                <a16:creationId xmlns:a16="http://schemas.microsoft.com/office/drawing/2014/main" id="{1926C965-F899-2AB9-4E6B-426C97645ACF}"/>
              </a:ext>
            </a:extLst>
          </p:cNvPr>
          <p:cNvSpPr txBox="1"/>
          <p:nvPr/>
        </p:nvSpPr>
        <p:spPr>
          <a:xfrm>
            <a:off x="2922801" y="2213015"/>
            <a:ext cx="190436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Physical system</a:t>
            </a:r>
          </a:p>
        </p:txBody>
      </p:sp>
      <p:sp>
        <p:nvSpPr>
          <p:cNvPr id="79" name="TextBox 78">
            <a:extLst>
              <a:ext uri="{FF2B5EF4-FFF2-40B4-BE49-F238E27FC236}">
                <a16:creationId xmlns:a16="http://schemas.microsoft.com/office/drawing/2014/main" id="{B72CACDE-9EBE-B6DC-8772-66C21C7E7396}"/>
              </a:ext>
            </a:extLst>
          </p:cNvPr>
          <p:cNvSpPr txBox="1"/>
          <p:nvPr/>
        </p:nvSpPr>
        <p:spPr>
          <a:xfrm>
            <a:off x="9064886" y="3348176"/>
            <a:ext cx="1589697"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Display calculated fine for wrong disposal</a:t>
            </a:r>
            <a:endParaRPr lang="en-IN" sz="12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618FEF2-8498-09B3-01AF-61844329AEEB}"/>
              </a:ext>
            </a:extLst>
          </p:cNvPr>
          <p:cNvSpPr/>
          <p:nvPr/>
        </p:nvSpPr>
        <p:spPr>
          <a:xfrm>
            <a:off x="7806968" y="3361867"/>
            <a:ext cx="1215654" cy="10709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System</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B765B4DA-7E64-9474-F90E-D7EBB741BFDD}"/>
              </a:ext>
            </a:extLst>
          </p:cNvPr>
          <p:cNvSpPr txBox="1"/>
          <p:nvPr/>
        </p:nvSpPr>
        <p:spPr>
          <a:xfrm>
            <a:off x="129648" y="3926089"/>
            <a:ext cx="1450069" cy="261610"/>
          </a:xfrm>
          <a:prstGeom prst="rect">
            <a:avLst/>
          </a:prstGeom>
          <a:noFill/>
        </p:spPr>
        <p:txBody>
          <a:bodyPr wrap="square" rtlCol="0">
            <a:spAutoFit/>
          </a:bodyPr>
          <a:lstStyle/>
          <a:p>
            <a:pPr algn="ctr"/>
            <a:r>
              <a:rPr lang="en-US" sz="1100" b="1" dirty="0">
                <a:solidFill>
                  <a:schemeClr val="accent1">
                    <a:lumMod val="50000"/>
                  </a:schemeClr>
                </a:solidFill>
                <a:latin typeface="Times New Roman" panose="02020603050405020304" pitchFamily="18" charset="0"/>
                <a:cs typeface="Times New Roman" panose="02020603050405020304" pitchFamily="18" charset="0"/>
              </a:rPr>
              <a:t>USER</a:t>
            </a:r>
            <a:endParaRPr lang="en-IN" sz="11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D85436-B8CA-E47E-1A6C-55F0EAAD5826}"/>
              </a:ext>
            </a:extLst>
          </p:cNvPr>
          <p:cNvSpPr txBox="1"/>
          <p:nvPr/>
        </p:nvSpPr>
        <p:spPr>
          <a:xfrm flipH="1">
            <a:off x="3133504" y="587317"/>
            <a:ext cx="4553719" cy="523220"/>
          </a:xfrm>
          <a:prstGeom prst="rect">
            <a:avLst/>
          </a:prstGeom>
          <a:noFill/>
        </p:spPr>
        <p:txBody>
          <a:bodyPr wrap="square">
            <a:spAutoFit/>
          </a:bodyPr>
          <a:lstStyle/>
          <a:p>
            <a:pPr marL="12700" algn="ctr">
              <a:spcBef>
                <a:spcPts val="105"/>
              </a:spcBef>
            </a:pPr>
            <a:r>
              <a:rPr lang="en-US" sz="2800" b="1" kern="0" dirty="0">
                <a:solidFill>
                  <a:srgbClr val="0070C0"/>
                </a:solidFill>
                <a:latin typeface="Times New Roman" panose="02020603050405020304" pitchFamily="18" charset="0"/>
                <a:cs typeface="Times New Roman" panose="02020603050405020304" pitchFamily="18" charset="0"/>
              </a:rPr>
              <a:t>USE CASE DIAGRAM</a:t>
            </a:r>
          </a:p>
        </p:txBody>
      </p:sp>
      <p:pic>
        <p:nvPicPr>
          <p:cNvPr id="6" name="Picture 5">
            <a:extLst>
              <a:ext uri="{FF2B5EF4-FFF2-40B4-BE49-F238E27FC236}">
                <a16:creationId xmlns:a16="http://schemas.microsoft.com/office/drawing/2014/main" id="{EDBAE97E-0E92-E5B7-924B-3B09EE44B045}"/>
              </a:ext>
            </a:extLst>
          </p:cNvPr>
          <p:cNvPicPr>
            <a:picLocks noChangeAspect="1"/>
          </p:cNvPicPr>
          <p:nvPr/>
        </p:nvPicPr>
        <p:blipFill>
          <a:blip r:embed="rId3"/>
          <a:stretch>
            <a:fillRect/>
          </a:stretch>
        </p:blipFill>
        <p:spPr>
          <a:xfrm>
            <a:off x="10747123" y="0"/>
            <a:ext cx="1444877" cy="1121761"/>
          </a:xfrm>
          <a:prstGeom prst="rect">
            <a:avLst/>
          </a:prstGeom>
        </p:spPr>
      </p:pic>
      <p:sp>
        <p:nvSpPr>
          <p:cNvPr id="7" name="Rectangle 6"/>
          <p:cNvSpPr/>
          <p:nvPr/>
        </p:nvSpPr>
        <p:spPr>
          <a:xfrm>
            <a:off x="2787812" y="2015473"/>
            <a:ext cx="1643541" cy="423520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86D1D34-F8BC-FB00-D39D-87921963C5B6}"/>
              </a:ext>
            </a:extLst>
          </p:cNvPr>
          <p:cNvSpPr/>
          <p:nvPr/>
        </p:nvSpPr>
        <p:spPr>
          <a:xfrm>
            <a:off x="5495251" y="2829770"/>
            <a:ext cx="1386381" cy="76646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accent1">
                    <a:lumMod val="75000"/>
                  </a:schemeClr>
                </a:solidFill>
                <a:latin typeface="Times New Roman" panose="02020603050405020304" pitchFamily="18" charset="0"/>
                <a:cs typeface="Times New Roman" panose="02020603050405020304" pitchFamily="18" charset="0"/>
              </a:rPr>
              <a:t>Upload the image</a:t>
            </a:r>
            <a:endParaRPr lang="en-IN" sz="1400" b="1"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1418897" y="3688656"/>
            <a:ext cx="1584479" cy="11053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418897" y="3357349"/>
            <a:ext cx="1581213" cy="331307"/>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86D1D34-F8BC-FB00-D39D-87921963C5B6}"/>
              </a:ext>
            </a:extLst>
          </p:cNvPr>
          <p:cNvSpPr/>
          <p:nvPr/>
        </p:nvSpPr>
        <p:spPr>
          <a:xfrm>
            <a:off x="5698266" y="4511942"/>
            <a:ext cx="1386381" cy="76646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accent1">
                    <a:lumMod val="75000"/>
                  </a:schemeClr>
                </a:solidFill>
                <a:latin typeface="Times New Roman" panose="02020603050405020304" pitchFamily="18" charset="0"/>
                <a:cs typeface="Times New Roman" panose="02020603050405020304" pitchFamily="18" charset="0"/>
              </a:rPr>
              <a:t>Upload the image</a:t>
            </a:r>
            <a:endParaRPr lang="en-IN" sz="1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6" name="Oval 45">
            <a:extLst>
              <a:ext uri="{FF2B5EF4-FFF2-40B4-BE49-F238E27FC236}">
                <a16:creationId xmlns:a16="http://schemas.microsoft.com/office/drawing/2014/main" id="{986D1D34-F8BC-FB00-D39D-87921963C5B6}"/>
              </a:ext>
            </a:extLst>
          </p:cNvPr>
          <p:cNvSpPr/>
          <p:nvPr/>
        </p:nvSpPr>
        <p:spPr>
          <a:xfrm>
            <a:off x="10280540" y="3492310"/>
            <a:ext cx="1386381" cy="76646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accent1">
                    <a:lumMod val="75000"/>
                  </a:schemeClr>
                </a:solidFill>
                <a:latin typeface="Times New Roman" panose="02020603050405020304" pitchFamily="18" charset="0"/>
                <a:cs typeface="Times New Roman" panose="02020603050405020304" pitchFamily="18" charset="0"/>
              </a:rPr>
              <a:t>Output console</a:t>
            </a:r>
            <a:endParaRPr lang="en-IN" sz="1400" b="1"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30" name="Straight Connector 29"/>
          <p:cNvCxnSpPr/>
          <p:nvPr/>
        </p:nvCxnSpPr>
        <p:spPr>
          <a:xfrm flipV="1">
            <a:off x="4394138" y="3307308"/>
            <a:ext cx="1108760" cy="46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6"/>
            <a:endCxn id="43" idx="2"/>
          </p:cNvCxnSpPr>
          <p:nvPr/>
        </p:nvCxnSpPr>
        <p:spPr>
          <a:xfrm>
            <a:off x="4394138" y="4818218"/>
            <a:ext cx="1304128" cy="769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81632" y="3274727"/>
            <a:ext cx="925336" cy="516025"/>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030044" y="3772801"/>
            <a:ext cx="776924" cy="1021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1FBAA65-FECD-9E2F-B78D-92196B0A6854}"/>
              </a:ext>
            </a:extLst>
          </p:cNvPr>
          <p:cNvSpPr txBox="1"/>
          <p:nvPr/>
        </p:nvSpPr>
        <p:spPr>
          <a:xfrm rot="18431195">
            <a:off x="6829373" y="4070354"/>
            <a:ext cx="1633454" cy="261610"/>
          </a:xfrm>
          <a:prstGeom prst="rect">
            <a:avLst/>
          </a:prstGeom>
          <a:noFill/>
        </p:spPr>
        <p:txBody>
          <a:bodyPr wrap="square" rtlCol="0">
            <a:spAutoFit/>
          </a:bodyPr>
          <a:lstStyle/>
          <a:p>
            <a:r>
              <a:rPr lang="en-US" sz="1100" dirty="0"/>
              <a:t>Analyze image</a:t>
            </a:r>
            <a:endParaRPr lang="en-IN" sz="1100" dirty="0"/>
          </a:p>
        </p:txBody>
      </p:sp>
      <p:cxnSp>
        <p:nvCxnSpPr>
          <p:cNvPr id="70" name="Straight Connector 69"/>
          <p:cNvCxnSpPr/>
          <p:nvPr/>
        </p:nvCxnSpPr>
        <p:spPr>
          <a:xfrm flipV="1">
            <a:off x="9022622" y="3963665"/>
            <a:ext cx="1257918" cy="159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bject 5">
            <a:extLst>
              <a:ext uri="{FF2B5EF4-FFF2-40B4-BE49-F238E27FC236}">
                <a16:creationId xmlns:a16="http://schemas.microsoft.com/office/drawing/2014/main" id="{CFE2F548-DCB0-379C-85B6-6DD31D439EB1}"/>
              </a:ext>
            </a:extLst>
          </p:cNvPr>
          <p:cNvSpPr txBox="1">
            <a:spLocks/>
          </p:cNvSpPr>
          <p:nvPr/>
        </p:nvSpPr>
        <p:spPr>
          <a:xfrm>
            <a:off x="11139055" y="6468870"/>
            <a:ext cx="300860" cy="184666"/>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fld id="{81D60167-4931-47E6-BA6A-407CBD079E47}" type="slidenum">
              <a:rPr lang="en-IN" spc="-10" smtClean="0"/>
              <a:pPr marL="25400"/>
              <a:t>14</a:t>
            </a:fld>
            <a:endParaRPr lang="en-IN" spc="-10" dirty="0"/>
          </a:p>
        </p:txBody>
      </p:sp>
      <p:sp>
        <p:nvSpPr>
          <p:cNvPr id="5" name="Footer Placeholder 10">
            <a:extLst>
              <a:ext uri="{FF2B5EF4-FFF2-40B4-BE49-F238E27FC236}">
                <a16:creationId xmlns:a16="http://schemas.microsoft.com/office/drawing/2014/main" id="{41C63054-3B57-391E-D94F-BEA4DBB77107}"/>
              </a:ext>
            </a:extLst>
          </p:cNvPr>
          <p:cNvSpPr>
            <a:spLocks noGrp="1"/>
          </p:cNvSpPr>
          <p:nvPr>
            <p:ph type="ftr" sz="quarter" idx="11"/>
          </p:nvPr>
        </p:nvSpPr>
        <p:spPr>
          <a:xfrm>
            <a:off x="4038600" y="6356350"/>
            <a:ext cx="4114800" cy="365125"/>
          </a:xfrm>
        </p:spPr>
        <p:txBody>
          <a:bodyPr/>
          <a:lstStyle/>
          <a:p>
            <a:r>
              <a:rPr lang="en-IN" dirty="0"/>
              <a:t>Dept. of CSE, SJCIT</a:t>
            </a:r>
          </a:p>
        </p:txBody>
      </p:sp>
    </p:spTree>
    <p:extLst>
      <p:ext uri="{BB962C8B-B14F-4D97-AF65-F5344CB8AC3E}">
        <p14:creationId xmlns:p14="http://schemas.microsoft.com/office/powerpoint/2010/main" val="417234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B37734-71E7-2D3F-6D59-0E3E87E3D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55834"/>
            <a:ext cx="10972800" cy="4440128"/>
          </a:xfrm>
          <a:prstGeom prst="rect">
            <a:avLst/>
          </a:prstGeom>
        </p:spPr>
      </p:pic>
      <p:sp>
        <p:nvSpPr>
          <p:cNvPr id="9" name="TextBox 8">
            <a:extLst>
              <a:ext uri="{FF2B5EF4-FFF2-40B4-BE49-F238E27FC236}">
                <a16:creationId xmlns:a16="http://schemas.microsoft.com/office/drawing/2014/main" id="{6C1B5053-A7E0-F67B-7BE0-49FE0624C760}"/>
              </a:ext>
            </a:extLst>
          </p:cNvPr>
          <p:cNvSpPr txBox="1"/>
          <p:nvPr/>
        </p:nvSpPr>
        <p:spPr>
          <a:xfrm>
            <a:off x="1876095" y="363185"/>
            <a:ext cx="8071945" cy="523220"/>
          </a:xfrm>
          <a:prstGeom prst="rect">
            <a:avLst/>
          </a:prstGeom>
          <a:noFill/>
        </p:spPr>
        <p:txBody>
          <a:bodyPr wrap="square" rtlCol="0">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SEQUENCE DIAGRAM</a:t>
            </a:r>
            <a:endParaRPr lang="en-IN" sz="2800" b="1" dirty="0">
              <a:solidFill>
                <a:srgbClr val="0070C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2CFA2D4-64EF-4E0B-6EF5-12AC4643F864}"/>
              </a:ext>
            </a:extLst>
          </p:cNvPr>
          <p:cNvPicPr>
            <a:picLocks noChangeAspect="1"/>
          </p:cNvPicPr>
          <p:nvPr/>
        </p:nvPicPr>
        <p:blipFill>
          <a:blip r:embed="rId3"/>
          <a:stretch>
            <a:fillRect/>
          </a:stretch>
        </p:blipFill>
        <p:spPr>
          <a:xfrm>
            <a:off x="10747123" y="0"/>
            <a:ext cx="1444877" cy="1121761"/>
          </a:xfrm>
          <a:prstGeom prst="rect">
            <a:avLst/>
          </a:prstGeom>
        </p:spPr>
      </p:pic>
      <p:sp>
        <p:nvSpPr>
          <p:cNvPr id="11" name="Footer Placeholder 10">
            <a:extLst>
              <a:ext uri="{FF2B5EF4-FFF2-40B4-BE49-F238E27FC236}">
                <a16:creationId xmlns:a16="http://schemas.microsoft.com/office/drawing/2014/main" id="{1895D615-8145-1C2B-B9A0-575F11A26BC3}"/>
              </a:ext>
            </a:extLst>
          </p:cNvPr>
          <p:cNvSpPr>
            <a:spLocks noGrp="1"/>
          </p:cNvSpPr>
          <p:nvPr>
            <p:ph type="ftr" sz="quarter" idx="11"/>
          </p:nvPr>
        </p:nvSpPr>
        <p:spPr/>
        <p:txBody>
          <a:bodyPr/>
          <a:lstStyle/>
          <a:p>
            <a:r>
              <a:rPr lang="en-IN" dirty="0"/>
              <a:t>Dept. of CSE, SJCIT</a:t>
            </a:r>
          </a:p>
        </p:txBody>
      </p:sp>
      <p:sp>
        <p:nvSpPr>
          <p:cNvPr id="12" name="Slide Number Placeholder 11">
            <a:extLst>
              <a:ext uri="{FF2B5EF4-FFF2-40B4-BE49-F238E27FC236}">
                <a16:creationId xmlns:a16="http://schemas.microsoft.com/office/drawing/2014/main" id="{B4C56F01-288E-ACA5-3CB6-64E11F79F6F3}"/>
              </a:ext>
            </a:extLst>
          </p:cNvPr>
          <p:cNvSpPr>
            <a:spLocks noGrp="1"/>
          </p:cNvSpPr>
          <p:nvPr>
            <p:ph type="sldNum" sz="quarter" idx="12"/>
          </p:nvPr>
        </p:nvSpPr>
        <p:spPr/>
        <p:txBody>
          <a:bodyPr/>
          <a:lstStyle/>
          <a:p>
            <a:fld id="{2482EA15-25BD-48CC-B1D9-24B81242FA2C}" type="slidenum">
              <a:rPr lang="en-IN" smtClean="0"/>
              <a:t>15</a:t>
            </a:fld>
            <a:endParaRPr lang="en-IN"/>
          </a:p>
        </p:txBody>
      </p:sp>
    </p:spTree>
    <p:extLst>
      <p:ext uri="{BB962C8B-B14F-4D97-AF65-F5344CB8AC3E}">
        <p14:creationId xmlns:p14="http://schemas.microsoft.com/office/powerpoint/2010/main" val="270212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25B824D-F6B6-4C2B-3EFC-2EF60C04B834}"/>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spc="-5"/>
          </a:p>
        </p:txBody>
      </p:sp>
      <p:sp>
        <p:nvSpPr>
          <p:cNvPr id="3" name="object 4">
            <a:extLst>
              <a:ext uri="{FF2B5EF4-FFF2-40B4-BE49-F238E27FC236}">
                <a16:creationId xmlns:a16="http://schemas.microsoft.com/office/drawing/2014/main" id="{9299EA38-BC2E-40E5-9ADB-DECDC5D20675}"/>
              </a:ext>
            </a:extLst>
          </p:cNvPr>
          <p:cNvSpPr txBox="1">
            <a:spLocks noGrp="1"/>
          </p:cNvSpPr>
          <p:nvPr>
            <p:ph type="sldNum" sz="quarter" idx="7"/>
          </p:nvPr>
        </p:nvSpPr>
        <p:spPr>
          <a:xfrm>
            <a:off x="11242964" y="6468871"/>
            <a:ext cx="196951"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16</a:t>
            </a:fld>
            <a:endParaRPr/>
          </a:p>
        </p:txBody>
      </p:sp>
      <p:sp>
        <p:nvSpPr>
          <p:cNvPr id="4" name="object 2">
            <a:extLst>
              <a:ext uri="{FF2B5EF4-FFF2-40B4-BE49-F238E27FC236}">
                <a16:creationId xmlns:a16="http://schemas.microsoft.com/office/drawing/2014/main" id="{15FD223E-36E9-A7C9-5AFC-360263204A46}"/>
              </a:ext>
            </a:extLst>
          </p:cNvPr>
          <p:cNvSpPr txBox="1"/>
          <p:nvPr/>
        </p:nvSpPr>
        <p:spPr>
          <a:xfrm>
            <a:off x="623392" y="662674"/>
            <a:ext cx="10507281" cy="444352"/>
          </a:xfrm>
          <a:prstGeom prst="rect">
            <a:avLst/>
          </a:prstGeom>
        </p:spPr>
        <p:txBody>
          <a:bodyPr vert="horz" wrap="square" lIns="0" tIns="13335" rIns="0" bIns="0" rtlCol="0">
            <a:spAutoFit/>
          </a:bodyPr>
          <a:lstStyle>
            <a:defPPr>
              <a:defRPr lang="de-DE"/>
            </a:defPPr>
            <a:lvl1pPr marL="0" algn="l" defTabSz="914400" rtl="0" eaLnBrk="1" latinLnBrk="0" hangingPunct="1">
              <a:defRPr sz="18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5"/>
              </a:spcBef>
            </a:pPr>
            <a:r>
              <a:rPr lang="en-US" sz="2800" b="1" kern="0" dirty="0">
                <a:solidFill>
                  <a:srgbClr val="0070C0"/>
                </a:solidFill>
                <a:latin typeface="Times New Roman" panose="02020603050405020304" pitchFamily="18" charset="0"/>
                <a:cs typeface="Times New Roman" panose="02020603050405020304" pitchFamily="18" charset="0"/>
              </a:rPr>
              <a:t>MODULES SPLIT UP &amp; EXPLANATION OF EACH MODULE </a:t>
            </a:r>
          </a:p>
        </p:txBody>
      </p:sp>
      <p:sp>
        <p:nvSpPr>
          <p:cNvPr id="5" name="Text Placeholder 9">
            <a:extLst>
              <a:ext uri="{FF2B5EF4-FFF2-40B4-BE49-F238E27FC236}">
                <a16:creationId xmlns:a16="http://schemas.microsoft.com/office/drawing/2014/main" id="{EECAE53A-12E3-CF8F-0C09-F9FC5A063625}"/>
              </a:ext>
            </a:extLst>
          </p:cNvPr>
          <p:cNvSpPr txBox="1"/>
          <p:nvPr/>
        </p:nvSpPr>
        <p:spPr>
          <a:xfrm>
            <a:off x="685800" y="1528266"/>
            <a:ext cx="11050334" cy="450969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endParaRPr lang="en-US" sz="2200"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048062-48AD-9470-CBA8-EF7F7CB0BC25}"/>
              </a:ext>
            </a:extLst>
          </p:cNvPr>
          <p:cNvPicPr>
            <a:picLocks noChangeAspect="1"/>
          </p:cNvPicPr>
          <p:nvPr/>
        </p:nvPicPr>
        <p:blipFill>
          <a:blip r:embed="rId2"/>
          <a:stretch>
            <a:fillRect/>
          </a:stretch>
        </p:blipFill>
        <p:spPr>
          <a:xfrm>
            <a:off x="10747123" y="0"/>
            <a:ext cx="1444877" cy="1121761"/>
          </a:xfrm>
          <a:prstGeom prst="rect">
            <a:avLst/>
          </a:prstGeom>
        </p:spPr>
      </p:pic>
      <p:sp>
        <p:nvSpPr>
          <p:cNvPr id="13" name="TextBox 12">
            <a:extLst>
              <a:ext uri="{FF2B5EF4-FFF2-40B4-BE49-F238E27FC236}">
                <a16:creationId xmlns:a16="http://schemas.microsoft.com/office/drawing/2014/main" id="{7A4DA190-5D16-75CA-0BDA-D85B50FAE348}"/>
              </a:ext>
            </a:extLst>
          </p:cNvPr>
          <p:cNvSpPr txBox="1"/>
          <p:nvPr/>
        </p:nvSpPr>
        <p:spPr>
          <a:xfrm>
            <a:off x="668421" y="1707581"/>
            <a:ext cx="10945216" cy="447455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Preparation Module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module is responsible for preparing the training and validation data before feeding it into the neural network.</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uses ImageDataGenerator from TensorFlow's Keras API to perform data augmentation and normalization.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flow_from_directory method is used to load the data from directories and generate batches of augmented data.</a:t>
            </a:r>
          </a:p>
          <a:p>
            <a:pPr>
              <a:lnSpc>
                <a:spcPct val="150000"/>
              </a:lnSpc>
            </a:pPr>
            <a:r>
              <a:rPr lang="en-US" b="1" dirty="0">
                <a:latin typeface="Times New Roman" panose="02020603050405020304" pitchFamily="18" charset="0"/>
                <a:cs typeface="Times New Roman" panose="02020603050405020304" pitchFamily="18" charset="0"/>
              </a:rPr>
              <a:t>Neural Network Architecture Module: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module defines the architecture of the convolutional neural network (CNN) model.</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consists of convolutional layers (Conv2D), pooling layers (MaxPooling2D), a flattening layer (Flatten), and fully connected layers (Dense).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Rectified Linear Unit (ReLU) activation function is used in the convolutional layers, and the Sigmoid activation function is used in the output layer for binary classification.</a:t>
            </a:r>
          </a:p>
        </p:txBody>
      </p:sp>
    </p:spTree>
    <p:extLst>
      <p:ext uri="{BB962C8B-B14F-4D97-AF65-F5344CB8AC3E}">
        <p14:creationId xmlns:p14="http://schemas.microsoft.com/office/powerpoint/2010/main" val="1158441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25B824D-F6B6-4C2B-3EFC-2EF60C04B834}"/>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spc="-5"/>
          </a:p>
        </p:txBody>
      </p:sp>
      <p:sp>
        <p:nvSpPr>
          <p:cNvPr id="3" name="object 4">
            <a:extLst>
              <a:ext uri="{FF2B5EF4-FFF2-40B4-BE49-F238E27FC236}">
                <a16:creationId xmlns:a16="http://schemas.microsoft.com/office/drawing/2014/main" id="{9299EA38-BC2E-40E5-9ADB-DECDC5D20675}"/>
              </a:ext>
            </a:extLst>
          </p:cNvPr>
          <p:cNvSpPr txBox="1">
            <a:spLocks noGrp="1"/>
          </p:cNvSpPr>
          <p:nvPr>
            <p:ph type="sldNum" sz="quarter" idx="7"/>
          </p:nvPr>
        </p:nvSpPr>
        <p:spPr>
          <a:xfrm>
            <a:off x="11128664" y="6468871"/>
            <a:ext cx="311251" cy="179536"/>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17</a:t>
            </a:fld>
            <a:endParaRPr dirty="0"/>
          </a:p>
        </p:txBody>
      </p:sp>
      <p:sp>
        <p:nvSpPr>
          <p:cNvPr id="5" name="Text Placeholder 9">
            <a:extLst>
              <a:ext uri="{FF2B5EF4-FFF2-40B4-BE49-F238E27FC236}">
                <a16:creationId xmlns:a16="http://schemas.microsoft.com/office/drawing/2014/main" id="{EECAE53A-12E3-CF8F-0C09-F9FC5A063625}"/>
              </a:ext>
            </a:extLst>
          </p:cNvPr>
          <p:cNvSpPr txBox="1"/>
          <p:nvPr/>
        </p:nvSpPr>
        <p:spPr>
          <a:xfrm>
            <a:off x="685800" y="1528266"/>
            <a:ext cx="11050334" cy="450969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endParaRPr lang="en-US" sz="2200"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048062-48AD-9470-CBA8-EF7F7CB0BC25}"/>
              </a:ext>
            </a:extLst>
          </p:cNvPr>
          <p:cNvPicPr>
            <a:picLocks noChangeAspect="1"/>
          </p:cNvPicPr>
          <p:nvPr/>
        </p:nvPicPr>
        <p:blipFill>
          <a:blip r:embed="rId2"/>
          <a:stretch>
            <a:fillRect/>
          </a:stretch>
        </p:blipFill>
        <p:spPr>
          <a:xfrm>
            <a:off x="10747123" y="0"/>
            <a:ext cx="1444877" cy="1121761"/>
          </a:xfrm>
          <a:prstGeom prst="rect">
            <a:avLst/>
          </a:prstGeom>
        </p:spPr>
      </p:pic>
      <p:sp>
        <p:nvSpPr>
          <p:cNvPr id="13" name="TextBox 12">
            <a:extLst>
              <a:ext uri="{FF2B5EF4-FFF2-40B4-BE49-F238E27FC236}">
                <a16:creationId xmlns:a16="http://schemas.microsoft.com/office/drawing/2014/main" id="{7A4DA190-5D16-75CA-0BDA-D85B50FAE348}"/>
              </a:ext>
            </a:extLst>
          </p:cNvPr>
          <p:cNvSpPr txBox="1"/>
          <p:nvPr/>
        </p:nvSpPr>
        <p:spPr>
          <a:xfrm>
            <a:off x="790918" y="1504823"/>
            <a:ext cx="10945216" cy="3782061"/>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Model Training Module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module compiles and trains the CNN model using the prepared data.</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is compiled with the Adam optimizer, binary cross-entropy loss function, and accuracy metric.</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fit method is used to train the model for a specified number of epochs using the training data generated by the data preparation module.</a:t>
            </a:r>
          </a:p>
          <a:p>
            <a:pPr>
              <a:lnSpc>
                <a:spcPct val="150000"/>
              </a:lnSpc>
            </a:pPr>
            <a:r>
              <a:rPr lang="en-US" b="1" dirty="0">
                <a:latin typeface="Times New Roman" panose="02020603050405020304" pitchFamily="18" charset="0"/>
                <a:cs typeface="Times New Roman" panose="02020603050405020304" pitchFamily="18" charset="0"/>
              </a:rPr>
              <a:t>Model Saving Module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training, this module saves the trained model to a specified file path.</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save method of the model object is used to save the model in Hierarchical Data Format (HDF5) format, which can be loaded later for inference or further training.</a:t>
            </a:r>
          </a:p>
        </p:txBody>
      </p:sp>
    </p:spTree>
    <p:extLst>
      <p:ext uri="{BB962C8B-B14F-4D97-AF65-F5344CB8AC3E}">
        <p14:creationId xmlns:p14="http://schemas.microsoft.com/office/powerpoint/2010/main" val="15556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25B824D-F6B6-4C2B-3EFC-2EF60C04B834}"/>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spc="-5"/>
          </a:p>
        </p:txBody>
      </p:sp>
      <p:sp>
        <p:nvSpPr>
          <p:cNvPr id="3" name="object 4">
            <a:extLst>
              <a:ext uri="{FF2B5EF4-FFF2-40B4-BE49-F238E27FC236}">
                <a16:creationId xmlns:a16="http://schemas.microsoft.com/office/drawing/2014/main" id="{9299EA38-BC2E-40E5-9ADB-DECDC5D20675}"/>
              </a:ext>
            </a:extLst>
          </p:cNvPr>
          <p:cNvSpPr txBox="1">
            <a:spLocks noGrp="1"/>
          </p:cNvSpPr>
          <p:nvPr>
            <p:ph type="sldNum" sz="quarter" idx="7"/>
          </p:nvPr>
        </p:nvSpPr>
        <p:spPr>
          <a:xfrm>
            <a:off x="11305310" y="6557771"/>
            <a:ext cx="539851"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18</a:t>
            </a:fld>
            <a:endParaRPr dirty="0"/>
          </a:p>
        </p:txBody>
      </p:sp>
      <p:sp>
        <p:nvSpPr>
          <p:cNvPr id="5" name="Text Placeholder 9">
            <a:extLst>
              <a:ext uri="{FF2B5EF4-FFF2-40B4-BE49-F238E27FC236}">
                <a16:creationId xmlns:a16="http://schemas.microsoft.com/office/drawing/2014/main" id="{EECAE53A-12E3-CF8F-0C09-F9FC5A063625}"/>
              </a:ext>
            </a:extLst>
          </p:cNvPr>
          <p:cNvSpPr txBox="1"/>
          <p:nvPr/>
        </p:nvSpPr>
        <p:spPr>
          <a:xfrm>
            <a:off x="685800" y="1528266"/>
            <a:ext cx="11050334" cy="450969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endParaRPr lang="en-US" sz="2200"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048062-48AD-9470-CBA8-EF7F7CB0BC25}"/>
              </a:ext>
            </a:extLst>
          </p:cNvPr>
          <p:cNvPicPr>
            <a:picLocks noChangeAspect="1"/>
          </p:cNvPicPr>
          <p:nvPr/>
        </p:nvPicPr>
        <p:blipFill>
          <a:blip r:embed="rId2"/>
          <a:stretch>
            <a:fillRect/>
          </a:stretch>
        </p:blipFill>
        <p:spPr>
          <a:xfrm>
            <a:off x="10747123" y="0"/>
            <a:ext cx="1444877" cy="1121761"/>
          </a:xfrm>
          <a:prstGeom prst="rect">
            <a:avLst/>
          </a:prstGeom>
        </p:spPr>
      </p:pic>
      <p:sp>
        <p:nvSpPr>
          <p:cNvPr id="13" name="TextBox 12">
            <a:extLst>
              <a:ext uri="{FF2B5EF4-FFF2-40B4-BE49-F238E27FC236}">
                <a16:creationId xmlns:a16="http://schemas.microsoft.com/office/drawing/2014/main" id="{7A4DA190-5D16-75CA-0BDA-D85B50FAE348}"/>
              </a:ext>
            </a:extLst>
          </p:cNvPr>
          <p:cNvSpPr txBox="1"/>
          <p:nvPr/>
        </p:nvSpPr>
        <p:spPr>
          <a:xfrm>
            <a:off x="790918" y="1330220"/>
            <a:ext cx="10945216" cy="4197559"/>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    Image Classification Module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module loads the pre-trained model for image classification.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defines a function (classify_image) to preprocess an input image, classify it using the loaded model, and return the classification results (percentage of biodegradable and non-biodegradable waste).</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Graphical User Interface (GUI) Module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module provides a graphical interface for users to interact with the image classification system.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uses the Tkinter library to create a window-based application with buttons, labels, and canvas for displaying images and results.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can upload images, classify them, and view the classification results along with visualizations such as pie charts.</a:t>
            </a:r>
          </a:p>
        </p:txBody>
      </p:sp>
    </p:spTree>
    <p:extLst>
      <p:ext uri="{BB962C8B-B14F-4D97-AF65-F5344CB8AC3E}">
        <p14:creationId xmlns:p14="http://schemas.microsoft.com/office/powerpoint/2010/main" val="214364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25B824D-F6B6-4C2B-3EFC-2EF60C04B834}"/>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spc="-5"/>
          </a:p>
        </p:txBody>
      </p:sp>
      <p:sp>
        <p:nvSpPr>
          <p:cNvPr id="3" name="object 4">
            <a:extLst>
              <a:ext uri="{FF2B5EF4-FFF2-40B4-BE49-F238E27FC236}">
                <a16:creationId xmlns:a16="http://schemas.microsoft.com/office/drawing/2014/main" id="{9299EA38-BC2E-40E5-9ADB-DECDC5D20675}"/>
              </a:ext>
            </a:extLst>
          </p:cNvPr>
          <p:cNvSpPr txBox="1">
            <a:spLocks noGrp="1"/>
          </p:cNvSpPr>
          <p:nvPr>
            <p:ph type="sldNum" sz="quarter" idx="7"/>
          </p:nvPr>
        </p:nvSpPr>
        <p:spPr>
          <a:xfrm>
            <a:off x="11205400" y="6468871"/>
            <a:ext cx="234515" cy="182372"/>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19</a:t>
            </a:fld>
            <a:endParaRPr/>
          </a:p>
        </p:txBody>
      </p:sp>
      <p:sp>
        <p:nvSpPr>
          <p:cNvPr id="4" name="object 2">
            <a:extLst>
              <a:ext uri="{FF2B5EF4-FFF2-40B4-BE49-F238E27FC236}">
                <a16:creationId xmlns:a16="http://schemas.microsoft.com/office/drawing/2014/main" id="{15FD223E-36E9-A7C9-5AFC-360263204A46}"/>
              </a:ext>
            </a:extLst>
          </p:cNvPr>
          <p:cNvSpPr txBox="1"/>
          <p:nvPr/>
        </p:nvSpPr>
        <p:spPr>
          <a:xfrm>
            <a:off x="1127448" y="801061"/>
            <a:ext cx="8653397" cy="444352"/>
          </a:xfrm>
          <a:prstGeom prst="rect">
            <a:avLst/>
          </a:prstGeom>
        </p:spPr>
        <p:txBody>
          <a:bodyPr vert="horz" wrap="square" lIns="0" tIns="13335" rIns="0" bIns="0" rtlCol="0">
            <a:spAutoFit/>
          </a:bodyPr>
          <a:lstStyle>
            <a:defPPr>
              <a:defRPr lang="de-DE"/>
            </a:defPPr>
            <a:lvl1pPr marL="0" algn="l" defTabSz="914400" rtl="0" eaLnBrk="1" latinLnBrk="0" hangingPunct="1">
              <a:defRPr sz="18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5"/>
              </a:spcBef>
            </a:pPr>
            <a:r>
              <a:rPr lang="en-US" sz="2800" b="1" kern="0" dirty="0">
                <a:solidFill>
                  <a:srgbClr val="0070C0"/>
                </a:solidFill>
                <a:latin typeface="Times New Roman" panose="02020603050405020304" pitchFamily="18" charset="0"/>
                <a:cs typeface="Times New Roman" panose="02020603050405020304" pitchFamily="18" charset="0"/>
              </a:rPr>
              <a:t>ALGORITHM USED IN MODULES</a:t>
            </a:r>
          </a:p>
        </p:txBody>
      </p:sp>
      <p:sp>
        <p:nvSpPr>
          <p:cNvPr id="5" name="Text Placeholder 9">
            <a:extLst>
              <a:ext uri="{FF2B5EF4-FFF2-40B4-BE49-F238E27FC236}">
                <a16:creationId xmlns:a16="http://schemas.microsoft.com/office/drawing/2014/main" id="{EECAE53A-12E3-CF8F-0C09-F9FC5A063625}"/>
              </a:ext>
            </a:extLst>
          </p:cNvPr>
          <p:cNvSpPr txBox="1"/>
          <p:nvPr/>
        </p:nvSpPr>
        <p:spPr>
          <a:xfrm>
            <a:off x="685800" y="1528266"/>
            <a:ext cx="11050334" cy="450969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endParaRPr lang="en-US" sz="2200"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048062-48AD-9470-CBA8-EF7F7CB0BC25}"/>
              </a:ext>
            </a:extLst>
          </p:cNvPr>
          <p:cNvPicPr>
            <a:picLocks noChangeAspect="1"/>
          </p:cNvPicPr>
          <p:nvPr/>
        </p:nvPicPr>
        <p:blipFill>
          <a:blip r:embed="rId2"/>
          <a:stretch>
            <a:fillRect/>
          </a:stretch>
        </p:blipFill>
        <p:spPr>
          <a:xfrm>
            <a:off x="10747123" y="0"/>
            <a:ext cx="1444877" cy="1121761"/>
          </a:xfrm>
          <a:prstGeom prst="rect">
            <a:avLst/>
          </a:prstGeom>
        </p:spPr>
      </p:pic>
      <p:sp>
        <p:nvSpPr>
          <p:cNvPr id="13" name="TextBox 12">
            <a:extLst>
              <a:ext uri="{FF2B5EF4-FFF2-40B4-BE49-F238E27FC236}">
                <a16:creationId xmlns:a16="http://schemas.microsoft.com/office/drawing/2014/main" id="{7A4DA190-5D16-75CA-0BDA-D85B50FAE348}"/>
              </a:ext>
            </a:extLst>
          </p:cNvPr>
          <p:cNvSpPr txBox="1"/>
          <p:nvPr/>
        </p:nvSpPr>
        <p:spPr>
          <a:xfrm>
            <a:off x="983432" y="1844824"/>
            <a:ext cx="10945216" cy="458074"/>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9E7C95B-5A3E-C3A7-2330-376A55207B02}"/>
              </a:ext>
            </a:extLst>
          </p:cNvPr>
          <p:cNvSpPr txBox="1"/>
          <p:nvPr/>
        </p:nvSpPr>
        <p:spPr>
          <a:xfrm>
            <a:off x="983432" y="1528266"/>
            <a:ext cx="9114377" cy="5444054"/>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NEURAL NETWORK ARCHITECTURE MODULE</a:t>
            </a:r>
          </a:p>
          <a:p>
            <a:pPr>
              <a:lnSpc>
                <a:spcPct val="150000"/>
              </a:lnSpc>
            </a:pPr>
            <a:r>
              <a:rPr lang="en-US" dirty="0">
                <a:latin typeface="Times New Roman" panose="02020603050405020304" pitchFamily="18" charset="0"/>
                <a:cs typeface="Times New Roman" panose="02020603050405020304" pitchFamily="18" charset="0"/>
              </a:rPr>
              <a:t> Algorithm used CNN</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Build your CNN model</a:t>
            </a:r>
          </a:p>
          <a:p>
            <a:pPr>
              <a:lnSpc>
                <a:spcPct val="150000"/>
              </a:lnSpc>
            </a:pPr>
            <a:r>
              <a:rPr lang="en-US" dirty="0">
                <a:latin typeface="Times New Roman" panose="02020603050405020304" pitchFamily="18" charset="0"/>
                <a:cs typeface="Times New Roman" panose="02020603050405020304" pitchFamily="18" charset="0"/>
              </a:rPr>
              <a:t>model = Sequential()</a:t>
            </a:r>
          </a:p>
          <a:p>
            <a:pPr>
              <a:lnSpc>
                <a:spcPct val="150000"/>
              </a:lnSpc>
            </a:pPr>
            <a:r>
              <a:rPr lang="en-US" dirty="0" err="1">
                <a:latin typeface="Times New Roman" panose="02020603050405020304" pitchFamily="18" charset="0"/>
                <a:cs typeface="Times New Roman" panose="02020603050405020304" pitchFamily="18" charset="0"/>
              </a:rPr>
              <a:t>model.add</a:t>
            </a:r>
            <a:r>
              <a:rPr lang="en-US" dirty="0">
                <a:latin typeface="Times New Roman" panose="02020603050405020304" pitchFamily="18" charset="0"/>
                <a:cs typeface="Times New Roman" panose="02020603050405020304" pitchFamily="18" charset="0"/>
              </a:rPr>
              <a:t>(Conv2D(32, (3, 3), </a:t>
            </a:r>
            <a:r>
              <a:rPr lang="en-US" dirty="0" err="1">
                <a:latin typeface="Times New Roman" panose="02020603050405020304" pitchFamily="18" charset="0"/>
                <a:cs typeface="Times New Roman" panose="02020603050405020304" pitchFamily="18" charset="0"/>
              </a:rPr>
              <a:t>input_shape</a:t>
            </a:r>
            <a:r>
              <a:rPr lang="en-US" dirty="0">
                <a:latin typeface="Times New Roman" panose="02020603050405020304" pitchFamily="18" charset="0"/>
                <a:cs typeface="Times New Roman" panose="02020603050405020304" pitchFamily="18" charset="0"/>
              </a:rPr>
              <a:t>=(224, 224, 3), activation='</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a:t>
            </a:r>
          </a:p>
          <a:p>
            <a:pPr>
              <a:lnSpc>
                <a:spcPct val="150000"/>
              </a:lnSpc>
            </a:pPr>
            <a:r>
              <a:rPr lang="en-US" dirty="0" err="1">
                <a:latin typeface="Times New Roman" panose="02020603050405020304" pitchFamily="18" charset="0"/>
                <a:cs typeface="Times New Roman" panose="02020603050405020304" pitchFamily="18" charset="0"/>
              </a:rPr>
              <a:t>model.add</a:t>
            </a:r>
            <a:r>
              <a:rPr lang="en-US" dirty="0">
                <a:latin typeface="Times New Roman" panose="02020603050405020304" pitchFamily="18" charset="0"/>
                <a:cs typeface="Times New Roman" panose="02020603050405020304" pitchFamily="18" charset="0"/>
              </a:rPr>
              <a:t>(MaxPooling2D(</a:t>
            </a:r>
            <a:r>
              <a:rPr lang="en-US" dirty="0" err="1">
                <a:latin typeface="Times New Roman" panose="02020603050405020304" pitchFamily="18" charset="0"/>
                <a:cs typeface="Times New Roman" panose="02020603050405020304" pitchFamily="18" charset="0"/>
              </a:rPr>
              <a:t>pool_size</a:t>
            </a:r>
            <a:r>
              <a:rPr lang="en-US" dirty="0">
                <a:latin typeface="Times New Roman" panose="02020603050405020304" pitchFamily="18" charset="0"/>
                <a:cs typeface="Times New Roman" panose="02020603050405020304" pitchFamily="18" charset="0"/>
              </a:rPr>
              <a:t>=(2, 2)))</a:t>
            </a:r>
          </a:p>
          <a:p>
            <a:pPr>
              <a:lnSpc>
                <a:spcPct val="150000"/>
              </a:lnSpc>
            </a:pPr>
            <a:r>
              <a:rPr lang="en-US" dirty="0" err="1">
                <a:latin typeface="Times New Roman" panose="02020603050405020304" pitchFamily="18" charset="0"/>
                <a:cs typeface="Times New Roman" panose="02020603050405020304" pitchFamily="18" charset="0"/>
              </a:rPr>
              <a:t>model.add</a:t>
            </a:r>
            <a:r>
              <a:rPr lang="en-US" dirty="0">
                <a:latin typeface="Times New Roman" panose="02020603050405020304" pitchFamily="18" charset="0"/>
                <a:cs typeface="Times New Roman" panose="02020603050405020304" pitchFamily="18" charset="0"/>
              </a:rPr>
              <a:t>(Flatten())</a:t>
            </a:r>
          </a:p>
          <a:p>
            <a:pPr>
              <a:lnSpc>
                <a:spcPct val="150000"/>
              </a:lnSpc>
            </a:pPr>
            <a:r>
              <a:rPr lang="en-US" dirty="0" err="1">
                <a:latin typeface="Times New Roman" panose="02020603050405020304" pitchFamily="18" charset="0"/>
                <a:cs typeface="Times New Roman" panose="02020603050405020304" pitchFamily="18" charset="0"/>
              </a:rPr>
              <a:t>model.add</a:t>
            </a:r>
            <a:r>
              <a:rPr lang="en-US" dirty="0">
                <a:latin typeface="Times New Roman" panose="02020603050405020304" pitchFamily="18" charset="0"/>
                <a:cs typeface="Times New Roman" panose="02020603050405020304" pitchFamily="18" charset="0"/>
              </a:rPr>
              <a:t>(Dense(units=128, activation='</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a:t>
            </a:r>
          </a:p>
          <a:p>
            <a:pPr>
              <a:lnSpc>
                <a:spcPct val="150000"/>
              </a:lnSpc>
            </a:pPr>
            <a:r>
              <a:rPr lang="en-US" dirty="0" err="1">
                <a:latin typeface="Times New Roman" panose="02020603050405020304" pitchFamily="18" charset="0"/>
                <a:cs typeface="Times New Roman" panose="02020603050405020304" pitchFamily="18" charset="0"/>
              </a:rPr>
              <a:t>model.add</a:t>
            </a:r>
            <a:r>
              <a:rPr lang="en-US" dirty="0">
                <a:latin typeface="Times New Roman" panose="02020603050405020304" pitchFamily="18" charset="0"/>
                <a:cs typeface="Times New Roman" panose="02020603050405020304" pitchFamily="18" charset="0"/>
              </a:rPr>
              <a:t>(Dense(units=1, activation='sigmoid'))</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82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2803525">
              <a:lnSpc>
                <a:spcPct val="100000"/>
              </a:lnSpc>
            </a:pPr>
            <a:r>
              <a:rPr sz="3200" b="1" dirty="0">
                <a:solidFill>
                  <a:srgbClr val="0070C0"/>
                </a:solidFill>
                <a:latin typeface="Times New Roman" panose="02020603050405020304" pitchFamily="18" charset="0"/>
                <a:cs typeface="Times New Roman" panose="02020603050405020304" pitchFamily="18" charset="0"/>
              </a:rPr>
              <a:t>CONT</a:t>
            </a:r>
            <a:r>
              <a:rPr sz="3200" b="1" spc="-20" dirty="0">
                <a:solidFill>
                  <a:srgbClr val="0070C0"/>
                </a:solidFill>
                <a:latin typeface="Times New Roman" panose="02020603050405020304" pitchFamily="18" charset="0"/>
                <a:cs typeface="Times New Roman" panose="02020603050405020304" pitchFamily="18" charset="0"/>
              </a:rPr>
              <a:t>E</a:t>
            </a:r>
            <a:r>
              <a:rPr sz="3200" b="1" dirty="0">
                <a:solidFill>
                  <a:srgbClr val="0070C0"/>
                </a:solidFill>
                <a:latin typeface="Times New Roman" panose="02020603050405020304" pitchFamily="18" charset="0"/>
                <a:cs typeface="Times New Roman" panose="02020603050405020304" pitchFamily="18" charset="0"/>
              </a:rPr>
              <a:t>NTS</a:t>
            </a:r>
          </a:p>
        </p:txBody>
      </p:sp>
      <p:sp>
        <p:nvSpPr>
          <p:cNvPr id="3" name="object 3"/>
          <p:cNvSpPr txBox="1"/>
          <p:nvPr/>
        </p:nvSpPr>
        <p:spPr>
          <a:xfrm>
            <a:off x="292100" y="1320119"/>
            <a:ext cx="10741616" cy="3939540"/>
          </a:xfrm>
          <a:prstGeom prst="rect">
            <a:avLst/>
          </a:prstGeom>
        </p:spPr>
        <p:txBody>
          <a:bodyPr vert="horz" wrap="square" lIns="0" tIns="0" rIns="0" bIns="0" rtlCol="0">
            <a:spAutoFit/>
          </a:bodyPr>
          <a:lstStyle/>
          <a:p>
            <a:pPr marL="251460" indent="-238760">
              <a:lnSpc>
                <a:spcPct val="100000"/>
              </a:lnSpc>
              <a:buFont typeface="Times New Roman"/>
              <a:buAutoNum type="romanUcPeriod"/>
              <a:tabLst>
                <a:tab pos="252095" algn="l"/>
              </a:tabLst>
            </a:pPr>
            <a:r>
              <a:rPr sz="2400" dirty="0">
                <a:latin typeface="Times New Roman"/>
                <a:cs typeface="Times New Roman"/>
              </a:rPr>
              <a:t>A</a:t>
            </a:r>
            <a:r>
              <a:rPr sz="2400" spc="-10" dirty="0">
                <a:latin typeface="Times New Roman"/>
                <a:cs typeface="Times New Roman"/>
              </a:rPr>
              <a:t>B</a:t>
            </a:r>
            <a:r>
              <a:rPr sz="2400" dirty="0">
                <a:latin typeface="Times New Roman"/>
                <a:cs typeface="Times New Roman"/>
              </a:rPr>
              <a:t>STRA</a:t>
            </a:r>
            <a:r>
              <a:rPr sz="2400" spc="5" dirty="0">
                <a:latin typeface="Times New Roman"/>
                <a:cs typeface="Times New Roman"/>
              </a:rPr>
              <a:t>C</a:t>
            </a:r>
            <a:r>
              <a:rPr sz="2400" dirty="0">
                <a:latin typeface="Times New Roman"/>
                <a:cs typeface="Times New Roman"/>
              </a:rPr>
              <a:t>T</a:t>
            </a:r>
          </a:p>
          <a:p>
            <a:pPr marL="367665" indent="-354965">
              <a:lnSpc>
                <a:spcPct val="100000"/>
              </a:lnSpc>
              <a:spcBef>
                <a:spcPts val="580"/>
              </a:spcBef>
              <a:buFont typeface="Times New Roman"/>
              <a:buAutoNum type="romanUcPeriod"/>
              <a:tabLst>
                <a:tab pos="368300" algn="l"/>
              </a:tabLst>
            </a:pPr>
            <a:r>
              <a:rPr sz="2400" dirty="0">
                <a:latin typeface="Times New Roman"/>
                <a:cs typeface="Times New Roman"/>
              </a:rPr>
              <a:t>INT</a:t>
            </a:r>
            <a:r>
              <a:rPr sz="2400" spc="-10" dirty="0">
                <a:latin typeface="Times New Roman"/>
                <a:cs typeface="Times New Roman"/>
              </a:rPr>
              <a:t>R</a:t>
            </a:r>
            <a:r>
              <a:rPr sz="2400" dirty="0">
                <a:latin typeface="Times New Roman"/>
                <a:cs typeface="Times New Roman"/>
              </a:rPr>
              <a:t>OD</a:t>
            </a:r>
            <a:r>
              <a:rPr sz="2400" spc="5" dirty="0">
                <a:latin typeface="Times New Roman"/>
                <a:cs typeface="Times New Roman"/>
              </a:rPr>
              <a:t>U</a:t>
            </a:r>
            <a:r>
              <a:rPr sz="2400" dirty="0">
                <a:latin typeface="Times New Roman"/>
                <a:cs typeface="Times New Roman"/>
              </a:rPr>
              <a:t>CTI</a:t>
            </a:r>
            <a:r>
              <a:rPr sz="2400" spc="-10" dirty="0">
                <a:latin typeface="Times New Roman"/>
                <a:cs typeface="Times New Roman"/>
              </a:rPr>
              <a:t>O</a:t>
            </a:r>
            <a:r>
              <a:rPr sz="2400" dirty="0">
                <a:latin typeface="Times New Roman"/>
                <a:cs typeface="Times New Roman"/>
              </a:rPr>
              <a:t>N</a:t>
            </a:r>
          </a:p>
          <a:p>
            <a:pPr marL="547370" indent="-534670">
              <a:lnSpc>
                <a:spcPct val="100000"/>
              </a:lnSpc>
              <a:spcBef>
                <a:spcPts val="575"/>
              </a:spcBef>
              <a:buFont typeface="Times New Roman"/>
              <a:buAutoNum type="romanUcPeriod"/>
              <a:tabLst>
                <a:tab pos="548005" algn="l"/>
              </a:tabLst>
            </a:pPr>
            <a:r>
              <a:rPr sz="2400" spc="-30" dirty="0">
                <a:latin typeface="Times New Roman"/>
                <a:cs typeface="Times New Roman"/>
              </a:rPr>
              <a:t>PROBLE</a:t>
            </a:r>
            <a:r>
              <a:rPr sz="2400" dirty="0">
                <a:latin typeface="Times New Roman"/>
                <a:cs typeface="Times New Roman"/>
              </a:rPr>
              <a:t>M</a:t>
            </a:r>
            <a:r>
              <a:rPr sz="2400" spc="15" dirty="0">
                <a:latin typeface="Times New Roman"/>
                <a:cs typeface="Times New Roman"/>
              </a:rPr>
              <a:t> </a:t>
            </a:r>
            <a:r>
              <a:rPr sz="2400" spc="-30" dirty="0">
                <a:latin typeface="Times New Roman"/>
                <a:cs typeface="Times New Roman"/>
              </a:rPr>
              <a:t>DO</a:t>
            </a:r>
            <a:r>
              <a:rPr sz="2400" spc="-25" dirty="0">
                <a:latin typeface="Times New Roman"/>
                <a:cs typeface="Times New Roman"/>
              </a:rPr>
              <a:t>M</a:t>
            </a:r>
            <a:r>
              <a:rPr sz="2400" spc="-30" dirty="0">
                <a:latin typeface="Times New Roman"/>
                <a:cs typeface="Times New Roman"/>
              </a:rPr>
              <a:t>A</a:t>
            </a:r>
            <a:r>
              <a:rPr sz="2400" spc="-20" dirty="0">
                <a:latin typeface="Times New Roman"/>
                <a:cs typeface="Times New Roman"/>
              </a:rPr>
              <a:t>I</a:t>
            </a:r>
            <a:r>
              <a:rPr sz="2400" spc="-30" dirty="0">
                <a:latin typeface="Times New Roman"/>
                <a:cs typeface="Times New Roman"/>
              </a:rPr>
              <a:t>N</a:t>
            </a:r>
            <a:r>
              <a:rPr sz="2400" dirty="0">
                <a:latin typeface="Times New Roman"/>
                <a:cs typeface="Times New Roman"/>
              </a:rPr>
              <a:t>,</a:t>
            </a:r>
            <a:r>
              <a:rPr sz="2400" spc="15" dirty="0">
                <a:latin typeface="Times New Roman"/>
                <a:cs typeface="Times New Roman"/>
              </a:rPr>
              <a:t> </a:t>
            </a:r>
            <a:r>
              <a:rPr sz="2400" spc="-15" dirty="0">
                <a:latin typeface="Times New Roman"/>
                <a:cs typeface="Times New Roman"/>
              </a:rPr>
              <a:t>P</a:t>
            </a:r>
            <a:r>
              <a:rPr sz="2400" spc="-20" dirty="0">
                <a:latin typeface="Times New Roman"/>
                <a:cs typeface="Times New Roman"/>
              </a:rPr>
              <a:t>R</a:t>
            </a:r>
            <a:r>
              <a:rPr sz="2400" spc="-30" dirty="0">
                <a:latin typeface="Times New Roman"/>
                <a:cs typeface="Times New Roman"/>
              </a:rPr>
              <a:t>O</a:t>
            </a:r>
            <a:r>
              <a:rPr sz="2400" spc="-20" dirty="0">
                <a:latin typeface="Times New Roman"/>
                <a:cs typeface="Times New Roman"/>
              </a:rPr>
              <a:t>B</a:t>
            </a:r>
            <a:r>
              <a:rPr sz="2400" spc="-30" dirty="0">
                <a:latin typeface="Times New Roman"/>
                <a:cs typeface="Times New Roman"/>
              </a:rPr>
              <a:t>LE</a:t>
            </a:r>
            <a:r>
              <a:rPr sz="2400" dirty="0">
                <a:latin typeface="Times New Roman"/>
                <a:cs typeface="Times New Roman"/>
              </a:rPr>
              <a:t>M</a:t>
            </a:r>
            <a:r>
              <a:rPr sz="2400" spc="10" dirty="0">
                <a:latin typeface="Times New Roman"/>
                <a:cs typeface="Times New Roman"/>
              </a:rPr>
              <a:t> </a:t>
            </a:r>
            <a:r>
              <a:rPr sz="2400" spc="-15" dirty="0">
                <a:latin typeface="Times New Roman"/>
                <a:cs typeface="Times New Roman"/>
              </a:rPr>
              <a:t>S</a:t>
            </a:r>
            <a:r>
              <a:rPr sz="2400" spc="-30" dirty="0">
                <a:latin typeface="Times New Roman"/>
                <a:cs typeface="Times New Roman"/>
              </a:rPr>
              <a:t>T</a:t>
            </a:r>
            <a:r>
              <a:rPr sz="2400" spc="-20" dirty="0">
                <a:latin typeface="Times New Roman"/>
                <a:cs typeface="Times New Roman"/>
              </a:rPr>
              <a:t>A</a:t>
            </a:r>
            <a:r>
              <a:rPr sz="2400" spc="-30" dirty="0">
                <a:latin typeface="Times New Roman"/>
                <a:cs typeface="Times New Roman"/>
              </a:rPr>
              <a:t>TE</a:t>
            </a:r>
            <a:r>
              <a:rPr sz="2400" spc="-10" dirty="0">
                <a:latin typeface="Times New Roman"/>
                <a:cs typeface="Times New Roman"/>
              </a:rPr>
              <a:t>M</a:t>
            </a:r>
            <a:r>
              <a:rPr sz="2400" spc="-15" dirty="0">
                <a:latin typeface="Times New Roman"/>
                <a:cs typeface="Times New Roman"/>
              </a:rPr>
              <a:t>E</a:t>
            </a:r>
            <a:r>
              <a:rPr sz="2400" spc="-20" dirty="0">
                <a:latin typeface="Times New Roman"/>
                <a:cs typeface="Times New Roman"/>
              </a:rPr>
              <a:t>N</a:t>
            </a:r>
            <a:r>
              <a:rPr sz="2400" dirty="0">
                <a:latin typeface="Times New Roman"/>
                <a:cs typeface="Times New Roman"/>
              </a:rPr>
              <a:t>T</a:t>
            </a:r>
            <a:r>
              <a:rPr sz="2400" spc="-195" dirty="0">
                <a:latin typeface="Times New Roman"/>
                <a:cs typeface="Times New Roman"/>
              </a:rPr>
              <a:t> </a:t>
            </a:r>
            <a:r>
              <a:rPr sz="2400" spc="-30" dirty="0">
                <a:latin typeface="Times New Roman"/>
                <a:cs typeface="Times New Roman"/>
              </a:rPr>
              <a:t>A</a:t>
            </a:r>
            <a:r>
              <a:rPr sz="2400" spc="-20" dirty="0">
                <a:latin typeface="Times New Roman"/>
                <a:cs typeface="Times New Roman"/>
              </a:rPr>
              <a:t>N</a:t>
            </a:r>
            <a:r>
              <a:rPr sz="2400" dirty="0">
                <a:latin typeface="Times New Roman"/>
                <a:cs typeface="Times New Roman"/>
              </a:rPr>
              <a:t>D</a:t>
            </a:r>
            <a:r>
              <a:rPr sz="2400" spc="5" dirty="0">
                <a:latin typeface="Times New Roman"/>
                <a:cs typeface="Times New Roman"/>
              </a:rPr>
              <a:t> </a:t>
            </a:r>
            <a:r>
              <a:rPr sz="2400" spc="-20" dirty="0">
                <a:latin typeface="Times New Roman"/>
                <a:cs typeface="Times New Roman"/>
              </a:rPr>
              <a:t>D</a:t>
            </a:r>
            <a:r>
              <a:rPr sz="2400" spc="-30" dirty="0">
                <a:latin typeface="Times New Roman"/>
                <a:cs typeface="Times New Roman"/>
              </a:rPr>
              <a:t>E</a:t>
            </a:r>
            <a:r>
              <a:rPr sz="2400" spc="-15" dirty="0">
                <a:latin typeface="Times New Roman"/>
                <a:cs typeface="Times New Roman"/>
              </a:rPr>
              <a:t>T</a:t>
            </a:r>
            <a:r>
              <a:rPr sz="2400" spc="-30" dirty="0">
                <a:latin typeface="Times New Roman"/>
                <a:cs typeface="Times New Roman"/>
              </a:rPr>
              <a:t>A</a:t>
            </a:r>
            <a:r>
              <a:rPr sz="2400" spc="-20" dirty="0">
                <a:latin typeface="Times New Roman"/>
                <a:cs typeface="Times New Roman"/>
              </a:rPr>
              <a:t>I</a:t>
            </a:r>
            <a:r>
              <a:rPr sz="2400" spc="-15" dirty="0">
                <a:latin typeface="Times New Roman"/>
                <a:cs typeface="Times New Roman"/>
              </a:rPr>
              <a:t>LE</a:t>
            </a:r>
            <a:r>
              <a:rPr sz="2400" dirty="0">
                <a:latin typeface="Times New Roman"/>
                <a:cs typeface="Times New Roman"/>
              </a:rPr>
              <a:t>D</a:t>
            </a:r>
            <a:r>
              <a:rPr sz="2400" spc="-150" dirty="0">
                <a:latin typeface="Times New Roman"/>
                <a:cs typeface="Times New Roman"/>
              </a:rPr>
              <a:t> </a:t>
            </a:r>
            <a:r>
              <a:rPr sz="2400" spc="-20" dirty="0">
                <a:latin typeface="Times New Roman"/>
                <a:cs typeface="Times New Roman"/>
              </a:rPr>
              <a:t>AN</a:t>
            </a:r>
            <a:r>
              <a:rPr sz="2400" spc="-30" dirty="0">
                <a:latin typeface="Times New Roman"/>
                <a:cs typeface="Times New Roman"/>
              </a:rPr>
              <a:t>A</a:t>
            </a:r>
            <a:r>
              <a:rPr sz="2400" spc="-15" dirty="0">
                <a:latin typeface="Times New Roman"/>
                <a:cs typeface="Times New Roman"/>
              </a:rPr>
              <a:t>L</a:t>
            </a:r>
            <a:r>
              <a:rPr sz="2400" spc="-20" dirty="0">
                <a:latin typeface="Times New Roman"/>
                <a:cs typeface="Times New Roman"/>
              </a:rPr>
              <a:t>Y</a:t>
            </a:r>
            <a:r>
              <a:rPr sz="2400" spc="-30" dirty="0">
                <a:latin typeface="Times New Roman"/>
                <a:cs typeface="Times New Roman"/>
              </a:rPr>
              <a:t>S</a:t>
            </a:r>
            <a:r>
              <a:rPr sz="2400" spc="-20" dirty="0">
                <a:latin typeface="Times New Roman"/>
                <a:cs typeface="Times New Roman"/>
              </a:rPr>
              <a:t>I</a:t>
            </a:r>
            <a:r>
              <a:rPr sz="2400" dirty="0">
                <a:latin typeface="Times New Roman"/>
                <a:cs typeface="Times New Roman"/>
              </a:rPr>
              <a:t>S</a:t>
            </a:r>
            <a:endParaRPr lang="en-US" sz="2400" dirty="0">
              <a:latin typeface="Times New Roman"/>
              <a:cs typeface="Times New Roman"/>
            </a:endParaRPr>
          </a:p>
          <a:p>
            <a:pPr marL="547370" indent="-534670">
              <a:lnSpc>
                <a:spcPct val="100000"/>
              </a:lnSpc>
              <a:spcBef>
                <a:spcPts val="575"/>
              </a:spcBef>
              <a:buFont typeface="Times New Roman"/>
              <a:buAutoNum type="romanUcPeriod"/>
              <a:tabLst>
                <a:tab pos="548005" algn="l"/>
              </a:tabLst>
            </a:pPr>
            <a:r>
              <a:rPr lang="en-IN" sz="2400" dirty="0">
                <a:latin typeface="Times New Roman"/>
                <a:cs typeface="Times New Roman"/>
              </a:rPr>
              <a:t>LITERATURE SURVEY</a:t>
            </a:r>
            <a:endParaRPr sz="2400" dirty="0">
              <a:latin typeface="Times New Roman"/>
              <a:cs typeface="Times New Roman"/>
            </a:endParaRPr>
          </a:p>
          <a:p>
            <a:pPr marL="424180" indent="-411480">
              <a:lnSpc>
                <a:spcPct val="100000"/>
              </a:lnSpc>
              <a:spcBef>
                <a:spcPts val="575"/>
              </a:spcBef>
              <a:buFont typeface="Times New Roman"/>
              <a:buAutoNum type="romanUcPeriod"/>
              <a:tabLst>
                <a:tab pos="424180" algn="l"/>
              </a:tabLst>
            </a:pPr>
            <a:r>
              <a:rPr sz="2400" dirty="0">
                <a:latin typeface="Times New Roman"/>
                <a:cs typeface="Times New Roman"/>
              </a:rPr>
              <a:t>O</a:t>
            </a:r>
            <a:r>
              <a:rPr sz="2400" spc="-10" dirty="0">
                <a:latin typeface="Times New Roman"/>
                <a:cs typeface="Times New Roman"/>
              </a:rPr>
              <a:t>B</a:t>
            </a:r>
            <a:r>
              <a:rPr sz="2400" dirty="0">
                <a:latin typeface="Times New Roman"/>
                <a:cs typeface="Times New Roman"/>
              </a:rPr>
              <a:t>JEC</a:t>
            </a:r>
            <a:r>
              <a:rPr sz="2400" spc="-10" dirty="0">
                <a:latin typeface="Times New Roman"/>
                <a:cs typeface="Times New Roman"/>
              </a:rPr>
              <a:t>T</a:t>
            </a:r>
            <a:r>
              <a:rPr sz="2400" spc="10" dirty="0">
                <a:latin typeface="Times New Roman"/>
                <a:cs typeface="Times New Roman"/>
              </a:rPr>
              <a:t>I</a:t>
            </a:r>
            <a:r>
              <a:rPr sz="2400" dirty="0">
                <a:latin typeface="Times New Roman"/>
                <a:cs typeface="Times New Roman"/>
              </a:rPr>
              <a:t>VES</a:t>
            </a:r>
            <a:r>
              <a:rPr sz="2400" spc="5" dirty="0">
                <a:latin typeface="Times New Roman"/>
                <a:cs typeface="Times New Roman"/>
              </a:rPr>
              <a:t> </a:t>
            </a:r>
            <a:r>
              <a:rPr sz="2400" spc="-5" dirty="0">
                <a:latin typeface="Times New Roman"/>
                <a:cs typeface="Times New Roman"/>
              </a:rPr>
              <a:t>O</a:t>
            </a:r>
            <a:r>
              <a:rPr sz="2400" dirty="0">
                <a:latin typeface="Times New Roman"/>
                <a:cs typeface="Times New Roman"/>
              </a:rPr>
              <a:t>F</a:t>
            </a:r>
            <a:r>
              <a:rPr sz="2400" spc="-55" dirty="0">
                <a:latin typeface="Times New Roman"/>
                <a:cs typeface="Times New Roman"/>
              </a:rPr>
              <a:t> </a:t>
            </a:r>
            <a:r>
              <a:rPr sz="2400" dirty="0">
                <a:latin typeface="Times New Roman"/>
                <a:cs typeface="Times New Roman"/>
              </a:rPr>
              <a:t>T</a:t>
            </a:r>
            <a:r>
              <a:rPr sz="2400" spc="-10" dirty="0">
                <a:latin typeface="Times New Roman"/>
                <a:cs typeface="Times New Roman"/>
              </a:rPr>
              <a:t>H</a:t>
            </a:r>
            <a:r>
              <a:rPr sz="2400" dirty="0">
                <a:latin typeface="Times New Roman"/>
                <a:cs typeface="Times New Roman"/>
              </a:rPr>
              <a:t>E P</a:t>
            </a:r>
            <a:r>
              <a:rPr sz="2400" spc="-10" dirty="0">
                <a:latin typeface="Times New Roman"/>
                <a:cs typeface="Times New Roman"/>
              </a:rPr>
              <a:t>R</a:t>
            </a:r>
            <a:r>
              <a:rPr sz="2400" dirty="0">
                <a:latin typeface="Times New Roman"/>
                <a:cs typeface="Times New Roman"/>
              </a:rPr>
              <a:t>OPOSED</a:t>
            </a:r>
            <a:r>
              <a:rPr sz="2400" spc="5" dirty="0">
                <a:latin typeface="Times New Roman"/>
                <a:cs typeface="Times New Roman"/>
              </a:rPr>
              <a:t> </a:t>
            </a:r>
            <a:r>
              <a:rPr sz="2400" spc="-25" dirty="0">
                <a:latin typeface="Times New Roman"/>
                <a:cs typeface="Times New Roman"/>
              </a:rPr>
              <a:t>W</a:t>
            </a:r>
            <a:r>
              <a:rPr sz="2400" dirty="0">
                <a:latin typeface="Times New Roman"/>
                <a:cs typeface="Times New Roman"/>
              </a:rPr>
              <a:t>ORK</a:t>
            </a:r>
          </a:p>
          <a:p>
            <a:pPr marL="487680" indent="-474980">
              <a:lnSpc>
                <a:spcPct val="100000"/>
              </a:lnSpc>
              <a:spcBef>
                <a:spcPts val="585"/>
              </a:spcBef>
              <a:buFont typeface="Times New Roman"/>
              <a:buAutoNum type="romanUcPeriod"/>
              <a:tabLst>
                <a:tab pos="488315" algn="l"/>
              </a:tabLst>
            </a:pPr>
            <a:r>
              <a:rPr sz="2400" dirty="0">
                <a:latin typeface="Times New Roman"/>
                <a:cs typeface="Times New Roman"/>
              </a:rPr>
              <a:t>O</a:t>
            </a:r>
            <a:r>
              <a:rPr sz="2400" spc="-10" dirty="0">
                <a:latin typeface="Times New Roman"/>
                <a:cs typeface="Times New Roman"/>
              </a:rPr>
              <a:t>U</a:t>
            </a:r>
            <a:r>
              <a:rPr sz="2400" dirty="0">
                <a:latin typeface="Times New Roman"/>
                <a:cs typeface="Times New Roman"/>
              </a:rPr>
              <a:t>TCOM</a:t>
            </a:r>
            <a:r>
              <a:rPr sz="2400" spc="5" dirty="0">
                <a:latin typeface="Times New Roman"/>
                <a:cs typeface="Times New Roman"/>
              </a:rPr>
              <a:t>E</a:t>
            </a:r>
            <a:r>
              <a:rPr sz="2400" dirty="0">
                <a:latin typeface="Times New Roman"/>
                <a:cs typeface="Times New Roman"/>
              </a:rPr>
              <a:t>S</a:t>
            </a:r>
            <a:r>
              <a:rPr sz="2400" spc="10" dirty="0">
                <a:latin typeface="Times New Roman"/>
                <a:cs typeface="Times New Roman"/>
              </a:rPr>
              <a:t> </a:t>
            </a:r>
            <a:r>
              <a:rPr sz="2400" spc="-5" dirty="0">
                <a:latin typeface="Times New Roman"/>
                <a:cs typeface="Times New Roman"/>
              </a:rPr>
              <a:t>O</a:t>
            </a:r>
            <a:r>
              <a:rPr sz="2400" dirty="0">
                <a:latin typeface="Times New Roman"/>
                <a:cs typeface="Times New Roman"/>
              </a:rPr>
              <a:t>F</a:t>
            </a:r>
            <a:r>
              <a:rPr sz="2400" spc="-6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spc="5" dirty="0">
                <a:latin typeface="Times New Roman"/>
                <a:cs typeface="Times New Roman"/>
              </a:rPr>
              <a:t>P</a:t>
            </a:r>
            <a:r>
              <a:rPr sz="2400" dirty="0">
                <a:latin typeface="Times New Roman"/>
                <a:cs typeface="Times New Roman"/>
              </a:rPr>
              <a:t>R</a:t>
            </a:r>
            <a:r>
              <a:rPr sz="2400" spc="-10" dirty="0">
                <a:latin typeface="Times New Roman"/>
                <a:cs typeface="Times New Roman"/>
              </a:rPr>
              <a:t>O</a:t>
            </a:r>
            <a:r>
              <a:rPr sz="2400" spc="5" dirty="0">
                <a:latin typeface="Times New Roman"/>
                <a:cs typeface="Times New Roman"/>
              </a:rPr>
              <a:t>P</a:t>
            </a:r>
            <a:r>
              <a:rPr sz="2400" dirty="0">
                <a:latin typeface="Times New Roman"/>
                <a:cs typeface="Times New Roman"/>
              </a:rPr>
              <a:t>O</a:t>
            </a:r>
            <a:r>
              <a:rPr sz="2400" spc="-10" dirty="0">
                <a:latin typeface="Times New Roman"/>
                <a:cs typeface="Times New Roman"/>
              </a:rPr>
              <a:t>S</a:t>
            </a:r>
            <a:r>
              <a:rPr sz="2400" dirty="0">
                <a:latin typeface="Times New Roman"/>
                <a:cs typeface="Times New Roman"/>
              </a:rPr>
              <a:t>ED</a:t>
            </a:r>
            <a:r>
              <a:rPr sz="2400" spc="-15" dirty="0">
                <a:latin typeface="Times New Roman"/>
                <a:cs typeface="Times New Roman"/>
              </a:rPr>
              <a:t> </a:t>
            </a:r>
            <a:r>
              <a:rPr sz="2400" spc="-10" dirty="0">
                <a:latin typeface="Times New Roman"/>
                <a:cs typeface="Times New Roman"/>
              </a:rPr>
              <a:t>W</a:t>
            </a:r>
            <a:r>
              <a:rPr sz="2400" dirty="0">
                <a:latin typeface="Times New Roman"/>
                <a:cs typeface="Times New Roman"/>
              </a:rPr>
              <a:t>ORK</a:t>
            </a:r>
          </a:p>
          <a:p>
            <a:pPr marL="588645" indent="-575945">
              <a:lnSpc>
                <a:spcPct val="100000"/>
              </a:lnSpc>
              <a:spcBef>
                <a:spcPts val="565"/>
              </a:spcBef>
              <a:buFont typeface="Times New Roman"/>
              <a:buAutoNum type="romanUcPeriod"/>
              <a:tabLst>
                <a:tab pos="589280" algn="l"/>
              </a:tabLst>
            </a:pPr>
            <a:r>
              <a:rPr sz="2400" dirty="0">
                <a:latin typeface="Times New Roman"/>
                <a:cs typeface="Times New Roman"/>
              </a:rPr>
              <a:t>MET</a:t>
            </a:r>
            <a:r>
              <a:rPr sz="2400" spc="-10" dirty="0">
                <a:latin typeface="Times New Roman"/>
                <a:cs typeface="Times New Roman"/>
              </a:rPr>
              <a:t>H</a:t>
            </a:r>
            <a:r>
              <a:rPr sz="2400" dirty="0">
                <a:latin typeface="Times New Roman"/>
                <a:cs typeface="Times New Roman"/>
              </a:rPr>
              <a:t>OD</a:t>
            </a:r>
            <a:r>
              <a:rPr sz="2400" spc="5" dirty="0">
                <a:latin typeface="Times New Roman"/>
                <a:cs typeface="Times New Roman"/>
              </a:rPr>
              <a:t>O</a:t>
            </a:r>
            <a:r>
              <a:rPr sz="2400" dirty="0">
                <a:latin typeface="Times New Roman"/>
                <a:cs typeface="Times New Roman"/>
              </a:rPr>
              <a:t>L</a:t>
            </a:r>
            <a:r>
              <a:rPr sz="2400" spc="-10" dirty="0">
                <a:latin typeface="Times New Roman"/>
                <a:cs typeface="Times New Roman"/>
              </a:rPr>
              <a:t>O</a:t>
            </a:r>
            <a:r>
              <a:rPr sz="2400" dirty="0">
                <a:latin typeface="Times New Roman"/>
                <a:cs typeface="Times New Roman"/>
              </a:rPr>
              <a:t>GY</a:t>
            </a:r>
          </a:p>
          <a:p>
            <a:pPr marL="13970">
              <a:lnSpc>
                <a:spcPct val="100000"/>
              </a:lnSpc>
              <a:spcBef>
                <a:spcPts val="585"/>
              </a:spcBef>
            </a:pPr>
            <a:r>
              <a:rPr lang="en-IN" sz="2400" dirty="0">
                <a:latin typeface="Times New Roman"/>
                <a:cs typeface="Times New Roman"/>
              </a:rPr>
              <a:t>VIII. DESIGN</a:t>
            </a:r>
          </a:p>
          <a:p>
            <a:pPr marL="13970">
              <a:lnSpc>
                <a:spcPct val="100000"/>
              </a:lnSpc>
              <a:spcBef>
                <a:spcPts val="585"/>
              </a:spcBef>
            </a:pPr>
            <a:r>
              <a:rPr lang="en-IN" sz="2400" dirty="0">
                <a:latin typeface="Times New Roman"/>
                <a:cs typeface="Times New Roman"/>
              </a:rPr>
              <a:t>IX. IMPLEMENTATION</a:t>
            </a:r>
            <a:endParaRPr sz="2400" dirty="0">
              <a:latin typeface="Times New Roman"/>
              <a:cs typeface="Times New Roman"/>
            </a:endParaRPr>
          </a:p>
        </p:txBody>
      </p:sp>
      <p:sp>
        <p:nvSpPr>
          <p:cNvPr id="4" name="object 4"/>
          <p:cNvSpPr/>
          <p:nvPr/>
        </p:nvSpPr>
        <p:spPr>
          <a:xfrm>
            <a:off x="10746730" y="6"/>
            <a:ext cx="1444623" cy="1124583"/>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11311645" y="6468871"/>
            <a:ext cx="128270"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ct val="100000"/>
              </a:lnSpc>
            </a:pPr>
            <a:fld id="{81D60167-4931-47E6-BA6A-407CBD079E47}" type="slidenum">
              <a:rPr lang="en-IN" spc="-10" smtClean="0"/>
              <a:pPr marL="25400">
                <a:lnSpc>
                  <a:spcPct val="100000"/>
                </a:lnSpc>
              </a:pPr>
              <a:t>2</a:t>
            </a:fld>
            <a:endParaRPr spc="-10" dirty="0"/>
          </a:p>
        </p:txBody>
      </p:sp>
      <p:sp>
        <p:nvSpPr>
          <p:cNvPr id="6" name="object 6"/>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25B824D-F6B6-4C2B-3EFC-2EF60C04B834}"/>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spc="-5"/>
          </a:p>
        </p:txBody>
      </p:sp>
      <p:sp>
        <p:nvSpPr>
          <p:cNvPr id="3" name="object 4">
            <a:extLst>
              <a:ext uri="{FF2B5EF4-FFF2-40B4-BE49-F238E27FC236}">
                <a16:creationId xmlns:a16="http://schemas.microsoft.com/office/drawing/2014/main" id="{9299EA38-BC2E-40E5-9ADB-DECDC5D20675}"/>
              </a:ext>
            </a:extLst>
          </p:cNvPr>
          <p:cNvSpPr txBox="1">
            <a:spLocks noGrp="1"/>
          </p:cNvSpPr>
          <p:nvPr>
            <p:ph type="sldNum" sz="quarter" idx="7"/>
          </p:nvPr>
        </p:nvSpPr>
        <p:spPr>
          <a:xfrm>
            <a:off x="11233582" y="6468871"/>
            <a:ext cx="206333" cy="182372"/>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20</a:t>
            </a:fld>
            <a:endParaRPr dirty="0"/>
          </a:p>
        </p:txBody>
      </p:sp>
      <p:sp>
        <p:nvSpPr>
          <p:cNvPr id="5" name="Text Placeholder 9">
            <a:extLst>
              <a:ext uri="{FF2B5EF4-FFF2-40B4-BE49-F238E27FC236}">
                <a16:creationId xmlns:a16="http://schemas.microsoft.com/office/drawing/2014/main" id="{EECAE53A-12E3-CF8F-0C09-F9FC5A063625}"/>
              </a:ext>
            </a:extLst>
          </p:cNvPr>
          <p:cNvSpPr txBox="1"/>
          <p:nvPr/>
        </p:nvSpPr>
        <p:spPr>
          <a:xfrm>
            <a:off x="685800" y="1528266"/>
            <a:ext cx="11050334" cy="450969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endParaRPr lang="en-US" sz="2200"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048062-48AD-9470-CBA8-EF7F7CB0BC25}"/>
              </a:ext>
            </a:extLst>
          </p:cNvPr>
          <p:cNvPicPr>
            <a:picLocks noChangeAspect="1"/>
          </p:cNvPicPr>
          <p:nvPr/>
        </p:nvPicPr>
        <p:blipFill>
          <a:blip r:embed="rId2"/>
          <a:stretch>
            <a:fillRect/>
          </a:stretch>
        </p:blipFill>
        <p:spPr>
          <a:xfrm>
            <a:off x="10747123" y="0"/>
            <a:ext cx="1444877" cy="1121761"/>
          </a:xfrm>
          <a:prstGeom prst="rect">
            <a:avLst/>
          </a:prstGeom>
        </p:spPr>
      </p:pic>
      <p:sp>
        <p:nvSpPr>
          <p:cNvPr id="13" name="TextBox 12">
            <a:extLst>
              <a:ext uri="{FF2B5EF4-FFF2-40B4-BE49-F238E27FC236}">
                <a16:creationId xmlns:a16="http://schemas.microsoft.com/office/drawing/2014/main" id="{7A4DA190-5D16-75CA-0BDA-D85B50FAE348}"/>
              </a:ext>
            </a:extLst>
          </p:cNvPr>
          <p:cNvSpPr txBox="1"/>
          <p:nvPr/>
        </p:nvSpPr>
        <p:spPr>
          <a:xfrm>
            <a:off x="983432" y="1844824"/>
            <a:ext cx="10945216" cy="458074"/>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9E7C95B-5A3E-C3A7-2330-376A55207B02}"/>
              </a:ext>
            </a:extLst>
          </p:cNvPr>
          <p:cNvSpPr txBox="1"/>
          <p:nvPr/>
        </p:nvSpPr>
        <p:spPr>
          <a:xfrm>
            <a:off x="955250" y="913556"/>
            <a:ext cx="9114377" cy="6690550"/>
          </a:xfrm>
          <a:prstGeom prst="rect">
            <a:avLst/>
          </a:prstGeom>
          <a:noFill/>
        </p:spPr>
        <p:txBody>
          <a:bodyPr wrap="square">
            <a:spAutoFit/>
          </a:bodyPr>
          <a:lstStyle/>
          <a:p>
            <a:pPr>
              <a:lnSpc>
                <a:spcPct val="150000"/>
              </a:lnSpc>
            </a:pPr>
            <a:r>
              <a:rPr lang="en-IN" b="1" i="0" dirty="0">
                <a:effectLst/>
                <a:latin typeface="Times New Roman" panose="02020603050405020304" pitchFamily="18" charset="0"/>
                <a:cs typeface="Times New Roman" panose="02020603050405020304" pitchFamily="18" charset="0"/>
              </a:rPr>
              <a:t>IMAGE CLASSIFICATION MODULE:</a:t>
            </a:r>
          </a:p>
          <a:p>
            <a:pPr>
              <a:lnSpc>
                <a:spcPct val="150000"/>
              </a:lnSpc>
            </a:pPr>
            <a:r>
              <a:rPr lang="en-US" dirty="0">
                <a:latin typeface="Times New Roman" panose="02020603050405020304" pitchFamily="18" charset="0"/>
                <a:cs typeface="Times New Roman" panose="02020603050405020304" pitchFamily="18" charset="0"/>
              </a:rPr>
              <a:t>Algorithm used CNN</a:t>
            </a:r>
          </a:p>
          <a:p>
            <a:pPr>
              <a:lnSpc>
                <a:spcPct val="150000"/>
              </a:lnSpc>
            </a:pPr>
            <a:endParaRPr lang="en-US" dirty="0">
              <a:latin typeface="Times New Roman" panose="02020603050405020304" pitchFamily="18" charset="0"/>
              <a:cs typeface="Times New Roman" panose="02020603050405020304" pitchFamily="18" charset="0"/>
            </a:endParaRPr>
          </a:p>
          <a:p>
            <a:r>
              <a:rPr lang="en-IN" i="0" dirty="0">
                <a:effectLst/>
                <a:latin typeface="Times New Roman" panose="02020603050405020304" pitchFamily="18" charset="0"/>
                <a:cs typeface="Times New Roman" panose="02020603050405020304" pitchFamily="18" charset="0"/>
              </a:rPr>
              <a:t># Function to classify an image and calculate the percentage of waste</a:t>
            </a:r>
          </a:p>
          <a:p>
            <a:r>
              <a:rPr lang="en-IN" i="0" dirty="0">
                <a:effectLst/>
                <a:latin typeface="Times New Roman" panose="02020603050405020304" pitchFamily="18" charset="0"/>
                <a:cs typeface="Times New Roman" panose="02020603050405020304" pitchFamily="18" charset="0"/>
              </a:rPr>
              <a:t>@tf.function</a:t>
            </a:r>
          </a:p>
          <a:p>
            <a:r>
              <a:rPr lang="en-IN" i="0" dirty="0">
                <a:effectLst/>
                <a:latin typeface="Times New Roman" panose="02020603050405020304" pitchFamily="18" charset="0"/>
                <a:cs typeface="Times New Roman" panose="02020603050405020304" pitchFamily="18" charset="0"/>
              </a:rPr>
              <a:t>def </a:t>
            </a:r>
            <a:r>
              <a:rPr lang="en-IN" i="0" dirty="0" err="1">
                <a:effectLst/>
                <a:latin typeface="Times New Roman" panose="02020603050405020304" pitchFamily="18" charset="0"/>
                <a:cs typeface="Times New Roman" panose="02020603050405020304" pitchFamily="18" charset="0"/>
              </a:rPr>
              <a:t>classify_image</a:t>
            </a:r>
            <a:r>
              <a:rPr lang="en-IN" i="0" dirty="0">
                <a:effectLst/>
                <a:latin typeface="Times New Roman" panose="02020603050405020304" pitchFamily="18" charset="0"/>
                <a:cs typeface="Times New Roman" panose="02020603050405020304" pitchFamily="18" charset="0"/>
              </a:rPr>
              <a:t>(</a:t>
            </a:r>
            <a:r>
              <a:rPr lang="en-IN" i="0" dirty="0" err="1">
                <a:effectLst/>
                <a:latin typeface="Times New Roman" panose="02020603050405020304" pitchFamily="18" charset="0"/>
                <a:cs typeface="Times New Roman" panose="02020603050405020304" pitchFamily="18" charset="0"/>
              </a:rPr>
              <a:t>image_array</a:t>
            </a:r>
            <a:r>
              <a:rPr lang="en-IN" i="0" dirty="0">
                <a:effectLst/>
                <a:latin typeface="Times New Roman" panose="02020603050405020304" pitchFamily="18" charset="0"/>
                <a:cs typeface="Times New Roman" panose="02020603050405020304" pitchFamily="18" charset="0"/>
              </a:rPr>
              <a:t>):</a:t>
            </a:r>
          </a:p>
          <a:p>
            <a:r>
              <a:rPr lang="en-IN" i="0" dirty="0">
                <a:effectLst/>
                <a:latin typeface="Times New Roman" panose="02020603050405020304" pitchFamily="18" charset="0"/>
                <a:cs typeface="Times New Roman" panose="02020603050405020304" pitchFamily="18" charset="0"/>
              </a:rPr>
              <a:t>    # Ensure the input array has the correct shape and </a:t>
            </a:r>
            <a:r>
              <a:rPr lang="en-IN" i="0" dirty="0" err="1">
                <a:effectLst/>
                <a:latin typeface="Times New Roman" panose="02020603050405020304" pitchFamily="18" charset="0"/>
                <a:cs typeface="Times New Roman" panose="02020603050405020304" pitchFamily="18" charset="0"/>
              </a:rPr>
              <a:t>dtype</a:t>
            </a:r>
            <a:endParaRPr lang="en-IN" i="0" dirty="0">
              <a:effectLst/>
              <a:latin typeface="Times New Roman" panose="02020603050405020304" pitchFamily="18" charset="0"/>
              <a:cs typeface="Times New Roman" panose="02020603050405020304" pitchFamily="18" charset="0"/>
            </a:endParaRPr>
          </a:p>
          <a:p>
            <a:r>
              <a:rPr lang="en-IN" i="0" dirty="0">
                <a:effectLst/>
                <a:latin typeface="Times New Roman" panose="02020603050405020304" pitchFamily="18" charset="0"/>
                <a:cs typeface="Times New Roman" panose="02020603050405020304" pitchFamily="18" charset="0"/>
              </a:rPr>
              <a:t>    </a:t>
            </a:r>
            <a:r>
              <a:rPr lang="en-IN" i="0" dirty="0" err="1">
                <a:effectLst/>
                <a:latin typeface="Times New Roman" panose="02020603050405020304" pitchFamily="18" charset="0"/>
                <a:cs typeface="Times New Roman" panose="02020603050405020304" pitchFamily="18" charset="0"/>
              </a:rPr>
              <a:t>image_array</a:t>
            </a:r>
            <a:r>
              <a:rPr lang="en-IN" i="0" dirty="0">
                <a:effectLst/>
                <a:latin typeface="Times New Roman" panose="02020603050405020304" pitchFamily="18" charset="0"/>
                <a:cs typeface="Times New Roman" panose="02020603050405020304" pitchFamily="18" charset="0"/>
              </a:rPr>
              <a:t> = </a:t>
            </a:r>
            <a:r>
              <a:rPr lang="en-IN" i="0" dirty="0" err="1">
                <a:effectLst/>
                <a:latin typeface="Times New Roman" panose="02020603050405020304" pitchFamily="18" charset="0"/>
                <a:cs typeface="Times New Roman" panose="02020603050405020304" pitchFamily="18" charset="0"/>
              </a:rPr>
              <a:t>tf.convert_to_tensor</a:t>
            </a:r>
            <a:r>
              <a:rPr lang="en-IN" i="0" dirty="0">
                <a:effectLst/>
                <a:latin typeface="Times New Roman" panose="02020603050405020304" pitchFamily="18" charset="0"/>
                <a:cs typeface="Times New Roman" panose="02020603050405020304" pitchFamily="18" charset="0"/>
              </a:rPr>
              <a:t>(</a:t>
            </a:r>
            <a:r>
              <a:rPr lang="en-IN" i="0" dirty="0" err="1">
                <a:effectLst/>
                <a:latin typeface="Times New Roman" panose="02020603050405020304" pitchFamily="18" charset="0"/>
                <a:cs typeface="Times New Roman" panose="02020603050405020304" pitchFamily="18" charset="0"/>
              </a:rPr>
              <a:t>image_array</a:t>
            </a:r>
            <a:r>
              <a:rPr lang="en-IN" i="0" dirty="0">
                <a:effectLst/>
                <a:latin typeface="Times New Roman" panose="02020603050405020304" pitchFamily="18" charset="0"/>
                <a:cs typeface="Times New Roman" panose="02020603050405020304" pitchFamily="18" charset="0"/>
              </a:rPr>
              <a:t>, </a:t>
            </a:r>
            <a:r>
              <a:rPr lang="en-IN" i="0" dirty="0" err="1">
                <a:effectLst/>
                <a:latin typeface="Times New Roman" panose="02020603050405020304" pitchFamily="18" charset="0"/>
                <a:cs typeface="Times New Roman" panose="02020603050405020304" pitchFamily="18" charset="0"/>
              </a:rPr>
              <a:t>dtype</a:t>
            </a:r>
            <a:r>
              <a:rPr lang="en-IN" i="0" dirty="0">
                <a:effectLst/>
                <a:latin typeface="Times New Roman" panose="02020603050405020304" pitchFamily="18" charset="0"/>
                <a:cs typeface="Times New Roman" panose="02020603050405020304" pitchFamily="18" charset="0"/>
              </a:rPr>
              <a:t>=tf.float32)</a:t>
            </a:r>
          </a:p>
          <a:p>
            <a:r>
              <a:rPr lang="en-IN" i="0" dirty="0">
                <a:effectLst/>
                <a:latin typeface="Times New Roman" panose="02020603050405020304" pitchFamily="18" charset="0"/>
                <a:cs typeface="Times New Roman" panose="02020603050405020304" pitchFamily="18" charset="0"/>
              </a:rPr>
              <a:t>    </a:t>
            </a:r>
            <a:r>
              <a:rPr lang="en-IN" i="0" dirty="0" err="1">
                <a:effectLst/>
                <a:latin typeface="Times New Roman" panose="02020603050405020304" pitchFamily="18" charset="0"/>
                <a:cs typeface="Times New Roman" panose="02020603050405020304" pitchFamily="18" charset="0"/>
              </a:rPr>
              <a:t>image_array</a:t>
            </a:r>
            <a:r>
              <a:rPr lang="en-IN" i="0" dirty="0">
                <a:effectLst/>
                <a:latin typeface="Times New Roman" panose="02020603050405020304" pitchFamily="18" charset="0"/>
                <a:cs typeface="Times New Roman" panose="02020603050405020304" pitchFamily="18" charset="0"/>
              </a:rPr>
              <a:t> = </a:t>
            </a:r>
            <a:r>
              <a:rPr lang="en-IN" i="0" dirty="0" err="1">
                <a:effectLst/>
                <a:latin typeface="Times New Roman" panose="02020603050405020304" pitchFamily="18" charset="0"/>
                <a:cs typeface="Times New Roman" panose="02020603050405020304" pitchFamily="18" charset="0"/>
              </a:rPr>
              <a:t>tf.expand_dims</a:t>
            </a:r>
            <a:r>
              <a:rPr lang="en-IN" i="0" dirty="0">
                <a:effectLst/>
                <a:latin typeface="Times New Roman" panose="02020603050405020304" pitchFamily="18" charset="0"/>
                <a:cs typeface="Times New Roman" panose="02020603050405020304" pitchFamily="18" charset="0"/>
              </a:rPr>
              <a:t>(</a:t>
            </a:r>
            <a:r>
              <a:rPr lang="en-IN" i="0" dirty="0" err="1">
                <a:effectLst/>
                <a:latin typeface="Times New Roman" panose="02020603050405020304" pitchFamily="18" charset="0"/>
                <a:cs typeface="Times New Roman" panose="02020603050405020304" pitchFamily="18" charset="0"/>
              </a:rPr>
              <a:t>image_array</a:t>
            </a:r>
            <a:r>
              <a:rPr lang="en-IN" i="0" dirty="0">
                <a:effectLst/>
                <a:latin typeface="Times New Roman" panose="02020603050405020304" pitchFamily="18" charset="0"/>
                <a:cs typeface="Times New Roman" panose="02020603050405020304" pitchFamily="18" charset="0"/>
              </a:rPr>
              <a:t>, axis=0) / 255.0</a:t>
            </a:r>
          </a:p>
          <a:p>
            <a:endParaRPr lang="en-IN" i="0" dirty="0">
              <a:effectLst/>
              <a:latin typeface="Times New Roman" panose="02020603050405020304" pitchFamily="18" charset="0"/>
              <a:cs typeface="Times New Roman" panose="02020603050405020304" pitchFamily="18" charset="0"/>
            </a:endParaRPr>
          </a:p>
          <a:p>
            <a:r>
              <a:rPr lang="en-IN" i="0" dirty="0">
                <a:effectLst/>
                <a:latin typeface="Times New Roman" panose="02020603050405020304" pitchFamily="18" charset="0"/>
                <a:cs typeface="Times New Roman" panose="02020603050405020304" pitchFamily="18" charset="0"/>
              </a:rPr>
              <a:t>    # Use the model as a callable function</a:t>
            </a:r>
          </a:p>
          <a:p>
            <a:r>
              <a:rPr lang="en-IN" i="0" dirty="0">
                <a:effectLst/>
                <a:latin typeface="Times New Roman" panose="02020603050405020304" pitchFamily="18" charset="0"/>
                <a:cs typeface="Times New Roman" panose="02020603050405020304" pitchFamily="18" charset="0"/>
              </a:rPr>
              <a:t>    prediction = model(</a:t>
            </a:r>
            <a:r>
              <a:rPr lang="en-IN" i="0" dirty="0" err="1">
                <a:effectLst/>
                <a:latin typeface="Times New Roman" panose="02020603050405020304" pitchFamily="18" charset="0"/>
                <a:cs typeface="Times New Roman" panose="02020603050405020304" pitchFamily="18" charset="0"/>
              </a:rPr>
              <a:t>image_array</a:t>
            </a:r>
            <a:r>
              <a:rPr lang="en-IN" i="0" dirty="0">
                <a:effectLst/>
                <a:latin typeface="Times New Roman" panose="02020603050405020304" pitchFamily="18" charset="0"/>
                <a:cs typeface="Times New Roman" panose="02020603050405020304" pitchFamily="18" charset="0"/>
              </a:rPr>
              <a:t>)</a:t>
            </a:r>
          </a:p>
          <a:p>
            <a:endParaRPr lang="en-IN" i="0" dirty="0">
              <a:effectLst/>
              <a:latin typeface="Times New Roman" panose="02020603050405020304" pitchFamily="18" charset="0"/>
              <a:cs typeface="Times New Roman" panose="02020603050405020304" pitchFamily="18" charset="0"/>
            </a:endParaRPr>
          </a:p>
          <a:p>
            <a:r>
              <a:rPr lang="en-IN" i="0" dirty="0">
                <a:effectLst/>
                <a:latin typeface="Times New Roman" panose="02020603050405020304" pitchFamily="18" charset="0"/>
                <a:cs typeface="Times New Roman" panose="02020603050405020304" pitchFamily="18" charset="0"/>
              </a:rPr>
              <a:t>    </a:t>
            </a:r>
            <a:r>
              <a:rPr lang="en-IN" i="0" dirty="0" err="1">
                <a:effectLst/>
                <a:latin typeface="Times New Roman" panose="02020603050405020304" pitchFamily="18" charset="0"/>
                <a:cs typeface="Times New Roman" panose="02020603050405020304" pitchFamily="18" charset="0"/>
              </a:rPr>
              <a:t>percentage_biodegradable</a:t>
            </a:r>
            <a:r>
              <a:rPr lang="en-IN" i="0" dirty="0">
                <a:effectLst/>
                <a:latin typeface="Times New Roman" panose="02020603050405020304" pitchFamily="18" charset="0"/>
                <a:cs typeface="Times New Roman" panose="02020603050405020304" pitchFamily="18" charset="0"/>
              </a:rPr>
              <a:t> = (1 - prediction[0][0]) * 100</a:t>
            </a:r>
          </a:p>
          <a:p>
            <a:r>
              <a:rPr lang="en-IN" i="0" dirty="0">
                <a:effectLst/>
                <a:latin typeface="Times New Roman" panose="02020603050405020304" pitchFamily="18" charset="0"/>
                <a:cs typeface="Times New Roman" panose="02020603050405020304" pitchFamily="18" charset="0"/>
              </a:rPr>
              <a:t>    </a:t>
            </a:r>
            <a:r>
              <a:rPr lang="en-IN" i="0" dirty="0" err="1">
                <a:effectLst/>
                <a:latin typeface="Times New Roman" panose="02020603050405020304" pitchFamily="18" charset="0"/>
                <a:cs typeface="Times New Roman" panose="02020603050405020304" pitchFamily="18" charset="0"/>
              </a:rPr>
              <a:t>percentage_non_biodegradable</a:t>
            </a:r>
            <a:r>
              <a:rPr lang="en-IN" i="0" dirty="0">
                <a:effectLst/>
                <a:latin typeface="Times New Roman" panose="02020603050405020304" pitchFamily="18" charset="0"/>
                <a:cs typeface="Times New Roman" panose="02020603050405020304" pitchFamily="18" charset="0"/>
              </a:rPr>
              <a:t> = prediction[0][0] * 100</a:t>
            </a:r>
          </a:p>
          <a:p>
            <a:endParaRPr lang="en-IN" i="0" dirty="0">
              <a:effectLst/>
              <a:latin typeface="Times New Roman" panose="02020603050405020304" pitchFamily="18" charset="0"/>
              <a:cs typeface="Times New Roman" panose="02020603050405020304" pitchFamily="18" charset="0"/>
            </a:endParaRPr>
          </a:p>
          <a:p>
            <a:r>
              <a:rPr lang="en-IN" i="0" dirty="0">
                <a:effectLst/>
                <a:latin typeface="Times New Roman" panose="02020603050405020304" pitchFamily="18" charset="0"/>
                <a:cs typeface="Times New Roman" panose="02020603050405020304" pitchFamily="18" charset="0"/>
              </a:rPr>
              <a:t>    return </a:t>
            </a:r>
            <a:r>
              <a:rPr lang="en-IN" i="0" dirty="0" err="1">
                <a:effectLst/>
                <a:latin typeface="Times New Roman" panose="02020603050405020304" pitchFamily="18" charset="0"/>
                <a:cs typeface="Times New Roman" panose="02020603050405020304" pitchFamily="18" charset="0"/>
              </a:rPr>
              <a:t>percentage_biodegradable</a:t>
            </a:r>
            <a:r>
              <a:rPr lang="en-IN" i="0" dirty="0">
                <a:effectLst/>
                <a:latin typeface="Times New Roman" panose="02020603050405020304" pitchFamily="18" charset="0"/>
                <a:cs typeface="Times New Roman" panose="02020603050405020304" pitchFamily="18" charset="0"/>
              </a:rPr>
              <a:t>, </a:t>
            </a:r>
            <a:r>
              <a:rPr lang="en-IN" i="0" dirty="0" err="1">
                <a:effectLst/>
                <a:latin typeface="Times New Roman" panose="02020603050405020304" pitchFamily="18" charset="0"/>
                <a:cs typeface="Times New Roman" panose="02020603050405020304" pitchFamily="18" charset="0"/>
              </a:rPr>
              <a:t>percentage_non_biodegradable</a:t>
            </a:r>
            <a:endParaRPr lang="en-IN" i="0" dirty="0">
              <a:effectLst/>
              <a:latin typeface="Times New Roman" panose="02020603050405020304" pitchFamily="18" charset="0"/>
              <a:cs typeface="Times New Roman" panose="02020603050405020304" pitchFamily="18" charset="0"/>
            </a:endParaRPr>
          </a:p>
          <a:p>
            <a:endParaRPr lang="en-IN" b="1" i="0" dirty="0">
              <a:effectLst/>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63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25B824D-F6B6-4C2B-3EFC-2EF60C04B834}"/>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spc="-5"/>
          </a:p>
        </p:txBody>
      </p:sp>
      <p:sp>
        <p:nvSpPr>
          <p:cNvPr id="3" name="object 4">
            <a:extLst>
              <a:ext uri="{FF2B5EF4-FFF2-40B4-BE49-F238E27FC236}">
                <a16:creationId xmlns:a16="http://schemas.microsoft.com/office/drawing/2014/main" id="{9299EA38-BC2E-40E5-9ADB-DECDC5D20675}"/>
              </a:ext>
            </a:extLst>
          </p:cNvPr>
          <p:cNvSpPr txBox="1">
            <a:spLocks noGrp="1"/>
          </p:cNvSpPr>
          <p:nvPr>
            <p:ph type="sldNum" sz="quarter" idx="7"/>
          </p:nvPr>
        </p:nvSpPr>
        <p:spPr>
          <a:xfrm>
            <a:off x="11107882" y="6468871"/>
            <a:ext cx="332033" cy="179536"/>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21</a:t>
            </a:fld>
            <a:endParaRPr dirty="0"/>
          </a:p>
        </p:txBody>
      </p:sp>
      <p:sp>
        <p:nvSpPr>
          <p:cNvPr id="4" name="object 2">
            <a:extLst>
              <a:ext uri="{FF2B5EF4-FFF2-40B4-BE49-F238E27FC236}">
                <a16:creationId xmlns:a16="http://schemas.microsoft.com/office/drawing/2014/main" id="{15FD223E-36E9-A7C9-5AFC-360263204A46}"/>
              </a:ext>
            </a:extLst>
          </p:cNvPr>
          <p:cNvSpPr txBox="1"/>
          <p:nvPr/>
        </p:nvSpPr>
        <p:spPr>
          <a:xfrm>
            <a:off x="753637" y="597862"/>
            <a:ext cx="8653397" cy="444352"/>
          </a:xfrm>
          <a:prstGeom prst="rect">
            <a:avLst/>
          </a:prstGeom>
        </p:spPr>
        <p:txBody>
          <a:bodyPr vert="horz" wrap="square" lIns="0" tIns="13335" rIns="0" bIns="0" rtlCol="0">
            <a:spAutoFit/>
          </a:bodyPr>
          <a:lstStyle>
            <a:defPPr>
              <a:defRPr lang="de-DE"/>
            </a:defPPr>
            <a:lvl1pPr marL="0" algn="l" defTabSz="914400" rtl="0" eaLnBrk="1" latinLnBrk="0" hangingPunct="1">
              <a:defRPr sz="18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5"/>
              </a:spcBef>
            </a:pPr>
            <a:r>
              <a:rPr lang="en-US" sz="2800" b="1" kern="0" dirty="0">
                <a:solidFill>
                  <a:srgbClr val="0070C0"/>
                </a:solidFill>
                <a:latin typeface="Times New Roman" panose="02020603050405020304" pitchFamily="18" charset="0"/>
                <a:cs typeface="Times New Roman" panose="02020603050405020304" pitchFamily="18" charset="0"/>
              </a:rPr>
              <a:t>DEMONSTRATION OF WORKING MODULES </a:t>
            </a:r>
          </a:p>
        </p:txBody>
      </p:sp>
      <p:sp>
        <p:nvSpPr>
          <p:cNvPr id="5" name="Text Placeholder 9">
            <a:extLst>
              <a:ext uri="{FF2B5EF4-FFF2-40B4-BE49-F238E27FC236}">
                <a16:creationId xmlns:a16="http://schemas.microsoft.com/office/drawing/2014/main" id="{EECAE53A-12E3-CF8F-0C09-F9FC5A063625}"/>
              </a:ext>
            </a:extLst>
          </p:cNvPr>
          <p:cNvSpPr txBox="1"/>
          <p:nvPr/>
        </p:nvSpPr>
        <p:spPr>
          <a:xfrm>
            <a:off x="685800" y="1528266"/>
            <a:ext cx="11050334" cy="450969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endParaRPr lang="en-US" sz="2200"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048062-48AD-9470-CBA8-EF7F7CB0BC25}"/>
              </a:ext>
            </a:extLst>
          </p:cNvPr>
          <p:cNvPicPr>
            <a:picLocks noChangeAspect="1"/>
          </p:cNvPicPr>
          <p:nvPr/>
        </p:nvPicPr>
        <p:blipFill>
          <a:blip r:embed="rId2"/>
          <a:stretch>
            <a:fillRect/>
          </a:stretch>
        </p:blipFill>
        <p:spPr>
          <a:xfrm>
            <a:off x="10747123" y="0"/>
            <a:ext cx="1444877" cy="1121761"/>
          </a:xfrm>
          <a:prstGeom prst="rect">
            <a:avLst/>
          </a:prstGeom>
        </p:spPr>
      </p:pic>
      <p:sp>
        <p:nvSpPr>
          <p:cNvPr id="13" name="TextBox 12">
            <a:extLst>
              <a:ext uri="{FF2B5EF4-FFF2-40B4-BE49-F238E27FC236}">
                <a16:creationId xmlns:a16="http://schemas.microsoft.com/office/drawing/2014/main" id="{7A4DA190-5D16-75CA-0BDA-D85B50FAE348}"/>
              </a:ext>
            </a:extLst>
          </p:cNvPr>
          <p:cNvSpPr txBox="1"/>
          <p:nvPr/>
        </p:nvSpPr>
        <p:spPr>
          <a:xfrm>
            <a:off x="983432" y="1844824"/>
            <a:ext cx="10945216" cy="458074"/>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5BA16AB-720C-2358-8F31-88AE63684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37" y="1844824"/>
            <a:ext cx="5543254" cy="3604170"/>
          </a:xfrm>
          <a:prstGeom prst="rect">
            <a:avLst/>
          </a:prstGeom>
        </p:spPr>
      </p:pic>
      <p:sp>
        <p:nvSpPr>
          <p:cNvPr id="9" name="TextBox 8">
            <a:extLst>
              <a:ext uri="{FF2B5EF4-FFF2-40B4-BE49-F238E27FC236}">
                <a16:creationId xmlns:a16="http://schemas.microsoft.com/office/drawing/2014/main" id="{D33CEA9F-4962-B359-EF99-4023B7359BFC}"/>
              </a:ext>
            </a:extLst>
          </p:cNvPr>
          <p:cNvSpPr txBox="1"/>
          <p:nvPr/>
        </p:nvSpPr>
        <p:spPr>
          <a:xfrm>
            <a:off x="1122218" y="5578516"/>
            <a:ext cx="4572265" cy="37407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FIG1 INITIAL SELECTION INTERFACE</a:t>
            </a:r>
          </a:p>
        </p:txBody>
      </p:sp>
      <p:pic>
        <p:nvPicPr>
          <p:cNvPr id="11" name="Picture 10">
            <a:extLst>
              <a:ext uri="{FF2B5EF4-FFF2-40B4-BE49-F238E27FC236}">
                <a16:creationId xmlns:a16="http://schemas.microsoft.com/office/drawing/2014/main" id="{401688D0-9498-E1E5-8B47-444057412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728" y="1844825"/>
            <a:ext cx="5346260" cy="3604170"/>
          </a:xfrm>
          <a:prstGeom prst="rect">
            <a:avLst/>
          </a:prstGeom>
        </p:spPr>
      </p:pic>
      <p:sp>
        <p:nvSpPr>
          <p:cNvPr id="12" name="TextBox 11">
            <a:extLst>
              <a:ext uri="{FF2B5EF4-FFF2-40B4-BE49-F238E27FC236}">
                <a16:creationId xmlns:a16="http://schemas.microsoft.com/office/drawing/2014/main" id="{3A075890-6B3B-9175-5BBA-A0085EAD1E46}"/>
              </a:ext>
            </a:extLst>
          </p:cNvPr>
          <p:cNvSpPr txBox="1"/>
          <p:nvPr/>
        </p:nvSpPr>
        <p:spPr>
          <a:xfrm>
            <a:off x="6676393" y="5578516"/>
            <a:ext cx="4913229" cy="37407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FIG2  UPLOAD AND CLASSIFY BUTTONS</a:t>
            </a:r>
          </a:p>
        </p:txBody>
      </p:sp>
    </p:spTree>
    <p:extLst>
      <p:ext uri="{BB962C8B-B14F-4D97-AF65-F5344CB8AC3E}">
        <p14:creationId xmlns:p14="http://schemas.microsoft.com/office/powerpoint/2010/main" val="1456936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D1F2B-29CD-1248-58DB-45EF8BA77D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6877" y="1496291"/>
            <a:ext cx="4384963" cy="3730335"/>
          </a:xfrm>
          <a:prstGeom prst="rect">
            <a:avLst/>
          </a:prstGeom>
        </p:spPr>
      </p:pic>
      <p:pic>
        <p:nvPicPr>
          <p:cNvPr id="5" name="Picture 4">
            <a:extLst>
              <a:ext uri="{FF2B5EF4-FFF2-40B4-BE49-F238E27FC236}">
                <a16:creationId xmlns:a16="http://schemas.microsoft.com/office/drawing/2014/main" id="{7B3082A1-FDA6-205F-7DC1-350AF7099A8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41128" y="1496291"/>
            <a:ext cx="4488872" cy="3730335"/>
          </a:xfrm>
          <a:prstGeom prst="rect">
            <a:avLst/>
          </a:prstGeom>
        </p:spPr>
      </p:pic>
      <p:sp>
        <p:nvSpPr>
          <p:cNvPr id="9" name="TextBox 8">
            <a:extLst>
              <a:ext uri="{FF2B5EF4-FFF2-40B4-BE49-F238E27FC236}">
                <a16:creationId xmlns:a16="http://schemas.microsoft.com/office/drawing/2014/main" id="{E587D0D4-50F2-54A4-2DB4-C12A04ADAE33}"/>
              </a:ext>
            </a:extLst>
          </p:cNvPr>
          <p:cNvSpPr txBox="1"/>
          <p:nvPr/>
        </p:nvSpPr>
        <p:spPr>
          <a:xfrm>
            <a:off x="800096" y="5992193"/>
            <a:ext cx="624494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FIG3 BIODEGRADABLE INPUT IMAGE UPLOAD</a:t>
            </a:r>
          </a:p>
        </p:txBody>
      </p:sp>
      <p:sp>
        <p:nvSpPr>
          <p:cNvPr id="10" name="TextBox 9">
            <a:extLst>
              <a:ext uri="{FF2B5EF4-FFF2-40B4-BE49-F238E27FC236}">
                <a16:creationId xmlns:a16="http://schemas.microsoft.com/office/drawing/2014/main" id="{DD085B38-038B-CE1D-9FC9-C2A90179EA0B}"/>
              </a:ext>
            </a:extLst>
          </p:cNvPr>
          <p:cNvSpPr txBox="1"/>
          <p:nvPr/>
        </p:nvSpPr>
        <p:spPr>
          <a:xfrm>
            <a:off x="7897090" y="5992193"/>
            <a:ext cx="539288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FIG4 OUTPUT OF FIG3 </a:t>
            </a:r>
          </a:p>
        </p:txBody>
      </p:sp>
      <p:pic>
        <p:nvPicPr>
          <p:cNvPr id="2" name="Picture 1">
            <a:extLst>
              <a:ext uri="{FF2B5EF4-FFF2-40B4-BE49-F238E27FC236}">
                <a16:creationId xmlns:a16="http://schemas.microsoft.com/office/drawing/2014/main" id="{D3C3624E-76FA-2B54-CB33-C426C0A5D678}"/>
              </a:ext>
            </a:extLst>
          </p:cNvPr>
          <p:cNvPicPr>
            <a:picLocks noChangeAspect="1"/>
          </p:cNvPicPr>
          <p:nvPr/>
        </p:nvPicPr>
        <p:blipFill>
          <a:blip r:embed="rId4"/>
          <a:stretch>
            <a:fillRect/>
          </a:stretch>
        </p:blipFill>
        <p:spPr>
          <a:xfrm>
            <a:off x="10747123" y="0"/>
            <a:ext cx="1444877" cy="1121761"/>
          </a:xfrm>
          <a:prstGeom prst="rect">
            <a:avLst/>
          </a:prstGeom>
        </p:spPr>
      </p:pic>
      <p:sp>
        <p:nvSpPr>
          <p:cNvPr id="4" name="object 3">
            <a:extLst>
              <a:ext uri="{FF2B5EF4-FFF2-40B4-BE49-F238E27FC236}">
                <a16:creationId xmlns:a16="http://schemas.microsoft.com/office/drawing/2014/main" id="{A7969D34-2019-5121-701C-5FDDECEAE860}"/>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6" name="object 4">
            <a:extLst>
              <a:ext uri="{FF2B5EF4-FFF2-40B4-BE49-F238E27FC236}">
                <a16:creationId xmlns:a16="http://schemas.microsoft.com/office/drawing/2014/main" id="{6AD27F03-AB4C-B334-5DB2-D9D6D9EC91A8}"/>
              </a:ext>
            </a:extLst>
          </p:cNvPr>
          <p:cNvSpPr txBox="1">
            <a:spLocks/>
          </p:cNvSpPr>
          <p:nvPr/>
        </p:nvSpPr>
        <p:spPr>
          <a:xfrm>
            <a:off x="11107882" y="6468871"/>
            <a:ext cx="332033" cy="179536"/>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22</a:t>
            </a:fld>
            <a:endParaRPr lang="en-IN" dirty="0"/>
          </a:p>
        </p:txBody>
      </p:sp>
    </p:spTree>
    <p:extLst>
      <p:ext uri="{BB962C8B-B14F-4D97-AF65-F5344CB8AC3E}">
        <p14:creationId xmlns:p14="http://schemas.microsoft.com/office/powerpoint/2010/main" val="374070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3082A1-FDA6-205F-7DC1-350AF7099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033" y="1633398"/>
            <a:ext cx="4571995" cy="3591204"/>
          </a:xfrm>
          <a:prstGeom prst="rect">
            <a:avLst/>
          </a:prstGeom>
        </p:spPr>
      </p:pic>
      <p:pic>
        <p:nvPicPr>
          <p:cNvPr id="7" name="Picture 6">
            <a:extLst>
              <a:ext uri="{FF2B5EF4-FFF2-40B4-BE49-F238E27FC236}">
                <a16:creationId xmlns:a16="http://schemas.microsoft.com/office/drawing/2014/main" id="{CB012E7A-B8B4-2728-833B-E4240B4F8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80" y="1685353"/>
            <a:ext cx="4571994" cy="3487294"/>
          </a:xfrm>
          <a:prstGeom prst="rect">
            <a:avLst/>
          </a:prstGeom>
        </p:spPr>
      </p:pic>
      <p:sp>
        <p:nvSpPr>
          <p:cNvPr id="9" name="TextBox 8">
            <a:extLst>
              <a:ext uri="{FF2B5EF4-FFF2-40B4-BE49-F238E27FC236}">
                <a16:creationId xmlns:a16="http://schemas.microsoft.com/office/drawing/2014/main" id="{E587D0D4-50F2-54A4-2DB4-C12A04ADAE33}"/>
              </a:ext>
            </a:extLst>
          </p:cNvPr>
          <p:cNvSpPr txBox="1"/>
          <p:nvPr/>
        </p:nvSpPr>
        <p:spPr>
          <a:xfrm>
            <a:off x="335979" y="5992193"/>
            <a:ext cx="623454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FIG5  IMAGE UPLOADED AS NONBIODEGRADABLE</a:t>
            </a:r>
          </a:p>
        </p:txBody>
      </p:sp>
      <p:sp>
        <p:nvSpPr>
          <p:cNvPr id="10" name="TextBox 9">
            <a:extLst>
              <a:ext uri="{FF2B5EF4-FFF2-40B4-BE49-F238E27FC236}">
                <a16:creationId xmlns:a16="http://schemas.microsoft.com/office/drawing/2014/main" id="{DD085B38-038B-CE1D-9FC9-C2A90179EA0B}"/>
              </a:ext>
            </a:extLst>
          </p:cNvPr>
          <p:cNvSpPr txBox="1"/>
          <p:nvPr/>
        </p:nvSpPr>
        <p:spPr>
          <a:xfrm>
            <a:off x="7284022" y="5992193"/>
            <a:ext cx="409401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FIG6 OUTPUT OF FIG5</a:t>
            </a:r>
          </a:p>
        </p:txBody>
      </p:sp>
      <p:pic>
        <p:nvPicPr>
          <p:cNvPr id="2" name="Picture 1">
            <a:extLst>
              <a:ext uri="{FF2B5EF4-FFF2-40B4-BE49-F238E27FC236}">
                <a16:creationId xmlns:a16="http://schemas.microsoft.com/office/drawing/2014/main" id="{905478C5-BA43-B849-3BE2-A27EAD89899E}"/>
              </a:ext>
            </a:extLst>
          </p:cNvPr>
          <p:cNvPicPr>
            <a:picLocks noChangeAspect="1"/>
          </p:cNvPicPr>
          <p:nvPr/>
        </p:nvPicPr>
        <p:blipFill>
          <a:blip r:embed="rId4"/>
          <a:stretch>
            <a:fillRect/>
          </a:stretch>
        </p:blipFill>
        <p:spPr>
          <a:xfrm>
            <a:off x="10747123" y="0"/>
            <a:ext cx="1444877" cy="1121761"/>
          </a:xfrm>
          <a:prstGeom prst="rect">
            <a:avLst/>
          </a:prstGeom>
        </p:spPr>
      </p:pic>
      <p:sp>
        <p:nvSpPr>
          <p:cNvPr id="4" name="object 3">
            <a:extLst>
              <a:ext uri="{FF2B5EF4-FFF2-40B4-BE49-F238E27FC236}">
                <a16:creationId xmlns:a16="http://schemas.microsoft.com/office/drawing/2014/main" id="{988CE6FE-1770-BC9F-E984-06C1F25F0F1E}"/>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6" name="object 4">
            <a:extLst>
              <a:ext uri="{FF2B5EF4-FFF2-40B4-BE49-F238E27FC236}">
                <a16:creationId xmlns:a16="http://schemas.microsoft.com/office/drawing/2014/main" id="{4A00CF1C-E8C5-993D-92A8-6A81617964C7}"/>
              </a:ext>
            </a:extLst>
          </p:cNvPr>
          <p:cNvSpPr txBox="1">
            <a:spLocks/>
          </p:cNvSpPr>
          <p:nvPr/>
        </p:nvSpPr>
        <p:spPr>
          <a:xfrm>
            <a:off x="11107882" y="6468871"/>
            <a:ext cx="332033" cy="179536"/>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23</a:t>
            </a:fld>
            <a:endParaRPr lang="en-IN" dirty="0"/>
          </a:p>
        </p:txBody>
      </p:sp>
    </p:spTree>
    <p:extLst>
      <p:ext uri="{BB962C8B-B14F-4D97-AF65-F5344CB8AC3E}">
        <p14:creationId xmlns:p14="http://schemas.microsoft.com/office/powerpoint/2010/main" val="368535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25B824D-F6B6-4C2B-3EFC-2EF60C04B834}"/>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spc="-5"/>
          </a:p>
        </p:txBody>
      </p:sp>
      <p:sp>
        <p:nvSpPr>
          <p:cNvPr id="3" name="object 4">
            <a:extLst>
              <a:ext uri="{FF2B5EF4-FFF2-40B4-BE49-F238E27FC236}">
                <a16:creationId xmlns:a16="http://schemas.microsoft.com/office/drawing/2014/main" id="{9299EA38-BC2E-40E5-9ADB-DECDC5D20675}"/>
              </a:ext>
            </a:extLst>
          </p:cNvPr>
          <p:cNvSpPr txBox="1">
            <a:spLocks noGrp="1"/>
          </p:cNvSpPr>
          <p:nvPr>
            <p:ph type="sldNum" sz="quarter" idx="7"/>
          </p:nvPr>
        </p:nvSpPr>
        <p:spPr>
          <a:xfrm>
            <a:off x="11253355" y="6468871"/>
            <a:ext cx="186560" cy="182372"/>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24</a:t>
            </a:fld>
            <a:endParaRPr/>
          </a:p>
        </p:txBody>
      </p:sp>
      <p:sp>
        <p:nvSpPr>
          <p:cNvPr id="4" name="object 2">
            <a:extLst>
              <a:ext uri="{FF2B5EF4-FFF2-40B4-BE49-F238E27FC236}">
                <a16:creationId xmlns:a16="http://schemas.microsoft.com/office/drawing/2014/main" id="{15FD223E-36E9-A7C9-5AFC-360263204A46}"/>
              </a:ext>
            </a:extLst>
          </p:cNvPr>
          <p:cNvSpPr txBox="1"/>
          <p:nvPr/>
        </p:nvSpPr>
        <p:spPr>
          <a:xfrm>
            <a:off x="3143672" y="738224"/>
            <a:ext cx="4392488" cy="505908"/>
          </a:xfrm>
          <a:prstGeom prst="rect">
            <a:avLst/>
          </a:prstGeom>
        </p:spPr>
        <p:txBody>
          <a:bodyPr vert="horz" wrap="square" lIns="0" tIns="13335" rIns="0" bIns="0" rtlCol="0">
            <a:spAutoFit/>
          </a:bodyPr>
          <a:lstStyle>
            <a:defPPr>
              <a:defRPr lang="de-DE"/>
            </a:defPPr>
            <a:lvl1pPr marL="0" algn="l" defTabSz="914400" rtl="0" eaLnBrk="1" latinLnBrk="0" hangingPunct="1">
              <a:defRPr sz="18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spcBef>
                <a:spcPts val="105"/>
              </a:spcBef>
            </a:pPr>
            <a:r>
              <a:rPr lang="en-US" sz="3200" b="1" kern="0" dirty="0">
                <a:solidFill>
                  <a:srgbClr val="0070C0"/>
                </a:solidFill>
                <a:latin typeface="Times New Roman" panose="02020603050405020304" pitchFamily="18" charset="0"/>
                <a:cs typeface="Times New Roman" panose="02020603050405020304" pitchFamily="18" charset="0"/>
              </a:rPr>
              <a:t> </a:t>
            </a:r>
            <a:r>
              <a:rPr lang="en-US" sz="2800" b="1" kern="0" dirty="0">
                <a:solidFill>
                  <a:srgbClr val="0070C0"/>
                </a:solidFill>
                <a:latin typeface="Times New Roman" panose="02020603050405020304" pitchFamily="18" charset="0"/>
                <a:cs typeface="Times New Roman" panose="02020603050405020304" pitchFamily="18" charset="0"/>
              </a:rPr>
              <a:t>CONCLUSION</a:t>
            </a:r>
          </a:p>
        </p:txBody>
      </p:sp>
      <p:sp>
        <p:nvSpPr>
          <p:cNvPr id="5" name="Text Placeholder 9">
            <a:extLst>
              <a:ext uri="{FF2B5EF4-FFF2-40B4-BE49-F238E27FC236}">
                <a16:creationId xmlns:a16="http://schemas.microsoft.com/office/drawing/2014/main" id="{EECAE53A-12E3-CF8F-0C09-F9FC5A063625}"/>
              </a:ext>
            </a:extLst>
          </p:cNvPr>
          <p:cNvSpPr txBox="1"/>
          <p:nvPr/>
        </p:nvSpPr>
        <p:spPr>
          <a:xfrm>
            <a:off x="685800" y="1528266"/>
            <a:ext cx="11050334" cy="450969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endParaRPr lang="en-US" sz="2200"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048062-48AD-9470-CBA8-EF7F7CB0BC25}"/>
              </a:ext>
            </a:extLst>
          </p:cNvPr>
          <p:cNvPicPr>
            <a:picLocks noChangeAspect="1"/>
          </p:cNvPicPr>
          <p:nvPr/>
        </p:nvPicPr>
        <p:blipFill>
          <a:blip r:embed="rId2"/>
          <a:stretch>
            <a:fillRect/>
          </a:stretch>
        </p:blipFill>
        <p:spPr>
          <a:xfrm>
            <a:off x="10747123" y="0"/>
            <a:ext cx="1444877" cy="1121761"/>
          </a:xfrm>
          <a:prstGeom prst="rect">
            <a:avLst/>
          </a:prstGeom>
        </p:spPr>
      </p:pic>
      <p:sp>
        <p:nvSpPr>
          <p:cNvPr id="13" name="TextBox 12">
            <a:extLst>
              <a:ext uri="{FF2B5EF4-FFF2-40B4-BE49-F238E27FC236}">
                <a16:creationId xmlns:a16="http://schemas.microsoft.com/office/drawing/2014/main" id="{7A4DA190-5D16-75CA-0BDA-D85B50FAE348}"/>
              </a:ext>
            </a:extLst>
          </p:cNvPr>
          <p:cNvSpPr txBox="1"/>
          <p:nvPr/>
        </p:nvSpPr>
        <p:spPr>
          <a:xfrm>
            <a:off x="983432" y="1844824"/>
            <a:ext cx="10945216" cy="277794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Developed a waste classification system using deep learning and a user-friendly interface.</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Prepared and preprocessed image data using TensorFlow and Keras.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Designed a CNN architecture for accurate waste item classification.</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Trained and saved the model for efficient future use.</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Created a GUI for easy interaction, promoting sustainable waste management practices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01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0A66-FF94-9DC4-8D0F-8A37C1AF5041}"/>
              </a:ext>
            </a:extLst>
          </p:cNvPr>
          <p:cNvSpPr>
            <a:spLocks noGrp="1"/>
          </p:cNvSpPr>
          <p:nvPr>
            <p:ph type="title"/>
          </p:nvPr>
        </p:nvSpPr>
        <p:spPr>
          <a:xfrm>
            <a:off x="3844636" y="469035"/>
            <a:ext cx="4128655" cy="1068820"/>
          </a:xfrm>
        </p:spPr>
        <p:txBody>
          <a:bodyPr>
            <a:normAutofit/>
          </a:bodyPr>
          <a:lstStyle/>
          <a:p>
            <a:pPr algn="ctr"/>
            <a:r>
              <a:rPr lang="en-IN" sz="2800" b="1" dirty="0">
                <a:solidFill>
                  <a:srgbClr val="0070C0"/>
                </a:solidFill>
                <a:latin typeface="Times New Roman" panose="02020603050405020304" pitchFamily="18" charset="0"/>
                <a:cs typeface="Times New Roman" panose="02020603050405020304" pitchFamily="18" charset="0"/>
              </a:rPr>
              <a:t>ACTION PLAN</a:t>
            </a:r>
          </a:p>
        </p:txBody>
      </p:sp>
      <p:sp>
        <p:nvSpPr>
          <p:cNvPr id="3" name="Content Placeholder 2">
            <a:extLst>
              <a:ext uri="{FF2B5EF4-FFF2-40B4-BE49-F238E27FC236}">
                <a16:creationId xmlns:a16="http://schemas.microsoft.com/office/drawing/2014/main" id="{8DC7E144-65E2-ECCF-53C9-309A444E00F8}"/>
              </a:ext>
            </a:extLst>
          </p:cNvPr>
          <p:cNvSpPr>
            <a:spLocks noGrp="1"/>
          </p:cNvSpPr>
          <p:nvPr>
            <p:ph idx="1"/>
          </p:nvPr>
        </p:nvSpPr>
        <p:spPr/>
        <p:txBody>
          <a:bodyPr>
            <a:normAutofit/>
          </a:bodyPr>
          <a:lstStyle/>
          <a:p>
            <a:pPr marL="514350" indent="-514350">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Enhance GUI:</a:t>
            </a:r>
          </a:p>
          <a:p>
            <a:pPr>
              <a:lnSpc>
                <a:spcPct val="150000"/>
              </a:lnSpc>
            </a:pPr>
            <a:r>
              <a:rPr lang="en-IN" sz="1800" dirty="0">
                <a:latin typeface="Times New Roman" panose="02020603050405020304" pitchFamily="18" charset="0"/>
                <a:cs typeface="Times New Roman" panose="02020603050405020304" pitchFamily="18" charset="0"/>
              </a:rPr>
              <a:t>Improve user interface for better user experience.</a:t>
            </a:r>
          </a:p>
          <a:p>
            <a:pPr>
              <a:lnSpc>
                <a:spcPct val="150000"/>
              </a:lnSpc>
            </a:pPr>
            <a:r>
              <a:rPr lang="en-US" sz="1800" dirty="0">
                <a:latin typeface="Times New Roman" panose="02020603050405020304" pitchFamily="18" charset="0"/>
                <a:cs typeface="Times New Roman" panose="02020603050405020304" pitchFamily="18" charset="0"/>
              </a:rPr>
              <a:t>Implement visual enhancements to make the application more appealing.</a:t>
            </a: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b="1"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Collect More Waste Images:</a:t>
            </a:r>
          </a:p>
          <a:p>
            <a:pPr>
              <a:lnSpc>
                <a:spcPct val="150000"/>
              </a:lnSpc>
            </a:pPr>
            <a:r>
              <a:rPr lang="en-US" sz="1800" dirty="0">
                <a:latin typeface="Times New Roman" panose="02020603050405020304" pitchFamily="18" charset="0"/>
                <a:cs typeface="Times New Roman" panose="02020603050405020304" pitchFamily="18" charset="0"/>
              </a:rPr>
              <a:t>Focus on capturing images from various sources and environments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0DD5CE-7536-5B48-A1FF-9FC511418D04}"/>
              </a:ext>
            </a:extLst>
          </p:cNvPr>
          <p:cNvPicPr>
            <a:picLocks noChangeAspect="1"/>
          </p:cNvPicPr>
          <p:nvPr/>
        </p:nvPicPr>
        <p:blipFill>
          <a:blip r:embed="rId2"/>
          <a:stretch>
            <a:fillRect/>
          </a:stretch>
        </p:blipFill>
        <p:spPr>
          <a:xfrm>
            <a:off x="10747123" y="0"/>
            <a:ext cx="1444877" cy="1121761"/>
          </a:xfrm>
          <a:prstGeom prst="rect">
            <a:avLst/>
          </a:prstGeom>
        </p:spPr>
      </p:pic>
      <p:sp>
        <p:nvSpPr>
          <p:cNvPr id="5" name="object 3">
            <a:extLst>
              <a:ext uri="{FF2B5EF4-FFF2-40B4-BE49-F238E27FC236}">
                <a16:creationId xmlns:a16="http://schemas.microsoft.com/office/drawing/2014/main" id="{41D9ECEF-8228-1372-6D27-5E5DDEAABD2C}"/>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6" name="object 4">
            <a:extLst>
              <a:ext uri="{FF2B5EF4-FFF2-40B4-BE49-F238E27FC236}">
                <a16:creationId xmlns:a16="http://schemas.microsoft.com/office/drawing/2014/main" id="{F5AFA200-8281-B4A6-718C-52463C461C1E}"/>
              </a:ext>
            </a:extLst>
          </p:cNvPr>
          <p:cNvSpPr txBox="1">
            <a:spLocks/>
          </p:cNvSpPr>
          <p:nvPr/>
        </p:nvSpPr>
        <p:spPr>
          <a:xfrm>
            <a:off x="11107882" y="6468871"/>
            <a:ext cx="332033" cy="179536"/>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375"/>
              </a:lnSpc>
            </a:pPr>
            <a:fld id="{81D60167-4931-47E6-BA6A-407CBD079E47}" type="slidenum">
              <a:rPr lang="en-IN" spc="-10" smtClean="0"/>
              <a:pPr marL="25400">
                <a:lnSpc>
                  <a:spcPts val="1375"/>
                </a:lnSpc>
              </a:pPr>
              <a:t>25</a:t>
            </a:fld>
            <a:endParaRPr lang="en-IN" dirty="0"/>
          </a:p>
        </p:txBody>
      </p:sp>
    </p:spTree>
    <p:extLst>
      <p:ext uri="{BB962C8B-B14F-4D97-AF65-F5344CB8AC3E}">
        <p14:creationId xmlns:p14="http://schemas.microsoft.com/office/powerpoint/2010/main" val="342707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BD82-080E-8723-F372-400508964596}"/>
              </a:ext>
            </a:extLst>
          </p:cNvPr>
          <p:cNvSpPr>
            <a:spLocks noGrp="1"/>
          </p:cNvSpPr>
          <p:nvPr>
            <p:ph type="ctrTitle"/>
          </p:nvPr>
        </p:nvSpPr>
        <p:spPr>
          <a:xfrm>
            <a:off x="2251363" y="415141"/>
            <a:ext cx="6831724" cy="709448"/>
          </a:xfrm>
        </p:spPr>
        <p:txBody>
          <a:bodyPr>
            <a:normAutofit/>
          </a:bodyPr>
          <a:lstStyle/>
          <a:p>
            <a:r>
              <a:rPr lang="en-US" sz="2800" b="1" dirty="0">
                <a:solidFill>
                  <a:srgbClr val="0070C0"/>
                </a:solidFill>
                <a:latin typeface="Times New Roman" panose="02020603050405020304" pitchFamily="18" charset="0"/>
                <a:cs typeface="Times New Roman" panose="02020603050405020304" pitchFamily="18" charset="0"/>
              </a:rPr>
              <a:t>ABSTRACT</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BAF2DA3-CB90-A47B-154C-4696F73492AA}"/>
              </a:ext>
            </a:extLst>
          </p:cNvPr>
          <p:cNvSpPr>
            <a:spLocks noGrp="1"/>
          </p:cNvSpPr>
          <p:nvPr>
            <p:ph type="subTitle" idx="1"/>
          </p:nvPr>
        </p:nvSpPr>
        <p:spPr>
          <a:xfrm>
            <a:off x="480475" y="1361067"/>
            <a:ext cx="10988566" cy="549692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metropolitan cities in India alone produce about 10 million tons of waste. That is, if left untreated, the waste materials will cause several types of pollution which are water, soil and air that destroy our ecosystem completely. People can avoid this madness by being waste conscious at an individual level. Lack of awareness and weak imposition of rules by authorities on separate household garbage pick-up are some reasons why many policies have failed to accomplish this. Thus, we aim to monitor and fine them whenever they don't obey the rules in segregating their household wastes. This project mainly deals with using web camera images to determine the percentage of non-segregating biodegradable from non-biodegradable waste during its collection by the municipal bodies for determining the fines based on improper disposal methods of waste products. One way of analyzing the proportion of non-segregated garbage is through Convolution Neural Networks (CNN), a deep learning algorithm. </a:t>
            </a:r>
            <a:endParaRPr lang="en-IN" sz="180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69D86ED8-728B-245F-C33E-47CD69D97C96}"/>
              </a:ext>
            </a:extLst>
          </p:cNvPr>
          <p:cNvSpPr/>
          <p:nvPr/>
        </p:nvSpPr>
        <p:spPr>
          <a:xfrm>
            <a:off x="10746730" y="6"/>
            <a:ext cx="1444623" cy="1124583"/>
          </a:xfrm>
          <a:prstGeom prst="rect">
            <a:avLst/>
          </a:prstGeom>
          <a:blipFill>
            <a:blip r:embed="rId2"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CFAB8D15-E647-A970-3DD0-32E4A0C008FA}"/>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6" name="object 5">
            <a:extLst>
              <a:ext uri="{FF2B5EF4-FFF2-40B4-BE49-F238E27FC236}">
                <a16:creationId xmlns:a16="http://schemas.microsoft.com/office/drawing/2014/main" id="{86DBADF3-40B1-DE15-79CC-326E7E8ABBEC}"/>
              </a:ext>
            </a:extLst>
          </p:cNvPr>
          <p:cNvSpPr txBox="1">
            <a:spLocks/>
          </p:cNvSpPr>
          <p:nvPr/>
        </p:nvSpPr>
        <p:spPr>
          <a:xfrm>
            <a:off x="11311645" y="6468871"/>
            <a:ext cx="128270"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fld id="{81D60167-4931-47E6-BA6A-407CBD079E47}" type="slidenum">
              <a:rPr lang="en-IN" spc="-10" smtClean="0"/>
              <a:pPr marL="25400"/>
              <a:t>3</a:t>
            </a:fld>
            <a:endParaRPr lang="en-IN" spc="-10" dirty="0"/>
          </a:p>
        </p:txBody>
      </p:sp>
    </p:spTree>
    <p:extLst>
      <p:ext uri="{BB962C8B-B14F-4D97-AF65-F5344CB8AC3E}">
        <p14:creationId xmlns:p14="http://schemas.microsoft.com/office/powerpoint/2010/main" val="189226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66E4-D834-0591-84AC-DFA4317BEB2C}"/>
              </a:ext>
            </a:extLst>
          </p:cNvPr>
          <p:cNvSpPr>
            <a:spLocks noGrp="1"/>
          </p:cNvSpPr>
          <p:nvPr>
            <p:ph type="title"/>
          </p:nvPr>
        </p:nvSpPr>
        <p:spPr>
          <a:xfrm>
            <a:off x="838200" y="283780"/>
            <a:ext cx="10515600" cy="599090"/>
          </a:xfrm>
        </p:spPr>
        <p:txBody>
          <a:bodyPr>
            <a:norm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INTRODUCTION</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068F3C-FF0E-48AA-1549-389C50BC5845}"/>
              </a:ext>
            </a:extLst>
          </p:cNvPr>
          <p:cNvSpPr>
            <a:spLocks noGrp="1"/>
          </p:cNvSpPr>
          <p:nvPr>
            <p:ph idx="1"/>
          </p:nvPr>
        </p:nvSpPr>
        <p:spPr>
          <a:xfrm>
            <a:off x="838200" y="1434662"/>
            <a:ext cx="10515600" cy="4742301"/>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India generates 133,760 </a:t>
            </a:r>
            <a:r>
              <a:rPr lang="en-US" sz="1800" dirty="0" err="1">
                <a:latin typeface="Times New Roman" panose="02020603050405020304" pitchFamily="18" charset="0"/>
                <a:cs typeface="Times New Roman" panose="02020603050405020304" pitchFamily="18" charset="0"/>
              </a:rPr>
              <a:t>tonnes</a:t>
            </a:r>
            <a:r>
              <a:rPr lang="en-US" sz="1800" dirty="0">
                <a:latin typeface="Times New Roman" panose="02020603050405020304" pitchFamily="18" charset="0"/>
                <a:cs typeface="Times New Roman" panose="02020603050405020304" pitchFamily="18" charset="0"/>
              </a:rPr>
              <a:t> of Municipal Solid Waste daily, but only collects 91,152 </a:t>
            </a:r>
            <a:r>
              <a:rPr lang="en-US" sz="1800" dirty="0" err="1">
                <a:latin typeface="Times New Roman" panose="02020603050405020304" pitchFamily="18" charset="0"/>
                <a:cs typeface="Times New Roman" panose="02020603050405020304" pitchFamily="18" charset="0"/>
              </a:rPr>
              <a:t>tonnes</a:t>
            </a:r>
            <a:r>
              <a:rPr lang="en-US" sz="1800" dirty="0">
                <a:latin typeface="Times New Roman" panose="02020603050405020304" pitchFamily="18" charset="0"/>
                <a:cs typeface="Times New Roman" panose="02020603050405020304" pitchFamily="18" charset="0"/>
              </a:rPr>
              <a:t> and treats 25,884 </a:t>
            </a:r>
            <a:r>
              <a:rPr lang="en-US" sz="1800" dirty="0" err="1">
                <a:latin typeface="Times New Roman" panose="02020603050405020304" pitchFamily="18" charset="0"/>
                <a:cs typeface="Times New Roman" panose="02020603050405020304" pitchFamily="18" charset="0"/>
              </a:rPr>
              <a:t>tonnes</a:t>
            </a:r>
            <a:r>
              <a:rPr lang="en-US" sz="1800" dirty="0">
                <a:latin typeface="Times New Roman" panose="02020603050405020304" pitchFamily="18" charset="0"/>
                <a:cs typeface="Times New Roman" panose="02020603050405020304" pitchFamily="18" charset="0"/>
              </a:rPr>
              <a:t>. </a:t>
            </a:r>
          </a:p>
          <a:p>
            <a:pPr algn="just">
              <a:lnSpc>
                <a:spcPct val="150000"/>
              </a:lnSpc>
            </a:pPr>
            <a:r>
              <a:rPr lang="en-US" sz="1800" dirty="0">
                <a:latin typeface="Times New Roman" panose="02020603050405020304" pitchFamily="18" charset="0"/>
                <a:cs typeface="Times New Roman" panose="02020603050405020304" pitchFamily="18" charset="0"/>
              </a:rPr>
              <a:t>Per capita MSW generation varies from 0.17 kg in small towns to 0.62 kg in cities.</a:t>
            </a:r>
          </a:p>
          <a:p>
            <a:pPr algn="just">
              <a:lnSpc>
                <a:spcPct val="150000"/>
              </a:lnSpc>
            </a:pPr>
            <a:r>
              <a:rPr lang="en-US" sz="1800" dirty="0">
                <a:latin typeface="Times New Roman" panose="02020603050405020304" pitchFamily="18" charset="0"/>
                <a:cs typeface="Times New Roman" panose="02020603050405020304" pitchFamily="18" charset="0"/>
              </a:rPr>
              <a:t>Despite social and economic progress, the country's Solid Waste Management systems haven't seen significant improvements.</a:t>
            </a:r>
          </a:p>
          <a:p>
            <a:pPr algn="just">
              <a:lnSpc>
                <a:spcPct val="150000"/>
              </a:lnSpc>
            </a:pPr>
            <a:r>
              <a:rPr lang="en-US" sz="1800" dirty="0">
                <a:latin typeface="Times New Roman" panose="02020603050405020304" pitchFamily="18" charset="0"/>
                <a:cs typeface="Times New Roman" panose="02020603050405020304" pitchFamily="18" charset="0"/>
              </a:rPr>
              <a:t> Roughly 90% of leftover waste is dumped rather than properly landfilled, with urban waste generation set to increase to 0.7 kg per person daily by 2025.</a:t>
            </a:r>
          </a:p>
          <a:p>
            <a:pPr algn="just">
              <a:lnSpc>
                <a:spcPct val="150000"/>
              </a:lnSpc>
            </a:pPr>
            <a:r>
              <a:rPr lang="en-US" sz="1800" dirty="0">
                <a:latin typeface="Times New Roman" panose="02020603050405020304" pitchFamily="18" charset="0"/>
                <a:cs typeface="Times New Roman" panose="02020603050405020304" pitchFamily="18" charset="0"/>
              </a:rPr>
              <a:t>Inadequate waste disposal leads to environmental and public health issues, including methane emissions, global warming, and water contamination.</a:t>
            </a:r>
            <a:endParaRPr lang="en-IN" sz="1800"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0148908C-A419-E407-DE62-693B9994FF24}"/>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5" name="object 5">
            <a:extLst>
              <a:ext uri="{FF2B5EF4-FFF2-40B4-BE49-F238E27FC236}">
                <a16:creationId xmlns:a16="http://schemas.microsoft.com/office/drawing/2014/main" id="{02804B0D-71FB-22E7-852B-3D9C92B681C8}"/>
              </a:ext>
            </a:extLst>
          </p:cNvPr>
          <p:cNvSpPr txBox="1">
            <a:spLocks/>
          </p:cNvSpPr>
          <p:nvPr/>
        </p:nvSpPr>
        <p:spPr>
          <a:xfrm>
            <a:off x="11311645" y="6468871"/>
            <a:ext cx="128270"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fld id="{81D60167-4931-47E6-BA6A-407CBD079E47}" type="slidenum">
              <a:rPr lang="en-IN" spc="-10" smtClean="0"/>
              <a:pPr marL="25400"/>
              <a:t>4</a:t>
            </a:fld>
            <a:endParaRPr lang="en-IN" spc="-10" dirty="0"/>
          </a:p>
        </p:txBody>
      </p:sp>
      <p:pic>
        <p:nvPicPr>
          <p:cNvPr id="6" name="Picture 5">
            <a:extLst>
              <a:ext uri="{FF2B5EF4-FFF2-40B4-BE49-F238E27FC236}">
                <a16:creationId xmlns:a16="http://schemas.microsoft.com/office/drawing/2014/main" id="{F40174A5-0D64-0548-C15D-34A8A38A016B}"/>
              </a:ext>
            </a:extLst>
          </p:cNvPr>
          <p:cNvPicPr>
            <a:picLocks noChangeAspect="1"/>
          </p:cNvPicPr>
          <p:nvPr/>
        </p:nvPicPr>
        <p:blipFill>
          <a:blip r:embed="rId2"/>
          <a:stretch>
            <a:fillRect/>
          </a:stretch>
        </p:blipFill>
        <p:spPr>
          <a:xfrm>
            <a:off x="10747123" y="0"/>
            <a:ext cx="1444877" cy="1121761"/>
          </a:xfrm>
          <a:prstGeom prst="rect">
            <a:avLst/>
          </a:prstGeom>
        </p:spPr>
      </p:pic>
    </p:spTree>
    <p:extLst>
      <p:ext uri="{BB962C8B-B14F-4D97-AF65-F5344CB8AC3E}">
        <p14:creationId xmlns:p14="http://schemas.microsoft.com/office/powerpoint/2010/main" val="308496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3836" y="745056"/>
            <a:ext cx="13445836" cy="351058"/>
          </a:xfrm>
          <a:prstGeom prst="rect">
            <a:avLst/>
          </a:prstGeom>
        </p:spPr>
        <p:txBody>
          <a:bodyPr vert="horz" wrap="square" lIns="0" tIns="0" rIns="0" bIns="0" rtlCol="0">
            <a:spAutoFit/>
          </a:bodyPr>
          <a:lstStyle/>
          <a:p>
            <a:pPr marL="3714750" marR="5080" indent="-3702685" algn="ctr">
              <a:lnSpc>
                <a:spcPts val="2870"/>
              </a:lnSpc>
            </a:pPr>
            <a:r>
              <a:rPr sz="2400" b="1" spc="-30" dirty="0">
                <a:solidFill>
                  <a:srgbClr val="0070C0"/>
                </a:solidFill>
                <a:latin typeface="Times New Roman"/>
                <a:cs typeface="Times New Roman"/>
              </a:rPr>
              <a:t>PR</a:t>
            </a:r>
            <a:r>
              <a:rPr sz="2400" b="1" spc="-10" dirty="0">
                <a:solidFill>
                  <a:srgbClr val="0070C0"/>
                </a:solidFill>
                <a:latin typeface="Times New Roman"/>
                <a:cs typeface="Times New Roman"/>
              </a:rPr>
              <a:t>O</a:t>
            </a:r>
            <a:r>
              <a:rPr sz="2400" b="1" spc="-20" dirty="0">
                <a:solidFill>
                  <a:srgbClr val="0070C0"/>
                </a:solidFill>
                <a:latin typeface="Times New Roman"/>
                <a:cs typeface="Times New Roman"/>
              </a:rPr>
              <a:t>B</a:t>
            </a:r>
            <a:r>
              <a:rPr sz="2400" b="1" spc="-30" dirty="0">
                <a:solidFill>
                  <a:srgbClr val="0070C0"/>
                </a:solidFill>
                <a:latin typeface="Times New Roman"/>
                <a:cs typeface="Times New Roman"/>
              </a:rPr>
              <a:t>L</a:t>
            </a:r>
            <a:r>
              <a:rPr sz="2400" b="1" spc="-20" dirty="0">
                <a:solidFill>
                  <a:srgbClr val="0070C0"/>
                </a:solidFill>
                <a:latin typeface="Times New Roman"/>
                <a:cs typeface="Times New Roman"/>
              </a:rPr>
              <a:t>E</a:t>
            </a:r>
            <a:r>
              <a:rPr sz="2400" b="1" dirty="0">
                <a:solidFill>
                  <a:srgbClr val="0070C0"/>
                </a:solidFill>
                <a:latin typeface="Times New Roman"/>
                <a:cs typeface="Times New Roman"/>
              </a:rPr>
              <a:t>M</a:t>
            </a:r>
            <a:r>
              <a:rPr sz="2400" b="1" spc="-35" dirty="0">
                <a:solidFill>
                  <a:srgbClr val="0070C0"/>
                </a:solidFill>
                <a:latin typeface="Times New Roman"/>
                <a:cs typeface="Times New Roman"/>
              </a:rPr>
              <a:t> </a:t>
            </a:r>
            <a:r>
              <a:rPr sz="2400" b="1" spc="-30" dirty="0">
                <a:solidFill>
                  <a:srgbClr val="0070C0"/>
                </a:solidFill>
                <a:latin typeface="Times New Roman"/>
                <a:cs typeface="Times New Roman"/>
              </a:rPr>
              <a:t>D</a:t>
            </a:r>
            <a:r>
              <a:rPr sz="2400" b="1" spc="-20" dirty="0">
                <a:solidFill>
                  <a:srgbClr val="0070C0"/>
                </a:solidFill>
                <a:latin typeface="Times New Roman"/>
                <a:cs typeface="Times New Roman"/>
              </a:rPr>
              <a:t>O</a:t>
            </a:r>
            <a:r>
              <a:rPr sz="2400" b="1" spc="-10" dirty="0">
                <a:solidFill>
                  <a:srgbClr val="0070C0"/>
                </a:solidFill>
                <a:latin typeface="Times New Roman"/>
                <a:cs typeface="Times New Roman"/>
              </a:rPr>
              <a:t>M</a:t>
            </a:r>
            <a:r>
              <a:rPr sz="2400" b="1" spc="-30" dirty="0">
                <a:solidFill>
                  <a:srgbClr val="0070C0"/>
                </a:solidFill>
                <a:latin typeface="Times New Roman"/>
                <a:cs typeface="Times New Roman"/>
              </a:rPr>
              <a:t>A</a:t>
            </a:r>
            <a:r>
              <a:rPr sz="2400" b="1" spc="-10" dirty="0">
                <a:solidFill>
                  <a:srgbClr val="0070C0"/>
                </a:solidFill>
                <a:latin typeface="Times New Roman"/>
                <a:cs typeface="Times New Roman"/>
              </a:rPr>
              <a:t>I</a:t>
            </a:r>
            <a:r>
              <a:rPr sz="2400" b="1" spc="-30" dirty="0">
                <a:solidFill>
                  <a:srgbClr val="0070C0"/>
                </a:solidFill>
                <a:latin typeface="Times New Roman"/>
                <a:cs typeface="Times New Roman"/>
              </a:rPr>
              <a:t>N</a:t>
            </a:r>
            <a:r>
              <a:rPr sz="2400" b="1" dirty="0">
                <a:solidFill>
                  <a:srgbClr val="0070C0"/>
                </a:solidFill>
                <a:latin typeface="Times New Roman"/>
                <a:cs typeface="Times New Roman"/>
              </a:rPr>
              <a:t>,</a:t>
            </a:r>
            <a:r>
              <a:rPr sz="2400" b="1" spc="-25" dirty="0">
                <a:solidFill>
                  <a:srgbClr val="0070C0"/>
                </a:solidFill>
                <a:latin typeface="Times New Roman"/>
                <a:cs typeface="Times New Roman"/>
              </a:rPr>
              <a:t> </a:t>
            </a:r>
            <a:r>
              <a:rPr sz="2400" b="1" spc="-30" dirty="0">
                <a:solidFill>
                  <a:srgbClr val="0070C0"/>
                </a:solidFill>
                <a:latin typeface="Times New Roman"/>
                <a:cs typeface="Times New Roman"/>
              </a:rPr>
              <a:t>PR</a:t>
            </a:r>
            <a:r>
              <a:rPr sz="2400" b="1" spc="-10" dirty="0">
                <a:solidFill>
                  <a:srgbClr val="0070C0"/>
                </a:solidFill>
                <a:latin typeface="Times New Roman"/>
                <a:cs typeface="Times New Roman"/>
              </a:rPr>
              <a:t>O</a:t>
            </a:r>
            <a:r>
              <a:rPr sz="2400" b="1" spc="-20" dirty="0">
                <a:solidFill>
                  <a:srgbClr val="0070C0"/>
                </a:solidFill>
                <a:latin typeface="Times New Roman"/>
                <a:cs typeface="Times New Roman"/>
              </a:rPr>
              <a:t>B</a:t>
            </a:r>
            <a:r>
              <a:rPr sz="2400" b="1" spc="-30" dirty="0">
                <a:solidFill>
                  <a:srgbClr val="0070C0"/>
                </a:solidFill>
                <a:latin typeface="Times New Roman"/>
                <a:cs typeface="Times New Roman"/>
              </a:rPr>
              <a:t>L</a:t>
            </a:r>
            <a:r>
              <a:rPr sz="2400" b="1" spc="-20" dirty="0">
                <a:solidFill>
                  <a:srgbClr val="0070C0"/>
                </a:solidFill>
                <a:latin typeface="Times New Roman"/>
                <a:cs typeface="Times New Roman"/>
              </a:rPr>
              <a:t>E</a:t>
            </a:r>
            <a:r>
              <a:rPr sz="2400" b="1" dirty="0">
                <a:solidFill>
                  <a:srgbClr val="0070C0"/>
                </a:solidFill>
                <a:latin typeface="Times New Roman"/>
                <a:cs typeface="Times New Roman"/>
              </a:rPr>
              <a:t>M</a:t>
            </a:r>
            <a:r>
              <a:rPr sz="2400" b="1" spc="-30" dirty="0">
                <a:solidFill>
                  <a:srgbClr val="0070C0"/>
                </a:solidFill>
                <a:latin typeface="Times New Roman"/>
                <a:cs typeface="Times New Roman"/>
              </a:rPr>
              <a:t> </a:t>
            </a:r>
            <a:r>
              <a:rPr sz="2400" b="1" spc="-15" dirty="0">
                <a:solidFill>
                  <a:srgbClr val="0070C0"/>
                </a:solidFill>
                <a:latin typeface="Times New Roman"/>
                <a:cs typeface="Times New Roman"/>
              </a:rPr>
              <a:t>S</a:t>
            </a:r>
            <a:r>
              <a:rPr sz="2400" b="1" spc="-20" dirty="0">
                <a:solidFill>
                  <a:srgbClr val="0070C0"/>
                </a:solidFill>
                <a:latin typeface="Times New Roman"/>
                <a:cs typeface="Times New Roman"/>
              </a:rPr>
              <a:t>TATE</a:t>
            </a:r>
            <a:r>
              <a:rPr sz="2400" b="1" spc="-10" dirty="0">
                <a:solidFill>
                  <a:srgbClr val="0070C0"/>
                </a:solidFill>
                <a:latin typeface="Times New Roman"/>
                <a:cs typeface="Times New Roman"/>
              </a:rPr>
              <a:t>M</a:t>
            </a:r>
            <a:r>
              <a:rPr sz="2400" b="1" dirty="0">
                <a:solidFill>
                  <a:srgbClr val="0070C0"/>
                </a:solidFill>
                <a:latin typeface="Times New Roman"/>
                <a:cs typeface="Times New Roman"/>
              </a:rPr>
              <a:t>E</a:t>
            </a:r>
            <a:r>
              <a:rPr sz="2400" b="1" spc="-25" dirty="0">
                <a:solidFill>
                  <a:srgbClr val="0070C0"/>
                </a:solidFill>
                <a:latin typeface="Times New Roman"/>
                <a:cs typeface="Times New Roman"/>
              </a:rPr>
              <a:t>N</a:t>
            </a:r>
            <a:r>
              <a:rPr sz="2400" b="1" dirty="0">
                <a:solidFill>
                  <a:srgbClr val="0070C0"/>
                </a:solidFill>
                <a:latin typeface="Times New Roman"/>
                <a:cs typeface="Times New Roman"/>
              </a:rPr>
              <a:t>T</a:t>
            </a:r>
            <a:r>
              <a:rPr sz="2400" b="1" spc="-30" dirty="0">
                <a:solidFill>
                  <a:srgbClr val="0070C0"/>
                </a:solidFill>
                <a:latin typeface="Times New Roman"/>
                <a:cs typeface="Times New Roman"/>
              </a:rPr>
              <a:t> </a:t>
            </a:r>
            <a:r>
              <a:rPr sz="2400" b="1" spc="-20" dirty="0">
                <a:solidFill>
                  <a:srgbClr val="0070C0"/>
                </a:solidFill>
                <a:latin typeface="Times New Roman"/>
                <a:cs typeface="Times New Roman"/>
              </a:rPr>
              <a:t>A</a:t>
            </a:r>
            <a:r>
              <a:rPr lang="en-IN" sz="2400" b="1" spc="-20" dirty="0">
                <a:solidFill>
                  <a:srgbClr val="0070C0"/>
                </a:solidFill>
                <a:latin typeface="Times New Roman"/>
                <a:cs typeface="Times New Roman"/>
              </a:rPr>
              <a:t>ND </a:t>
            </a:r>
            <a:r>
              <a:rPr sz="2400" b="1" dirty="0">
                <a:solidFill>
                  <a:srgbClr val="0070C0"/>
                </a:solidFill>
                <a:latin typeface="Times New Roman"/>
                <a:cs typeface="Times New Roman"/>
              </a:rPr>
              <a:t>D</a:t>
            </a:r>
            <a:r>
              <a:rPr sz="2400" b="1" spc="-25" dirty="0">
                <a:solidFill>
                  <a:srgbClr val="0070C0"/>
                </a:solidFill>
                <a:latin typeface="Times New Roman"/>
                <a:cs typeface="Times New Roman"/>
              </a:rPr>
              <a:t>E</a:t>
            </a:r>
            <a:r>
              <a:rPr sz="2400" b="1" spc="-20" dirty="0">
                <a:solidFill>
                  <a:srgbClr val="0070C0"/>
                </a:solidFill>
                <a:latin typeface="Times New Roman"/>
                <a:cs typeface="Times New Roman"/>
              </a:rPr>
              <a:t>TA</a:t>
            </a:r>
            <a:r>
              <a:rPr sz="2400" b="1" spc="-10" dirty="0">
                <a:solidFill>
                  <a:srgbClr val="0070C0"/>
                </a:solidFill>
                <a:latin typeface="Times New Roman"/>
                <a:cs typeface="Times New Roman"/>
              </a:rPr>
              <a:t>I</a:t>
            </a:r>
            <a:r>
              <a:rPr sz="2400" b="1" spc="-20" dirty="0">
                <a:solidFill>
                  <a:srgbClr val="0070C0"/>
                </a:solidFill>
                <a:latin typeface="Times New Roman"/>
                <a:cs typeface="Times New Roman"/>
              </a:rPr>
              <a:t>LE</a:t>
            </a:r>
            <a:r>
              <a:rPr sz="2400" b="1" dirty="0">
                <a:solidFill>
                  <a:srgbClr val="0070C0"/>
                </a:solidFill>
                <a:latin typeface="Times New Roman"/>
                <a:cs typeface="Times New Roman"/>
              </a:rPr>
              <a:t>D A</a:t>
            </a:r>
            <a:r>
              <a:rPr sz="2400" b="1" spc="-10" dirty="0">
                <a:solidFill>
                  <a:srgbClr val="0070C0"/>
                </a:solidFill>
                <a:latin typeface="Times New Roman"/>
                <a:cs typeface="Times New Roman"/>
              </a:rPr>
              <a:t>N</a:t>
            </a:r>
            <a:r>
              <a:rPr sz="2400" b="1" dirty="0">
                <a:solidFill>
                  <a:srgbClr val="0070C0"/>
                </a:solidFill>
                <a:latin typeface="Times New Roman"/>
                <a:cs typeface="Times New Roman"/>
              </a:rPr>
              <a:t>ALYS</a:t>
            </a:r>
            <a:r>
              <a:rPr sz="2400" b="1" spc="5" dirty="0">
                <a:solidFill>
                  <a:srgbClr val="0070C0"/>
                </a:solidFill>
                <a:latin typeface="Times New Roman"/>
                <a:cs typeface="Times New Roman"/>
              </a:rPr>
              <a:t>I</a:t>
            </a:r>
            <a:r>
              <a:rPr sz="2400" b="1" dirty="0">
                <a:solidFill>
                  <a:srgbClr val="0070C0"/>
                </a:solidFill>
                <a:latin typeface="Times New Roman"/>
                <a:cs typeface="Times New Roman"/>
              </a:rPr>
              <a:t>S</a:t>
            </a:r>
            <a:endParaRPr sz="2400" dirty="0">
              <a:solidFill>
                <a:srgbClr val="0070C0"/>
              </a:solidFill>
              <a:latin typeface="Times New Roman"/>
              <a:cs typeface="Times New Roman"/>
            </a:endParaRPr>
          </a:p>
        </p:txBody>
      </p:sp>
      <p:sp>
        <p:nvSpPr>
          <p:cNvPr id="3" name="object 3"/>
          <p:cNvSpPr/>
          <p:nvPr/>
        </p:nvSpPr>
        <p:spPr>
          <a:xfrm>
            <a:off x="10746730" y="10391"/>
            <a:ext cx="1444623" cy="1124583"/>
          </a:xfrm>
          <a:prstGeom prst="rect">
            <a:avLst/>
          </a:prstGeom>
          <a:blipFill>
            <a:blip r:embed="rId3" cstate="print"/>
            <a:stretch>
              <a:fillRect/>
            </a:stretch>
          </a:blipFill>
        </p:spPr>
        <p:txBody>
          <a:bodyPr wrap="square" lIns="0" tIns="0" rIns="0" bIns="0" rtlCol="0"/>
          <a:lstStyle/>
          <a:p>
            <a:endParaRPr/>
          </a:p>
        </p:txBody>
      </p:sp>
      <p:sp>
        <p:nvSpPr>
          <p:cNvPr id="7" name="Text Placeholder 6">
            <a:extLst>
              <a:ext uri="{FF2B5EF4-FFF2-40B4-BE49-F238E27FC236}">
                <a16:creationId xmlns:a16="http://schemas.microsoft.com/office/drawing/2014/main" id="{89B04A27-F1A4-E845-027C-6D991182D074}"/>
              </a:ext>
            </a:extLst>
          </p:cNvPr>
          <p:cNvSpPr>
            <a:spLocks noGrp="1"/>
          </p:cNvSpPr>
          <p:nvPr>
            <p:ph type="body" idx="1"/>
          </p:nvPr>
        </p:nvSpPr>
        <p:spPr>
          <a:xfrm>
            <a:off x="1104701" y="1828800"/>
            <a:ext cx="10498719" cy="3736428"/>
          </a:xfrm>
        </p:spPr>
        <p:txBody>
          <a:bodyPr/>
          <a:lstStyle/>
          <a:p>
            <a:pPr marL="922020" marR="871855" indent="0">
              <a:lnSpc>
                <a:spcPct val="150000"/>
              </a:lnSpc>
              <a:spcBef>
                <a:spcPts val="1015"/>
              </a:spcBef>
              <a:buNone/>
            </a:pPr>
            <a:r>
              <a:rPr lang="en-US" sz="1800" b="1" dirty="0">
                <a:latin typeface="Times New Roman" panose="02020603050405020304" pitchFamily="18" charset="0"/>
                <a:cs typeface="Times New Roman" panose="02020603050405020304" pitchFamily="18" charset="0"/>
              </a:rPr>
              <a:t>Problem Domain: </a:t>
            </a:r>
            <a:r>
              <a:rPr lang="en-US" sz="1800" spc="5" dirty="0">
                <a:latin typeface="Times New Roman"/>
                <a:cs typeface="Times New Roman"/>
              </a:rPr>
              <a:t>Tracking Waste Disposal and Generation of Fine to control and promote proper waste segregation</a:t>
            </a:r>
            <a:endParaRPr lang="en-US" sz="1800" dirty="0">
              <a:latin typeface="Times New Roman"/>
              <a:cs typeface="Times New Roman"/>
            </a:endParaRPr>
          </a:p>
          <a:p>
            <a:pPr>
              <a:lnSpc>
                <a:spcPct val="150000"/>
              </a:lnSpc>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b="1" dirty="0">
                <a:latin typeface="Times New Roman" panose="02020603050405020304" pitchFamily="18" charset="0"/>
                <a:cs typeface="Times New Roman" panose="02020603050405020304" pitchFamily="18" charset="0"/>
              </a:rPr>
              <a:t>Problem Statement: </a:t>
            </a:r>
            <a:r>
              <a:rPr lang="en-US" sz="1800" dirty="0">
                <a:latin typeface="Times New Roman" panose="02020603050405020304" pitchFamily="18" charset="0"/>
                <a:cs typeface="Times New Roman" panose="02020603050405020304" pitchFamily="18" charset="0"/>
              </a:rPr>
              <a:t>Develop a system to accurately identify and categorize materials based on their ability to naturally decompose or not, addressing environmental and health concerns. Utilize Deep Learning (CNN) for image-based classification of these materials.</a:t>
            </a:r>
          </a:p>
          <a:p>
            <a:endParaRPr lang="en-US"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dirty="0"/>
          </a:p>
        </p:txBody>
      </p:sp>
      <p:sp>
        <p:nvSpPr>
          <p:cNvPr id="4" name="object 4"/>
          <p:cNvSpPr txBox="1">
            <a:spLocks noGrp="1"/>
          </p:cNvSpPr>
          <p:nvPr>
            <p:ph type="sldNum" sz="quarter" idx="7"/>
          </p:nvPr>
        </p:nvSpPr>
        <p:spPr>
          <a:xfrm>
            <a:off x="11311645" y="6468871"/>
            <a:ext cx="128270"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ct val="100000"/>
              </a:lnSpc>
            </a:pPr>
            <a:fld id="{81D60167-4931-47E6-BA6A-407CBD079E47}" type="slidenum">
              <a:rPr lang="en-IN" spc="-10" smtClean="0"/>
              <a:pPr marL="25400">
                <a:lnSpc>
                  <a:spcPct val="100000"/>
                </a:lnSpc>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4DF145-F7CE-48E9-78E1-6F55BEFBED87}"/>
              </a:ext>
            </a:extLst>
          </p:cNvPr>
          <p:cNvSpPr>
            <a:spLocks noGrp="1"/>
          </p:cNvSpPr>
          <p:nvPr>
            <p:ph type="body" idx="1"/>
          </p:nvPr>
        </p:nvSpPr>
        <p:spPr>
          <a:xfrm>
            <a:off x="914400" y="562040"/>
            <a:ext cx="9702036" cy="5610160"/>
          </a:xfrm>
        </p:spPr>
        <p:txBody>
          <a:bodyPr>
            <a:normAutofit/>
          </a:bodyPr>
          <a:lstStyle/>
          <a:p>
            <a:pPr marL="0" indent="0" algn="ctr">
              <a:buNone/>
            </a:pPr>
            <a:r>
              <a:rPr lang="en-US" sz="3200" b="1" dirty="0">
                <a:solidFill>
                  <a:srgbClr val="0070C0"/>
                </a:solidFill>
                <a:latin typeface="Times New Roman" panose="02020603050405020304" pitchFamily="18" charset="0"/>
                <a:cs typeface="Times New Roman" panose="02020603050405020304" pitchFamily="18" charset="0"/>
              </a:rPr>
              <a:t>DETAILED ANALYSIS</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project aims to develop an image classification system to accurately determine the percentages of biodegradable and non-biodegradable waste from pre-segregated waste images. It also imposes fines for incorrect disposal, contributing to efficient waste management and environmental sustainability. The methodology involves data collection, preprocessing, model implementation, training, testing, and post-processing.</a:t>
            </a:r>
          </a:p>
        </p:txBody>
      </p:sp>
      <p:sp>
        <p:nvSpPr>
          <p:cNvPr id="4" name="object 3">
            <a:extLst>
              <a:ext uri="{FF2B5EF4-FFF2-40B4-BE49-F238E27FC236}">
                <a16:creationId xmlns:a16="http://schemas.microsoft.com/office/drawing/2014/main" id="{C1D5B78A-6288-04DC-457D-B61B333262BB}"/>
              </a:ext>
            </a:extLst>
          </p:cNvPr>
          <p:cNvSpPr/>
          <p:nvPr/>
        </p:nvSpPr>
        <p:spPr>
          <a:xfrm>
            <a:off x="10746730" y="-31167"/>
            <a:ext cx="1444623" cy="1124583"/>
          </a:xfrm>
          <a:prstGeom prst="rect">
            <a:avLst/>
          </a:prstGeom>
          <a:blipFill>
            <a:blip r:embed="rId2" cstate="print"/>
            <a:stretch>
              <a:fillRect/>
            </a:stretch>
          </a:blipFill>
        </p:spPr>
        <p:txBody>
          <a:bodyPr wrap="square" lIns="0" tIns="0" rIns="0" bIns="0" rtlCol="0"/>
          <a:lstStyle/>
          <a:p>
            <a:endParaRPr/>
          </a:p>
        </p:txBody>
      </p:sp>
      <p:sp>
        <p:nvSpPr>
          <p:cNvPr id="2" name="object 4">
            <a:extLst>
              <a:ext uri="{FF2B5EF4-FFF2-40B4-BE49-F238E27FC236}">
                <a16:creationId xmlns:a16="http://schemas.microsoft.com/office/drawing/2014/main" id="{C4B99436-FE76-9F87-C44D-6426A410CD6D}"/>
              </a:ext>
            </a:extLst>
          </p:cNvPr>
          <p:cNvSpPr txBox="1">
            <a:spLocks noGrp="1"/>
          </p:cNvSpPr>
          <p:nvPr>
            <p:ph type="sldNum" sz="quarter" idx="7"/>
          </p:nvPr>
        </p:nvSpPr>
        <p:spPr>
          <a:xfrm>
            <a:off x="11311645" y="6468871"/>
            <a:ext cx="128270"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ct val="100000"/>
              </a:lnSpc>
            </a:pPr>
            <a:fld id="{81D60167-4931-47E6-BA6A-407CBD079E47}" type="slidenum">
              <a:rPr lang="en-IN" spc="-10" smtClean="0"/>
              <a:pPr marL="25400">
                <a:lnSpc>
                  <a:spcPct val="100000"/>
                </a:lnSpc>
              </a:pPr>
              <a:t>6</a:t>
            </a:fld>
            <a:endParaRPr spc="-10" dirty="0"/>
          </a:p>
        </p:txBody>
      </p:sp>
      <p:sp>
        <p:nvSpPr>
          <p:cNvPr id="7" name="object 5">
            <a:extLst>
              <a:ext uri="{FF2B5EF4-FFF2-40B4-BE49-F238E27FC236}">
                <a16:creationId xmlns:a16="http://schemas.microsoft.com/office/drawing/2014/main" id="{1691361D-2DAB-8F85-544D-C885556E8EFD}"/>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dirty="0"/>
          </a:p>
        </p:txBody>
      </p:sp>
    </p:spTree>
    <p:extLst>
      <p:ext uri="{BB962C8B-B14F-4D97-AF65-F5344CB8AC3E}">
        <p14:creationId xmlns:p14="http://schemas.microsoft.com/office/powerpoint/2010/main" val="65043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70C2-5F19-3303-EAA7-83065CACB9F0}"/>
              </a:ext>
            </a:extLst>
          </p:cNvPr>
          <p:cNvSpPr>
            <a:spLocks noGrp="1"/>
          </p:cNvSpPr>
          <p:nvPr>
            <p:ph type="title"/>
          </p:nvPr>
        </p:nvSpPr>
        <p:spPr>
          <a:xfrm>
            <a:off x="838200" y="365126"/>
            <a:ext cx="10515600" cy="580806"/>
          </a:xfrm>
        </p:spPr>
        <p:txBody>
          <a:bodyPr>
            <a:norm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LITERATURE SURVEY</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D3C0F3-7A4A-E8EB-3ABD-9FB6F060F999}"/>
              </a:ext>
            </a:extLst>
          </p:cNvPr>
          <p:cNvSpPr>
            <a:spLocks noGrp="1"/>
          </p:cNvSpPr>
          <p:nvPr>
            <p:ph idx="1"/>
          </p:nvPr>
        </p:nvSpPr>
        <p:spPr>
          <a:xfrm>
            <a:off x="838200" y="1245476"/>
            <a:ext cx="10515600" cy="4931487"/>
          </a:xfrm>
        </p:spPr>
        <p:txBody>
          <a:bodyPr>
            <a:normAutofit lnSpcReduction="10000"/>
          </a:bodyPr>
          <a:lstStyle/>
          <a:p>
            <a:pPr algn="just">
              <a:lnSpc>
                <a:spcPct val="150000"/>
              </a:lnSpc>
            </a:pPr>
            <a:r>
              <a:rPr lang="en-US" sz="1800" dirty="0" err="1">
                <a:latin typeface="Times New Roman" panose="02020603050405020304" pitchFamily="18" charset="0"/>
                <a:cs typeface="Times New Roman" panose="02020603050405020304" pitchFamily="18" charset="0"/>
              </a:rPr>
              <a:t>Pushpakalambiga</a:t>
            </a:r>
            <a:r>
              <a:rPr lang="en-US" sz="1800" dirty="0">
                <a:latin typeface="Times New Roman" panose="02020603050405020304" pitchFamily="18" charset="0"/>
                <a:cs typeface="Times New Roman" panose="02020603050405020304" pitchFamily="18" charset="0"/>
              </a:rPr>
              <a:t> and Dr. Jasmine emphasize proper waste disposal, advocating for awareness and education, and promote the 3 R's: Recycle, Reuse, and Reduce.</a:t>
            </a:r>
          </a:p>
          <a:p>
            <a:pPr algn="just">
              <a:lnSpc>
                <a:spcPct val="150000"/>
              </a:lnSpc>
            </a:pPr>
            <a:r>
              <a:rPr lang="en-US" sz="1800" dirty="0">
                <a:latin typeface="Times New Roman" panose="02020603050405020304" pitchFamily="18" charset="0"/>
                <a:cs typeface="Times New Roman" panose="02020603050405020304" pitchFamily="18" charset="0"/>
              </a:rPr>
              <a:t>Atik's paper focuses on using deep learning algorithms like </a:t>
            </a:r>
            <a:r>
              <a:rPr lang="en-US" sz="1800" dirty="0" err="1">
                <a:latin typeface="Times New Roman" panose="02020603050405020304" pitchFamily="18" charset="0"/>
                <a:cs typeface="Times New Roman" panose="02020603050405020304" pitchFamily="18" charset="0"/>
              </a:rPr>
              <a:t>ShuffleNet</a:t>
            </a:r>
            <a:r>
              <a:rPr lang="en-US" sz="1800" dirty="0">
                <a:latin typeface="Times New Roman" panose="02020603050405020304" pitchFamily="18" charset="0"/>
                <a:cs typeface="Times New Roman" panose="02020603050405020304" pitchFamily="18" charset="0"/>
              </a:rPr>
              <a:t> to classify biodegradable and non-biodegradable materials, achieving a high accuracy rate of 98.73%.</a:t>
            </a:r>
          </a:p>
          <a:p>
            <a:pPr algn="just">
              <a:lnSpc>
                <a:spcPct val="150000"/>
              </a:lnSpc>
            </a:pPr>
            <a:r>
              <a:rPr lang="en-US" sz="1800" dirty="0">
                <a:latin typeface="Times New Roman" panose="02020603050405020304" pitchFamily="18" charset="0"/>
                <a:cs typeface="Times New Roman" panose="02020603050405020304" pitchFamily="18" charset="0"/>
              </a:rPr>
              <a:t>Mitra proposes using object detection software, specifically the Faster R-CNN model, for waste classification and identification, highlighting its accuracy compared to other models.</a:t>
            </a:r>
          </a:p>
          <a:p>
            <a:pPr algn="just">
              <a:lnSpc>
                <a:spcPct val="150000"/>
              </a:lnSpc>
            </a:pPr>
            <a:r>
              <a:rPr lang="en-US" sz="1800" dirty="0">
                <a:latin typeface="Times New Roman" panose="02020603050405020304" pitchFamily="18" charset="0"/>
                <a:cs typeface="Times New Roman" panose="02020603050405020304" pitchFamily="18" charset="0"/>
              </a:rPr>
              <a:t>Menaka S proposes a machine learning approach, utilizing the Improved Faster Recurrent Convolutional Neural Network (IFRCNN) for waste segregation, achieving a precision of 96.23% to 98.15%.</a:t>
            </a:r>
          </a:p>
          <a:p>
            <a:pPr algn="just">
              <a:lnSpc>
                <a:spcPct val="150000"/>
              </a:lnSpc>
            </a:pPr>
            <a:r>
              <a:rPr lang="en-US" sz="1800" dirty="0">
                <a:latin typeface="Times New Roman" panose="02020603050405020304" pitchFamily="18" charset="0"/>
                <a:cs typeface="Times New Roman" panose="02020603050405020304" pitchFamily="18" charset="0"/>
              </a:rPr>
              <a:t>Abdu and Mohd Noor conduct a survey on waste detection and classification using various deep learning models, discussing their applications and compiling benchmarked trash datasets to address challenges in waste management.</a:t>
            </a:r>
            <a:endParaRPr lang="en-IN" sz="1800"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75F1ED90-1F35-D941-72F2-080D643FE628}"/>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5" name="object 5">
            <a:extLst>
              <a:ext uri="{FF2B5EF4-FFF2-40B4-BE49-F238E27FC236}">
                <a16:creationId xmlns:a16="http://schemas.microsoft.com/office/drawing/2014/main" id="{F8BFEE30-84D8-2360-787C-77C850A8ABF5}"/>
              </a:ext>
            </a:extLst>
          </p:cNvPr>
          <p:cNvSpPr txBox="1">
            <a:spLocks/>
          </p:cNvSpPr>
          <p:nvPr/>
        </p:nvSpPr>
        <p:spPr>
          <a:xfrm>
            <a:off x="11311645" y="6468871"/>
            <a:ext cx="128270"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fld id="{81D60167-4931-47E6-BA6A-407CBD079E47}" type="slidenum">
              <a:rPr lang="en-IN" spc="-10" smtClean="0"/>
              <a:pPr marL="25400"/>
              <a:t>7</a:t>
            </a:fld>
            <a:endParaRPr lang="en-IN" spc="-10" dirty="0"/>
          </a:p>
        </p:txBody>
      </p:sp>
      <p:pic>
        <p:nvPicPr>
          <p:cNvPr id="6" name="Picture 5">
            <a:extLst>
              <a:ext uri="{FF2B5EF4-FFF2-40B4-BE49-F238E27FC236}">
                <a16:creationId xmlns:a16="http://schemas.microsoft.com/office/drawing/2014/main" id="{A861156E-2A83-C175-3271-943258B665F7}"/>
              </a:ext>
            </a:extLst>
          </p:cNvPr>
          <p:cNvPicPr>
            <a:picLocks noChangeAspect="1"/>
          </p:cNvPicPr>
          <p:nvPr/>
        </p:nvPicPr>
        <p:blipFill>
          <a:blip r:embed="rId2"/>
          <a:stretch>
            <a:fillRect/>
          </a:stretch>
        </p:blipFill>
        <p:spPr>
          <a:xfrm>
            <a:off x="10747123" y="0"/>
            <a:ext cx="1444877" cy="1121761"/>
          </a:xfrm>
          <a:prstGeom prst="rect">
            <a:avLst/>
          </a:prstGeom>
        </p:spPr>
      </p:pic>
    </p:spTree>
    <p:extLst>
      <p:ext uri="{BB962C8B-B14F-4D97-AF65-F5344CB8AC3E}">
        <p14:creationId xmlns:p14="http://schemas.microsoft.com/office/powerpoint/2010/main" val="294203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D09C-8A17-A6CE-A397-849EF8951E05}"/>
              </a:ext>
            </a:extLst>
          </p:cNvPr>
          <p:cNvSpPr>
            <a:spLocks noGrp="1"/>
          </p:cNvSpPr>
          <p:nvPr>
            <p:ph type="title"/>
          </p:nvPr>
        </p:nvSpPr>
        <p:spPr>
          <a:xfrm>
            <a:off x="838200" y="365125"/>
            <a:ext cx="10515600" cy="769991"/>
          </a:xfrm>
        </p:spPr>
        <p:txBody>
          <a:bodyPr>
            <a:norm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METHODOLOGY</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ABB880-6111-E864-F25A-28EF87A01E78}"/>
              </a:ext>
            </a:extLst>
          </p:cNvPr>
          <p:cNvSpPr>
            <a:spLocks noGrp="1"/>
          </p:cNvSpPr>
          <p:nvPr>
            <p:ph idx="1"/>
          </p:nvPr>
        </p:nvSpPr>
        <p:spPr>
          <a:xfrm>
            <a:off x="838200" y="1261241"/>
            <a:ext cx="10515600" cy="4915722"/>
          </a:xfrm>
        </p:spPr>
        <p:txBody>
          <a:bodyPr>
            <a:no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Data Collecting: </a:t>
            </a:r>
            <a:r>
              <a:rPr lang="en-US" sz="1800" dirty="0">
                <a:latin typeface="Times New Roman" panose="02020603050405020304" pitchFamily="18" charset="0"/>
                <a:cs typeface="Times New Roman" panose="02020603050405020304" pitchFamily="18" charset="0"/>
              </a:rPr>
              <a:t>Gathering images of waste items to build a dataset for training the classification model.</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Data Pre-processing: </a:t>
            </a:r>
            <a:r>
              <a:rPr lang="en-US" sz="1800" dirty="0">
                <a:latin typeface="Times New Roman" panose="02020603050405020304" pitchFamily="18" charset="0"/>
                <a:cs typeface="Times New Roman" panose="02020603050405020304" pitchFamily="18" charset="0"/>
              </a:rPr>
              <a:t>Preparing the collected data by resizing, normalizing, and augmenting images to enhance the model's performance during training.</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Model Implementation: </a:t>
            </a:r>
            <a:r>
              <a:rPr lang="en-US" sz="1800" dirty="0">
                <a:latin typeface="Times New Roman" panose="02020603050405020304" pitchFamily="18" charset="0"/>
                <a:cs typeface="Times New Roman" panose="02020603050405020304" pitchFamily="18" charset="0"/>
              </a:rPr>
              <a:t>Designing and constructing the image classification model using deep learning frameworks like TensorFlow and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Model Training: </a:t>
            </a:r>
            <a:r>
              <a:rPr lang="en-US" sz="1800" dirty="0">
                <a:latin typeface="Times New Roman" panose="02020603050405020304" pitchFamily="18" charset="0"/>
                <a:cs typeface="Times New Roman" panose="02020603050405020304" pitchFamily="18" charset="0"/>
              </a:rPr>
              <a:t>Training the implemented model on the preprocessed dataset to learn patterns and features that distinguish between biodegradable and non-biodegradable waste items.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Model Testing: </a:t>
            </a:r>
            <a:r>
              <a:rPr lang="en-US" sz="1800" dirty="0">
                <a:latin typeface="Times New Roman" panose="02020603050405020304" pitchFamily="18" charset="0"/>
                <a:cs typeface="Times New Roman" panose="02020603050405020304" pitchFamily="18" charset="0"/>
              </a:rPr>
              <a:t>Evaluating the trained model's performance on a separate test dataset to assess its accuracy and effectiveness in classifying waste images.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Fine Imposition: </a:t>
            </a:r>
            <a:r>
              <a:rPr lang="en-US" sz="1800" dirty="0">
                <a:latin typeface="Times New Roman" panose="02020603050405020304" pitchFamily="18" charset="0"/>
                <a:cs typeface="Times New Roman" panose="02020603050405020304" pitchFamily="18" charset="0"/>
              </a:rPr>
              <a:t>Imposing fines based on the classification results to incentivize proper waste disposal practices and promote environmental sustainability.</a:t>
            </a:r>
            <a:endParaRPr lang="en-IN" sz="1800"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BB442AC4-C71F-E9A4-5B2E-1ED4148C0444}"/>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5" name="object 5">
            <a:extLst>
              <a:ext uri="{FF2B5EF4-FFF2-40B4-BE49-F238E27FC236}">
                <a16:creationId xmlns:a16="http://schemas.microsoft.com/office/drawing/2014/main" id="{805F72F6-1C18-16CC-BA08-96CFC6244809}"/>
              </a:ext>
            </a:extLst>
          </p:cNvPr>
          <p:cNvSpPr txBox="1">
            <a:spLocks/>
          </p:cNvSpPr>
          <p:nvPr/>
        </p:nvSpPr>
        <p:spPr>
          <a:xfrm>
            <a:off x="11311645" y="6468871"/>
            <a:ext cx="128270"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fld id="{81D60167-4931-47E6-BA6A-407CBD079E47}" type="slidenum">
              <a:rPr lang="en-IN" spc="-10" smtClean="0"/>
              <a:pPr marL="25400"/>
              <a:t>8</a:t>
            </a:fld>
            <a:endParaRPr lang="en-IN" spc="-10" dirty="0"/>
          </a:p>
        </p:txBody>
      </p:sp>
      <p:pic>
        <p:nvPicPr>
          <p:cNvPr id="6" name="Picture 5">
            <a:extLst>
              <a:ext uri="{FF2B5EF4-FFF2-40B4-BE49-F238E27FC236}">
                <a16:creationId xmlns:a16="http://schemas.microsoft.com/office/drawing/2014/main" id="{B9703AF7-C046-2728-A292-91F56AE78347}"/>
              </a:ext>
            </a:extLst>
          </p:cNvPr>
          <p:cNvPicPr>
            <a:picLocks noChangeAspect="1"/>
          </p:cNvPicPr>
          <p:nvPr/>
        </p:nvPicPr>
        <p:blipFill>
          <a:blip r:embed="rId2"/>
          <a:stretch>
            <a:fillRect/>
          </a:stretch>
        </p:blipFill>
        <p:spPr>
          <a:xfrm>
            <a:off x="10747123" y="0"/>
            <a:ext cx="1444877" cy="1121761"/>
          </a:xfrm>
          <a:prstGeom prst="rect">
            <a:avLst/>
          </a:prstGeom>
        </p:spPr>
      </p:pic>
    </p:spTree>
    <p:extLst>
      <p:ext uri="{BB962C8B-B14F-4D97-AF65-F5344CB8AC3E}">
        <p14:creationId xmlns:p14="http://schemas.microsoft.com/office/powerpoint/2010/main" val="2931198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E41414-2B11-508F-8CCA-58B6B8B88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857" y="819752"/>
            <a:ext cx="9898823" cy="4351338"/>
          </a:xfrm>
        </p:spPr>
      </p:pic>
      <p:sp>
        <p:nvSpPr>
          <p:cNvPr id="8" name="TextBox 7">
            <a:extLst>
              <a:ext uri="{FF2B5EF4-FFF2-40B4-BE49-F238E27FC236}">
                <a16:creationId xmlns:a16="http://schemas.microsoft.com/office/drawing/2014/main" id="{08DAAFE3-37B1-3B0C-E61C-BDA840C9716C}"/>
              </a:ext>
            </a:extLst>
          </p:cNvPr>
          <p:cNvSpPr txBox="1"/>
          <p:nvPr/>
        </p:nvSpPr>
        <p:spPr>
          <a:xfrm>
            <a:off x="3310759" y="5171090"/>
            <a:ext cx="6794938"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Figure : Methodology</a:t>
            </a:r>
            <a:endParaRPr lang="en-IN" sz="2400" dirty="0">
              <a:latin typeface="Times New Roman" panose="02020603050405020304" pitchFamily="18" charset="0"/>
              <a:cs typeface="Times New Roman" panose="02020603050405020304" pitchFamily="18" charset="0"/>
            </a:endParaRPr>
          </a:p>
        </p:txBody>
      </p:sp>
      <p:sp>
        <p:nvSpPr>
          <p:cNvPr id="2" name="object 3">
            <a:extLst>
              <a:ext uri="{FF2B5EF4-FFF2-40B4-BE49-F238E27FC236}">
                <a16:creationId xmlns:a16="http://schemas.microsoft.com/office/drawing/2014/main" id="{291B4924-2F3C-4581-D9EC-22CAFF9DB263}"/>
              </a:ext>
            </a:extLst>
          </p:cNvPr>
          <p:cNvSpPr txBox="1">
            <a:spLocks/>
          </p:cNvSpPr>
          <p:nvPr/>
        </p:nvSpPr>
        <p:spPr>
          <a:xfrm>
            <a:off x="5512439" y="6473443"/>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spc="-5"/>
          </a:p>
        </p:txBody>
      </p:sp>
      <p:sp>
        <p:nvSpPr>
          <p:cNvPr id="3" name="object 5">
            <a:extLst>
              <a:ext uri="{FF2B5EF4-FFF2-40B4-BE49-F238E27FC236}">
                <a16:creationId xmlns:a16="http://schemas.microsoft.com/office/drawing/2014/main" id="{BDBB1A1E-8E3F-71AA-B689-B29CACAFF4B1}"/>
              </a:ext>
            </a:extLst>
          </p:cNvPr>
          <p:cNvSpPr txBox="1">
            <a:spLocks/>
          </p:cNvSpPr>
          <p:nvPr/>
        </p:nvSpPr>
        <p:spPr>
          <a:xfrm>
            <a:off x="11311645" y="6468871"/>
            <a:ext cx="128270"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fld id="{81D60167-4931-47E6-BA6A-407CBD079E47}" type="slidenum">
              <a:rPr lang="en-IN" spc="-10" smtClean="0"/>
              <a:pPr marL="25400"/>
              <a:t>9</a:t>
            </a:fld>
            <a:endParaRPr lang="en-IN" spc="-10" dirty="0"/>
          </a:p>
        </p:txBody>
      </p:sp>
      <p:pic>
        <p:nvPicPr>
          <p:cNvPr id="4" name="Picture 3">
            <a:extLst>
              <a:ext uri="{FF2B5EF4-FFF2-40B4-BE49-F238E27FC236}">
                <a16:creationId xmlns:a16="http://schemas.microsoft.com/office/drawing/2014/main" id="{222A6F67-D636-6F95-03CA-F7AEAEBF1FEB}"/>
              </a:ext>
            </a:extLst>
          </p:cNvPr>
          <p:cNvPicPr>
            <a:picLocks noChangeAspect="1"/>
          </p:cNvPicPr>
          <p:nvPr/>
        </p:nvPicPr>
        <p:blipFill>
          <a:blip r:embed="rId3"/>
          <a:stretch>
            <a:fillRect/>
          </a:stretch>
        </p:blipFill>
        <p:spPr>
          <a:xfrm>
            <a:off x="10747123" y="0"/>
            <a:ext cx="1444877" cy="1121761"/>
          </a:xfrm>
          <a:prstGeom prst="rect">
            <a:avLst/>
          </a:prstGeom>
        </p:spPr>
      </p:pic>
    </p:spTree>
    <p:extLst>
      <p:ext uri="{BB962C8B-B14F-4D97-AF65-F5344CB8AC3E}">
        <p14:creationId xmlns:p14="http://schemas.microsoft.com/office/powerpoint/2010/main" val="3823598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1950</Words>
  <Application>Microsoft Office PowerPoint</Application>
  <PresentationFormat>Widescreen</PresentationFormat>
  <Paragraphs>221</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CONTENTS</vt:lpstr>
      <vt:lpstr>ABSTRACT</vt:lpstr>
      <vt:lpstr>INTRODUCTION</vt:lpstr>
      <vt:lpstr>PowerPoint Presentation</vt:lpstr>
      <vt:lpstr>PowerPoint Presentation</vt:lpstr>
      <vt:lpstr>LITERATURE SURVEY</vt:lpstr>
      <vt:lpstr>METHODOLOGY</vt:lpstr>
      <vt:lpstr>PowerPoint Presentation</vt:lpstr>
      <vt:lpstr>OBJECTIVES</vt:lpstr>
      <vt:lpstr>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Navya L</dc:creator>
  <cp:lastModifiedBy>Keerthana S</cp:lastModifiedBy>
  <cp:revision>10</cp:revision>
  <dcterms:created xsi:type="dcterms:W3CDTF">2024-04-02T11:19:32Z</dcterms:created>
  <dcterms:modified xsi:type="dcterms:W3CDTF">2024-04-02T17:18:44Z</dcterms:modified>
</cp:coreProperties>
</file>