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34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01414" y="605739"/>
            <a:ext cx="3789171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Dept.</a:t>
            </a:r>
            <a:r>
              <a:rPr spc="-4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CSE,</a:t>
            </a:r>
            <a:r>
              <a:rPr spc="-20" dirty="0"/>
              <a:t> </a:t>
            </a:r>
            <a:r>
              <a:rPr dirty="0"/>
              <a:t>SJCIT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38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Dept.</a:t>
            </a:r>
            <a:r>
              <a:rPr spc="-4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CSE,</a:t>
            </a:r>
            <a:r>
              <a:rPr spc="-20" dirty="0"/>
              <a:t> </a:t>
            </a:r>
            <a:r>
              <a:rPr dirty="0"/>
              <a:t>SJCIT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38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Dept.</a:t>
            </a:r>
            <a:r>
              <a:rPr spc="-4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CSE,</a:t>
            </a:r>
            <a:r>
              <a:rPr spc="-20" dirty="0"/>
              <a:t> </a:t>
            </a:r>
            <a:r>
              <a:rPr dirty="0"/>
              <a:t>SJCIT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38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Dept.</a:t>
            </a:r>
            <a:r>
              <a:rPr spc="-4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CSE,</a:t>
            </a:r>
            <a:r>
              <a:rPr spc="-20" dirty="0"/>
              <a:t> </a:t>
            </a:r>
            <a:r>
              <a:rPr dirty="0"/>
              <a:t>SJCIT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38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Dept.</a:t>
            </a:r>
            <a:r>
              <a:rPr spc="-4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CSE,</a:t>
            </a:r>
            <a:r>
              <a:rPr spc="-20" dirty="0"/>
              <a:t> </a:t>
            </a:r>
            <a:r>
              <a:rPr dirty="0"/>
              <a:t>SJCIT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38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747247" y="0"/>
            <a:ext cx="1444751" cy="112471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55565" y="465200"/>
            <a:ext cx="2880868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555" y="1175385"/>
            <a:ext cx="11422888" cy="4637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11165" y="6466738"/>
            <a:ext cx="11715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Dept.</a:t>
            </a:r>
            <a:r>
              <a:rPr spc="-4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CSE,</a:t>
            </a:r>
            <a:r>
              <a:rPr spc="-20" dirty="0"/>
              <a:t> </a:t>
            </a:r>
            <a:r>
              <a:rPr dirty="0"/>
              <a:t>SJCIT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02238" y="6448280"/>
            <a:ext cx="229870" cy="19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38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5029" y="327101"/>
            <a:ext cx="783653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36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001F5F"/>
                </a:solidFill>
                <a:latin typeface="Times New Roman"/>
                <a:cs typeface="Times New Roman"/>
              </a:rPr>
              <a:t>J C</a:t>
            </a:r>
            <a:r>
              <a:rPr sz="3600" b="1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36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3600" b="1" spc="-1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3600" b="1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3600" b="1" spc="-1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3600" b="1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3600" b="1" spc="-15" dirty="0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sz="3600" b="1" dirty="0">
                <a:solidFill>
                  <a:srgbClr val="001F5F"/>
                </a:solidFill>
                <a:latin typeface="Times New Roman"/>
                <a:cs typeface="Times New Roman"/>
              </a:rPr>
              <a:t>TE</a:t>
            </a:r>
            <a:r>
              <a:rPr sz="3600" b="1" spc="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3600" b="1" spc="-2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001F5F"/>
                </a:solidFill>
                <a:latin typeface="Times New Roman"/>
                <a:cs typeface="Times New Roman"/>
              </a:rPr>
              <a:t>TE</a:t>
            </a:r>
            <a:r>
              <a:rPr sz="3600" b="1" spc="-15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3600" b="1" dirty="0">
                <a:solidFill>
                  <a:srgbClr val="001F5F"/>
                </a:solidFill>
                <a:latin typeface="Times New Roman"/>
                <a:cs typeface="Times New Roman"/>
              </a:rPr>
              <a:t>HNOLOGY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1521" y="861187"/>
            <a:ext cx="9192260" cy="267716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4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DEPARTMENT </a:t>
            </a:r>
            <a:r>
              <a:rPr sz="2400" b="1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400" b="1" spc="-1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COMPUTER</a:t>
            </a:r>
            <a:r>
              <a:rPr sz="2400" b="1" spc="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1F5F"/>
                </a:solidFill>
                <a:latin typeface="Times New Roman"/>
                <a:cs typeface="Times New Roman"/>
              </a:rPr>
              <a:t>SCIENCE</a:t>
            </a:r>
            <a:r>
              <a:rPr sz="2400" b="1" spc="-1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2400" b="1" spc="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ENGINEERING</a:t>
            </a:r>
            <a:endParaRPr sz="2400" dirty="0">
              <a:latin typeface="Times New Roman"/>
              <a:cs typeface="Times New Roman"/>
            </a:endParaRPr>
          </a:p>
          <a:p>
            <a:pPr marL="347345" algn="ctr">
              <a:lnSpc>
                <a:spcPct val="100000"/>
              </a:lnSpc>
              <a:spcBef>
                <a:spcPts val="935"/>
              </a:spcBef>
            </a:pPr>
            <a:r>
              <a:rPr sz="2400" spc="-10" dirty="0">
                <a:solidFill>
                  <a:srgbClr val="888888"/>
                </a:solidFill>
                <a:latin typeface="Times New Roman"/>
                <a:cs typeface="Times New Roman"/>
              </a:rPr>
              <a:t>Internship</a:t>
            </a:r>
            <a:r>
              <a:rPr sz="2400" spc="1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88888"/>
                </a:solidFill>
                <a:latin typeface="Times New Roman"/>
                <a:cs typeface="Times New Roman"/>
              </a:rPr>
              <a:t>on</a:t>
            </a:r>
            <a:endParaRPr sz="2400" dirty="0">
              <a:latin typeface="Times New Roman"/>
              <a:cs typeface="Times New Roman"/>
            </a:endParaRPr>
          </a:p>
          <a:p>
            <a:pPr marL="345440" algn="ctr">
              <a:lnSpc>
                <a:spcPct val="100000"/>
              </a:lnSpc>
              <a:spcBef>
                <a:spcPts val="740"/>
              </a:spcBef>
            </a:pPr>
            <a:r>
              <a:rPr sz="3200" spc="-5" dirty="0">
                <a:solidFill>
                  <a:srgbClr val="375F92"/>
                </a:solidFill>
                <a:latin typeface="Times New Roman"/>
                <a:cs typeface="Times New Roman"/>
              </a:rPr>
              <a:t>“</a:t>
            </a:r>
            <a:r>
              <a:rPr sz="3200" b="1" spc="-5" dirty="0">
                <a:solidFill>
                  <a:srgbClr val="375F92"/>
                </a:solidFill>
                <a:latin typeface="Times New Roman"/>
                <a:cs typeface="Times New Roman"/>
              </a:rPr>
              <a:t>LUNG</a:t>
            </a:r>
            <a:r>
              <a:rPr sz="3200" b="1" spc="-1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375F92"/>
                </a:solidFill>
                <a:latin typeface="Times New Roman"/>
                <a:cs typeface="Times New Roman"/>
              </a:rPr>
              <a:t>CANCER</a:t>
            </a:r>
            <a:r>
              <a:rPr sz="3200" b="1" spc="3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375F92"/>
                </a:solidFill>
                <a:latin typeface="Times New Roman"/>
                <a:cs typeface="Times New Roman"/>
              </a:rPr>
              <a:t>PREDICTION</a:t>
            </a:r>
            <a:r>
              <a:rPr sz="3200" spc="-10" dirty="0">
                <a:solidFill>
                  <a:srgbClr val="375F92"/>
                </a:solidFill>
                <a:latin typeface="Times New Roman"/>
                <a:cs typeface="Times New Roman"/>
              </a:rPr>
              <a:t>”</a:t>
            </a:r>
            <a:endParaRPr sz="3200" dirty="0">
              <a:latin typeface="Times New Roman"/>
              <a:cs typeface="Times New Roman"/>
            </a:endParaRPr>
          </a:p>
          <a:p>
            <a:pPr marL="408305" algn="ctr">
              <a:lnSpc>
                <a:spcPct val="100000"/>
              </a:lnSpc>
              <a:spcBef>
                <a:spcPts val="500"/>
              </a:spcBef>
            </a:pPr>
            <a:r>
              <a:rPr sz="2000" b="1" spc="-15" dirty="0">
                <a:latin typeface="Times New Roman"/>
                <a:cs typeface="Times New Roman"/>
              </a:rPr>
              <a:t>PRESENTED</a:t>
            </a:r>
            <a:r>
              <a:rPr sz="2000" b="1" spc="7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BY</a:t>
            </a:r>
            <a:endParaRPr lang="en-IN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IN" sz="2900" dirty="0">
              <a:latin typeface="Times New Roman"/>
              <a:cs typeface="Times New Roman"/>
            </a:endParaRPr>
          </a:p>
          <a:p>
            <a:pPr marL="394335" algn="ctr">
              <a:lnSpc>
                <a:spcPct val="100000"/>
              </a:lnSpc>
              <a:tabLst>
                <a:tab pos="2218690" algn="l"/>
                <a:tab pos="7279005" algn="l"/>
              </a:tabLst>
            </a:pPr>
            <a:r>
              <a:rPr lang="en-IN"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       NAGASHREE CR</a:t>
            </a:r>
            <a:r>
              <a:rPr lang="en-IN"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                                                 </a:t>
            </a:r>
            <a:r>
              <a:rPr lang="en-IN"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lang="en-IN"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1SJ20CS092</a:t>
            </a:r>
            <a:endParaRPr lang="en-IN"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9111" y="4306570"/>
            <a:ext cx="33915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latin typeface="Times New Roman"/>
                <a:cs typeface="Times New Roman"/>
              </a:rPr>
              <a:t>UNDER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THE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GUIDANCE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96590"/>
              </p:ext>
            </p:extLst>
          </p:nvPr>
        </p:nvGraphicFramePr>
        <p:xfrm>
          <a:off x="1727835" y="4636136"/>
          <a:ext cx="9398000" cy="2221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2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8999">
                <a:tc>
                  <a:txBody>
                    <a:bodyPr/>
                    <a:lstStyle/>
                    <a:p>
                      <a:pPr marR="580390" algn="r">
                        <a:lnSpc>
                          <a:spcPts val="2175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9335">
                        <a:lnSpc>
                          <a:spcPts val="2175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ts val="2175"/>
                        </a:lnSpc>
                        <a:tabLst>
                          <a:tab pos="3027680" algn="l"/>
                        </a:tabLst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7756"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24765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9302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109">
                <a:tc>
                  <a:txBody>
                    <a:bodyPr/>
                    <a:lstStyle/>
                    <a:p>
                      <a:pPr marR="539750" algn="r">
                        <a:lnSpc>
                          <a:spcPts val="2090"/>
                        </a:lnSpc>
                        <a:spcBef>
                          <a:spcPts val="12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758190">
                        <a:lnSpc>
                          <a:spcPts val="2090"/>
                        </a:lnSpc>
                        <a:spcBef>
                          <a:spcPts val="12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269365">
                        <a:lnSpc>
                          <a:spcPts val="2090"/>
                        </a:lnSpc>
                        <a:spcBef>
                          <a:spcPts val="12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95EF507-B26F-2F4B-10FD-85A33C953318}"/>
              </a:ext>
            </a:extLst>
          </p:cNvPr>
          <p:cNvSpPr txBox="1"/>
          <p:nvPr/>
        </p:nvSpPr>
        <p:spPr>
          <a:xfrm>
            <a:off x="1143000" y="4210287"/>
            <a:ext cx="10439401" cy="2125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 Name	                   COORDINATOR                        Head of Department          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Ashok K N                  Prof. Swetha H                Dr.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Manjunatha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Kumar  B H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Assistant Professor		      Assistant Professor 	                Professor And Hod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Dept. Of CSE,SJCIT                                Dept. Of CSE,SJCIT                                 Dept. Of CSE,SJCIT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9535" y="465200"/>
            <a:ext cx="539432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0" dirty="0"/>
              <a:t>SYSTEM</a:t>
            </a:r>
            <a:r>
              <a:rPr spc="-20" dirty="0"/>
              <a:t> </a:t>
            </a:r>
            <a:r>
              <a:rPr spc="-15" dirty="0"/>
              <a:t>ARCHITECTURE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6672" y="1417319"/>
            <a:ext cx="8305800" cy="47091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Dept.</a:t>
            </a:r>
            <a:r>
              <a:rPr spc="-4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CSE,</a:t>
            </a:r>
            <a:r>
              <a:rPr spc="-20" dirty="0"/>
              <a:t> </a:t>
            </a:r>
            <a:r>
              <a:rPr dirty="0"/>
              <a:t>SJCIT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8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1414" y="605739"/>
            <a:ext cx="37122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libri"/>
                <a:cs typeface="Calibri"/>
              </a:rPr>
              <a:t>SCREEN</a:t>
            </a:r>
            <a:r>
              <a:rPr sz="4800" spc="-60" dirty="0">
                <a:latin typeface="Calibri"/>
                <a:cs typeface="Calibri"/>
              </a:rPr>
              <a:t> </a:t>
            </a:r>
            <a:r>
              <a:rPr sz="4800" spc="-40" dirty="0">
                <a:latin typeface="Calibri"/>
                <a:cs typeface="Calibri"/>
              </a:rPr>
              <a:t>SHOTS</a:t>
            </a:r>
            <a:endParaRPr sz="4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4984" y="1438655"/>
            <a:ext cx="6266688" cy="468041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1459737"/>
            <a:ext cx="2040889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Calibri"/>
                <a:cs typeface="Calibri"/>
              </a:rPr>
              <a:t>THE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IMAGE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–BEGNINE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CASE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Dept.</a:t>
            </a:r>
            <a:r>
              <a:rPr spc="-4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CSE,</a:t>
            </a:r>
            <a:r>
              <a:rPr spc="-20" dirty="0"/>
              <a:t> </a:t>
            </a:r>
            <a:r>
              <a:rPr dirty="0"/>
              <a:t>SJCIT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8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8655" y="274320"/>
            <a:ext cx="5852159" cy="58521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88644" y="1248867"/>
            <a:ext cx="52705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" dirty="0">
                <a:latin typeface="Calibri"/>
                <a:cs typeface="Calibri"/>
              </a:rPr>
              <a:t>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Dept.</a:t>
            </a:r>
            <a:r>
              <a:rPr spc="-4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CSE,</a:t>
            </a:r>
            <a:r>
              <a:rPr spc="-20" dirty="0"/>
              <a:t> </a:t>
            </a:r>
            <a:r>
              <a:rPr dirty="0"/>
              <a:t>SJCIT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8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88644" y="1459737"/>
            <a:ext cx="19538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image-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malignant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case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4752" y="329183"/>
            <a:ext cx="5839967" cy="574243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88644" y="1248867"/>
            <a:ext cx="52705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" dirty="0">
                <a:latin typeface="Calibri"/>
                <a:cs typeface="Calibri"/>
              </a:rPr>
              <a:t>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Dept.</a:t>
            </a:r>
            <a:r>
              <a:rPr spc="-4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CSE,</a:t>
            </a:r>
            <a:r>
              <a:rPr spc="-20" dirty="0"/>
              <a:t> </a:t>
            </a:r>
            <a:r>
              <a:rPr dirty="0"/>
              <a:t>SJCIT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8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88644" y="1459737"/>
            <a:ext cx="17252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image-Normal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case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2864" y="0"/>
            <a:ext cx="5986272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Dept.</a:t>
            </a:r>
            <a:r>
              <a:rPr spc="-4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CSE,</a:t>
            </a:r>
            <a:r>
              <a:rPr spc="-20" dirty="0"/>
              <a:t> </a:t>
            </a:r>
            <a:r>
              <a:rPr dirty="0"/>
              <a:t>SJCIT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8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0519" y="938735"/>
            <a:ext cx="6781435" cy="52090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Dept.</a:t>
            </a:r>
            <a:r>
              <a:rPr spc="-4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CSE,</a:t>
            </a:r>
            <a:r>
              <a:rPr spc="-20" dirty="0"/>
              <a:t> </a:t>
            </a:r>
            <a:r>
              <a:rPr dirty="0"/>
              <a:t>SJCIT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8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3270" y="465200"/>
            <a:ext cx="305054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5" dirty="0"/>
              <a:t>CONCLUSION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Dept.</a:t>
            </a:r>
            <a:r>
              <a:rPr spc="-4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CSE,</a:t>
            </a:r>
            <a:r>
              <a:rPr spc="-20" dirty="0"/>
              <a:t> </a:t>
            </a:r>
            <a:r>
              <a:rPr dirty="0"/>
              <a:t>SJCIT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8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644" y="1609420"/>
            <a:ext cx="10688320" cy="2952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AI-ML has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flourished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this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era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due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the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technical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advances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time.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Previously,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these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novel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innovations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were 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exclusively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used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non-medical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purposes,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but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are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now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starting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implemented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improvement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healthcare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around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world.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AI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ML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have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substantial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impact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on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healthcare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 will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continue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reshape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this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field.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REFERENCES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Dept.</a:t>
            </a:r>
            <a:r>
              <a:rPr spc="-4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CSE,</a:t>
            </a:r>
            <a:r>
              <a:rPr spc="-20" dirty="0"/>
              <a:t> </a:t>
            </a:r>
            <a:r>
              <a:rPr dirty="0"/>
              <a:t>SJCIT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8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14680" marR="5080">
              <a:lnSpc>
                <a:spcPct val="100000"/>
              </a:lnSpc>
              <a:spcBef>
                <a:spcPts val="105"/>
              </a:spcBef>
              <a:buAutoNum type="arabicPlain"/>
              <a:tabLst>
                <a:tab pos="1097280" algn="l"/>
              </a:tabLst>
            </a:pPr>
            <a:r>
              <a:rPr dirty="0"/>
              <a:t>G. S. </a:t>
            </a:r>
            <a:r>
              <a:rPr spc="-5" dirty="0"/>
              <a:t>Ramachandra, </a:t>
            </a:r>
            <a:r>
              <a:rPr dirty="0"/>
              <a:t>S. </a:t>
            </a:r>
            <a:r>
              <a:rPr spc="-5" dirty="0"/>
              <a:t>Savitha, </a:t>
            </a:r>
            <a:r>
              <a:rPr dirty="0"/>
              <a:t>and </a:t>
            </a:r>
            <a:r>
              <a:rPr spc="15" dirty="0"/>
              <a:t>R. </a:t>
            </a:r>
            <a:r>
              <a:rPr spc="5" dirty="0"/>
              <a:t>N. </a:t>
            </a:r>
            <a:r>
              <a:rPr spc="-10" dirty="0"/>
              <a:t>Deepthi, </a:t>
            </a:r>
            <a:r>
              <a:rPr dirty="0"/>
              <a:t>"A </a:t>
            </a:r>
            <a:r>
              <a:rPr spc="-10" dirty="0"/>
              <a:t>Comparative </a:t>
            </a:r>
            <a:r>
              <a:rPr spc="-5" dirty="0"/>
              <a:t>Study </a:t>
            </a:r>
            <a:r>
              <a:rPr spc="-620" dirty="0"/>
              <a:t> </a:t>
            </a:r>
            <a:r>
              <a:rPr spc="5" dirty="0"/>
              <a:t>of</a:t>
            </a:r>
            <a:r>
              <a:rPr spc="-30" dirty="0"/>
              <a:t> </a:t>
            </a:r>
            <a:r>
              <a:rPr dirty="0"/>
              <a:t>Machine</a:t>
            </a:r>
            <a:r>
              <a:rPr spc="25" dirty="0"/>
              <a:t> </a:t>
            </a:r>
            <a:r>
              <a:rPr spc="-5" dirty="0"/>
              <a:t>Learning</a:t>
            </a:r>
            <a:r>
              <a:rPr spc="-35" dirty="0"/>
              <a:t> </a:t>
            </a:r>
            <a:r>
              <a:rPr spc="-30" dirty="0"/>
              <a:t>Techniques</a:t>
            </a:r>
            <a:r>
              <a:rPr spc="45" dirty="0"/>
              <a:t> </a:t>
            </a:r>
            <a:r>
              <a:rPr spc="-10" dirty="0"/>
              <a:t>for</a:t>
            </a:r>
            <a:r>
              <a:rPr spc="-50" dirty="0"/>
              <a:t> </a:t>
            </a:r>
            <a:r>
              <a:rPr spc="-5" dirty="0"/>
              <a:t>lung</a:t>
            </a:r>
            <a:r>
              <a:rPr spc="10" dirty="0"/>
              <a:t> </a:t>
            </a:r>
            <a:r>
              <a:rPr spc="-10" dirty="0"/>
              <a:t>cancer</a:t>
            </a:r>
            <a:r>
              <a:rPr spc="20" dirty="0"/>
              <a:t> </a:t>
            </a:r>
            <a:r>
              <a:rPr spc="-10" dirty="0"/>
              <a:t>Prediction“</a:t>
            </a:r>
          </a:p>
          <a:p>
            <a:pPr marL="614680" marR="296545">
              <a:lnSpc>
                <a:spcPct val="100000"/>
              </a:lnSpc>
              <a:spcBef>
                <a:spcPts val="675"/>
              </a:spcBef>
              <a:buAutoNum type="arabicPlain"/>
              <a:tabLst>
                <a:tab pos="1097280" algn="l"/>
              </a:tabLst>
            </a:pPr>
            <a:r>
              <a:rPr spc="-5" dirty="0"/>
              <a:t>International </a:t>
            </a:r>
            <a:r>
              <a:rPr dirty="0"/>
              <a:t>Journal of Engineering and </a:t>
            </a:r>
            <a:r>
              <a:rPr spc="-5" dirty="0"/>
              <a:t>Advanced </a:t>
            </a:r>
            <a:r>
              <a:rPr spc="-40" dirty="0"/>
              <a:t>Technology, </a:t>
            </a:r>
            <a:r>
              <a:rPr spc="-5" dirty="0"/>
              <a:t>vol. </a:t>
            </a:r>
            <a:r>
              <a:rPr dirty="0"/>
              <a:t>8, </a:t>
            </a:r>
            <a:r>
              <a:rPr spc="-620" dirty="0"/>
              <a:t> </a:t>
            </a:r>
            <a:r>
              <a:rPr dirty="0"/>
              <a:t>no.</a:t>
            </a:r>
            <a:r>
              <a:rPr spc="-5" dirty="0"/>
              <a:t> </a:t>
            </a:r>
            <a:r>
              <a:rPr dirty="0"/>
              <a:t>4, </a:t>
            </a:r>
            <a:r>
              <a:rPr spc="-5" dirty="0"/>
              <a:t>pp.</a:t>
            </a:r>
            <a:r>
              <a:rPr spc="20" dirty="0"/>
              <a:t> </a:t>
            </a:r>
            <a:r>
              <a:rPr spc="-5" dirty="0"/>
              <a:t>381-385,</a:t>
            </a:r>
            <a:r>
              <a:rPr spc="45" dirty="0"/>
              <a:t> </a:t>
            </a:r>
            <a:r>
              <a:rPr dirty="0"/>
              <a:t>2019.2.S.</a:t>
            </a:r>
          </a:p>
          <a:p>
            <a:pPr marL="614680" marR="506095">
              <a:lnSpc>
                <a:spcPct val="100000"/>
              </a:lnSpc>
              <a:spcBef>
                <a:spcPts val="680"/>
              </a:spcBef>
              <a:buAutoNum type="arabicPlain"/>
              <a:tabLst>
                <a:tab pos="1097280" algn="l"/>
              </a:tabLst>
            </a:pPr>
            <a:r>
              <a:rPr spc="-40" dirty="0"/>
              <a:t>Tahir</a:t>
            </a:r>
            <a:r>
              <a:rPr spc="-35" dirty="0"/>
              <a:t> </a:t>
            </a:r>
            <a:r>
              <a:rPr dirty="0"/>
              <a:t>and</a:t>
            </a:r>
            <a:r>
              <a:rPr spc="20" dirty="0"/>
              <a:t> </a:t>
            </a:r>
            <a:r>
              <a:rPr dirty="0"/>
              <a:t>S.</a:t>
            </a:r>
            <a:r>
              <a:rPr spc="-5" dirty="0"/>
              <a:t> </a:t>
            </a:r>
            <a:r>
              <a:rPr dirty="0"/>
              <a:t>H. </a:t>
            </a:r>
            <a:r>
              <a:rPr spc="-5" dirty="0"/>
              <a:t>Shah,</a:t>
            </a:r>
            <a:r>
              <a:rPr dirty="0"/>
              <a:t> </a:t>
            </a:r>
            <a:r>
              <a:rPr spc="5" dirty="0"/>
              <a:t>"A</a:t>
            </a:r>
            <a:r>
              <a:rPr spc="-5" dirty="0"/>
              <a:t> </a:t>
            </a:r>
            <a:r>
              <a:rPr dirty="0"/>
              <a:t>Machine</a:t>
            </a:r>
            <a:r>
              <a:rPr spc="5" dirty="0"/>
              <a:t> </a:t>
            </a:r>
            <a:r>
              <a:rPr spc="-5" dirty="0"/>
              <a:t>Learning</a:t>
            </a:r>
            <a:r>
              <a:rPr spc="-10" dirty="0"/>
              <a:t> </a:t>
            </a:r>
            <a:r>
              <a:rPr spc="-5" dirty="0"/>
              <a:t>Approach</a:t>
            </a:r>
            <a:r>
              <a:rPr dirty="0"/>
              <a:t> </a:t>
            </a:r>
            <a:r>
              <a:rPr spc="-15" dirty="0"/>
              <a:t>to</a:t>
            </a:r>
            <a:r>
              <a:rPr spc="-5" dirty="0"/>
              <a:t> Predicting</a:t>
            </a:r>
            <a:r>
              <a:rPr dirty="0"/>
              <a:t> </a:t>
            </a:r>
            <a:r>
              <a:rPr spc="5" dirty="0"/>
              <a:t>of </a:t>
            </a:r>
            <a:r>
              <a:rPr spc="-620" dirty="0"/>
              <a:t> </a:t>
            </a:r>
            <a:r>
              <a:rPr spc="-5" dirty="0"/>
              <a:t>Lung</a:t>
            </a:r>
            <a:r>
              <a:rPr spc="5" dirty="0"/>
              <a:t> </a:t>
            </a:r>
            <a:r>
              <a:rPr spc="-35" dirty="0"/>
              <a:t>Cancer,"</a:t>
            </a:r>
            <a:r>
              <a:rPr spc="10" dirty="0"/>
              <a:t> </a:t>
            </a:r>
            <a:r>
              <a:rPr dirty="0"/>
              <a:t>.</a:t>
            </a:r>
          </a:p>
          <a:p>
            <a:pPr marL="614680" marR="161290">
              <a:lnSpc>
                <a:spcPct val="100000"/>
              </a:lnSpc>
              <a:spcBef>
                <a:spcPts val="675"/>
              </a:spcBef>
              <a:buAutoNum type="arabicPlain"/>
              <a:tabLst>
                <a:tab pos="1097280" algn="l"/>
              </a:tabLst>
            </a:pPr>
            <a:r>
              <a:rPr spc="-5" dirty="0"/>
              <a:t>International </a:t>
            </a:r>
            <a:r>
              <a:rPr dirty="0"/>
              <a:t>Journal of </a:t>
            </a:r>
            <a:r>
              <a:rPr spc="-5" dirty="0"/>
              <a:t>Advanced Computer Science </a:t>
            </a:r>
            <a:r>
              <a:rPr spc="5" dirty="0"/>
              <a:t>and </a:t>
            </a:r>
            <a:r>
              <a:rPr spc="-5" dirty="0"/>
              <a:t>Applications, </a:t>
            </a:r>
            <a:r>
              <a:rPr spc="-620" dirty="0"/>
              <a:t> </a:t>
            </a:r>
            <a:r>
              <a:rPr spc="-5" dirty="0"/>
              <a:t>vol.</a:t>
            </a:r>
            <a:r>
              <a:rPr spc="-20" dirty="0"/>
              <a:t> </a:t>
            </a:r>
            <a:r>
              <a:rPr spc="-5" dirty="0"/>
              <a:t>10,</a:t>
            </a:r>
            <a:r>
              <a:rPr dirty="0"/>
              <a:t> no.</a:t>
            </a:r>
            <a:r>
              <a:rPr spc="-5" dirty="0"/>
              <a:t> </a:t>
            </a:r>
            <a:r>
              <a:rPr dirty="0"/>
              <a:t>8,</a:t>
            </a:r>
            <a:r>
              <a:rPr spc="20" dirty="0"/>
              <a:t> </a:t>
            </a:r>
            <a:r>
              <a:rPr spc="-5" dirty="0"/>
              <a:t>pp.</a:t>
            </a:r>
            <a:r>
              <a:rPr spc="20" dirty="0"/>
              <a:t> </a:t>
            </a:r>
            <a:r>
              <a:rPr spc="-5" dirty="0"/>
              <a:t>371-377,</a:t>
            </a:r>
            <a:r>
              <a:rPr spc="45" dirty="0"/>
              <a:t> </a:t>
            </a:r>
            <a:r>
              <a:rPr spc="-5" dirty="0"/>
              <a:t>2019.3.</a:t>
            </a:r>
          </a:p>
          <a:p>
            <a:pPr marL="614680" marR="140970">
              <a:lnSpc>
                <a:spcPct val="100000"/>
              </a:lnSpc>
              <a:spcBef>
                <a:spcPts val="675"/>
              </a:spcBef>
              <a:buAutoNum type="arabicPlain"/>
              <a:tabLst>
                <a:tab pos="1097280" algn="l"/>
              </a:tabLst>
            </a:pPr>
            <a:r>
              <a:rPr spc="-20" dirty="0"/>
              <a:t>J.</a:t>
            </a:r>
            <a:r>
              <a:rPr spc="-5" dirty="0"/>
              <a:t> Li,</a:t>
            </a:r>
            <a:r>
              <a:rPr spc="-10" dirty="0"/>
              <a:t> </a:t>
            </a:r>
            <a:r>
              <a:rPr spc="-165" dirty="0"/>
              <a:t>Y.</a:t>
            </a:r>
            <a:r>
              <a:rPr spc="25" dirty="0"/>
              <a:t> </a:t>
            </a:r>
            <a:r>
              <a:rPr spc="-5" dirty="0"/>
              <a:t>Liu,</a:t>
            </a:r>
            <a:r>
              <a:rPr spc="5" dirty="0"/>
              <a:t> </a:t>
            </a:r>
            <a:r>
              <a:rPr dirty="0"/>
              <a:t>and </a:t>
            </a:r>
            <a:r>
              <a:rPr spc="5" dirty="0"/>
              <a:t>X.</a:t>
            </a:r>
            <a:r>
              <a:rPr spc="-20" dirty="0"/>
              <a:t> </a:t>
            </a:r>
            <a:r>
              <a:rPr spc="-5" dirty="0"/>
              <a:t>Li,</a:t>
            </a:r>
            <a:r>
              <a:rPr spc="5" dirty="0"/>
              <a:t> </a:t>
            </a:r>
            <a:r>
              <a:rPr spc="-10" dirty="0"/>
              <a:t>"Research</a:t>
            </a:r>
            <a:r>
              <a:rPr spc="-25" dirty="0"/>
              <a:t> </a:t>
            </a:r>
            <a:r>
              <a:rPr spc="5" dirty="0"/>
              <a:t>on</a:t>
            </a:r>
            <a:r>
              <a:rPr spc="-20" dirty="0"/>
              <a:t> </a:t>
            </a:r>
            <a:r>
              <a:rPr dirty="0"/>
              <a:t>House</a:t>
            </a:r>
            <a:r>
              <a:rPr spc="-10" dirty="0"/>
              <a:t> </a:t>
            </a:r>
            <a:r>
              <a:rPr dirty="0"/>
              <a:t>Price</a:t>
            </a:r>
            <a:r>
              <a:rPr spc="10" dirty="0"/>
              <a:t> </a:t>
            </a:r>
            <a:r>
              <a:rPr spc="-5" dirty="0"/>
              <a:t>Prediction</a:t>
            </a:r>
            <a:r>
              <a:rPr dirty="0"/>
              <a:t> Model</a:t>
            </a:r>
            <a:r>
              <a:rPr spc="-25" dirty="0"/>
              <a:t> </a:t>
            </a:r>
            <a:r>
              <a:rPr spc="5" dirty="0"/>
              <a:t>Based </a:t>
            </a:r>
            <a:r>
              <a:rPr spc="-620" dirty="0"/>
              <a:t> </a:t>
            </a:r>
            <a:r>
              <a:rPr spc="5" dirty="0"/>
              <a:t>on</a:t>
            </a:r>
            <a:r>
              <a:rPr spc="-25" dirty="0"/>
              <a:t> </a:t>
            </a:r>
            <a:r>
              <a:rPr dirty="0"/>
              <a:t>Machine</a:t>
            </a:r>
            <a:r>
              <a:rPr spc="25" dirty="0"/>
              <a:t> </a:t>
            </a:r>
            <a:r>
              <a:rPr dirty="0"/>
              <a:t>Learning,"</a:t>
            </a:r>
            <a:r>
              <a:rPr spc="-1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spc="-5" dirty="0"/>
              <a:t>2019.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9509" y="577976"/>
            <a:ext cx="225552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10" dirty="0">
                <a:latin typeface="Times New Roman"/>
                <a:cs typeface="Times New Roman"/>
              </a:rPr>
              <a:t>C</a:t>
            </a:r>
            <a:r>
              <a:rPr sz="3200" b="1" spc="-25" dirty="0">
                <a:latin typeface="Times New Roman"/>
                <a:cs typeface="Times New Roman"/>
              </a:rPr>
              <a:t>O</a:t>
            </a:r>
            <a:r>
              <a:rPr sz="3200" b="1" spc="-10" dirty="0">
                <a:latin typeface="Times New Roman"/>
                <a:cs typeface="Times New Roman"/>
              </a:rPr>
              <a:t>NT</a:t>
            </a:r>
            <a:r>
              <a:rPr sz="3200" b="1" spc="-5" dirty="0">
                <a:latin typeface="Times New Roman"/>
                <a:cs typeface="Times New Roman"/>
              </a:rPr>
              <a:t>E</a:t>
            </a:r>
            <a:r>
              <a:rPr sz="3200" b="1" spc="-10" dirty="0">
                <a:latin typeface="Times New Roman"/>
                <a:cs typeface="Times New Roman"/>
              </a:rPr>
              <a:t>NTS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Dept.</a:t>
            </a:r>
            <a:r>
              <a:rPr spc="-4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CSE,</a:t>
            </a:r>
            <a:r>
              <a:rPr spc="-20" dirty="0"/>
              <a:t> </a:t>
            </a:r>
            <a:r>
              <a:rPr dirty="0"/>
              <a:t>SJCIT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8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83081" y="1054593"/>
            <a:ext cx="4285615" cy="40519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latin typeface="Times New Roman"/>
                <a:cs typeface="Times New Roman"/>
              </a:rPr>
              <a:t>Company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profile</a:t>
            </a:r>
            <a:endParaRPr sz="20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Times New Roman"/>
                <a:cs typeface="Times New Roman"/>
              </a:rPr>
              <a:t>Abstract</a:t>
            </a:r>
            <a:endParaRPr sz="20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/>
                <a:cs typeface="Times New Roman"/>
              </a:rPr>
              <a:t>Introduction</a:t>
            </a:r>
            <a:endParaRPr sz="20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Times New Roman"/>
                <a:cs typeface="Times New Roman"/>
              </a:rPr>
              <a:t>Existing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system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its</a:t>
            </a:r>
            <a:r>
              <a:rPr sz="2000" spc="-10" dirty="0">
                <a:latin typeface="Times New Roman"/>
                <a:cs typeface="Times New Roman"/>
              </a:rPr>
              <a:t> disadvantages</a:t>
            </a:r>
            <a:endParaRPr sz="20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dirty="0">
                <a:latin typeface="Times New Roman"/>
                <a:cs typeface="Times New Roman"/>
              </a:rPr>
              <a:t>Proposed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system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advantages</a:t>
            </a:r>
            <a:endParaRPr sz="20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latin typeface="Times New Roman"/>
                <a:cs typeface="Times New Roman"/>
              </a:rPr>
              <a:t>System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requirements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specification</a:t>
            </a:r>
            <a:endParaRPr sz="20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/>
                <a:cs typeface="Times New Roman"/>
              </a:rPr>
              <a:t>Modules</a:t>
            </a:r>
            <a:endParaRPr sz="20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latin typeface="Times New Roman"/>
                <a:cs typeface="Times New Roman"/>
              </a:rPr>
              <a:t>System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architecture</a:t>
            </a:r>
            <a:endParaRPr sz="20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/>
                <a:cs typeface="Times New Roman"/>
              </a:rPr>
              <a:t>Screen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shots</a:t>
            </a:r>
            <a:endParaRPr sz="20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Times New Roman"/>
                <a:cs typeface="Times New Roman"/>
              </a:rPr>
              <a:t>Conclusion</a:t>
            </a:r>
            <a:endParaRPr sz="20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Times New Roman"/>
                <a:cs typeface="Times New Roman"/>
              </a:rPr>
              <a:t>References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5602" y="399745"/>
            <a:ext cx="435991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COMPANY</a:t>
            </a:r>
            <a:r>
              <a:rPr spc="-10" dirty="0"/>
              <a:t> </a:t>
            </a:r>
            <a:r>
              <a:rPr spc="-15" dirty="0"/>
              <a:t>PROFILE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47971" y="1530476"/>
            <a:ext cx="6634480" cy="3185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93980" indent="-34480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spc="-10" dirty="0">
                <a:latin typeface="Calibri"/>
                <a:cs typeface="Calibri"/>
              </a:rPr>
              <a:t>Inflow </a:t>
            </a:r>
            <a:r>
              <a:rPr sz="2800" spc="-25" dirty="0">
                <a:latin typeface="Calibri"/>
                <a:cs typeface="Calibri"/>
              </a:rPr>
              <a:t>Technologies </a:t>
            </a:r>
            <a:r>
              <a:rPr sz="2800" spc="-5" dirty="0">
                <a:latin typeface="Calibri"/>
                <a:cs typeface="Calibri"/>
              </a:rPr>
              <a:t>addresses the growing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needs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organizations.</a:t>
            </a:r>
            <a:endParaRPr sz="2800">
              <a:latin typeface="Calibri"/>
              <a:cs typeface="Calibri"/>
            </a:endParaRPr>
          </a:p>
          <a:p>
            <a:pPr marL="356870" marR="34925" indent="-34480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spc="-45" dirty="0">
                <a:latin typeface="Calibri"/>
                <a:cs typeface="Calibri"/>
              </a:rPr>
              <a:t>1.The </a:t>
            </a:r>
            <a:r>
              <a:rPr sz="2800" spc="-5" dirty="0">
                <a:latin typeface="Calibri"/>
                <a:cs typeface="Calibri"/>
              </a:rPr>
              <a:t>team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10" dirty="0">
                <a:latin typeface="Calibri"/>
                <a:cs typeface="Calibri"/>
              </a:rPr>
              <a:t>Inflow </a:t>
            </a:r>
            <a:r>
              <a:rPr sz="2800" spc="-25" dirty="0">
                <a:latin typeface="Calibri"/>
                <a:cs typeface="Calibri"/>
              </a:rPr>
              <a:t>Technologies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5" dirty="0">
                <a:latin typeface="Calibri"/>
                <a:cs typeface="Calibri"/>
              </a:rPr>
              <a:t>well-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versed </a:t>
            </a:r>
            <a:r>
              <a:rPr sz="2800" dirty="0">
                <a:latin typeface="Calibri"/>
                <a:cs typeface="Calibri"/>
              </a:rPr>
              <a:t>with </a:t>
            </a:r>
            <a:r>
              <a:rPr sz="2800" spc="-15" dirty="0">
                <a:latin typeface="Calibri"/>
                <a:cs typeface="Calibri"/>
              </a:rPr>
              <a:t>latest </a:t>
            </a:r>
            <a:r>
              <a:rPr sz="2800" spc="-5" dirty="0">
                <a:latin typeface="Calibri"/>
                <a:cs typeface="Calibri"/>
              </a:rPr>
              <a:t>and the </a:t>
            </a:r>
            <a:r>
              <a:rPr sz="2800" dirty="0">
                <a:latin typeface="Calibri"/>
                <a:cs typeface="Calibri"/>
              </a:rPr>
              <a:t>most </a:t>
            </a:r>
            <a:r>
              <a:rPr sz="2800" spc="-5" dirty="0">
                <a:latin typeface="Calibri"/>
                <a:cs typeface="Calibri"/>
              </a:rPr>
              <a:t>powerful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technologies.</a:t>
            </a:r>
            <a:endParaRPr sz="2800">
              <a:latin typeface="Calibri"/>
              <a:cs typeface="Calibri"/>
            </a:endParaRPr>
          </a:p>
          <a:p>
            <a:pPr marL="356870" marR="5080" indent="-34480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spc="-10" dirty="0">
                <a:latin typeface="Calibri"/>
                <a:cs typeface="Calibri"/>
              </a:rPr>
              <a:t>2.Founded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2005,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Inflow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Technologies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a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niche </a:t>
            </a:r>
            <a:r>
              <a:rPr sz="2800" spc="-15" dirty="0">
                <a:latin typeface="Calibri"/>
                <a:cs typeface="Calibri"/>
              </a:rPr>
              <a:t>player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theIT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Distribution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Services.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643" y="1679194"/>
            <a:ext cx="5080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" dirty="0">
                <a:latin typeface="Calibri"/>
                <a:cs typeface="Calibri"/>
              </a:rPr>
              <a:t>.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935" y="1857603"/>
            <a:ext cx="3074384" cy="317936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Dept.</a:t>
            </a:r>
            <a:r>
              <a:rPr spc="-4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CSE,</a:t>
            </a:r>
            <a:r>
              <a:rPr spc="-20" dirty="0"/>
              <a:t> </a:t>
            </a:r>
            <a:r>
              <a:rPr dirty="0"/>
              <a:t>SJCIT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8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1597" y="465200"/>
            <a:ext cx="237363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ABSTRACT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Dept.</a:t>
            </a:r>
            <a:r>
              <a:rPr spc="-4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CSE,</a:t>
            </a:r>
            <a:r>
              <a:rPr spc="-20" dirty="0"/>
              <a:t> </a:t>
            </a:r>
            <a:r>
              <a:rPr dirty="0"/>
              <a:t>SJCIT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8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644" y="1624660"/>
            <a:ext cx="10616565" cy="402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125095" indent="-344805">
              <a:lnSpc>
                <a:spcPct val="100000"/>
              </a:lnSpc>
              <a:spcBef>
                <a:spcPts val="9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solidFill>
                  <a:srgbClr val="1F1F1F"/>
                </a:solidFill>
                <a:latin typeface="Arial MT"/>
                <a:cs typeface="Arial MT"/>
              </a:rPr>
              <a:t>The </a:t>
            </a:r>
            <a:r>
              <a:rPr sz="3200" spc="-10" dirty="0">
                <a:solidFill>
                  <a:srgbClr val="1F1F1F"/>
                </a:solidFill>
                <a:latin typeface="Arial MT"/>
                <a:cs typeface="Arial MT"/>
              </a:rPr>
              <a:t>recent </a:t>
            </a:r>
            <a:r>
              <a:rPr sz="3200" spc="-5" dirty="0">
                <a:solidFill>
                  <a:srgbClr val="1F1F1F"/>
                </a:solidFill>
                <a:latin typeface="Arial MT"/>
                <a:cs typeface="Arial MT"/>
              </a:rPr>
              <a:t>development of imaging and sequencing </a:t>
            </a:r>
            <a:r>
              <a:rPr sz="3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1F1F1F"/>
                </a:solidFill>
                <a:latin typeface="Arial MT"/>
                <a:cs typeface="Arial MT"/>
              </a:rPr>
              <a:t>technologies enables </a:t>
            </a:r>
            <a:r>
              <a:rPr sz="3200" spc="-10" dirty="0">
                <a:solidFill>
                  <a:srgbClr val="1F1F1F"/>
                </a:solidFill>
                <a:latin typeface="Arial MT"/>
                <a:cs typeface="Arial MT"/>
              </a:rPr>
              <a:t>systematic </a:t>
            </a:r>
            <a:r>
              <a:rPr sz="3200" spc="-5" dirty="0">
                <a:solidFill>
                  <a:srgbClr val="1F1F1F"/>
                </a:solidFill>
                <a:latin typeface="Arial MT"/>
                <a:cs typeface="Arial MT"/>
              </a:rPr>
              <a:t>advances in the </a:t>
            </a:r>
            <a:r>
              <a:rPr sz="3200" dirty="0">
                <a:solidFill>
                  <a:srgbClr val="1F1F1F"/>
                </a:solidFill>
                <a:latin typeface="Arial MT"/>
                <a:cs typeface="Arial MT"/>
              </a:rPr>
              <a:t>clinical </a:t>
            </a:r>
            <a:r>
              <a:rPr sz="3200" spc="-87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1F1F1F"/>
                </a:solidFill>
                <a:latin typeface="Arial MT"/>
                <a:cs typeface="Arial MT"/>
              </a:rPr>
              <a:t>study</a:t>
            </a:r>
            <a:r>
              <a:rPr sz="3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1F1F1F"/>
                </a:solidFill>
                <a:latin typeface="Arial MT"/>
                <a:cs typeface="Arial MT"/>
              </a:rPr>
              <a:t>of lung </a:t>
            </a:r>
            <a:r>
              <a:rPr sz="3200" spc="-30" dirty="0">
                <a:solidFill>
                  <a:srgbClr val="1F1F1F"/>
                </a:solidFill>
                <a:latin typeface="Arial MT"/>
                <a:cs typeface="Arial MT"/>
              </a:rPr>
              <a:t>cancer.</a:t>
            </a:r>
            <a:endParaRPr sz="3200">
              <a:latin typeface="Arial MT"/>
              <a:cs typeface="Arial MT"/>
            </a:endParaRPr>
          </a:p>
          <a:p>
            <a:pPr marL="356870" marR="508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solidFill>
                  <a:srgbClr val="1F1F1F"/>
                </a:solidFill>
                <a:latin typeface="Arial MT"/>
                <a:cs typeface="Arial MT"/>
              </a:rPr>
              <a:t>Machine learning-based approaches </a:t>
            </a:r>
            <a:r>
              <a:rPr sz="3200" dirty="0">
                <a:solidFill>
                  <a:srgbClr val="1F1F1F"/>
                </a:solidFill>
                <a:latin typeface="Arial MT"/>
                <a:cs typeface="Arial MT"/>
              </a:rPr>
              <a:t>play </a:t>
            </a:r>
            <a:r>
              <a:rPr sz="3200" spc="-5" dirty="0">
                <a:solidFill>
                  <a:srgbClr val="1F1F1F"/>
                </a:solidFill>
                <a:latin typeface="Arial MT"/>
                <a:cs typeface="Arial MT"/>
              </a:rPr>
              <a:t>a </a:t>
            </a:r>
            <a:r>
              <a:rPr sz="3200" dirty="0">
                <a:solidFill>
                  <a:srgbClr val="1F1F1F"/>
                </a:solidFill>
                <a:latin typeface="Arial MT"/>
                <a:cs typeface="Arial MT"/>
              </a:rPr>
              <a:t>critical </a:t>
            </a:r>
            <a:r>
              <a:rPr sz="3200" spc="-5" dirty="0">
                <a:solidFill>
                  <a:srgbClr val="1F1F1F"/>
                </a:solidFill>
                <a:latin typeface="Arial MT"/>
                <a:cs typeface="Arial MT"/>
              </a:rPr>
              <a:t>role </a:t>
            </a:r>
            <a:r>
              <a:rPr sz="3200" dirty="0">
                <a:solidFill>
                  <a:srgbClr val="1F1F1F"/>
                </a:solidFill>
                <a:latin typeface="Arial MT"/>
                <a:cs typeface="Arial MT"/>
              </a:rPr>
              <a:t>in </a:t>
            </a:r>
            <a:r>
              <a:rPr sz="3200" spc="-87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1F1F1F"/>
                </a:solidFill>
                <a:latin typeface="Arial MT"/>
                <a:cs typeface="Arial MT"/>
              </a:rPr>
              <a:t>integrating and </a:t>
            </a:r>
            <a:r>
              <a:rPr sz="3200" spc="-10" dirty="0">
                <a:solidFill>
                  <a:srgbClr val="1F1F1F"/>
                </a:solidFill>
                <a:latin typeface="Arial MT"/>
                <a:cs typeface="Arial MT"/>
              </a:rPr>
              <a:t>analyzing </a:t>
            </a:r>
            <a:r>
              <a:rPr sz="3200" spc="-5" dirty="0">
                <a:solidFill>
                  <a:srgbClr val="1F1F1F"/>
                </a:solidFill>
                <a:latin typeface="Arial MT"/>
                <a:cs typeface="Arial MT"/>
              </a:rPr>
              <a:t>these large and complex </a:t>
            </a:r>
            <a:r>
              <a:rPr sz="3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1F1F1F"/>
                </a:solidFill>
                <a:latin typeface="Arial MT"/>
                <a:cs typeface="Arial MT"/>
              </a:rPr>
              <a:t>datasets, </a:t>
            </a:r>
            <a:r>
              <a:rPr sz="3200" spc="-10" dirty="0">
                <a:solidFill>
                  <a:srgbClr val="1F1F1F"/>
                </a:solidFill>
                <a:latin typeface="Arial MT"/>
                <a:cs typeface="Arial MT"/>
              </a:rPr>
              <a:t>which </a:t>
            </a:r>
            <a:r>
              <a:rPr sz="3200" spc="-5" dirty="0">
                <a:solidFill>
                  <a:srgbClr val="1F1F1F"/>
                </a:solidFill>
                <a:latin typeface="Arial MT"/>
                <a:cs typeface="Arial MT"/>
              </a:rPr>
              <a:t>have extensively characterized lung </a:t>
            </a:r>
            <a:r>
              <a:rPr sz="3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1F1F1F"/>
                </a:solidFill>
                <a:latin typeface="Arial MT"/>
                <a:cs typeface="Arial MT"/>
              </a:rPr>
              <a:t>cancer through the use of </a:t>
            </a:r>
            <a:r>
              <a:rPr sz="3200" spc="-10" dirty="0">
                <a:solidFill>
                  <a:srgbClr val="1F1F1F"/>
                </a:solidFill>
                <a:latin typeface="Arial MT"/>
                <a:cs typeface="Arial MT"/>
              </a:rPr>
              <a:t>different </a:t>
            </a:r>
            <a:r>
              <a:rPr sz="3200" spc="-5" dirty="0">
                <a:solidFill>
                  <a:srgbClr val="1F1F1F"/>
                </a:solidFill>
                <a:latin typeface="Arial MT"/>
                <a:cs typeface="Arial MT"/>
              </a:rPr>
              <a:t>perspectives from </a:t>
            </a:r>
            <a:r>
              <a:rPr sz="3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1F1F1F"/>
                </a:solidFill>
                <a:latin typeface="Arial MT"/>
                <a:cs typeface="Arial MT"/>
              </a:rPr>
              <a:t>these</a:t>
            </a:r>
            <a:r>
              <a:rPr sz="3200" spc="-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1F1F1F"/>
                </a:solidFill>
                <a:latin typeface="Arial MT"/>
                <a:cs typeface="Arial MT"/>
              </a:rPr>
              <a:t>accrued</a:t>
            </a:r>
            <a:r>
              <a:rPr sz="3200" spc="-3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1F1F1F"/>
                </a:solidFill>
                <a:latin typeface="Arial MT"/>
                <a:cs typeface="Arial MT"/>
              </a:rPr>
              <a:t>data.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5902" y="465200"/>
            <a:ext cx="360489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Dept.</a:t>
            </a:r>
            <a:r>
              <a:rPr spc="-4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CSE,</a:t>
            </a:r>
            <a:r>
              <a:rPr spc="-20" dirty="0"/>
              <a:t> </a:t>
            </a:r>
            <a:r>
              <a:rPr dirty="0"/>
              <a:t>SJCIT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8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644" y="1624660"/>
            <a:ext cx="10783570" cy="4610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995044" indent="-344805">
              <a:lnSpc>
                <a:spcPct val="100000"/>
              </a:lnSpc>
              <a:spcBef>
                <a:spcPts val="9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solidFill>
                  <a:srgbClr val="1F1F1F"/>
                </a:solidFill>
                <a:latin typeface="Arial MT"/>
                <a:cs typeface="Arial MT"/>
              </a:rPr>
              <a:t>Lung cancer</a:t>
            </a:r>
            <a:r>
              <a:rPr sz="3200" spc="-3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F1F1F"/>
                </a:solidFill>
                <a:latin typeface="Arial MT"/>
                <a:cs typeface="Arial MT"/>
              </a:rPr>
              <a:t>is</a:t>
            </a:r>
            <a:r>
              <a:rPr sz="3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1F1F1F"/>
                </a:solidFill>
                <a:latin typeface="Arial MT"/>
                <a:cs typeface="Arial MT"/>
              </a:rPr>
              <a:t>one</a:t>
            </a:r>
            <a:r>
              <a:rPr sz="32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1F1F1F"/>
                </a:solidFill>
                <a:latin typeface="Arial MT"/>
                <a:cs typeface="Arial MT"/>
              </a:rPr>
              <a:t>of the most</a:t>
            </a:r>
            <a:r>
              <a:rPr sz="3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1F1F1F"/>
                </a:solidFill>
                <a:latin typeface="Arial MT"/>
                <a:cs typeface="Arial MT"/>
              </a:rPr>
              <a:t>frequently</a:t>
            </a:r>
            <a:r>
              <a:rPr sz="3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1F1F1F"/>
                </a:solidFill>
                <a:latin typeface="Arial MT"/>
                <a:cs typeface="Arial MT"/>
              </a:rPr>
              <a:t>diagnosed </a:t>
            </a:r>
            <a:r>
              <a:rPr sz="3200" spc="-87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1F1F1F"/>
                </a:solidFill>
                <a:latin typeface="Arial MT"/>
                <a:cs typeface="Arial MT"/>
              </a:rPr>
              <a:t>cancers and the leading cause of cancer deaths </a:t>
            </a:r>
            <a:r>
              <a:rPr sz="3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1F1F1F"/>
                </a:solidFill>
                <a:latin typeface="Arial MT"/>
                <a:cs typeface="Arial MT"/>
              </a:rPr>
              <a:t>worldwide.</a:t>
            </a:r>
            <a:endParaRPr sz="3200">
              <a:latin typeface="Arial MT"/>
              <a:cs typeface="Arial MT"/>
            </a:endParaRPr>
          </a:p>
          <a:p>
            <a:pPr marL="356870" marR="508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solidFill>
                  <a:srgbClr val="1F1F1F"/>
                </a:solidFill>
                <a:latin typeface="Arial MT"/>
                <a:cs typeface="Arial MT"/>
              </a:rPr>
              <a:t>ML </a:t>
            </a:r>
            <a:r>
              <a:rPr sz="3200" dirty="0">
                <a:solidFill>
                  <a:srgbClr val="1F1F1F"/>
                </a:solidFill>
                <a:latin typeface="Arial MT"/>
                <a:cs typeface="Arial MT"/>
              </a:rPr>
              <a:t>is </a:t>
            </a:r>
            <a:r>
              <a:rPr sz="3200" spc="-5" dirty="0">
                <a:solidFill>
                  <a:srgbClr val="1F1F1F"/>
                </a:solidFill>
                <a:latin typeface="Arial MT"/>
                <a:cs typeface="Arial MT"/>
              </a:rPr>
              <a:t>a subgroup of artificial intelligence (AI) that focuses </a:t>
            </a:r>
            <a:r>
              <a:rPr sz="3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1F1F1F"/>
                </a:solidFill>
                <a:latin typeface="Arial MT"/>
                <a:cs typeface="Arial MT"/>
              </a:rPr>
              <a:t>on making predictions by identifying patterns in data using </a:t>
            </a:r>
            <a:r>
              <a:rPr sz="3200" spc="-87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1F1F1F"/>
                </a:solidFill>
                <a:latin typeface="Arial MT"/>
                <a:cs typeface="Arial MT"/>
              </a:rPr>
              <a:t>mathematical</a:t>
            </a:r>
            <a:r>
              <a:rPr sz="32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1F1F1F"/>
                </a:solidFill>
                <a:latin typeface="Arial MT"/>
                <a:cs typeface="Arial MT"/>
              </a:rPr>
              <a:t>algorithms.</a:t>
            </a:r>
            <a:endParaRPr sz="3200">
              <a:latin typeface="Arial MT"/>
              <a:cs typeface="Arial MT"/>
            </a:endParaRPr>
          </a:p>
          <a:p>
            <a:pPr marL="356870" marR="346075" indent="-344805">
              <a:lnSpc>
                <a:spcPct val="100000"/>
              </a:lnSpc>
              <a:spcBef>
                <a:spcPts val="775"/>
              </a:spcBef>
              <a:buClr>
                <a:srgbClr val="1F1F1F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/>
              <a:t>	</a:t>
            </a:r>
            <a:r>
              <a:rPr sz="3200" spc="-5" dirty="0">
                <a:solidFill>
                  <a:srgbClr val="1F1F1F"/>
                </a:solidFill>
                <a:latin typeface="Arial MT"/>
                <a:cs typeface="Arial MT"/>
              </a:rPr>
              <a:t>It has served as an assisting tool in cancer </a:t>
            </a:r>
            <a:r>
              <a:rPr sz="3200" spc="-10" dirty="0">
                <a:solidFill>
                  <a:srgbClr val="1F1F1F"/>
                </a:solidFill>
                <a:latin typeface="Arial MT"/>
                <a:cs typeface="Arial MT"/>
              </a:rPr>
              <a:t>phenotyping </a:t>
            </a:r>
            <a:r>
              <a:rPr sz="3200" spc="-87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1F1F1F"/>
                </a:solidFill>
                <a:latin typeface="Arial MT"/>
                <a:cs typeface="Arial MT"/>
              </a:rPr>
              <a:t>and therapy for decades and has been </a:t>
            </a:r>
            <a:r>
              <a:rPr sz="3200" spc="-10" dirty="0">
                <a:solidFill>
                  <a:srgbClr val="1F1F1F"/>
                </a:solidFill>
                <a:latin typeface="Arial MT"/>
                <a:cs typeface="Arial MT"/>
              </a:rPr>
              <a:t>widely </a:t>
            </a:r>
            <a:r>
              <a:rPr sz="3200" spc="-5" dirty="0">
                <a:solidFill>
                  <a:srgbClr val="1F1F1F"/>
                </a:solidFill>
                <a:latin typeface="Arial MT"/>
                <a:cs typeface="Arial MT"/>
              </a:rPr>
              <a:t> implemented</a:t>
            </a:r>
            <a:r>
              <a:rPr sz="32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1F1F1F"/>
                </a:solidFill>
                <a:latin typeface="Arial MT"/>
                <a:cs typeface="Arial MT"/>
              </a:rPr>
              <a:t>in advanced</a:t>
            </a:r>
            <a:r>
              <a:rPr sz="32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1F1F1F"/>
                </a:solidFill>
                <a:latin typeface="Arial MT"/>
                <a:cs typeface="Arial MT"/>
              </a:rPr>
              <a:t>approaches.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390" y="465200"/>
            <a:ext cx="1016127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EXISTING</a:t>
            </a:r>
            <a:r>
              <a:rPr spc="35" dirty="0"/>
              <a:t> </a:t>
            </a:r>
            <a:r>
              <a:rPr spc="-30" dirty="0"/>
              <a:t>SYSTEMS</a:t>
            </a:r>
            <a:r>
              <a:rPr spc="80"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15" dirty="0"/>
              <a:t>ITS</a:t>
            </a:r>
            <a:r>
              <a:rPr spc="10" dirty="0"/>
              <a:t> </a:t>
            </a:r>
            <a:r>
              <a:rPr spc="-60" dirty="0"/>
              <a:t>DISADVANTAGES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Dept.</a:t>
            </a:r>
            <a:r>
              <a:rPr spc="-4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CSE,</a:t>
            </a:r>
            <a:r>
              <a:rPr spc="-20" dirty="0"/>
              <a:t> </a:t>
            </a:r>
            <a:r>
              <a:rPr dirty="0"/>
              <a:t>SJCIT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8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644" y="1624660"/>
            <a:ext cx="10443845" cy="304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357505" indent="-34480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solidFill>
                  <a:srgbClr val="202020"/>
                </a:solidFill>
                <a:latin typeface="Cambria"/>
                <a:cs typeface="Cambria"/>
              </a:rPr>
              <a:t>The</a:t>
            </a:r>
            <a:r>
              <a:rPr sz="3200" spc="15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10" dirty="0">
                <a:solidFill>
                  <a:srgbClr val="202020"/>
                </a:solidFill>
                <a:latin typeface="Cambria"/>
                <a:cs typeface="Cambria"/>
              </a:rPr>
              <a:t>use</a:t>
            </a:r>
            <a:r>
              <a:rPr sz="3200" spc="10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5" dirty="0">
                <a:solidFill>
                  <a:srgbClr val="202020"/>
                </a:solidFill>
                <a:latin typeface="Cambria"/>
                <a:cs typeface="Cambria"/>
              </a:rPr>
              <a:t>of</a:t>
            </a:r>
            <a:r>
              <a:rPr sz="3200" spc="15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15" dirty="0">
                <a:solidFill>
                  <a:srgbClr val="202020"/>
                </a:solidFill>
                <a:latin typeface="Cambria"/>
                <a:cs typeface="Cambria"/>
              </a:rPr>
              <a:t>artificially</a:t>
            </a:r>
            <a:r>
              <a:rPr sz="3200" spc="35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5" dirty="0">
                <a:solidFill>
                  <a:srgbClr val="202020"/>
                </a:solidFill>
                <a:latin typeface="Cambria"/>
                <a:cs typeface="Cambria"/>
              </a:rPr>
              <a:t>intelligent</a:t>
            </a:r>
            <a:r>
              <a:rPr sz="3200" spc="65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20" dirty="0">
                <a:solidFill>
                  <a:srgbClr val="202020"/>
                </a:solidFill>
                <a:latin typeface="Cambria"/>
                <a:cs typeface="Cambria"/>
              </a:rPr>
              <a:t>systems</a:t>
            </a:r>
            <a:r>
              <a:rPr sz="3200" spc="20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5" dirty="0">
                <a:solidFill>
                  <a:srgbClr val="202020"/>
                </a:solidFill>
                <a:latin typeface="Cambria"/>
                <a:cs typeface="Cambria"/>
              </a:rPr>
              <a:t>in</a:t>
            </a:r>
            <a:r>
              <a:rPr sz="3200" spc="10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35" dirty="0">
                <a:solidFill>
                  <a:srgbClr val="202020"/>
                </a:solidFill>
                <a:latin typeface="Cambria"/>
                <a:cs typeface="Cambria"/>
              </a:rPr>
              <a:t>any</a:t>
            </a:r>
            <a:r>
              <a:rPr sz="3200" spc="15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40" dirty="0">
                <a:solidFill>
                  <a:srgbClr val="202020"/>
                </a:solidFill>
                <a:latin typeface="Cambria"/>
                <a:cs typeface="Cambria"/>
              </a:rPr>
              <a:t>industry, </a:t>
            </a:r>
            <a:r>
              <a:rPr sz="3200" spc="-690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5" dirty="0">
                <a:solidFill>
                  <a:srgbClr val="202020"/>
                </a:solidFill>
                <a:latin typeface="Cambria"/>
                <a:cs typeface="Cambria"/>
              </a:rPr>
              <a:t>including</a:t>
            </a:r>
            <a:r>
              <a:rPr sz="3200" spc="35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10" dirty="0">
                <a:solidFill>
                  <a:srgbClr val="202020"/>
                </a:solidFill>
                <a:latin typeface="Cambria"/>
                <a:cs typeface="Cambria"/>
              </a:rPr>
              <a:t>healthcare,</a:t>
            </a:r>
            <a:r>
              <a:rPr sz="3200" spc="55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10" dirty="0">
                <a:solidFill>
                  <a:srgbClr val="202020"/>
                </a:solidFill>
                <a:latin typeface="Cambria"/>
                <a:cs typeface="Cambria"/>
              </a:rPr>
              <a:t>has</a:t>
            </a:r>
            <a:r>
              <a:rPr sz="3200" spc="5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5" dirty="0">
                <a:solidFill>
                  <a:srgbClr val="202020"/>
                </a:solidFill>
                <a:latin typeface="Cambria"/>
                <a:cs typeface="Cambria"/>
              </a:rPr>
              <a:t>its</a:t>
            </a:r>
            <a:r>
              <a:rPr sz="3200" spc="10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10" dirty="0">
                <a:solidFill>
                  <a:srgbClr val="202020"/>
                </a:solidFill>
                <a:latin typeface="Cambria"/>
                <a:cs typeface="Cambria"/>
              </a:rPr>
              <a:t>limitations</a:t>
            </a:r>
            <a:r>
              <a:rPr sz="3200" spc="5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10" dirty="0">
                <a:solidFill>
                  <a:srgbClr val="202020"/>
                </a:solidFill>
                <a:latin typeface="Cambria"/>
                <a:cs typeface="Cambria"/>
              </a:rPr>
              <a:t>and</a:t>
            </a:r>
            <a:r>
              <a:rPr sz="3200" spc="10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5" dirty="0">
                <a:solidFill>
                  <a:srgbClr val="202020"/>
                </a:solidFill>
                <a:latin typeface="Cambria"/>
                <a:cs typeface="Cambria"/>
              </a:rPr>
              <a:t>obstacles.</a:t>
            </a:r>
            <a:endParaRPr sz="3200">
              <a:latin typeface="Cambria"/>
              <a:cs typeface="Cambria"/>
            </a:endParaRPr>
          </a:p>
          <a:p>
            <a:pPr marL="356870" marR="5080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20" dirty="0">
                <a:solidFill>
                  <a:srgbClr val="202020"/>
                </a:solidFill>
                <a:latin typeface="Cambria"/>
                <a:cs typeface="Cambria"/>
              </a:rPr>
              <a:t>Here,</a:t>
            </a:r>
            <a:r>
              <a:rPr sz="3200" spc="30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30" dirty="0">
                <a:solidFill>
                  <a:srgbClr val="202020"/>
                </a:solidFill>
                <a:latin typeface="Cambria"/>
                <a:cs typeface="Cambria"/>
              </a:rPr>
              <a:t>we</a:t>
            </a:r>
            <a:r>
              <a:rPr sz="3200" spc="10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15" dirty="0">
                <a:solidFill>
                  <a:srgbClr val="202020"/>
                </a:solidFill>
                <a:latin typeface="Cambria"/>
                <a:cs typeface="Cambria"/>
              </a:rPr>
              <a:t>address</a:t>
            </a:r>
            <a:r>
              <a:rPr sz="3200" spc="5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20" dirty="0">
                <a:solidFill>
                  <a:srgbClr val="202020"/>
                </a:solidFill>
                <a:latin typeface="Cambria"/>
                <a:cs typeface="Cambria"/>
              </a:rPr>
              <a:t>various</a:t>
            </a:r>
            <a:r>
              <a:rPr sz="3200" spc="10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10" dirty="0">
                <a:solidFill>
                  <a:srgbClr val="202020"/>
                </a:solidFill>
                <a:latin typeface="Cambria"/>
                <a:cs typeface="Cambria"/>
              </a:rPr>
              <a:t>limitations</a:t>
            </a:r>
            <a:r>
              <a:rPr sz="3200" spc="25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5" dirty="0">
                <a:solidFill>
                  <a:srgbClr val="202020"/>
                </a:solidFill>
                <a:latin typeface="Cambria"/>
                <a:cs typeface="Cambria"/>
              </a:rPr>
              <a:t>of</a:t>
            </a:r>
            <a:r>
              <a:rPr sz="3200" spc="15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10" dirty="0">
                <a:solidFill>
                  <a:srgbClr val="202020"/>
                </a:solidFill>
                <a:latin typeface="Cambria"/>
                <a:cs typeface="Cambria"/>
              </a:rPr>
              <a:t>AI</a:t>
            </a:r>
            <a:r>
              <a:rPr sz="3200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10" dirty="0">
                <a:solidFill>
                  <a:srgbClr val="202020"/>
                </a:solidFill>
                <a:latin typeface="Cambria"/>
                <a:cs typeface="Cambria"/>
              </a:rPr>
              <a:t>and</a:t>
            </a:r>
            <a:r>
              <a:rPr sz="3200" spc="5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5" dirty="0">
                <a:solidFill>
                  <a:srgbClr val="202020"/>
                </a:solidFill>
                <a:latin typeface="Cambria"/>
                <a:cs typeface="Cambria"/>
              </a:rPr>
              <a:t>machine </a:t>
            </a:r>
            <a:r>
              <a:rPr sz="3200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10" dirty="0">
                <a:solidFill>
                  <a:srgbClr val="202020"/>
                </a:solidFill>
                <a:latin typeface="Cambria"/>
                <a:cs typeface="Cambria"/>
              </a:rPr>
              <a:t>learning</a:t>
            </a:r>
            <a:r>
              <a:rPr sz="3200" spc="40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10" dirty="0">
                <a:solidFill>
                  <a:srgbClr val="202020"/>
                </a:solidFill>
                <a:latin typeface="Cambria"/>
                <a:cs typeface="Cambria"/>
              </a:rPr>
              <a:t>with</a:t>
            </a:r>
            <a:r>
              <a:rPr sz="3200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10" dirty="0">
                <a:solidFill>
                  <a:srgbClr val="202020"/>
                </a:solidFill>
                <a:latin typeface="Cambria"/>
                <a:cs typeface="Cambria"/>
              </a:rPr>
              <a:t>an</a:t>
            </a:r>
            <a:r>
              <a:rPr sz="3200" spc="10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5" dirty="0">
                <a:solidFill>
                  <a:srgbClr val="202020"/>
                </a:solidFill>
                <a:latin typeface="Cambria"/>
                <a:cs typeface="Cambria"/>
              </a:rPr>
              <a:t>emphasis on</a:t>
            </a:r>
            <a:r>
              <a:rPr sz="3200" spc="20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10" dirty="0">
                <a:solidFill>
                  <a:srgbClr val="202020"/>
                </a:solidFill>
                <a:latin typeface="Cambria"/>
                <a:cs typeface="Cambria"/>
              </a:rPr>
              <a:t>those</a:t>
            </a:r>
            <a:r>
              <a:rPr sz="3200" spc="20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10" dirty="0">
                <a:solidFill>
                  <a:srgbClr val="202020"/>
                </a:solidFill>
                <a:latin typeface="Cambria"/>
                <a:cs typeface="Cambria"/>
              </a:rPr>
              <a:t>that</a:t>
            </a:r>
            <a:r>
              <a:rPr sz="3200" spc="15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25" dirty="0">
                <a:solidFill>
                  <a:srgbClr val="202020"/>
                </a:solidFill>
                <a:latin typeface="Cambria"/>
                <a:cs typeface="Cambria"/>
              </a:rPr>
              <a:t>are</a:t>
            </a:r>
            <a:r>
              <a:rPr sz="3200" spc="15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20" dirty="0">
                <a:solidFill>
                  <a:srgbClr val="202020"/>
                </a:solidFill>
                <a:latin typeface="Cambria"/>
                <a:cs typeface="Cambria"/>
              </a:rPr>
              <a:t>particularly </a:t>
            </a:r>
            <a:r>
              <a:rPr sz="3200" spc="-15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25" dirty="0">
                <a:solidFill>
                  <a:srgbClr val="202020"/>
                </a:solidFill>
                <a:latin typeface="Cambria"/>
                <a:cs typeface="Cambria"/>
              </a:rPr>
              <a:t>relevant</a:t>
            </a:r>
            <a:r>
              <a:rPr sz="3200" spc="30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15" dirty="0">
                <a:solidFill>
                  <a:srgbClr val="202020"/>
                </a:solidFill>
                <a:latin typeface="Cambria"/>
                <a:cs typeface="Cambria"/>
              </a:rPr>
              <a:t>to</a:t>
            </a:r>
            <a:r>
              <a:rPr sz="3200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10" dirty="0">
                <a:solidFill>
                  <a:srgbClr val="202020"/>
                </a:solidFill>
                <a:latin typeface="Cambria"/>
                <a:cs typeface="Cambria"/>
              </a:rPr>
              <a:t>healthcare:1.Data</a:t>
            </a:r>
            <a:r>
              <a:rPr sz="3200" spc="85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30" dirty="0">
                <a:solidFill>
                  <a:srgbClr val="202020"/>
                </a:solidFill>
                <a:latin typeface="Cambria"/>
                <a:cs typeface="Cambria"/>
              </a:rPr>
              <a:t>privacy</a:t>
            </a:r>
            <a:r>
              <a:rPr sz="3200" spc="20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20" dirty="0">
                <a:solidFill>
                  <a:srgbClr val="202020"/>
                </a:solidFill>
                <a:latin typeface="Cambria"/>
                <a:cs typeface="Cambria"/>
              </a:rPr>
              <a:t>2.Fragmented</a:t>
            </a:r>
            <a:r>
              <a:rPr sz="3200" spc="45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5" dirty="0">
                <a:solidFill>
                  <a:srgbClr val="202020"/>
                </a:solidFill>
                <a:latin typeface="Cambria"/>
                <a:cs typeface="Cambria"/>
              </a:rPr>
              <a:t>data </a:t>
            </a:r>
            <a:r>
              <a:rPr sz="3200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10" dirty="0">
                <a:solidFill>
                  <a:srgbClr val="202020"/>
                </a:solidFill>
                <a:latin typeface="Cambria"/>
                <a:cs typeface="Cambria"/>
              </a:rPr>
              <a:t>3.Knowledge</a:t>
            </a:r>
            <a:r>
              <a:rPr sz="3200" spc="45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15" dirty="0">
                <a:solidFill>
                  <a:srgbClr val="202020"/>
                </a:solidFill>
                <a:latin typeface="Cambria"/>
                <a:cs typeface="Cambria"/>
              </a:rPr>
              <a:t>Graphs</a:t>
            </a:r>
            <a:r>
              <a:rPr sz="3200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40" dirty="0">
                <a:solidFill>
                  <a:srgbClr val="202020"/>
                </a:solidFill>
                <a:latin typeface="Cambria"/>
                <a:cs typeface="Cambria"/>
              </a:rPr>
              <a:t>(KG)</a:t>
            </a:r>
            <a:r>
              <a:rPr sz="3200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5" dirty="0">
                <a:solidFill>
                  <a:srgbClr val="202020"/>
                </a:solidFill>
                <a:latin typeface="Cambria"/>
                <a:cs typeface="Cambria"/>
              </a:rPr>
              <a:t>4.Scale</a:t>
            </a:r>
            <a:r>
              <a:rPr sz="3200" spc="45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10" dirty="0">
                <a:solidFill>
                  <a:srgbClr val="202020"/>
                </a:solidFill>
                <a:latin typeface="Cambria"/>
                <a:cs typeface="Cambria"/>
              </a:rPr>
              <a:t>and</a:t>
            </a:r>
            <a:r>
              <a:rPr sz="3200" spc="20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5" dirty="0">
                <a:solidFill>
                  <a:srgbClr val="202020"/>
                </a:solidFill>
                <a:latin typeface="Cambria"/>
                <a:cs typeface="Cambria"/>
              </a:rPr>
              <a:t>5.</a:t>
            </a:r>
            <a:r>
              <a:rPr sz="3200" spc="-20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10" dirty="0">
                <a:solidFill>
                  <a:srgbClr val="202020"/>
                </a:solidFill>
                <a:latin typeface="Cambria"/>
                <a:cs typeface="Cambria"/>
              </a:rPr>
              <a:t>Complicated</a:t>
            </a:r>
            <a:r>
              <a:rPr sz="3200" spc="20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5" dirty="0">
                <a:solidFill>
                  <a:srgbClr val="202020"/>
                </a:solidFill>
                <a:latin typeface="Cambria"/>
                <a:cs typeface="Cambria"/>
              </a:rPr>
              <a:t>data.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038" y="465200"/>
            <a:ext cx="970026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PROPOSED</a:t>
            </a:r>
            <a:r>
              <a:rPr spc="45" dirty="0"/>
              <a:t> </a:t>
            </a:r>
            <a:r>
              <a:rPr spc="-30" dirty="0"/>
              <a:t>SYSTEM</a:t>
            </a:r>
            <a:r>
              <a:rPr spc="45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5" dirty="0"/>
              <a:t>ND</a:t>
            </a:r>
            <a:r>
              <a:rPr dirty="0"/>
              <a:t> </a:t>
            </a:r>
            <a:r>
              <a:rPr spc="-15" dirty="0"/>
              <a:t>ITS</a:t>
            </a:r>
            <a:r>
              <a:rPr spc="15" dirty="0"/>
              <a:t> </a:t>
            </a:r>
            <a:r>
              <a:rPr spc="-75" dirty="0"/>
              <a:t>ADVANTAGES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Dept.</a:t>
            </a:r>
            <a:r>
              <a:rPr spc="-4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CSE,</a:t>
            </a:r>
            <a:r>
              <a:rPr spc="-20" dirty="0"/>
              <a:t> </a:t>
            </a:r>
            <a:r>
              <a:rPr dirty="0"/>
              <a:t>SJCIT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8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644" y="1624660"/>
            <a:ext cx="10664190" cy="3525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solidFill>
                  <a:srgbClr val="202020"/>
                </a:solidFill>
                <a:latin typeface="Cambria"/>
                <a:cs typeface="Cambria"/>
              </a:rPr>
              <a:t>Algorithms</a:t>
            </a:r>
            <a:r>
              <a:rPr sz="3200" spc="40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10" dirty="0">
                <a:solidFill>
                  <a:srgbClr val="202020"/>
                </a:solidFill>
                <a:latin typeface="Cambria"/>
                <a:cs typeface="Cambria"/>
              </a:rPr>
              <a:t>based</a:t>
            </a:r>
            <a:r>
              <a:rPr sz="3200" spc="15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5" dirty="0">
                <a:solidFill>
                  <a:srgbClr val="202020"/>
                </a:solidFill>
                <a:latin typeface="Cambria"/>
                <a:cs typeface="Cambria"/>
              </a:rPr>
              <a:t>on</a:t>
            </a:r>
            <a:r>
              <a:rPr sz="3200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10" dirty="0">
                <a:solidFill>
                  <a:srgbClr val="202020"/>
                </a:solidFill>
                <a:latin typeface="Cambria"/>
                <a:cs typeface="Cambria"/>
              </a:rPr>
              <a:t>artificial</a:t>
            </a:r>
            <a:r>
              <a:rPr sz="3200" spc="45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5" dirty="0">
                <a:solidFill>
                  <a:srgbClr val="202020"/>
                </a:solidFill>
                <a:latin typeface="Cambria"/>
                <a:cs typeface="Cambria"/>
              </a:rPr>
              <a:t>intelligence</a:t>
            </a:r>
            <a:r>
              <a:rPr sz="3200" spc="45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45" dirty="0">
                <a:solidFill>
                  <a:srgbClr val="202020"/>
                </a:solidFill>
                <a:latin typeface="Cambria"/>
                <a:cs typeface="Cambria"/>
              </a:rPr>
              <a:t>have</a:t>
            </a:r>
            <a:r>
              <a:rPr sz="3200" spc="40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10" dirty="0">
                <a:solidFill>
                  <a:srgbClr val="202020"/>
                </a:solidFill>
                <a:latin typeface="Cambria"/>
                <a:cs typeface="Cambria"/>
              </a:rPr>
              <a:t>been</a:t>
            </a:r>
            <a:r>
              <a:rPr sz="3200" spc="15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15" dirty="0">
                <a:solidFill>
                  <a:srgbClr val="202020"/>
                </a:solidFill>
                <a:latin typeface="Cambria"/>
                <a:cs typeface="Cambria"/>
              </a:rPr>
              <a:t>shown </a:t>
            </a:r>
            <a:r>
              <a:rPr sz="3200" spc="-690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20" dirty="0">
                <a:solidFill>
                  <a:srgbClr val="202020"/>
                </a:solidFill>
                <a:latin typeface="Cambria"/>
                <a:cs typeface="Cambria"/>
              </a:rPr>
              <a:t>to</a:t>
            </a:r>
            <a:r>
              <a:rPr sz="3200" spc="-5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10" dirty="0">
                <a:solidFill>
                  <a:srgbClr val="202020"/>
                </a:solidFill>
                <a:latin typeface="Cambria"/>
                <a:cs typeface="Cambria"/>
              </a:rPr>
              <a:t>be</a:t>
            </a:r>
            <a:r>
              <a:rPr sz="3200" spc="5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5" dirty="0">
                <a:solidFill>
                  <a:srgbClr val="202020"/>
                </a:solidFill>
                <a:latin typeface="Cambria"/>
                <a:cs typeface="Cambria"/>
              </a:rPr>
              <a:t>capable</a:t>
            </a:r>
            <a:r>
              <a:rPr sz="3200" spc="15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5" dirty="0">
                <a:solidFill>
                  <a:srgbClr val="202020"/>
                </a:solidFill>
                <a:latin typeface="Cambria"/>
                <a:cs typeface="Cambria"/>
              </a:rPr>
              <a:t>of</a:t>
            </a:r>
            <a:r>
              <a:rPr sz="3200" spc="15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20" dirty="0">
                <a:solidFill>
                  <a:srgbClr val="202020"/>
                </a:solidFill>
                <a:latin typeface="Cambria"/>
                <a:cs typeface="Cambria"/>
              </a:rPr>
              <a:t>analyzing</a:t>
            </a:r>
            <a:r>
              <a:rPr sz="3200" spc="45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15" dirty="0">
                <a:solidFill>
                  <a:srgbClr val="202020"/>
                </a:solidFill>
                <a:latin typeface="Cambria"/>
                <a:cs typeface="Cambria"/>
              </a:rPr>
              <a:t>unstructured</a:t>
            </a:r>
            <a:r>
              <a:rPr sz="3200" spc="95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5" dirty="0">
                <a:solidFill>
                  <a:srgbClr val="202020"/>
                </a:solidFill>
                <a:latin typeface="Cambria"/>
                <a:cs typeface="Cambria"/>
              </a:rPr>
              <a:t>data</a:t>
            </a:r>
            <a:r>
              <a:rPr sz="3200" spc="5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10" dirty="0">
                <a:solidFill>
                  <a:srgbClr val="202020"/>
                </a:solidFill>
                <a:latin typeface="Cambria"/>
                <a:cs typeface="Cambria"/>
              </a:rPr>
              <a:t>and</a:t>
            </a:r>
            <a:r>
              <a:rPr sz="3200" spc="5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20" dirty="0">
                <a:solidFill>
                  <a:srgbClr val="202020"/>
                </a:solidFill>
                <a:latin typeface="Cambria"/>
                <a:cs typeface="Cambria"/>
              </a:rPr>
              <a:t>correctly </a:t>
            </a:r>
            <a:r>
              <a:rPr sz="3200" spc="-15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5" dirty="0">
                <a:solidFill>
                  <a:srgbClr val="202020"/>
                </a:solidFill>
                <a:latin typeface="Cambria"/>
                <a:cs typeface="Cambria"/>
              </a:rPr>
              <a:t>estimating</a:t>
            </a:r>
            <a:r>
              <a:rPr sz="3200" spc="35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10" dirty="0">
                <a:solidFill>
                  <a:srgbClr val="202020"/>
                </a:solidFill>
                <a:latin typeface="Cambria"/>
                <a:cs typeface="Cambria"/>
              </a:rPr>
              <a:t>the</a:t>
            </a:r>
            <a:r>
              <a:rPr sz="3200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10" dirty="0">
                <a:solidFill>
                  <a:srgbClr val="202020"/>
                </a:solidFill>
                <a:latin typeface="Cambria"/>
                <a:cs typeface="Cambria"/>
              </a:rPr>
              <a:t>likelihood</a:t>
            </a:r>
            <a:r>
              <a:rPr sz="3200" spc="15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5" dirty="0">
                <a:solidFill>
                  <a:srgbClr val="202020"/>
                </a:solidFill>
                <a:latin typeface="Cambria"/>
                <a:cs typeface="Cambria"/>
              </a:rPr>
              <a:t>of </a:t>
            </a:r>
            <a:r>
              <a:rPr sz="3200" spc="-10" dirty="0">
                <a:solidFill>
                  <a:srgbClr val="202020"/>
                </a:solidFill>
                <a:latin typeface="Cambria"/>
                <a:cs typeface="Cambria"/>
              </a:rPr>
              <a:t>patients</a:t>
            </a:r>
            <a:r>
              <a:rPr sz="3200" spc="25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10" dirty="0">
                <a:solidFill>
                  <a:srgbClr val="202020"/>
                </a:solidFill>
                <a:latin typeface="Cambria"/>
                <a:cs typeface="Cambria"/>
              </a:rPr>
              <a:t>getting</a:t>
            </a:r>
            <a:r>
              <a:rPr sz="3200" spc="35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20" dirty="0">
                <a:solidFill>
                  <a:srgbClr val="202020"/>
                </a:solidFill>
                <a:latin typeface="Cambria"/>
                <a:cs typeface="Cambria"/>
              </a:rPr>
              <a:t>different </a:t>
            </a:r>
            <a:r>
              <a:rPr sz="3200" spc="-15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5" dirty="0">
                <a:solidFill>
                  <a:srgbClr val="202020"/>
                </a:solidFill>
                <a:latin typeface="Cambria"/>
                <a:cs typeface="Cambria"/>
              </a:rPr>
              <a:t>illnesses,</a:t>
            </a:r>
            <a:r>
              <a:rPr sz="3200" spc="40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5" dirty="0">
                <a:solidFill>
                  <a:srgbClr val="202020"/>
                </a:solidFill>
                <a:latin typeface="Cambria"/>
                <a:cs typeface="Cambria"/>
              </a:rPr>
              <a:t>including</a:t>
            </a:r>
            <a:r>
              <a:rPr sz="3200" spc="40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50" dirty="0">
                <a:solidFill>
                  <a:srgbClr val="202020"/>
                </a:solidFill>
                <a:latin typeface="Cambria"/>
                <a:cs typeface="Cambria"/>
              </a:rPr>
              <a:t>cancer.</a:t>
            </a:r>
            <a:endParaRPr sz="3200">
              <a:latin typeface="Cambria"/>
              <a:cs typeface="Cambria"/>
            </a:endParaRPr>
          </a:p>
          <a:p>
            <a:pPr marL="356870" marR="142240" indent="-344805" algn="just">
              <a:lnSpc>
                <a:spcPct val="98800"/>
              </a:lnSpc>
              <a:spcBef>
                <a:spcPts val="819"/>
              </a:spcBef>
              <a:buClr>
                <a:srgbClr val="202020"/>
              </a:buClr>
              <a:buFont typeface="Arial MT"/>
              <a:buChar char="•"/>
              <a:tabLst>
                <a:tab pos="445770" algn="l"/>
              </a:tabLst>
            </a:pPr>
            <a:r>
              <a:rPr dirty="0"/>
              <a:t>	</a:t>
            </a:r>
            <a:r>
              <a:rPr sz="3200" spc="-5" dirty="0">
                <a:solidFill>
                  <a:srgbClr val="202020"/>
                </a:solidFill>
                <a:latin typeface="Cambria"/>
                <a:cs typeface="Cambria"/>
              </a:rPr>
              <a:t>These </a:t>
            </a:r>
            <a:r>
              <a:rPr sz="3200" spc="-10" dirty="0">
                <a:solidFill>
                  <a:srgbClr val="202020"/>
                </a:solidFill>
                <a:latin typeface="Cambria"/>
                <a:cs typeface="Cambria"/>
              </a:rPr>
              <a:t>algorithms </a:t>
            </a:r>
            <a:r>
              <a:rPr sz="3200" spc="-5" dirty="0">
                <a:solidFill>
                  <a:srgbClr val="202020"/>
                </a:solidFill>
                <a:latin typeface="Cambria"/>
                <a:cs typeface="Cambria"/>
              </a:rPr>
              <a:t>can </a:t>
            </a:r>
            <a:r>
              <a:rPr sz="3200" spc="-10" dirty="0">
                <a:solidFill>
                  <a:srgbClr val="202020"/>
                </a:solidFill>
                <a:latin typeface="Cambria"/>
                <a:cs typeface="Cambria"/>
              </a:rPr>
              <a:t>benefit those people </a:t>
            </a:r>
            <a:r>
              <a:rPr sz="3200" spc="-20" dirty="0">
                <a:solidFill>
                  <a:srgbClr val="202020"/>
                </a:solidFill>
                <a:latin typeface="Cambria"/>
                <a:cs typeface="Cambria"/>
              </a:rPr>
              <a:t>who </a:t>
            </a:r>
            <a:r>
              <a:rPr sz="3200" spc="-25" dirty="0">
                <a:solidFill>
                  <a:srgbClr val="202020"/>
                </a:solidFill>
                <a:latin typeface="Cambria"/>
                <a:cs typeface="Cambria"/>
              </a:rPr>
              <a:t>are </a:t>
            </a:r>
            <a:r>
              <a:rPr sz="3200" spc="-5" dirty="0">
                <a:solidFill>
                  <a:srgbClr val="202020"/>
                </a:solidFill>
                <a:latin typeface="Cambria"/>
                <a:cs typeface="Cambria"/>
              </a:rPr>
              <a:t>at </a:t>
            </a:r>
            <a:r>
              <a:rPr sz="3200" spc="-15" dirty="0">
                <a:solidFill>
                  <a:srgbClr val="202020"/>
                </a:solidFill>
                <a:latin typeface="Cambria"/>
                <a:cs typeface="Cambria"/>
              </a:rPr>
              <a:t>high </a:t>
            </a:r>
            <a:r>
              <a:rPr sz="3200" spc="-690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5" dirty="0">
                <a:solidFill>
                  <a:srgbClr val="202020"/>
                </a:solidFill>
                <a:latin typeface="Cambria"/>
                <a:cs typeface="Cambria"/>
              </a:rPr>
              <a:t>risk of </a:t>
            </a:r>
            <a:r>
              <a:rPr sz="3200" spc="-15" dirty="0">
                <a:solidFill>
                  <a:srgbClr val="202020"/>
                </a:solidFill>
                <a:latin typeface="Cambria"/>
                <a:cs typeface="Cambria"/>
              </a:rPr>
              <a:t>developing </a:t>
            </a:r>
            <a:r>
              <a:rPr sz="3200" spc="-5" dirty="0">
                <a:solidFill>
                  <a:srgbClr val="202020"/>
                </a:solidFill>
                <a:latin typeface="Cambria"/>
                <a:cs typeface="Cambria"/>
              </a:rPr>
              <a:t>cancer or </a:t>
            </a:r>
            <a:r>
              <a:rPr sz="3200" spc="-10" dirty="0">
                <a:solidFill>
                  <a:srgbClr val="202020"/>
                </a:solidFill>
                <a:latin typeface="Cambria"/>
                <a:cs typeface="Cambria"/>
              </a:rPr>
              <a:t>High-risk persons </a:t>
            </a:r>
            <a:r>
              <a:rPr sz="3200" spc="-20" dirty="0">
                <a:solidFill>
                  <a:srgbClr val="202020"/>
                </a:solidFill>
                <a:latin typeface="Cambria"/>
                <a:cs typeface="Cambria"/>
              </a:rPr>
              <a:t>who </a:t>
            </a:r>
            <a:r>
              <a:rPr sz="3200" spc="-25" dirty="0">
                <a:solidFill>
                  <a:srgbClr val="202020"/>
                </a:solidFill>
                <a:latin typeface="Cambria"/>
                <a:cs typeface="Cambria"/>
              </a:rPr>
              <a:t>are </a:t>
            </a:r>
            <a:r>
              <a:rPr sz="3200" spc="-10" dirty="0">
                <a:solidFill>
                  <a:srgbClr val="202020"/>
                </a:solidFill>
                <a:latin typeface="Cambria"/>
                <a:cs typeface="Cambria"/>
              </a:rPr>
              <a:t>not </a:t>
            </a:r>
            <a:r>
              <a:rPr sz="3200" spc="-690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30" dirty="0">
                <a:solidFill>
                  <a:srgbClr val="202020"/>
                </a:solidFill>
                <a:latin typeface="Cambria"/>
                <a:cs typeface="Cambria"/>
              </a:rPr>
              <a:t>covered</a:t>
            </a:r>
            <a:r>
              <a:rPr sz="3200" spc="20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5" dirty="0">
                <a:solidFill>
                  <a:srgbClr val="202020"/>
                </a:solidFill>
                <a:latin typeface="Cambria"/>
                <a:cs typeface="Cambria"/>
              </a:rPr>
              <a:t>in</a:t>
            </a:r>
            <a:r>
              <a:rPr sz="3200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10" dirty="0">
                <a:solidFill>
                  <a:srgbClr val="202020"/>
                </a:solidFill>
                <a:latin typeface="Cambria"/>
                <a:cs typeface="Cambria"/>
              </a:rPr>
              <a:t>the</a:t>
            </a:r>
            <a:r>
              <a:rPr sz="3200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15" dirty="0">
                <a:solidFill>
                  <a:srgbClr val="202020"/>
                </a:solidFill>
                <a:latin typeface="Cambria"/>
                <a:cs typeface="Cambria"/>
              </a:rPr>
              <a:t>existing</a:t>
            </a:r>
            <a:r>
              <a:rPr sz="3200" spc="35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10" dirty="0">
                <a:solidFill>
                  <a:srgbClr val="202020"/>
                </a:solidFill>
                <a:latin typeface="Cambria"/>
                <a:cs typeface="Cambria"/>
              </a:rPr>
              <a:t>screening</a:t>
            </a:r>
            <a:r>
              <a:rPr sz="3200" spc="40" dirty="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sz="3200" spc="-10" dirty="0">
                <a:solidFill>
                  <a:srgbClr val="202020"/>
                </a:solidFill>
                <a:latin typeface="Cambria"/>
                <a:cs typeface="Cambria"/>
              </a:rPr>
              <a:t>criteria.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854" y="465200"/>
            <a:ext cx="1035875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0" dirty="0"/>
              <a:t>SYSTEM</a:t>
            </a:r>
            <a:r>
              <a:rPr spc="60" dirty="0"/>
              <a:t> </a:t>
            </a:r>
            <a:r>
              <a:rPr spc="-20" dirty="0"/>
              <a:t>REQUIREMENTS</a:t>
            </a:r>
            <a:r>
              <a:rPr spc="105" dirty="0"/>
              <a:t> </a:t>
            </a:r>
            <a:r>
              <a:rPr spc="-5" dirty="0"/>
              <a:t>AND</a:t>
            </a:r>
            <a:r>
              <a:rPr spc="50" dirty="0"/>
              <a:t> </a:t>
            </a:r>
            <a:r>
              <a:rPr spc="-50" dirty="0"/>
              <a:t>SPECIFICATONS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Dept.</a:t>
            </a:r>
            <a:r>
              <a:rPr spc="-4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CSE,</a:t>
            </a:r>
            <a:r>
              <a:rPr spc="-20" dirty="0"/>
              <a:t> </a:t>
            </a:r>
            <a:r>
              <a:rPr dirty="0"/>
              <a:t>SJCIT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8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644" y="1609420"/>
            <a:ext cx="10577830" cy="3635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233679" indent="-34480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20" dirty="0">
                <a:latin typeface="Calibri"/>
                <a:cs typeface="Calibri"/>
              </a:rPr>
              <a:t>Requirement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analysis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determines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requirements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new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system.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This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project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analyses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product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resource 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requirement,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which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required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this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successful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system.</a:t>
            </a:r>
            <a:endParaRPr sz="3200">
              <a:latin typeface="Calibri"/>
              <a:cs typeface="Calibri"/>
            </a:endParaRPr>
          </a:p>
          <a:p>
            <a:pPr marL="356870" marR="5080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25" dirty="0">
                <a:latin typeface="Calibri"/>
                <a:cs typeface="Calibri"/>
              </a:rPr>
              <a:t>Hardware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requirements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: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i5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intel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8th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Gen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Processor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,12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GB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RAM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1 </a:t>
            </a:r>
            <a:r>
              <a:rPr sz="3200" spc="-10" dirty="0">
                <a:latin typeface="Calibri"/>
                <a:cs typeface="Calibri"/>
              </a:rPr>
              <a:t>TB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Hard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Disk,4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GB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Nvidia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GPU </a:t>
            </a:r>
            <a:r>
              <a:rPr sz="3200" spc="-10" dirty="0">
                <a:latin typeface="Calibri"/>
                <a:cs typeface="Calibri"/>
              </a:rPr>
              <a:t>,Monitor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,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Web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camera</a:t>
            </a:r>
            <a:endParaRPr sz="3200">
              <a:latin typeface="Calibri"/>
              <a:cs typeface="Calibri"/>
            </a:endParaRPr>
          </a:p>
          <a:p>
            <a:pPr marL="356870" marR="203200" indent="-344805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20" dirty="0">
                <a:latin typeface="Calibri"/>
                <a:cs typeface="Calibri"/>
              </a:rPr>
              <a:t>Software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requirements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:Windows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10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5" dirty="0">
                <a:latin typeface="Calibri"/>
                <a:cs typeface="Calibri"/>
              </a:rPr>
              <a:t>Web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Browser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,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Python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Package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Manager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,IDE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,Linux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2934" y="465200"/>
            <a:ext cx="232854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MODUL</a:t>
            </a:r>
            <a:r>
              <a:rPr spc="-70" dirty="0"/>
              <a:t>E</a:t>
            </a:r>
            <a:r>
              <a:rPr spc="-5" dirty="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Dept.</a:t>
            </a:r>
            <a:r>
              <a:rPr spc="-4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CSE,</a:t>
            </a:r>
            <a:r>
              <a:rPr spc="-20" dirty="0"/>
              <a:t> </a:t>
            </a:r>
            <a:r>
              <a:rPr dirty="0"/>
              <a:t>SJCIT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8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644" y="1510650"/>
            <a:ext cx="6222365" cy="295338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5" dirty="0">
                <a:latin typeface="Calibri"/>
                <a:cs typeface="Calibri"/>
              </a:rPr>
              <a:t>Pre-processing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5" dirty="0">
                <a:latin typeface="Calibri"/>
                <a:cs typeface="Calibri"/>
              </a:rPr>
              <a:t>Segmentation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25" dirty="0">
                <a:latin typeface="Calibri"/>
                <a:cs typeface="Calibri"/>
              </a:rPr>
              <a:t>Feature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extraction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Classification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These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are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four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layer </a:t>
            </a:r>
            <a:r>
              <a:rPr sz="3200" spc="-1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modules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824</Words>
  <Application>Microsoft Office PowerPoint</Application>
  <PresentationFormat>Widescreen</PresentationFormat>
  <Paragraphs>100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MT</vt:lpstr>
      <vt:lpstr>Calibri</vt:lpstr>
      <vt:lpstr>Cambria</vt:lpstr>
      <vt:lpstr>Times New Roman</vt:lpstr>
      <vt:lpstr>Office Theme</vt:lpstr>
      <vt:lpstr>S J C INSTITUTE OF TECHNOLOGY</vt:lpstr>
      <vt:lpstr>CONTENTS</vt:lpstr>
      <vt:lpstr>COMPANY PROFILE</vt:lpstr>
      <vt:lpstr>ABSTRACT</vt:lpstr>
      <vt:lpstr>INTRODUCTION</vt:lpstr>
      <vt:lpstr>EXISTING SYSTEMS AND ITS DISADVANTAGES</vt:lpstr>
      <vt:lpstr>PROPOSED SYSTEM A ND ITS ADVANTAGES</vt:lpstr>
      <vt:lpstr>SYSTEM REQUIREMENTS AND SPECIFICATONS</vt:lpstr>
      <vt:lpstr>MODULES</vt:lpstr>
      <vt:lpstr>SYSTEM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 J C INSTITUTE OF TECHNOLOGY</dc:title>
  <cp:lastModifiedBy>ASHAY ASHU</cp:lastModifiedBy>
  <cp:revision>2</cp:revision>
  <dcterms:created xsi:type="dcterms:W3CDTF">2024-03-21T03:16:51Z</dcterms:created>
  <dcterms:modified xsi:type="dcterms:W3CDTF">2024-03-21T05:37:56Z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2024-03-21T00:00:00Z</vt:filetime>
  </property>
</Properties>
</file>