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8" r:id="rId14"/>
    <p:sldId id="266" r:id="rId1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60" y="46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08952" y="4825"/>
            <a:ext cx="11221084" cy="2019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01719" y="2470150"/>
            <a:ext cx="8128634" cy="43510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07947" rIns="0" bIns="0" rtlCol="0">
            <a:spAutoFit/>
          </a:bodyPr>
          <a:lstStyle/>
          <a:p>
            <a:pPr marL="344805">
              <a:lnSpc>
                <a:spcPct val="100000"/>
              </a:lnSpc>
              <a:spcBef>
                <a:spcPts val="130"/>
              </a:spcBef>
            </a:pPr>
            <a:r>
              <a:rPr sz="3200" spc="-80" dirty="0"/>
              <a:t>Telecom</a:t>
            </a:r>
            <a:r>
              <a:rPr sz="3200" spc="-70" dirty="0"/>
              <a:t> </a:t>
            </a:r>
            <a:r>
              <a:rPr sz="3200" spc="-20" dirty="0"/>
              <a:t>Churn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866775" y="866775"/>
            <a:ext cx="737235" cy="0"/>
          </a:xfrm>
          <a:custGeom>
            <a:avLst/>
            <a:gdLst/>
            <a:ahLst/>
            <a:cxnLst/>
            <a:rect l="l" t="t" r="r" b="b"/>
            <a:pathLst>
              <a:path w="737235">
                <a:moveTo>
                  <a:pt x="0" y="0"/>
                </a:moveTo>
                <a:lnTo>
                  <a:pt x="736981" y="0"/>
                </a:lnTo>
              </a:path>
            </a:pathLst>
          </a:custGeom>
          <a:ln w="57150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41375" y="2447748"/>
            <a:ext cx="2740660" cy="2430145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000" b="1" dirty="0">
                <a:latin typeface="Calibri"/>
                <a:cs typeface="Calibri"/>
              </a:rPr>
              <a:t>Group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60" dirty="0">
                <a:latin typeface="Calibri"/>
                <a:cs typeface="Calibri"/>
              </a:rPr>
              <a:t>6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Bollina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Jaya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Chandra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John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Christopher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J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Prekshitha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Shetty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50" dirty="0">
                <a:latin typeface="Calibri"/>
                <a:cs typeface="Calibri"/>
              </a:rPr>
              <a:t>C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Omkar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Rajendra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Sawant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755"/>
              </a:spcBef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latin typeface="Calibri"/>
                <a:cs typeface="Calibri"/>
              </a:rPr>
              <a:t>Nagashree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Hegde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33825" y="0"/>
            <a:ext cx="8258175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17" y="0"/>
            <a:ext cx="11263630" cy="2100580"/>
            <a:chOff x="542917" y="0"/>
            <a:chExt cx="11263630" cy="2100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17" y="0"/>
              <a:ext cx="11263391" cy="21003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4825"/>
              <a:ext cx="11163300" cy="2019300"/>
            </a:xfrm>
            <a:custGeom>
              <a:avLst/>
              <a:gdLst/>
              <a:ahLst/>
              <a:cxnLst/>
              <a:rect l="l" t="t" r="r" b="b"/>
              <a:pathLst>
                <a:path w="11163300" h="2019300">
                  <a:moveTo>
                    <a:pt x="111633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11163300" y="2019300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00" y="0"/>
              <a:ext cx="11153775" cy="2009775"/>
            </a:xfrm>
            <a:custGeom>
              <a:avLst/>
              <a:gdLst/>
              <a:ahLst/>
              <a:cxnLst/>
              <a:rect l="l" t="t" r="r" b="b"/>
              <a:pathLst>
                <a:path w="11153775" h="2009775">
                  <a:moveTo>
                    <a:pt x="11153775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1153775" y="2009775"/>
                  </a:lnTo>
                  <a:lnTo>
                    <a:pt x="11153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641350" marR="7304405">
              <a:lnSpc>
                <a:spcPts val="4060"/>
              </a:lnSpc>
            </a:pPr>
            <a:r>
              <a:rPr sz="3650" dirty="0"/>
              <a:t>Model</a:t>
            </a:r>
            <a:r>
              <a:rPr sz="3650" spc="-125" dirty="0"/>
              <a:t> </a:t>
            </a:r>
            <a:r>
              <a:rPr sz="3650" dirty="0"/>
              <a:t>Building</a:t>
            </a:r>
            <a:r>
              <a:rPr sz="3650" spc="-135" dirty="0"/>
              <a:t> </a:t>
            </a:r>
            <a:r>
              <a:rPr sz="3650" spc="-50" dirty="0"/>
              <a:t>&amp; </a:t>
            </a:r>
            <a:r>
              <a:rPr sz="3650" spc="-10" dirty="0"/>
              <a:t>Evaluation</a:t>
            </a:r>
            <a:endParaRPr sz="3650" dirty="0"/>
          </a:p>
        </p:txBody>
      </p:sp>
      <p:sp>
        <p:nvSpPr>
          <p:cNvPr id="7" name="object 7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02944" y="2373566"/>
            <a:ext cx="3159760" cy="260096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90"/>
              </a:spcBef>
              <a:buFont typeface="Arial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Random</a:t>
            </a:r>
            <a:r>
              <a:rPr sz="2150" spc="10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Forest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K</a:t>
            </a:r>
            <a:r>
              <a:rPr sz="2150" spc="4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Nearest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Neighbors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Logistic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Regression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Support</a:t>
            </a:r>
            <a:r>
              <a:rPr sz="2150" spc="2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Vector</a:t>
            </a:r>
            <a:r>
              <a:rPr sz="2150" spc="1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Machine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150" spc="-10" dirty="0">
                <a:latin typeface="Calibri"/>
                <a:cs typeface="Calibri"/>
              </a:rPr>
              <a:t>XGBoost</a:t>
            </a:r>
            <a:endParaRPr sz="215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1300" algn="l"/>
              </a:tabLst>
            </a:pPr>
            <a:r>
              <a:rPr sz="2150" dirty="0">
                <a:latin typeface="Calibri"/>
                <a:cs typeface="Calibri"/>
              </a:rPr>
              <a:t>Artificial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Neural</a:t>
            </a:r>
            <a:r>
              <a:rPr sz="2150" spc="9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Networks</a:t>
            </a:r>
            <a:endParaRPr sz="215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4146169" y="6421856"/>
            <a:ext cx="8046084" cy="408940"/>
          </a:xfrm>
          <a:custGeom>
            <a:avLst/>
            <a:gdLst/>
            <a:ahLst/>
            <a:cxnLst/>
            <a:rect l="l" t="t" r="r" b="b"/>
            <a:pathLst>
              <a:path w="8046084" h="408940">
                <a:moveTo>
                  <a:pt x="3423488" y="0"/>
                </a:moveTo>
                <a:lnTo>
                  <a:pt x="2359495" y="0"/>
                </a:lnTo>
                <a:lnTo>
                  <a:pt x="1340866" y="0"/>
                </a:lnTo>
                <a:lnTo>
                  <a:pt x="0" y="0"/>
                </a:lnTo>
                <a:lnTo>
                  <a:pt x="0" y="408749"/>
                </a:lnTo>
                <a:lnTo>
                  <a:pt x="1340866" y="408749"/>
                </a:lnTo>
                <a:lnTo>
                  <a:pt x="2359406" y="408749"/>
                </a:lnTo>
                <a:lnTo>
                  <a:pt x="3423488" y="408749"/>
                </a:lnTo>
                <a:lnTo>
                  <a:pt x="3423488" y="0"/>
                </a:lnTo>
                <a:close/>
              </a:path>
              <a:path w="8046084" h="408940">
                <a:moveTo>
                  <a:pt x="5291671" y="0"/>
                </a:moveTo>
                <a:lnTo>
                  <a:pt x="4388917" y="0"/>
                </a:lnTo>
                <a:lnTo>
                  <a:pt x="3423539" y="0"/>
                </a:lnTo>
                <a:lnTo>
                  <a:pt x="3423539" y="408749"/>
                </a:lnTo>
                <a:lnTo>
                  <a:pt x="4388866" y="408749"/>
                </a:lnTo>
                <a:lnTo>
                  <a:pt x="5291671" y="408749"/>
                </a:lnTo>
                <a:lnTo>
                  <a:pt x="5291671" y="0"/>
                </a:lnTo>
                <a:close/>
              </a:path>
              <a:path w="8046084" h="408940">
                <a:moveTo>
                  <a:pt x="6239205" y="0"/>
                </a:moveTo>
                <a:lnTo>
                  <a:pt x="5291709" y="0"/>
                </a:lnTo>
                <a:lnTo>
                  <a:pt x="5291709" y="408749"/>
                </a:lnTo>
                <a:lnTo>
                  <a:pt x="6239205" y="408749"/>
                </a:lnTo>
                <a:lnTo>
                  <a:pt x="6239205" y="0"/>
                </a:lnTo>
                <a:close/>
              </a:path>
              <a:path w="8046084" h="408940">
                <a:moveTo>
                  <a:pt x="8045831" y="0"/>
                </a:moveTo>
                <a:lnTo>
                  <a:pt x="7097369" y="0"/>
                </a:lnTo>
                <a:lnTo>
                  <a:pt x="6239256" y="0"/>
                </a:lnTo>
                <a:lnTo>
                  <a:pt x="6239256" y="408749"/>
                </a:lnTo>
                <a:lnTo>
                  <a:pt x="7097268" y="408749"/>
                </a:lnTo>
                <a:lnTo>
                  <a:pt x="8045831" y="408749"/>
                </a:lnTo>
                <a:lnTo>
                  <a:pt x="8045831" y="0"/>
                </a:lnTo>
                <a:close/>
              </a:path>
            </a:pathLst>
          </a:custGeom>
          <a:solidFill>
            <a:srgbClr val="F8CAA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139819" y="2470150"/>
          <a:ext cx="8046084" cy="43510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1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4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29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74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788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4869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10565">
                <a:tc rowSpan="2"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Method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183515" marR="130810" indent="-37465">
                        <a:lnSpc>
                          <a:spcPct val="100800"/>
                        </a:lnSpc>
                        <a:spcBef>
                          <a:spcPts val="220"/>
                        </a:spcBef>
                      </a:pP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Accurac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y</a:t>
                      </a:r>
                      <a:r>
                        <a:rPr sz="1800" b="1" spc="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Precision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7780"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Recall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5111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F1-Score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830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381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1016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381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1206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37846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40005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R="354330" algn="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4B08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0565">
                <a:tc>
                  <a:txBody>
                    <a:bodyPr/>
                    <a:lstStyle/>
                    <a:p>
                      <a:pPr marL="94615" marR="455930">
                        <a:lnSpc>
                          <a:spcPct val="100800"/>
                        </a:lnSpc>
                        <a:spcBef>
                          <a:spcPts val="229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Random Forest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KNN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0.45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0.59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7244">
                <a:tc>
                  <a:txBody>
                    <a:bodyPr/>
                    <a:lstStyle/>
                    <a:p>
                      <a:pPr marL="94615" marR="232410">
                        <a:lnSpc>
                          <a:spcPct val="100899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Logistic Regression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0.35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0.48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SVM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0.80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29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42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XG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Boost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1.00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0.86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AE4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8305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5" dirty="0">
                          <a:latin typeface="Calibri"/>
                          <a:cs typeface="Calibri"/>
                        </a:rPr>
                        <a:t>ANN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0.84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94970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438784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R="348615" algn="r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0.97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0.78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CAA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1AD1E-A543-EDE3-E846-3B0247353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952" y="208002"/>
            <a:ext cx="11221084" cy="553998"/>
          </a:xfrm>
        </p:spPr>
        <p:txBody>
          <a:bodyPr/>
          <a:lstStyle/>
          <a:p>
            <a:r>
              <a:rPr lang="en-US" b="1" dirty="0"/>
              <a:t>Model Deployment using </a:t>
            </a:r>
            <a:r>
              <a:rPr lang="en-US" b="1" dirty="0" err="1"/>
              <a:t>streamlit</a:t>
            </a:r>
            <a:endParaRPr lang="en-GB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67360-AC01-3767-AA9A-D16B42513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11773153" cy="5678169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71FB88-025F-D2E9-22DA-94A6DBB1D0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43000"/>
            <a:ext cx="2971799" cy="220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F734B52-F494-9647-A3E5-63813A2494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676" y="3477114"/>
            <a:ext cx="9220200" cy="305767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4A51480-50B8-11C2-9F2E-87DC36BD1A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9" y="1243224"/>
            <a:ext cx="8610601" cy="194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070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890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0" dirty="0"/>
              <a:t>Deployment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581025"/>
            <a:ext cx="123825" cy="704850"/>
          </a:xfrm>
          <a:custGeom>
            <a:avLst/>
            <a:gdLst/>
            <a:ahLst/>
            <a:cxnLst/>
            <a:rect l="l" t="t" r="r" b="b"/>
            <a:pathLst>
              <a:path w="123825" h="704850">
                <a:moveTo>
                  <a:pt x="123825" y="0"/>
                </a:moveTo>
                <a:lnTo>
                  <a:pt x="0" y="0"/>
                </a:lnTo>
                <a:lnTo>
                  <a:pt x="0" y="704850"/>
                </a:lnTo>
                <a:lnTo>
                  <a:pt x="123825" y="704850"/>
                </a:lnTo>
                <a:lnTo>
                  <a:pt x="123825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000975" y="1704892"/>
            <a:ext cx="3710304" cy="4615180"/>
            <a:chOff x="8000975" y="1704892"/>
            <a:chExt cx="3710304" cy="4615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75" y="1704892"/>
              <a:ext cx="3710098" cy="461496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20049" y="1714499"/>
              <a:ext cx="3619563" cy="4533900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4571" y="1661666"/>
            <a:ext cx="3356166" cy="471194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00060" y="1589000"/>
            <a:ext cx="3427773" cy="48425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39FF-1547-DA47-E379-389298071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219200"/>
            <a:ext cx="11221084" cy="553998"/>
          </a:xfrm>
        </p:spPr>
        <p:txBody>
          <a:bodyPr/>
          <a:lstStyle/>
          <a:p>
            <a:r>
              <a:rPr lang="en-US" b="1" dirty="0"/>
              <a:t>Conclusion</a:t>
            </a:r>
            <a:endParaRPr lang="en-GB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312651-470B-15D8-3976-42A8FF1AB9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05000" y="2470150"/>
            <a:ext cx="82296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By implementing these insights, telecom companies can proactively address customer concerns, refine service offerings, and design targeted retention strategies to minimize churn and maximize customer satisfaction</a:t>
            </a:r>
          </a:p>
        </p:txBody>
      </p:sp>
    </p:spTree>
    <p:extLst>
      <p:ext uri="{BB962C8B-B14F-4D97-AF65-F5344CB8AC3E}">
        <p14:creationId xmlns:p14="http://schemas.microsoft.com/office/powerpoint/2010/main" val="2600306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7575" y="2718815"/>
            <a:ext cx="4196080" cy="1250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8000" dirty="0"/>
              <a:t>Thank</a:t>
            </a:r>
            <a:r>
              <a:rPr sz="8000" spc="-65" dirty="0"/>
              <a:t> </a:t>
            </a:r>
            <a:r>
              <a:rPr sz="8000" spc="-565" dirty="0"/>
              <a:t>Y</a:t>
            </a:r>
            <a:r>
              <a:rPr sz="8000" spc="60" dirty="0"/>
              <a:t>ou</a:t>
            </a:r>
            <a:endParaRPr sz="8000"/>
          </a:p>
        </p:txBody>
      </p:sp>
      <p:sp>
        <p:nvSpPr>
          <p:cNvPr id="3" name="object 3"/>
          <p:cNvSpPr txBox="1"/>
          <p:nvPr/>
        </p:nvSpPr>
        <p:spPr>
          <a:xfrm>
            <a:off x="7542530" y="4507685"/>
            <a:ext cx="2011045" cy="177165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>
              <a:lnSpc>
                <a:spcPct val="147400"/>
              </a:lnSpc>
              <a:spcBef>
                <a:spcPts val="135"/>
              </a:spcBef>
            </a:pPr>
            <a:r>
              <a:rPr sz="1550" dirty="0">
                <a:latin typeface="Calibri"/>
                <a:cs typeface="Calibri"/>
              </a:rPr>
              <a:t>Bollina</a:t>
            </a:r>
            <a:r>
              <a:rPr sz="1550" spc="7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Jaya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Chandra </a:t>
            </a:r>
            <a:r>
              <a:rPr sz="1550" dirty="0">
                <a:latin typeface="Calibri"/>
                <a:cs typeface="Calibri"/>
              </a:rPr>
              <a:t>John</a:t>
            </a:r>
            <a:r>
              <a:rPr sz="1550" spc="150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Christopher</a:t>
            </a:r>
            <a:r>
              <a:rPr sz="1550" spc="114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J </a:t>
            </a:r>
            <a:r>
              <a:rPr sz="1550" dirty="0">
                <a:latin typeface="Calibri"/>
                <a:cs typeface="Calibri"/>
              </a:rPr>
              <a:t>Prekshitha</a:t>
            </a:r>
            <a:r>
              <a:rPr sz="1550" spc="13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Shetty</a:t>
            </a:r>
            <a:r>
              <a:rPr sz="1550" spc="85" dirty="0">
                <a:latin typeface="Calibri"/>
                <a:cs typeface="Calibri"/>
              </a:rPr>
              <a:t> </a:t>
            </a:r>
            <a:r>
              <a:rPr sz="1550" spc="-50" dirty="0">
                <a:latin typeface="Calibri"/>
                <a:cs typeface="Calibri"/>
              </a:rPr>
              <a:t>C </a:t>
            </a:r>
            <a:r>
              <a:rPr sz="1550" dirty="0">
                <a:latin typeface="Calibri"/>
                <a:cs typeface="Calibri"/>
              </a:rPr>
              <a:t>Omkar</a:t>
            </a:r>
            <a:r>
              <a:rPr sz="1550" spc="105" dirty="0">
                <a:latin typeface="Calibri"/>
                <a:cs typeface="Calibri"/>
              </a:rPr>
              <a:t> </a:t>
            </a:r>
            <a:r>
              <a:rPr sz="1550" dirty="0">
                <a:latin typeface="Calibri"/>
                <a:cs typeface="Calibri"/>
              </a:rPr>
              <a:t>Rajendra</a:t>
            </a:r>
            <a:r>
              <a:rPr sz="1550" spc="140" dirty="0">
                <a:latin typeface="Calibri"/>
                <a:cs typeface="Calibri"/>
              </a:rPr>
              <a:t> </a:t>
            </a:r>
            <a:r>
              <a:rPr sz="1550" spc="-10" dirty="0">
                <a:latin typeface="Calibri"/>
                <a:cs typeface="Calibri"/>
              </a:rPr>
              <a:t>Sawant </a:t>
            </a:r>
            <a:r>
              <a:rPr sz="1550" dirty="0">
                <a:latin typeface="Calibri"/>
                <a:cs typeface="Calibri"/>
              </a:rPr>
              <a:t>Nagashree</a:t>
            </a:r>
            <a:r>
              <a:rPr sz="1550" spc="185" dirty="0">
                <a:latin typeface="Calibri"/>
                <a:cs typeface="Calibri"/>
              </a:rPr>
              <a:t> </a:t>
            </a:r>
            <a:r>
              <a:rPr sz="1550" spc="-20" dirty="0">
                <a:latin typeface="Calibri"/>
                <a:cs typeface="Calibri"/>
              </a:rPr>
              <a:t>Hegde</a:t>
            </a:r>
            <a:endParaRPr sz="15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38200" y="4295775"/>
            <a:ext cx="10506075" cy="57150"/>
            <a:chOff x="838200" y="4295775"/>
            <a:chExt cx="10506075" cy="57150"/>
          </a:xfrm>
        </p:grpSpPr>
        <p:sp>
          <p:nvSpPr>
            <p:cNvPr id="5" name="object 5"/>
            <p:cNvSpPr/>
            <p:nvPr/>
          </p:nvSpPr>
          <p:spPr>
            <a:xfrm>
              <a:off x="838200" y="4333875"/>
              <a:ext cx="6562725" cy="19050"/>
            </a:xfrm>
            <a:custGeom>
              <a:avLst/>
              <a:gdLst/>
              <a:ahLst/>
              <a:cxnLst/>
              <a:rect l="l" t="t" r="r" b="b"/>
              <a:pathLst>
                <a:path w="6562725" h="19050">
                  <a:moveTo>
                    <a:pt x="0" y="19050"/>
                  </a:moveTo>
                  <a:lnTo>
                    <a:pt x="6562725" y="19050"/>
                  </a:lnTo>
                  <a:lnTo>
                    <a:pt x="6562725" y="0"/>
                  </a:lnTo>
                  <a:lnTo>
                    <a:pt x="0" y="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D4D4D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400925" y="4295775"/>
              <a:ext cx="3943350" cy="57150"/>
            </a:xfrm>
            <a:custGeom>
              <a:avLst/>
              <a:gdLst/>
              <a:ahLst/>
              <a:cxnLst/>
              <a:rect l="l" t="t" r="r" b="b"/>
              <a:pathLst>
                <a:path w="3943350" h="57150">
                  <a:moveTo>
                    <a:pt x="3943350" y="0"/>
                  </a:moveTo>
                  <a:lnTo>
                    <a:pt x="0" y="0"/>
                  </a:lnTo>
                  <a:lnTo>
                    <a:pt x="0" y="57150"/>
                  </a:lnTo>
                  <a:lnTo>
                    <a:pt x="3943350" y="57150"/>
                  </a:lnTo>
                  <a:lnTo>
                    <a:pt x="3943350" y="0"/>
                  </a:lnTo>
                  <a:close/>
                </a:path>
              </a:pathLst>
            </a:custGeom>
            <a:solidFill>
              <a:srgbClr val="EC7C3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74077" y="1629155"/>
            <a:ext cx="10273030" cy="384429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ct val="102400"/>
              </a:lnSpc>
              <a:spcBef>
                <a:spcPts val="50"/>
              </a:spcBef>
            </a:pPr>
            <a:r>
              <a:rPr sz="2750" dirty="0">
                <a:latin typeface="Calibri"/>
                <a:cs typeface="Calibri"/>
              </a:rPr>
              <a:t>Customer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churn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major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challenge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telecom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industry,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impacting </a:t>
            </a:r>
            <a:r>
              <a:rPr sz="2750" dirty="0">
                <a:latin typeface="Calibri"/>
                <a:cs typeface="Calibri"/>
              </a:rPr>
              <a:t>revenue,</a:t>
            </a:r>
            <a:r>
              <a:rPr sz="2750" spc="-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</a:t>
            </a:r>
            <a:r>
              <a:rPr sz="2750" spc="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lifetime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value,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brand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loyalty.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Identifying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at-</a:t>
            </a:r>
            <a:r>
              <a:rPr sz="2750" spc="-20" dirty="0">
                <a:latin typeface="Calibri"/>
                <a:cs typeface="Calibri"/>
              </a:rPr>
              <a:t>risk </a:t>
            </a:r>
            <a:r>
              <a:rPr sz="2750" dirty="0">
                <a:latin typeface="Calibri"/>
                <a:cs typeface="Calibri"/>
              </a:rPr>
              <a:t>customers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crucial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reducing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churn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improving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750" dirty="0">
                <a:latin typeface="Calibri"/>
                <a:cs typeface="Calibri"/>
              </a:rPr>
              <a:t>retention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strategies.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750">
              <a:latin typeface="Calibri"/>
              <a:cs typeface="Calibri"/>
            </a:endParaRPr>
          </a:p>
          <a:p>
            <a:pPr marL="252095">
              <a:lnSpc>
                <a:spcPct val="100000"/>
              </a:lnSpc>
            </a:pPr>
            <a:r>
              <a:rPr sz="3950" b="1" spc="-10" dirty="0">
                <a:latin typeface="Calibri"/>
                <a:cs typeface="Calibri"/>
              </a:rPr>
              <a:t>Objective:</a:t>
            </a:r>
            <a:endParaRPr sz="3950">
              <a:latin typeface="Calibri"/>
              <a:cs typeface="Calibri"/>
            </a:endParaRPr>
          </a:p>
          <a:p>
            <a:pPr marL="153670" marR="422275">
              <a:lnSpc>
                <a:spcPct val="102400"/>
              </a:lnSpc>
              <a:spcBef>
                <a:spcPts val="1230"/>
              </a:spcBef>
            </a:pPr>
            <a:r>
              <a:rPr sz="2750" dirty="0">
                <a:latin typeface="Calibri"/>
                <a:cs typeface="Calibri"/>
              </a:rPr>
              <a:t>Develop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machine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learning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model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predict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churn</a:t>
            </a:r>
            <a:r>
              <a:rPr sz="2750" spc="6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using </a:t>
            </a:r>
            <a:r>
              <a:rPr sz="2750" dirty="0">
                <a:latin typeface="Calibri"/>
                <a:cs typeface="Calibri"/>
              </a:rPr>
              <a:t>historical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behavioural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data.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5682" y="861313"/>
            <a:ext cx="407987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latin typeface="Calibri"/>
                <a:cs typeface="Calibri"/>
              </a:rPr>
              <a:t>Problem</a:t>
            </a:r>
            <a:r>
              <a:rPr sz="3950" b="1" spc="-5" dirty="0">
                <a:latin typeface="Calibri"/>
                <a:cs typeface="Calibri"/>
              </a:rPr>
              <a:t> </a:t>
            </a:r>
            <a:r>
              <a:rPr sz="3950" b="1" spc="-10" dirty="0">
                <a:latin typeface="Calibri"/>
                <a:cs typeface="Calibri"/>
              </a:rPr>
              <a:t>Overview:</a:t>
            </a:r>
            <a:endParaRPr sz="39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54000" y="2455476"/>
          <a:ext cx="9291954" cy="424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449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2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details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Categorical,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51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District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Columbia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area.code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account.length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Subscription</a:t>
                      </a:r>
                      <a:r>
                        <a:rPr sz="24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plans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135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voice.plan</a:t>
                      </a:r>
                      <a:r>
                        <a:rPr sz="1800" b="1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No)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intl.plan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No)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interaction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customer.calls</a:t>
                      </a:r>
                      <a:r>
                        <a:rPr sz="18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calls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service.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Churn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status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churn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(Yes/No: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Not)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77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columns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voice.messages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(Count)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8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Calls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ts val="213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intl.mins,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intl.calls,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intl.charge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Daytime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day.mins,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day.calls,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day.charge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Evening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ts val="213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eve.mins,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eve.calls,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eve.charge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Night</a:t>
                      </a:r>
                      <a:r>
                        <a:rPr sz="18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night.mins,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night.calls,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night.charge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rows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columns.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74954" y="-92456"/>
            <a:ext cx="42049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Overview</a:t>
            </a:r>
            <a:r>
              <a:rPr sz="3950" spc="-100" dirty="0"/>
              <a:t> </a:t>
            </a:r>
            <a:r>
              <a:rPr sz="3950" dirty="0"/>
              <a:t>of</a:t>
            </a:r>
            <a:r>
              <a:rPr sz="3950" spc="-80" dirty="0"/>
              <a:t> </a:t>
            </a:r>
            <a:r>
              <a:rPr sz="3950" dirty="0"/>
              <a:t>the</a:t>
            </a:r>
            <a:r>
              <a:rPr sz="3950" spc="-110" dirty="0"/>
              <a:t> </a:t>
            </a:r>
            <a:r>
              <a:rPr sz="3950" spc="-20" dirty="0"/>
              <a:t>data</a:t>
            </a:r>
            <a:endParaRPr sz="3950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476250"/>
            <a:ext cx="11506200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DB59982-DFFE-CC9B-063E-E7004523A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>
            <a:extLst>
              <a:ext uri="{FF2B5EF4-FFF2-40B4-BE49-F238E27FC236}">
                <a16:creationId xmlns:a16="http://schemas.microsoft.com/office/drawing/2014/main" id="{10FAD527-D26A-EED7-4771-CF85C658A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7862783"/>
              </p:ext>
            </p:extLst>
          </p:nvPr>
        </p:nvGraphicFramePr>
        <p:xfrm>
          <a:off x="254000" y="2455476"/>
          <a:ext cx="9291954" cy="42443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1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85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14495">
                <a:tc>
                  <a:txBody>
                    <a:bodyPr/>
                    <a:lstStyle/>
                    <a:p>
                      <a:pPr marL="31750">
                        <a:lnSpc>
                          <a:spcPts val="277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related</a:t>
                      </a:r>
                      <a:r>
                        <a:rPr sz="24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details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state</a:t>
                      </a:r>
                      <a:r>
                        <a:rPr sz="18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Categorical,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51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states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District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Columbia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area.code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registered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location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spc="-1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account.length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How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long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18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account</a:t>
                      </a:r>
                      <a:r>
                        <a:rPr sz="1800" spc="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been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active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Subscription</a:t>
                      </a:r>
                      <a:r>
                        <a:rPr sz="2400" b="1" spc="-1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latin typeface="Calibri"/>
                          <a:cs typeface="Calibri"/>
                        </a:rPr>
                        <a:t>plans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135"/>
                        </a:lnSpc>
                        <a:spcBef>
                          <a:spcPts val="45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voice.plan</a:t>
                      </a:r>
                      <a:r>
                        <a:rPr sz="1800" b="1" spc="3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No)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intl.plan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(Yes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/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No)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2400" b="1" spc="-11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dirty="0">
                          <a:latin typeface="Calibri"/>
                          <a:cs typeface="Calibri"/>
                        </a:rPr>
                        <a:t>service</a:t>
                      </a:r>
                      <a:r>
                        <a:rPr sz="2400" b="1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interaction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b="1" dirty="0">
                          <a:latin typeface="Calibri"/>
                          <a:cs typeface="Calibri"/>
                        </a:rPr>
                        <a:t>customer.calls</a:t>
                      </a:r>
                      <a:r>
                        <a:rPr sz="1800" b="1" spc="2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number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calls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18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service.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400" b="1" dirty="0">
                          <a:latin typeface="Calibri"/>
                          <a:cs typeface="Calibri"/>
                        </a:rPr>
                        <a:t>Churn</a:t>
                      </a:r>
                      <a:r>
                        <a:rPr sz="2400" b="1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status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188595"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churn</a:t>
                      </a:r>
                      <a:r>
                        <a:rPr sz="1800" b="1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(Yes/No: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Customer</a:t>
                      </a:r>
                      <a:r>
                        <a:rPr sz="18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Left</a:t>
                      </a:r>
                      <a:r>
                        <a:rPr sz="18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or</a:t>
                      </a:r>
                      <a:r>
                        <a:rPr sz="1800" spc="-10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Not)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56210">
                        <a:lnSpc>
                          <a:spcPts val="2770"/>
                        </a:lnSpc>
                      </a:pPr>
                      <a:r>
                        <a:rPr sz="2400" b="1" spc="-10" dirty="0">
                          <a:latin typeface="Calibri"/>
                          <a:cs typeface="Calibri"/>
                        </a:rPr>
                        <a:t>Statistics</a:t>
                      </a:r>
                      <a:r>
                        <a:rPr sz="2400" b="1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latin typeface="Calibri"/>
                          <a:cs typeface="Calibri"/>
                        </a:rPr>
                        <a:t>columns</a:t>
                      </a:r>
                      <a:endParaRPr sz="24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voice.messages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(Count)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International</a:t>
                      </a:r>
                      <a:r>
                        <a:rPr sz="1800" b="1" spc="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latin typeface="Calibri"/>
                          <a:cs typeface="Calibri"/>
                        </a:rPr>
                        <a:t>Calls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ts val="2135"/>
                        </a:lnSpc>
                        <a:spcBef>
                          <a:spcPts val="15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intl.mins,</a:t>
                      </a:r>
                      <a:r>
                        <a:rPr sz="18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intl.calls,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intl.charge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ts val="2135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Daytime</a:t>
                      </a:r>
                      <a:r>
                        <a:rPr sz="1800" b="1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0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day.mins,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day.calls,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day.charge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sz="1800" b="1" spc="-10" dirty="0">
                          <a:latin typeface="Calibri"/>
                          <a:cs typeface="Calibri"/>
                        </a:rPr>
                        <a:t>Evening</a:t>
                      </a:r>
                      <a:r>
                        <a:rPr sz="1800" b="1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60985">
                        <a:lnSpc>
                          <a:spcPts val="213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Arial"/>
                          <a:cs typeface="Arial"/>
                        </a:rPr>
                        <a:t>├</a:t>
                      </a:r>
                      <a:r>
                        <a:rPr sz="1800" spc="-1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eve.mins,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eve.calls,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eve.charge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208279">
                        <a:lnSpc>
                          <a:spcPts val="2130"/>
                        </a:lnSpc>
                      </a:pPr>
                      <a:r>
                        <a:rPr sz="1800" b="1" dirty="0">
                          <a:latin typeface="Calibri"/>
                          <a:cs typeface="Calibri"/>
                        </a:rPr>
                        <a:t>Night</a:t>
                      </a:r>
                      <a:r>
                        <a:rPr sz="1800" b="1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20" dirty="0">
                          <a:latin typeface="Calibri"/>
                          <a:cs typeface="Calibri"/>
                        </a:rPr>
                        <a:t>Usage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 marL="36576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night.mins,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night.calls,</a:t>
                      </a:r>
                      <a:r>
                        <a:rPr sz="18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night.charge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156210">
                        <a:lnSpc>
                          <a:spcPct val="100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There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are</a:t>
                      </a:r>
                      <a:r>
                        <a:rPr sz="18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5000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rows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&amp;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20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columns.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object 3">
            <a:extLst>
              <a:ext uri="{FF2B5EF4-FFF2-40B4-BE49-F238E27FC236}">
                <a16:creationId xmlns:a16="http://schemas.microsoft.com/office/drawing/2014/main" id="{0CE203A2-21AF-9498-E3BA-194D42A1A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954" y="-92456"/>
            <a:ext cx="420497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Overview</a:t>
            </a:r>
            <a:r>
              <a:rPr sz="3950" spc="-100" dirty="0"/>
              <a:t> </a:t>
            </a:r>
            <a:r>
              <a:rPr sz="3950" dirty="0"/>
              <a:t>of</a:t>
            </a:r>
            <a:r>
              <a:rPr sz="3950" spc="-80" dirty="0"/>
              <a:t> </a:t>
            </a:r>
            <a:r>
              <a:rPr sz="3950" dirty="0"/>
              <a:t>the</a:t>
            </a:r>
            <a:r>
              <a:rPr sz="3950" spc="-110" dirty="0"/>
              <a:t> </a:t>
            </a:r>
            <a:r>
              <a:rPr sz="3950" spc="-20" dirty="0"/>
              <a:t>data</a:t>
            </a:r>
            <a:endParaRPr sz="3950" dirty="0"/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A1D0C00E-3812-6066-537D-6E1B3B7A387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0025" y="476250"/>
            <a:ext cx="115062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470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09903" rIns="0" bIns="0" rtlCol="0">
            <a:spAutoFit/>
          </a:bodyPr>
          <a:lstStyle/>
          <a:p>
            <a:pPr marL="344170">
              <a:lnSpc>
                <a:spcPct val="100000"/>
              </a:lnSpc>
              <a:spcBef>
                <a:spcPts val="130"/>
              </a:spcBef>
            </a:pPr>
            <a:r>
              <a:rPr sz="3950" spc="-20" dirty="0"/>
              <a:t>Exploratory</a:t>
            </a:r>
            <a:r>
              <a:rPr sz="3950" spc="-145" dirty="0"/>
              <a:t> </a:t>
            </a:r>
            <a:r>
              <a:rPr sz="3950" spc="-20" dirty="0"/>
              <a:t>Data</a:t>
            </a:r>
            <a:r>
              <a:rPr sz="3950" spc="-175" dirty="0"/>
              <a:t> </a:t>
            </a:r>
            <a:r>
              <a:rPr sz="3950" spc="-10" dirty="0"/>
              <a:t>Analysis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411117" y="1804987"/>
            <a:ext cx="3460115" cy="2428875"/>
          </a:xfrm>
          <a:prstGeom prst="rect">
            <a:avLst/>
          </a:prstGeom>
        </p:spPr>
        <p:txBody>
          <a:bodyPr vert="horz" wrap="square" lIns="0" tIns="107314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844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Drop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column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Unnamed:</a:t>
            </a:r>
            <a:r>
              <a:rPr sz="2000" spc="-50" dirty="0">
                <a:latin typeface="Calibri"/>
                <a:cs typeface="Calibri"/>
              </a:rPr>
              <a:t> 0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Change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misclassified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datatypes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Null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imputation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</a:tabLst>
            </a:pPr>
            <a:r>
              <a:rPr sz="2000" spc="-10" dirty="0">
                <a:latin typeface="Calibri"/>
                <a:cs typeface="Calibri"/>
              </a:rPr>
              <a:t>Duplicates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handling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6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Outliers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handling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750"/>
              </a:spcBef>
              <a:buFont typeface="Arial"/>
              <a:buChar char="•"/>
              <a:tabLst>
                <a:tab pos="240665" algn="l"/>
              </a:tabLst>
            </a:pPr>
            <a:r>
              <a:rPr sz="2000" dirty="0">
                <a:latin typeface="Calibri"/>
                <a:cs typeface="Calibri"/>
              </a:rPr>
              <a:t>Label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encoding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71232" y="4116439"/>
            <a:ext cx="1752600" cy="685800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3822927" y="1834150"/>
            <a:ext cx="8369073" cy="5154385"/>
            <a:chOff x="3822927" y="1703614"/>
            <a:chExt cx="8369073" cy="515438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15300" y="2476437"/>
              <a:ext cx="4076700" cy="438156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03746" y="2471737"/>
              <a:ext cx="3912054" cy="4223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56794" y="1703614"/>
              <a:ext cx="3248025" cy="67627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876675" y="1714500"/>
              <a:ext cx="4238625" cy="151447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822927" y="4809753"/>
              <a:ext cx="4362450" cy="1905000"/>
            </a:xfrm>
            <a:prstGeom prst="rect">
              <a:avLst/>
            </a:prstGeom>
          </p:spPr>
        </p:pic>
      </p:grpSp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918177" y="3429000"/>
            <a:ext cx="3086100" cy="371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13105" y="3615753"/>
            <a:ext cx="3512185" cy="3047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43180">
              <a:lnSpc>
                <a:spcPct val="100800"/>
              </a:lnSpc>
              <a:spcBef>
                <a:spcPts val="85"/>
              </a:spcBef>
            </a:pPr>
            <a:r>
              <a:rPr sz="1800" i="1" dirty="0">
                <a:latin typeface="Calibri"/>
                <a:cs typeface="Calibri"/>
              </a:rPr>
              <a:t>Pie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charts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effectively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showcase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the </a:t>
            </a:r>
            <a:r>
              <a:rPr sz="1800" i="1" dirty="0">
                <a:latin typeface="Calibri"/>
                <a:cs typeface="Calibri"/>
              </a:rPr>
              <a:t>proportion</a:t>
            </a:r>
            <a:r>
              <a:rPr sz="1800" i="1" spc="-7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of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churned</a:t>
            </a:r>
            <a:r>
              <a:rPr sz="1800" i="1" spc="-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vs.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retained </a:t>
            </a:r>
            <a:r>
              <a:rPr sz="1800" i="1" dirty="0">
                <a:latin typeface="Calibri"/>
                <a:cs typeface="Calibri"/>
              </a:rPr>
              <a:t>customers,</a:t>
            </a:r>
            <a:r>
              <a:rPr sz="1800" i="1" spc="-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giving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quick</a:t>
            </a:r>
            <a:r>
              <a:rPr sz="1800" i="1" spc="-7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overview</a:t>
            </a:r>
            <a:r>
              <a:rPr sz="1800" i="1" spc="-85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of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problem.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099"/>
              </a:lnSpc>
              <a:spcBef>
                <a:spcPts val="2115"/>
              </a:spcBef>
            </a:pPr>
            <a:r>
              <a:rPr sz="1800" dirty="0">
                <a:latin typeface="Calibri"/>
                <a:cs typeface="Calibri"/>
              </a:rPr>
              <a:t>Churned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customers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seem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generate </a:t>
            </a:r>
            <a:r>
              <a:rPr sz="1800" b="1" dirty="0">
                <a:latin typeface="Calibri"/>
                <a:cs typeface="Calibri"/>
              </a:rPr>
              <a:t>more</a:t>
            </a:r>
            <a:r>
              <a:rPr sz="1800" b="1" spc="-9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daytime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charges</a:t>
            </a:r>
            <a:r>
              <a:rPr sz="1800" b="1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but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less </a:t>
            </a:r>
            <a:r>
              <a:rPr sz="1800" b="1" dirty="0">
                <a:latin typeface="Calibri"/>
                <a:cs typeface="Calibri"/>
              </a:rPr>
              <a:t>evening</a:t>
            </a:r>
            <a:r>
              <a:rPr sz="1800" b="1" spc="-3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and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night</a:t>
            </a:r>
            <a:r>
              <a:rPr sz="1800" b="1" spc="-25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usage</a:t>
            </a:r>
            <a:r>
              <a:rPr sz="1800" dirty="0">
                <a:latin typeface="Calibri"/>
                <a:cs typeface="Calibri"/>
              </a:rPr>
              <a:t>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suggesting </a:t>
            </a:r>
            <a:r>
              <a:rPr sz="1800" dirty="0">
                <a:latin typeface="Calibri"/>
                <a:cs typeface="Calibri"/>
              </a:rPr>
              <a:t>that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their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usage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patterns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might </a:t>
            </a:r>
            <a:r>
              <a:rPr sz="1800" spc="-10" dirty="0">
                <a:latin typeface="Calibri"/>
                <a:cs typeface="Calibri"/>
              </a:rPr>
              <a:t>contribute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dissatisfaction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higher </a:t>
            </a:r>
            <a:r>
              <a:rPr sz="1800" dirty="0">
                <a:latin typeface="Calibri"/>
                <a:cs typeface="Calibri"/>
              </a:rPr>
              <a:t>billing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concerns.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8175" y="0"/>
            <a:ext cx="3248025" cy="3357245"/>
          </a:xfrm>
          <a:custGeom>
            <a:avLst/>
            <a:gdLst/>
            <a:ahLst/>
            <a:cxnLst/>
            <a:rect l="l" t="t" r="r" b="b"/>
            <a:pathLst>
              <a:path w="3248025" h="3357245">
                <a:moveTo>
                  <a:pt x="3248025" y="0"/>
                </a:moveTo>
                <a:lnTo>
                  <a:pt x="0" y="0"/>
                </a:lnTo>
                <a:lnTo>
                  <a:pt x="0" y="3175635"/>
                </a:lnTo>
                <a:lnTo>
                  <a:pt x="56000" y="3195570"/>
                </a:lnTo>
                <a:lnTo>
                  <a:pt x="110713" y="3214208"/>
                </a:lnTo>
                <a:lnTo>
                  <a:pt x="164170" y="3231575"/>
                </a:lnTo>
                <a:lnTo>
                  <a:pt x="216401" y="3247696"/>
                </a:lnTo>
                <a:lnTo>
                  <a:pt x="267438" y="3262596"/>
                </a:lnTo>
                <a:lnTo>
                  <a:pt x="317310" y="3276299"/>
                </a:lnTo>
                <a:lnTo>
                  <a:pt x="366048" y="3288832"/>
                </a:lnTo>
                <a:lnTo>
                  <a:pt x="413684" y="3300220"/>
                </a:lnTo>
                <a:lnTo>
                  <a:pt x="460246" y="3310487"/>
                </a:lnTo>
                <a:lnTo>
                  <a:pt x="505768" y="3319659"/>
                </a:lnTo>
                <a:lnTo>
                  <a:pt x="550278" y="3327761"/>
                </a:lnTo>
                <a:lnTo>
                  <a:pt x="593807" y="3334818"/>
                </a:lnTo>
                <a:lnTo>
                  <a:pt x="636387" y="3340855"/>
                </a:lnTo>
                <a:lnTo>
                  <a:pt x="678047" y="3345898"/>
                </a:lnTo>
                <a:lnTo>
                  <a:pt x="718819" y="3349971"/>
                </a:lnTo>
                <a:lnTo>
                  <a:pt x="758733" y="3353100"/>
                </a:lnTo>
                <a:lnTo>
                  <a:pt x="797819" y="3355310"/>
                </a:lnTo>
                <a:lnTo>
                  <a:pt x="836109" y="3356627"/>
                </a:lnTo>
                <a:lnTo>
                  <a:pt x="873633" y="3357074"/>
                </a:lnTo>
                <a:lnTo>
                  <a:pt x="910422" y="3356678"/>
                </a:lnTo>
                <a:lnTo>
                  <a:pt x="981915" y="3353456"/>
                </a:lnTo>
                <a:lnTo>
                  <a:pt x="1050835" y="3347162"/>
                </a:lnTo>
                <a:lnTo>
                  <a:pt x="1117425" y="3337998"/>
                </a:lnTo>
                <a:lnTo>
                  <a:pt x="1181932" y="3326164"/>
                </a:lnTo>
                <a:lnTo>
                  <a:pt x="1244601" y="3311862"/>
                </a:lnTo>
                <a:lnTo>
                  <a:pt x="1305676" y="3295294"/>
                </a:lnTo>
                <a:lnTo>
                  <a:pt x="1365403" y="3276660"/>
                </a:lnTo>
                <a:lnTo>
                  <a:pt x="1424026" y="3256162"/>
                </a:lnTo>
                <a:lnTo>
                  <a:pt x="1481792" y="3234002"/>
                </a:lnTo>
                <a:lnTo>
                  <a:pt x="1538944" y="3210381"/>
                </a:lnTo>
                <a:lnTo>
                  <a:pt x="1624060" y="3172650"/>
                </a:lnTo>
                <a:lnTo>
                  <a:pt x="1680752" y="3146257"/>
                </a:lnTo>
                <a:lnTo>
                  <a:pt x="1912422" y="3035134"/>
                </a:lnTo>
                <a:lnTo>
                  <a:pt x="1972790" y="3006972"/>
                </a:lnTo>
                <a:lnTo>
                  <a:pt x="2034628" y="2979061"/>
                </a:lnTo>
                <a:lnTo>
                  <a:pt x="2098182" y="2951602"/>
                </a:lnTo>
                <a:lnTo>
                  <a:pt x="2163697" y="2924795"/>
                </a:lnTo>
                <a:lnTo>
                  <a:pt x="2231417" y="2898844"/>
                </a:lnTo>
                <a:lnTo>
                  <a:pt x="2301589" y="2873948"/>
                </a:lnTo>
                <a:lnTo>
                  <a:pt x="2374456" y="2850309"/>
                </a:lnTo>
                <a:lnTo>
                  <a:pt x="2411978" y="2839024"/>
                </a:lnTo>
                <a:lnTo>
                  <a:pt x="2450265" y="2828129"/>
                </a:lnTo>
                <a:lnTo>
                  <a:pt x="2489349" y="2817649"/>
                </a:lnTo>
                <a:lnTo>
                  <a:pt x="2529260" y="2807609"/>
                </a:lnTo>
                <a:lnTo>
                  <a:pt x="2570029" y="2798034"/>
                </a:lnTo>
                <a:lnTo>
                  <a:pt x="2611686" y="2788950"/>
                </a:lnTo>
                <a:lnTo>
                  <a:pt x="2654263" y="2780382"/>
                </a:lnTo>
                <a:lnTo>
                  <a:pt x="2697789" y="2772354"/>
                </a:lnTo>
                <a:lnTo>
                  <a:pt x="2742296" y="2764892"/>
                </a:lnTo>
                <a:lnTo>
                  <a:pt x="2787813" y="2758022"/>
                </a:lnTo>
                <a:lnTo>
                  <a:pt x="2834373" y="2751768"/>
                </a:lnTo>
                <a:lnTo>
                  <a:pt x="2882004" y="2746155"/>
                </a:lnTo>
                <a:lnTo>
                  <a:pt x="2930739" y="2741209"/>
                </a:lnTo>
                <a:lnTo>
                  <a:pt x="2980607" y="2736955"/>
                </a:lnTo>
                <a:lnTo>
                  <a:pt x="3031640" y="2733418"/>
                </a:lnTo>
                <a:lnTo>
                  <a:pt x="3083867" y="2730623"/>
                </a:lnTo>
                <a:lnTo>
                  <a:pt x="3137320" y="2728596"/>
                </a:lnTo>
                <a:lnTo>
                  <a:pt x="3192029" y="2727361"/>
                </a:lnTo>
                <a:lnTo>
                  <a:pt x="3248025" y="2726944"/>
                </a:lnTo>
                <a:lnTo>
                  <a:pt x="324802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116964" y="823213"/>
            <a:ext cx="2193290" cy="10045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30"/>
              </a:spcBef>
            </a:pPr>
            <a:r>
              <a:rPr sz="3200" spc="-35" dirty="0">
                <a:solidFill>
                  <a:srgbClr val="FFFFFF"/>
                </a:solidFill>
              </a:rPr>
              <a:t>Visualizations </a:t>
            </a:r>
            <a:r>
              <a:rPr sz="3200" dirty="0">
                <a:solidFill>
                  <a:srgbClr val="FFFFFF"/>
                </a:solidFill>
              </a:rPr>
              <a:t>Pie</a:t>
            </a:r>
            <a:r>
              <a:rPr sz="3200" spc="-30" dirty="0">
                <a:solidFill>
                  <a:srgbClr val="FFFFFF"/>
                </a:solidFill>
              </a:rPr>
              <a:t> </a:t>
            </a:r>
            <a:r>
              <a:rPr sz="3200" spc="-10" dirty="0">
                <a:solidFill>
                  <a:srgbClr val="FFFFFF"/>
                </a:solidFill>
              </a:rPr>
              <a:t>Charts</a:t>
            </a:r>
            <a:endParaRPr sz="320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58012" y="4332665"/>
            <a:ext cx="5766486" cy="166245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52148" y="1842829"/>
            <a:ext cx="5690066" cy="1823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38175" y="0"/>
            <a:ext cx="3248025" cy="3357245"/>
          </a:xfrm>
          <a:custGeom>
            <a:avLst/>
            <a:gdLst/>
            <a:ahLst/>
            <a:cxnLst/>
            <a:rect l="l" t="t" r="r" b="b"/>
            <a:pathLst>
              <a:path w="3248025" h="3357245">
                <a:moveTo>
                  <a:pt x="3248025" y="0"/>
                </a:moveTo>
                <a:lnTo>
                  <a:pt x="0" y="0"/>
                </a:lnTo>
                <a:lnTo>
                  <a:pt x="0" y="3175635"/>
                </a:lnTo>
                <a:lnTo>
                  <a:pt x="56000" y="3195570"/>
                </a:lnTo>
                <a:lnTo>
                  <a:pt x="110713" y="3214208"/>
                </a:lnTo>
                <a:lnTo>
                  <a:pt x="164170" y="3231575"/>
                </a:lnTo>
                <a:lnTo>
                  <a:pt x="216401" y="3247696"/>
                </a:lnTo>
                <a:lnTo>
                  <a:pt x="267438" y="3262596"/>
                </a:lnTo>
                <a:lnTo>
                  <a:pt x="317310" y="3276299"/>
                </a:lnTo>
                <a:lnTo>
                  <a:pt x="366048" y="3288832"/>
                </a:lnTo>
                <a:lnTo>
                  <a:pt x="413684" y="3300220"/>
                </a:lnTo>
                <a:lnTo>
                  <a:pt x="460246" y="3310487"/>
                </a:lnTo>
                <a:lnTo>
                  <a:pt x="505768" y="3319659"/>
                </a:lnTo>
                <a:lnTo>
                  <a:pt x="550278" y="3327761"/>
                </a:lnTo>
                <a:lnTo>
                  <a:pt x="593807" y="3334818"/>
                </a:lnTo>
                <a:lnTo>
                  <a:pt x="636387" y="3340855"/>
                </a:lnTo>
                <a:lnTo>
                  <a:pt x="678047" y="3345898"/>
                </a:lnTo>
                <a:lnTo>
                  <a:pt x="718819" y="3349971"/>
                </a:lnTo>
                <a:lnTo>
                  <a:pt x="758733" y="3353100"/>
                </a:lnTo>
                <a:lnTo>
                  <a:pt x="797819" y="3355310"/>
                </a:lnTo>
                <a:lnTo>
                  <a:pt x="836109" y="3356627"/>
                </a:lnTo>
                <a:lnTo>
                  <a:pt x="873633" y="3357074"/>
                </a:lnTo>
                <a:lnTo>
                  <a:pt x="910422" y="3356678"/>
                </a:lnTo>
                <a:lnTo>
                  <a:pt x="981915" y="3353456"/>
                </a:lnTo>
                <a:lnTo>
                  <a:pt x="1050835" y="3347162"/>
                </a:lnTo>
                <a:lnTo>
                  <a:pt x="1117425" y="3337998"/>
                </a:lnTo>
                <a:lnTo>
                  <a:pt x="1181932" y="3326164"/>
                </a:lnTo>
                <a:lnTo>
                  <a:pt x="1244601" y="3311862"/>
                </a:lnTo>
                <a:lnTo>
                  <a:pt x="1305676" y="3295294"/>
                </a:lnTo>
                <a:lnTo>
                  <a:pt x="1365403" y="3276660"/>
                </a:lnTo>
                <a:lnTo>
                  <a:pt x="1424026" y="3256162"/>
                </a:lnTo>
                <a:lnTo>
                  <a:pt x="1481792" y="3234002"/>
                </a:lnTo>
                <a:lnTo>
                  <a:pt x="1538944" y="3210381"/>
                </a:lnTo>
                <a:lnTo>
                  <a:pt x="1624060" y="3172650"/>
                </a:lnTo>
                <a:lnTo>
                  <a:pt x="1680752" y="3146257"/>
                </a:lnTo>
                <a:lnTo>
                  <a:pt x="1912422" y="3035134"/>
                </a:lnTo>
                <a:lnTo>
                  <a:pt x="1972790" y="3006972"/>
                </a:lnTo>
                <a:lnTo>
                  <a:pt x="2034628" y="2979061"/>
                </a:lnTo>
                <a:lnTo>
                  <a:pt x="2098182" y="2951602"/>
                </a:lnTo>
                <a:lnTo>
                  <a:pt x="2163697" y="2924795"/>
                </a:lnTo>
                <a:lnTo>
                  <a:pt x="2231417" y="2898844"/>
                </a:lnTo>
                <a:lnTo>
                  <a:pt x="2301589" y="2873948"/>
                </a:lnTo>
                <a:lnTo>
                  <a:pt x="2374456" y="2850309"/>
                </a:lnTo>
                <a:lnTo>
                  <a:pt x="2411978" y="2839024"/>
                </a:lnTo>
                <a:lnTo>
                  <a:pt x="2450265" y="2828129"/>
                </a:lnTo>
                <a:lnTo>
                  <a:pt x="2489349" y="2817649"/>
                </a:lnTo>
                <a:lnTo>
                  <a:pt x="2529260" y="2807609"/>
                </a:lnTo>
                <a:lnTo>
                  <a:pt x="2570029" y="2798034"/>
                </a:lnTo>
                <a:lnTo>
                  <a:pt x="2611686" y="2788950"/>
                </a:lnTo>
                <a:lnTo>
                  <a:pt x="2654263" y="2780382"/>
                </a:lnTo>
                <a:lnTo>
                  <a:pt x="2697789" y="2772354"/>
                </a:lnTo>
                <a:lnTo>
                  <a:pt x="2742296" y="2764892"/>
                </a:lnTo>
                <a:lnTo>
                  <a:pt x="2787813" y="2758022"/>
                </a:lnTo>
                <a:lnTo>
                  <a:pt x="2834373" y="2751768"/>
                </a:lnTo>
                <a:lnTo>
                  <a:pt x="2882004" y="2746155"/>
                </a:lnTo>
                <a:lnTo>
                  <a:pt x="2930739" y="2741209"/>
                </a:lnTo>
                <a:lnTo>
                  <a:pt x="2980607" y="2736955"/>
                </a:lnTo>
                <a:lnTo>
                  <a:pt x="3031640" y="2733418"/>
                </a:lnTo>
                <a:lnTo>
                  <a:pt x="3083867" y="2730623"/>
                </a:lnTo>
                <a:lnTo>
                  <a:pt x="3137320" y="2728596"/>
                </a:lnTo>
                <a:lnTo>
                  <a:pt x="3192029" y="2727361"/>
                </a:lnTo>
                <a:lnTo>
                  <a:pt x="3248025" y="2726944"/>
                </a:lnTo>
                <a:lnTo>
                  <a:pt x="324802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83627" y="862711"/>
            <a:ext cx="2193290" cy="1004569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5"/>
              </a:spcBef>
            </a:pPr>
            <a:r>
              <a:rPr sz="3200" spc="-35" dirty="0">
                <a:solidFill>
                  <a:srgbClr val="FFFFFF"/>
                </a:solidFill>
              </a:rPr>
              <a:t>Visualizations </a:t>
            </a:r>
            <a:r>
              <a:rPr sz="3200" spc="-10" dirty="0">
                <a:solidFill>
                  <a:srgbClr val="FFFFFF"/>
                </a:solidFill>
              </a:rPr>
              <a:t>Heatmap</a:t>
            </a:r>
            <a:endParaRPr sz="3200" dirty="0"/>
          </a:p>
        </p:txBody>
      </p:sp>
      <p:sp>
        <p:nvSpPr>
          <p:cNvPr id="4" name="object 4"/>
          <p:cNvSpPr txBox="1"/>
          <p:nvPr/>
        </p:nvSpPr>
        <p:spPr>
          <a:xfrm>
            <a:off x="713740" y="3800157"/>
            <a:ext cx="3500754" cy="27806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86385">
              <a:lnSpc>
                <a:spcPct val="100800"/>
              </a:lnSpc>
              <a:spcBef>
                <a:spcPts val="85"/>
              </a:spcBef>
            </a:pPr>
            <a:r>
              <a:rPr sz="1800" i="1" dirty="0">
                <a:latin typeface="Calibri"/>
                <a:cs typeface="Calibri"/>
              </a:rPr>
              <a:t>Heatmaps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visualize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relationships </a:t>
            </a:r>
            <a:r>
              <a:rPr sz="1800" i="1" dirty="0">
                <a:latin typeface="Calibri"/>
                <a:cs typeface="Calibri"/>
              </a:rPr>
              <a:t>between</a:t>
            </a:r>
            <a:r>
              <a:rPr sz="1800" i="1" spc="20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features,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helping</a:t>
            </a:r>
            <a:r>
              <a:rPr sz="1800" i="1" spc="2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identify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most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influential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factors</a:t>
            </a:r>
            <a:r>
              <a:rPr sz="1800" i="1" spc="-1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driving churn.</a:t>
            </a:r>
            <a:endParaRPr sz="1800">
              <a:latin typeface="Calibri"/>
              <a:cs typeface="Calibri"/>
            </a:endParaRPr>
          </a:p>
          <a:p>
            <a:pPr marL="12700" marR="5080">
              <a:lnSpc>
                <a:spcPct val="100800"/>
              </a:lnSpc>
              <a:spcBef>
                <a:spcPts val="2105"/>
              </a:spcBef>
            </a:pP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positive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correlation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between international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churn </a:t>
            </a:r>
            <a:r>
              <a:rPr sz="1800" dirty="0">
                <a:latin typeface="Calibri"/>
                <a:cs typeface="Calibri"/>
              </a:rPr>
              <a:t>suggests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pricing,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quality,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or</a:t>
            </a:r>
            <a:r>
              <a:rPr sz="1800" spc="-9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relevance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these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plans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could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be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driving dissatisfaction.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9473" y="188792"/>
            <a:ext cx="7683273" cy="661447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32211" y="171450"/>
            <a:ext cx="6440663" cy="640910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857250" y="3408997"/>
            <a:ext cx="4055110" cy="304736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26034">
              <a:lnSpc>
                <a:spcPct val="100800"/>
              </a:lnSpc>
              <a:spcBef>
                <a:spcPts val="85"/>
              </a:spcBef>
            </a:pPr>
            <a:r>
              <a:rPr sz="1800" i="1" dirty="0">
                <a:latin typeface="Calibri"/>
                <a:cs typeface="Calibri"/>
              </a:rPr>
              <a:t>Histograms</a:t>
            </a:r>
            <a:r>
              <a:rPr sz="1800" i="1" spc="-2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help</a:t>
            </a:r>
            <a:r>
              <a:rPr sz="1800" i="1" spc="-9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analyze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the</a:t>
            </a:r>
            <a:r>
              <a:rPr sz="1800" i="1" spc="-3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distribution</a:t>
            </a:r>
            <a:r>
              <a:rPr sz="1800" i="1" spc="-25" dirty="0">
                <a:latin typeface="Calibri"/>
                <a:cs typeface="Calibri"/>
              </a:rPr>
              <a:t> of </a:t>
            </a:r>
            <a:r>
              <a:rPr sz="1800" i="1" dirty="0">
                <a:latin typeface="Calibri"/>
                <a:cs typeface="Calibri"/>
              </a:rPr>
              <a:t>numerical</a:t>
            </a:r>
            <a:r>
              <a:rPr sz="1800" i="1" spc="-5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features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like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various</a:t>
            </a:r>
            <a:r>
              <a:rPr sz="1800" i="1" spc="-4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charges</a:t>
            </a:r>
            <a:r>
              <a:rPr sz="1800" i="1" spc="-100" dirty="0">
                <a:latin typeface="Calibri"/>
                <a:cs typeface="Calibri"/>
              </a:rPr>
              <a:t> </a:t>
            </a:r>
            <a:r>
              <a:rPr sz="1800" i="1" spc="-25" dirty="0">
                <a:latin typeface="Calibri"/>
                <a:cs typeface="Calibri"/>
              </a:rPr>
              <a:t>and </a:t>
            </a:r>
            <a:r>
              <a:rPr sz="1800" i="1" dirty="0">
                <a:latin typeface="Calibri"/>
                <a:cs typeface="Calibri"/>
              </a:rPr>
              <a:t>others,</a:t>
            </a:r>
            <a:r>
              <a:rPr sz="1800" i="1" spc="-35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revealing</a:t>
            </a:r>
            <a:r>
              <a:rPr sz="1800" i="1" spc="-6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trends</a:t>
            </a:r>
            <a:r>
              <a:rPr sz="1800" i="1" spc="10" dirty="0">
                <a:latin typeface="Calibri"/>
                <a:cs typeface="Calibri"/>
              </a:rPr>
              <a:t> </a:t>
            </a:r>
            <a:r>
              <a:rPr sz="1800" i="1" dirty="0">
                <a:latin typeface="Calibri"/>
                <a:cs typeface="Calibri"/>
              </a:rPr>
              <a:t>among</a:t>
            </a:r>
            <a:r>
              <a:rPr sz="1800" i="1" spc="-55" dirty="0">
                <a:latin typeface="Calibri"/>
                <a:cs typeface="Calibri"/>
              </a:rPr>
              <a:t> </a:t>
            </a:r>
            <a:r>
              <a:rPr sz="1800" i="1" spc="-10" dirty="0">
                <a:latin typeface="Calibri"/>
                <a:cs typeface="Calibri"/>
              </a:rPr>
              <a:t>churned customers.</a:t>
            </a:r>
            <a:endParaRPr sz="1800">
              <a:latin typeface="Calibri"/>
              <a:cs typeface="Calibri"/>
            </a:endParaRPr>
          </a:p>
          <a:p>
            <a:pPr marL="298450" marR="5080" indent="-286385">
              <a:lnSpc>
                <a:spcPct val="100899"/>
              </a:lnSpc>
              <a:spcBef>
                <a:spcPts val="2100"/>
              </a:spcBef>
              <a:buFont typeface="Arial"/>
              <a:buChar char="•"/>
              <a:tabLst>
                <a:tab pos="298450" algn="l"/>
              </a:tabLst>
            </a:pPr>
            <a:r>
              <a:rPr sz="1800" spc="-20" dirty="0">
                <a:latin typeface="Calibri"/>
                <a:cs typeface="Calibri"/>
              </a:rPr>
              <a:t>Day,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evening,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night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distributions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similar,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indicating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consistent usage </a:t>
            </a:r>
            <a:r>
              <a:rPr sz="1800" dirty="0">
                <a:latin typeface="Calibri"/>
                <a:cs typeface="Calibri"/>
              </a:rPr>
              <a:t>across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periods.</a:t>
            </a:r>
            <a:endParaRPr sz="1800">
              <a:latin typeface="Calibri"/>
              <a:cs typeface="Calibri"/>
            </a:endParaRPr>
          </a:p>
          <a:p>
            <a:pPr marL="298450" marR="93345" indent="-286385" algn="just">
              <a:lnSpc>
                <a:spcPct val="99100"/>
              </a:lnSpc>
              <a:spcBef>
                <a:spcPts val="35"/>
              </a:spcBef>
              <a:buFont typeface="Arial"/>
              <a:buChar char="•"/>
              <a:tabLst>
                <a:tab pos="298450" algn="l"/>
              </a:tabLst>
            </a:pPr>
            <a:r>
              <a:rPr sz="1800" dirty="0">
                <a:latin typeface="Calibri"/>
                <a:cs typeface="Calibri"/>
              </a:rPr>
              <a:t>International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calls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charges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are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rare,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only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small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number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customers </a:t>
            </a:r>
            <a:r>
              <a:rPr sz="1800" dirty="0">
                <a:latin typeface="Calibri"/>
                <a:cs typeface="Calibri"/>
              </a:rPr>
              <a:t>making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frequent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international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calls.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8175" y="0"/>
            <a:ext cx="3248025" cy="3357245"/>
          </a:xfrm>
          <a:custGeom>
            <a:avLst/>
            <a:gdLst/>
            <a:ahLst/>
            <a:cxnLst/>
            <a:rect l="l" t="t" r="r" b="b"/>
            <a:pathLst>
              <a:path w="3248025" h="3357245">
                <a:moveTo>
                  <a:pt x="3248025" y="0"/>
                </a:moveTo>
                <a:lnTo>
                  <a:pt x="0" y="0"/>
                </a:lnTo>
                <a:lnTo>
                  <a:pt x="0" y="3175635"/>
                </a:lnTo>
                <a:lnTo>
                  <a:pt x="56000" y="3195570"/>
                </a:lnTo>
                <a:lnTo>
                  <a:pt x="110713" y="3214208"/>
                </a:lnTo>
                <a:lnTo>
                  <a:pt x="164170" y="3231575"/>
                </a:lnTo>
                <a:lnTo>
                  <a:pt x="216401" y="3247696"/>
                </a:lnTo>
                <a:lnTo>
                  <a:pt x="267438" y="3262596"/>
                </a:lnTo>
                <a:lnTo>
                  <a:pt x="317310" y="3276299"/>
                </a:lnTo>
                <a:lnTo>
                  <a:pt x="366048" y="3288832"/>
                </a:lnTo>
                <a:lnTo>
                  <a:pt x="413684" y="3300220"/>
                </a:lnTo>
                <a:lnTo>
                  <a:pt x="460246" y="3310487"/>
                </a:lnTo>
                <a:lnTo>
                  <a:pt x="505768" y="3319659"/>
                </a:lnTo>
                <a:lnTo>
                  <a:pt x="550278" y="3327761"/>
                </a:lnTo>
                <a:lnTo>
                  <a:pt x="593807" y="3334818"/>
                </a:lnTo>
                <a:lnTo>
                  <a:pt x="636387" y="3340855"/>
                </a:lnTo>
                <a:lnTo>
                  <a:pt x="678047" y="3345898"/>
                </a:lnTo>
                <a:lnTo>
                  <a:pt x="718819" y="3349971"/>
                </a:lnTo>
                <a:lnTo>
                  <a:pt x="758733" y="3353100"/>
                </a:lnTo>
                <a:lnTo>
                  <a:pt x="797819" y="3355310"/>
                </a:lnTo>
                <a:lnTo>
                  <a:pt x="836109" y="3356627"/>
                </a:lnTo>
                <a:lnTo>
                  <a:pt x="873633" y="3357074"/>
                </a:lnTo>
                <a:lnTo>
                  <a:pt x="910422" y="3356678"/>
                </a:lnTo>
                <a:lnTo>
                  <a:pt x="981915" y="3353456"/>
                </a:lnTo>
                <a:lnTo>
                  <a:pt x="1050835" y="3347162"/>
                </a:lnTo>
                <a:lnTo>
                  <a:pt x="1117425" y="3337998"/>
                </a:lnTo>
                <a:lnTo>
                  <a:pt x="1181932" y="3326164"/>
                </a:lnTo>
                <a:lnTo>
                  <a:pt x="1244601" y="3311862"/>
                </a:lnTo>
                <a:lnTo>
                  <a:pt x="1305676" y="3295294"/>
                </a:lnTo>
                <a:lnTo>
                  <a:pt x="1365403" y="3276660"/>
                </a:lnTo>
                <a:lnTo>
                  <a:pt x="1424026" y="3256162"/>
                </a:lnTo>
                <a:lnTo>
                  <a:pt x="1481792" y="3234002"/>
                </a:lnTo>
                <a:lnTo>
                  <a:pt x="1538944" y="3210381"/>
                </a:lnTo>
                <a:lnTo>
                  <a:pt x="1624060" y="3172650"/>
                </a:lnTo>
                <a:lnTo>
                  <a:pt x="1680752" y="3146257"/>
                </a:lnTo>
                <a:lnTo>
                  <a:pt x="1912422" y="3035134"/>
                </a:lnTo>
                <a:lnTo>
                  <a:pt x="1972790" y="3006972"/>
                </a:lnTo>
                <a:lnTo>
                  <a:pt x="2034628" y="2979061"/>
                </a:lnTo>
                <a:lnTo>
                  <a:pt x="2098182" y="2951602"/>
                </a:lnTo>
                <a:lnTo>
                  <a:pt x="2163697" y="2924795"/>
                </a:lnTo>
                <a:lnTo>
                  <a:pt x="2231417" y="2898844"/>
                </a:lnTo>
                <a:lnTo>
                  <a:pt x="2301589" y="2873948"/>
                </a:lnTo>
                <a:lnTo>
                  <a:pt x="2374456" y="2850309"/>
                </a:lnTo>
                <a:lnTo>
                  <a:pt x="2411978" y="2839024"/>
                </a:lnTo>
                <a:lnTo>
                  <a:pt x="2450265" y="2828129"/>
                </a:lnTo>
                <a:lnTo>
                  <a:pt x="2489349" y="2817649"/>
                </a:lnTo>
                <a:lnTo>
                  <a:pt x="2529260" y="2807609"/>
                </a:lnTo>
                <a:lnTo>
                  <a:pt x="2570029" y="2798034"/>
                </a:lnTo>
                <a:lnTo>
                  <a:pt x="2611686" y="2788950"/>
                </a:lnTo>
                <a:lnTo>
                  <a:pt x="2654263" y="2780382"/>
                </a:lnTo>
                <a:lnTo>
                  <a:pt x="2697789" y="2772354"/>
                </a:lnTo>
                <a:lnTo>
                  <a:pt x="2742296" y="2764892"/>
                </a:lnTo>
                <a:lnTo>
                  <a:pt x="2787813" y="2758022"/>
                </a:lnTo>
                <a:lnTo>
                  <a:pt x="2834373" y="2751768"/>
                </a:lnTo>
                <a:lnTo>
                  <a:pt x="2882004" y="2746155"/>
                </a:lnTo>
                <a:lnTo>
                  <a:pt x="2930739" y="2741209"/>
                </a:lnTo>
                <a:lnTo>
                  <a:pt x="2980607" y="2736955"/>
                </a:lnTo>
                <a:lnTo>
                  <a:pt x="3031640" y="2733418"/>
                </a:lnTo>
                <a:lnTo>
                  <a:pt x="3083867" y="2730623"/>
                </a:lnTo>
                <a:lnTo>
                  <a:pt x="3137320" y="2728596"/>
                </a:lnTo>
                <a:lnTo>
                  <a:pt x="3192029" y="2727361"/>
                </a:lnTo>
                <a:lnTo>
                  <a:pt x="3248025" y="2726944"/>
                </a:lnTo>
                <a:lnTo>
                  <a:pt x="3248025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5060" y="909002"/>
            <a:ext cx="2192655" cy="1003935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>
              <a:lnSpc>
                <a:spcPts val="3829"/>
              </a:lnSpc>
              <a:spcBef>
                <a:spcPts val="240"/>
              </a:spcBef>
            </a:pPr>
            <a:r>
              <a:rPr sz="3200" spc="-35" dirty="0">
                <a:solidFill>
                  <a:srgbClr val="FFFFFF"/>
                </a:solidFill>
              </a:rPr>
              <a:t>Visualizations </a:t>
            </a:r>
            <a:r>
              <a:rPr sz="3200" spc="-10" dirty="0">
                <a:solidFill>
                  <a:srgbClr val="FFFFFF"/>
                </a:solidFill>
              </a:rPr>
              <a:t>Histograms</a:t>
            </a:r>
            <a:endParaRPr sz="3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42917" y="0"/>
            <a:ext cx="11263630" cy="2100580"/>
            <a:chOff x="542917" y="0"/>
            <a:chExt cx="11263630" cy="210058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42917" y="0"/>
              <a:ext cx="11263391" cy="210032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66737" y="4825"/>
              <a:ext cx="11163300" cy="2019300"/>
            </a:xfrm>
            <a:custGeom>
              <a:avLst/>
              <a:gdLst/>
              <a:ahLst/>
              <a:cxnLst/>
              <a:rect l="l" t="t" r="r" b="b"/>
              <a:pathLst>
                <a:path w="11163300" h="2019300">
                  <a:moveTo>
                    <a:pt x="11163300" y="0"/>
                  </a:moveTo>
                  <a:lnTo>
                    <a:pt x="0" y="0"/>
                  </a:lnTo>
                  <a:lnTo>
                    <a:pt x="0" y="2019300"/>
                  </a:lnTo>
                  <a:lnTo>
                    <a:pt x="11163300" y="2019300"/>
                  </a:lnTo>
                  <a:lnTo>
                    <a:pt x="111633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71500" y="0"/>
              <a:ext cx="11153775" cy="2009775"/>
            </a:xfrm>
            <a:custGeom>
              <a:avLst/>
              <a:gdLst/>
              <a:ahLst/>
              <a:cxnLst/>
              <a:rect l="l" t="t" r="r" b="b"/>
              <a:pathLst>
                <a:path w="11153775" h="2009775">
                  <a:moveTo>
                    <a:pt x="11153775" y="0"/>
                  </a:moveTo>
                  <a:lnTo>
                    <a:pt x="0" y="0"/>
                  </a:lnTo>
                  <a:lnTo>
                    <a:pt x="0" y="2009775"/>
                  </a:lnTo>
                  <a:lnTo>
                    <a:pt x="11153775" y="2009775"/>
                  </a:lnTo>
                  <a:lnTo>
                    <a:pt x="1115377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66737" y="4825"/>
            <a:ext cx="11163300" cy="2019300"/>
          </a:xfrm>
          <a:prstGeom prst="rect">
            <a:avLst/>
          </a:prstGeom>
          <a:ln w="9525">
            <a:solidFill>
              <a:srgbClr val="E0E0E0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95"/>
              </a:spcBef>
            </a:pPr>
            <a:endParaRPr sz="3650">
              <a:latin typeface="Times New Roman"/>
              <a:cs typeface="Times New Roman"/>
            </a:endParaRPr>
          </a:p>
          <a:p>
            <a:pPr marL="641350" marR="6877050">
              <a:lnSpc>
                <a:spcPts val="4060"/>
              </a:lnSpc>
            </a:pPr>
            <a:r>
              <a:rPr sz="3650" spc="-10" dirty="0"/>
              <a:t>Feature</a:t>
            </a:r>
            <a:r>
              <a:rPr sz="3650" spc="-130" dirty="0"/>
              <a:t> </a:t>
            </a:r>
            <a:r>
              <a:rPr sz="3650" dirty="0"/>
              <a:t>Selection</a:t>
            </a:r>
            <a:r>
              <a:rPr sz="3650" spc="-145" dirty="0"/>
              <a:t> </a:t>
            </a:r>
            <a:r>
              <a:rPr sz="3650" spc="-50" dirty="0"/>
              <a:t>&amp; </a:t>
            </a:r>
            <a:r>
              <a:rPr sz="3650" spc="-10" dirty="0"/>
              <a:t>Preprocessing</a:t>
            </a:r>
            <a:endParaRPr sz="3650"/>
          </a:p>
        </p:txBody>
      </p:sp>
      <p:sp>
        <p:nvSpPr>
          <p:cNvPr id="7" name="object 7"/>
          <p:cNvSpPr/>
          <p:nvPr/>
        </p:nvSpPr>
        <p:spPr>
          <a:xfrm>
            <a:off x="495300" y="762000"/>
            <a:ext cx="133350" cy="704850"/>
          </a:xfrm>
          <a:custGeom>
            <a:avLst/>
            <a:gdLst/>
            <a:ahLst/>
            <a:cxnLst/>
            <a:rect l="l" t="t" r="r" b="b"/>
            <a:pathLst>
              <a:path w="133350" h="704850">
                <a:moveTo>
                  <a:pt x="133350" y="0"/>
                </a:moveTo>
                <a:lnTo>
                  <a:pt x="0" y="0"/>
                </a:lnTo>
                <a:lnTo>
                  <a:pt x="0" y="704850"/>
                </a:lnTo>
                <a:lnTo>
                  <a:pt x="133350" y="704850"/>
                </a:lnTo>
                <a:lnTo>
                  <a:pt x="133350" y="0"/>
                </a:lnTo>
                <a:close/>
              </a:path>
            </a:pathLst>
          </a:custGeom>
          <a:solidFill>
            <a:srgbClr val="EC7C3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195387" y="2341820"/>
            <a:ext cx="7526655" cy="3757929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297815" indent="-227965">
              <a:lnSpc>
                <a:spcPct val="100000"/>
              </a:lnSpc>
              <a:spcBef>
                <a:spcPts val="1140"/>
              </a:spcBef>
              <a:buFont typeface="Arial"/>
              <a:buChar char="•"/>
              <a:tabLst>
                <a:tab pos="297815" algn="l"/>
              </a:tabLst>
            </a:pPr>
            <a:r>
              <a:rPr sz="2150" dirty="0">
                <a:latin typeface="Calibri"/>
                <a:cs typeface="Calibri"/>
              </a:rPr>
              <a:t>Select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KBest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features</a:t>
            </a:r>
            <a:endParaRPr sz="21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['day.mins',</a:t>
            </a:r>
            <a:r>
              <a:rPr sz="1800" spc="31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1F1F1F"/>
                </a:solidFill>
                <a:latin typeface="Calibri"/>
                <a:cs typeface="Calibri"/>
              </a:rPr>
              <a:t>'day.charge'</a:t>
            </a:r>
            <a:r>
              <a:rPr sz="1800" spc="-5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,</a:t>
            </a:r>
            <a:r>
              <a:rPr sz="1800" spc="-9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'voice.messages',</a:t>
            </a:r>
            <a:r>
              <a:rPr sz="1800" spc="29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'eve.mins',</a:t>
            </a:r>
            <a:r>
              <a:rPr sz="18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'intl.plan</a:t>
            </a:r>
            <a:r>
              <a:rPr sz="1800" spc="-4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','night.mins']</a:t>
            </a:r>
            <a:endParaRPr sz="1800">
              <a:latin typeface="Calibri"/>
              <a:cs typeface="Calibri"/>
            </a:endParaRPr>
          </a:p>
          <a:p>
            <a:pPr marL="29781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7815" algn="l"/>
              </a:tabLst>
            </a:pPr>
            <a:r>
              <a:rPr sz="2150" dirty="0">
                <a:latin typeface="Calibri"/>
                <a:cs typeface="Calibri"/>
              </a:rPr>
              <a:t>Recursive</a:t>
            </a:r>
            <a:r>
              <a:rPr sz="2150" spc="-1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feature</a:t>
            </a:r>
            <a:r>
              <a:rPr sz="2150" spc="6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elimination</a:t>
            </a:r>
            <a:endParaRPr sz="21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850"/>
              </a:spcBef>
            </a:pP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['voice.plan',</a:t>
            </a:r>
            <a:r>
              <a:rPr sz="1800" spc="-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'intl.plan',</a:t>
            </a:r>
            <a:r>
              <a:rPr sz="1800" spc="-5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'intl.calls',</a:t>
            </a:r>
            <a:r>
              <a:rPr sz="1800" spc="-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'day.mins',</a:t>
            </a:r>
            <a:r>
              <a:rPr sz="1800" spc="-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'area_code_415',</a:t>
            </a:r>
            <a:r>
              <a:rPr sz="1800" spc="-6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'area_code_510']</a:t>
            </a:r>
            <a:endParaRPr sz="1800">
              <a:latin typeface="Calibri"/>
              <a:cs typeface="Calibri"/>
            </a:endParaRPr>
          </a:p>
          <a:p>
            <a:pPr marL="297815" indent="-227965">
              <a:lnSpc>
                <a:spcPct val="100000"/>
              </a:lnSpc>
              <a:spcBef>
                <a:spcPts val="720"/>
              </a:spcBef>
              <a:buFont typeface="Arial"/>
              <a:buChar char="•"/>
              <a:tabLst>
                <a:tab pos="297815" algn="l"/>
              </a:tabLst>
            </a:pPr>
            <a:r>
              <a:rPr sz="2150" dirty="0">
                <a:latin typeface="Calibri"/>
                <a:cs typeface="Calibri"/>
              </a:rPr>
              <a:t>Decision</a:t>
            </a:r>
            <a:r>
              <a:rPr sz="2150" spc="80" dirty="0">
                <a:latin typeface="Calibri"/>
                <a:cs typeface="Calibri"/>
              </a:rPr>
              <a:t> </a:t>
            </a:r>
            <a:r>
              <a:rPr sz="2150" spc="-20" dirty="0">
                <a:latin typeface="Calibri"/>
                <a:cs typeface="Calibri"/>
              </a:rPr>
              <a:t>tree</a:t>
            </a:r>
            <a:endParaRPr sz="2150">
              <a:latin typeface="Calibri"/>
              <a:cs typeface="Calibri"/>
            </a:endParaRPr>
          </a:p>
          <a:p>
            <a:pPr marL="69850">
              <a:lnSpc>
                <a:spcPct val="100000"/>
              </a:lnSpc>
              <a:spcBef>
                <a:spcPts val="850"/>
              </a:spcBef>
            </a:pPr>
            <a:r>
              <a:rPr sz="1800" spc="-20" dirty="0">
                <a:solidFill>
                  <a:srgbClr val="1F1F1F"/>
                </a:solidFill>
                <a:latin typeface="Calibri"/>
                <a:cs typeface="Calibri"/>
              </a:rPr>
              <a:t>['day.charge',</a:t>
            </a:r>
            <a:r>
              <a:rPr sz="18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'intl.mins',</a:t>
            </a:r>
            <a:r>
              <a:rPr sz="18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'eve.charge',</a:t>
            </a:r>
            <a:r>
              <a:rPr sz="1800" spc="-30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'intl.calls',</a:t>
            </a:r>
            <a:r>
              <a:rPr sz="18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1F1F1F"/>
                </a:solidFill>
                <a:latin typeface="Calibri"/>
                <a:cs typeface="Calibri"/>
              </a:rPr>
              <a:t>'intl.plan',</a:t>
            </a:r>
            <a:r>
              <a:rPr sz="1800" spc="-35" dirty="0">
                <a:solidFill>
                  <a:srgbClr val="1F1F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1F1F1F"/>
                </a:solidFill>
                <a:latin typeface="Calibri"/>
                <a:cs typeface="Calibri"/>
              </a:rPr>
              <a:t>'voice.messages']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975"/>
              </a:spcBef>
            </a:pP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buFont typeface="Arial"/>
              <a:buChar char="•"/>
              <a:tabLst>
                <a:tab pos="240665" algn="l"/>
              </a:tabLst>
            </a:pPr>
            <a:r>
              <a:rPr sz="2150" dirty="0">
                <a:latin typeface="Calibri"/>
                <a:cs typeface="Calibri"/>
              </a:rPr>
              <a:t>Union</a:t>
            </a:r>
            <a:r>
              <a:rPr sz="2150" spc="4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of</a:t>
            </a:r>
            <a:r>
              <a:rPr sz="2150" spc="7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features</a:t>
            </a:r>
            <a:r>
              <a:rPr sz="2150" spc="6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from</a:t>
            </a:r>
            <a:r>
              <a:rPr sz="2150" spc="5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above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three</a:t>
            </a:r>
            <a:r>
              <a:rPr sz="2150" spc="3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techniques</a:t>
            </a:r>
            <a:endParaRPr sz="215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800"/>
              </a:spcBef>
              <a:buFont typeface="Arial"/>
              <a:buChar char="•"/>
              <a:tabLst>
                <a:tab pos="240665" algn="l"/>
              </a:tabLst>
            </a:pPr>
            <a:r>
              <a:rPr sz="2150" dirty="0">
                <a:latin typeface="Calibri"/>
                <a:cs typeface="Calibri"/>
              </a:rPr>
              <a:t>Applied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MinMax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Normalization</a:t>
            </a:r>
            <a:r>
              <a:rPr sz="2150" spc="75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on</a:t>
            </a:r>
            <a:r>
              <a:rPr sz="2150" spc="90" dirty="0">
                <a:latin typeface="Calibri"/>
                <a:cs typeface="Calibri"/>
              </a:rPr>
              <a:t> </a:t>
            </a:r>
            <a:r>
              <a:rPr sz="2150" dirty="0">
                <a:latin typeface="Calibri"/>
                <a:cs typeface="Calibri"/>
              </a:rPr>
              <a:t>above</a:t>
            </a:r>
            <a:r>
              <a:rPr sz="2150" spc="150" dirty="0">
                <a:latin typeface="Calibri"/>
                <a:cs typeface="Calibri"/>
              </a:rPr>
              <a:t> </a:t>
            </a:r>
            <a:r>
              <a:rPr sz="2150" spc="-10" dirty="0">
                <a:latin typeface="Calibri"/>
                <a:cs typeface="Calibri"/>
              </a:rPr>
              <a:t>features</a:t>
            </a:r>
            <a:endParaRPr sz="21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418</TotalTime>
  <Words>792</Words>
  <Application>Microsoft Office PowerPoint</Application>
  <PresentationFormat>Widescreen</PresentationFormat>
  <Paragraphs>170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Times New Roman</vt:lpstr>
      <vt:lpstr>Office Theme</vt:lpstr>
      <vt:lpstr>Telecom Churn</vt:lpstr>
      <vt:lpstr>Problem Overview:</vt:lpstr>
      <vt:lpstr>Overview of the data</vt:lpstr>
      <vt:lpstr>Overview of the data</vt:lpstr>
      <vt:lpstr>Exploratory Data Analysis</vt:lpstr>
      <vt:lpstr>Visualizations Pie Charts</vt:lpstr>
      <vt:lpstr>Visualizations Heatmap</vt:lpstr>
      <vt:lpstr>Visualizations Histograms</vt:lpstr>
      <vt:lpstr> Feature Selection &amp; Preprocessing</vt:lpstr>
      <vt:lpstr> Model Building &amp; Evaluation</vt:lpstr>
      <vt:lpstr>Model Deployment using streamlit</vt:lpstr>
      <vt:lpstr>Deployment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Nagashree hegde</dc:creator>
  <cp:lastModifiedBy>Nagashree hegde</cp:lastModifiedBy>
  <cp:revision>8</cp:revision>
  <dcterms:created xsi:type="dcterms:W3CDTF">2025-02-07T05:59:48Z</dcterms:created>
  <dcterms:modified xsi:type="dcterms:W3CDTF">2025-03-21T18:45:09Z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LastSaved">
    <vt:filetime>2025-02-07T00:00:00Z</vt:filetime>
  </property>
</Properties>
</file>