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59" r:id="rId18"/>
  </p:sldIdLst>
  <p:sldSz cx="12192000" cy="6858000"/>
  <p:notesSz cx="6858000" cy="9144000"/>
  <p:embeddedFontLst>
    <p:embeddedFont>
      <p:font typeface="Agency FB" panose="020B0503020202020204" pitchFamily="34" charset="0"/>
      <p:regular r:id="rId20"/>
      <p:bold r:id="rId21"/>
    </p:embeddedFont>
    <p:embeddedFont>
      <p:font typeface="Angsana New" panose="02020603050405020304" pitchFamily="18" charset="-34"/>
      <p:regular r:id="rId22"/>
      <p:bold r:id="rId23"/>
      <p:italic r:id="rId24"/>
      <p:boldItalic r:id="rId25"/>
    </p:embeddedFont>
    <p:embeddedFont>
      <p:font typeface="Cambria" panose="02040503050406030204" pitchFamily="18" charset="0"/>
      <p:regular r:id="rId26"/>
      <p:bold r:id="rId27"/>
      <p:italic r:id="rId28"/>
      <p:boldItalic r:id="rId29"/>
    </p:embeddedFont>
    <p:embeddedFont>
      <p:font typeface="Corbel" panose="020B0503020204020204" pitchFamily="34" charset="0"/>
      <p:regular r:id="rId30"/>
      <p:bold r:id="rId31"/>
      <p:italic r:id="rId32"/>
      <p:boldItalic r:id="rId33"/>
    </p:embeddedFont>
    <p:embeddedFont>
      <p:font typeface="Lato Black" panose="020F0502020204030203" pitchFamily="34" charset="0"/>
      <p:bold r:id="rId34"/>
      <p:boldItalic r:id="rId35"/>
    </p:embeddedFont>
    <p:embeddedFont>
      <p:font typeface="Libre Baskerville" panose="02000000000000000000" pitchFamily="2" charset="0"/>
      <p:regular r:id="rId36"/>
      <p:bold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00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KALA" userId="1a0139b146fd8f88" providerId="LiveId" clId="{B62AE77B-3675-4641-A3AA-496F64F73079}"/>
    <pc:docChg chg="delSld">
      <pc:chgData name="KARTHIK KALA" userId="1a0139b146fd8f88" providerId="LiveId" clId="{B62AE77B-3675-4641-A3AA-496F64F73079}" dt="2025-07-24T17:05:18.214" v="0" actId="2696"/>
      <pc:docMkLst>
        <pc:docMk/>
      </pc:docMkLst>
      <pc:sldChg chg="del">
        <pc:chgData name="KARTHIK KALA" userId="1a0139b146fd8f88" providerId="LiveId" clId="{B62AE77B-3675-4641-A3AA-496F64F73079}" dt="2025-07-24T17:05:18.214" v="0" actId="2696"/>
        <pc:sldMkLst>
          <pc:docMk/>
          <pc:sldMk cId="4025682578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4506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agasrinu-kala-626b73365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Nagasrinukal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58717"/>
          <a:stretch/>
        </p:blipFill>
        <p:spPr>
          <a:xfrm>
            <a:off x="1185" y="-314960"/>
            <a:ext cx="12190815" cy="27635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399145" y="2974094"/>
            <a:ext cx="1139252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br>
              <a:rPr lang="en-IN" sz="3600" b="1" i="1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i="1" dirty="0">
                <a:solidFill>
                  <a:schemeClr val="accent1">
                    <a:lumMod val="50000"/>
                  </a:schemeClr>
                </a:solidFill>
              </a:rPr>
              <a:t>🛒 DMART Retail Dataset 🛒 </a:t>
            </a:r>
          </a:p>
          <a:p>
            <a:pPr algn="ctr"/>
            <a:r>
              <a:rPr lang="en-US" sz="3600" b="1" i="1" dirty="0">
                <a:solidFill>
                  <a:schemeClr val="accent1">
                    <a:lumMod val="50000"/>
                  </a:schemeClr>
                </a:solidFill>
              </a:rPr>
              <a:t> Exploratory Data Analysis (EDA) Case Study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162AC1-5EF2-8750-2F25-7C94EEF49CCA}"/>
              </a:ext>
            </a:extLst>
          </p:cNvPr>
          <p:cNvSpPr txBox="1"/>
          <p:nvPr/>
        </p:nvSpPr>
        <p:spPr>
          <a:xfrm>
            <a:off x="439512" y="642224"/>
            <a:ext cx="10726710" cy="2593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7"/>
              </a:spcBef>
              <a:spcAft>
                <a:spcPts val="605"/>
              </a:spcAft>
              <a:buNone/>
            </a:pPr>
            <a:r>
              <a:rPr lang="en-IN" sz="1800" b="1" i="0" dirty="0">
                <a:solidFill>
                  <a:schemeClr val="accent4">
                    <a:lumMod val="50000"/>
                  </a:schemeClr>
                </a:solidFill>
                <a:effectLst/>
                <a:latin typeface="system-ui"/>
              </a:rPr>
              <a:t>Purchase Amount - Numerical Data</a:t>
            </a:r>
          </a:p>
          <a:p>
            <a:pPr marL="285750" indent="-285750">
              <a:spcBef>
                <a:spcPts val="907"/>
              </a:spcBef>
              <a:spcAft>
                <a:spcPts val="605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Visualize this column using histogram to understand the average payment by customers</a:t>
            </a:r>
            <a:r>
              <a:rPr lang="en-US" sz="1600" dirty="0"/>
              <a:t>.</a:t>
            </a:r>
          </a:p>
          <a:p>
            <a:pPr marL="285750" indent="-285750">
              <a:spcBef>
                <a:spcPts val="907"/>
              </a:spcBef>
              <a:spcAft>
                <a:spcPts val="605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mean purchase amount is ₹2,519 .</a:t>
            </a:r>
          </a:p>
          <a:p>
            <a:pPr marL="285750" indent="-285750">
              <a:spcBef>
                <a:spcPts val="907"/>
              </a:spcBef>
              <a:spcAft>
                <a:spcPts val="605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The purchase amount range from ₹ 0 to ₹ 5000 </a:t>
            </a:r>
          </a:p>
          <a:p>
            <a:pPr marL="285750" indent="-285750">
              <a:spcBef>
                <a:spcPts val="907"/>
              </a:spcBef>
              <a:spcAft>
                <a:spcPts val="605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907"/>
              </a:spcBef>
              <a:spcAft>
                <a:spcPts val="605"/>
              </a:spcAft>
              <a:buFont typeface="Arial" panose="020B0604020202020204" pitchFamily="34" charset="0"/>
              <a:buChar char="•"/>
            </a:pPr>
            <a:endParaRPr lang="en-IN" sz="1800" b="1" i="0" dirty="0">
              <a:solidFill>
                <a:schemeClr val="accent4">
                  <a:lumMod val="50000"/>
                </a:schemeClr>
              </a:solidFill>
              <a:effectLst/>
              <a:latin typeface="system-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CA180-E0E7-3962-AE95-B67F31E84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22" y="2803161"/>
            <a:ext cx="8777789" cy="3928460"/>
          </a:xfrm>
          <a:prstGeom prst="rect">
            <a:avLst/>
          </a:prstGeom>
        </p:spPr>
      </p:pic>
      <p:pic>
        <p:nvPicPr>
          <p:cNvPr id="9" name="Picture 8" descr="A paper with a coin and a stack of boxes">
            <a:extLst>
              <a:ext uri="{FF2B5EF4-FFF2-40B4-BE49-F238E27FC236}">
                <a16:creationId xmlns:a16="http://schemas.microsoft.com/office/drawing/2014/main" id="{3AB3593B-F1A8-450F-BA36-28BE99BE6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243" y="0"/>
            <a:ext cx="3189757" cy="22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1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8F82F-42C4-0F95-F0DB-7251DA3A6E6B}"/>
              </a:ext>
            </a:extLst>
          </p:cNvPr>
          <p:cNvSpPr txBox="1"/>
          <p:nvPr/>
        </p:nvSpPr>
        <p:spPr>
          <a:xfrm>
            <a:off x="793545" y="586373"/>
            <a:ext cx="9799820" cy="2716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7"/>
              </a:spcBef>
              <a:spcAft>
                <a:spcPts val="605"/>
              </a:spcAft>
              <a:buNone/>
            </a:pPr>
            <a:r>
              <a:rPr lang="en-IN" sz="1800" b="1" i="0" dirty="0">
                <a:solidFill>
                  <a:schemeClr val="accent4">
                    <a:lumMod val="50000"/>
                  </a:schemeClr>
                </a:solidFill>
                <a:effectLst/>
                <a:latin typeface="system-ui"/>
              </a:rPr>
              <a:t>Discount Applied - Numerical Data</a:t>
            </a:r>
          </a:p>
          <a:p>
            <a:pPr marL="285750" indent="-285750">
              <a:spcBef>
                <a:spcPts val="907"/>
              </a:spcBef>
              <a:spcAft>
                <a:spcPts val="605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Visualize this column using histogram to understand the average </a:t>
            </a:r>
            <a:r>
              <a:rPr lang="en-IN" sz="1800" b="1" dirty="0">
                <a:solidFill>
                  <a:srgbClr val="660066"/>
                </a:solidFill>
              </a:rPr>
              <a:t>Discount</a:t>
            </a:r>
            <a:r>
              <a:rPr lang="en-IN" sz="1800" dirty="0">
                <a:solidFill>
                  <a:srgbClr val="660066"/>
                </a:solidFill>
              </a:rPr>
              <a:t> </a:t>
            </a:r>
            <a:r>
              <a:rPr lang="en-US" sz="1800" dirty="0">
                <a:solidFill>
                  <a:srgbClr val="660066"/>
                </a:solidFill>
              </a:rPr>
              <a:t>.</a:t>
            </a:r>
          </a:p>
          <a:p>
            <a:pPr marL="285750" indent="-285750">
              <a:spcBef>
                <a:spcPts val="907"/>
              </a:spcBef>
              <a:spcAft>
                <a:spcPts val="605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average discount applied  is </a:t>
            </a:r>
            <a:r>
              <a:rPr lang="en-US" sz="1800" b="1" dirty="0"/>
              <a:t>25 % .</a:t>
            </a:r>
          </a:p>
          <a:p>
            <a:pPr marL="285750" indent="-285750">
              <a:spcBef>
                <a:spcPts val="907"/>
              </a:spcBef>
              <a:spcAft>
                <a:spcPts val="605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The purchase discount range from  </a:t>
            </a:r>
            <a:r>
              <a:rPr lang="en-IN" sz="1800" b="1" dirty="0"/>
              <a:t>0%</a:t>
            </a:r>
            <a:r>
              <a:rPr lang="en-IN" sz="1800" dirty="0"/>
              <a:t> to </a:t>
            </a:r>
            <a:r>
              <a:rPr lang="en-IN" sz="1800" b="1" dirty="0"/>
              <a:t>50% .</a:t>
            </a:r>
          </a:p>
          <a:p>
            <a:pPr marL="285750" indent="-285750">
              <a:spcBef>
                <a:spcPts val="907"/>
              </a:spcBef>
              <a:spcAft>
                <a:spcPts val="605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spcBef>
                <a:spcPts val="907"/>
              </a:spcBef>
              <a:spcAft>
                <a:spcPts val="605"/>
              </a:spcAft>
              <a:buFont typeface="Arial" panose="020B0604020202020204" pitchFamily="34" charset="0"/>
              <a:buChar char="•"/>
            </a:pPr>
            <a:endParaRPr lang="en-IN" sz="1800" i="0" dirty="0">
              <a:solidFill>
                <a:schemeClr val="tx1"/>
              </a:solidFill>
              <a:effectLst/>
              <a:latin typeface="system-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E71F1-0435-A726-3246-108FD58C3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78" y="2683241"/>
            <a:ext cx="8483649" cy="3588386"/>
          </a:xfrm>
          <a:prstGeom prst="rect">
            <a:avLst/>
          </a:prstGeom>
        </p:spPr>
      </p:pic>
      <p:pic>
        <p:nvPicPr>
          <p:cNvPr id="7" name="Picture 6" descr="A hand holding a yellow tag&#10;&#10;AI-generated content may be incorrect.">
            <a:extLst>
              <a:ext uri="{FF2B5EF4-FFF2-40B4-BE49-F238E27FC236}">
                <a16:creationId xmlns:a16="http://schemas.microsoft.com/office/drawing/2014/main" id="{815CD00D-1CF4-3702-427A-432AAE65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060" y="2576595"/>
            <a:ext cx="1550235" cy="1704809"/>
          </a:xfrm>
          <a:prstGeom prst="rect">
            <a:avLst/>
          </a:prstGeom>
        </p:spPr>
      </p:pic>
      <p:pic>
        <p:nvPicPr>
          <p:cNvPr id="4104" name="Picture 8" descr="Discount Sticker Stock Illustrations – 213,438 Discount Sticker Stock  Illustrations, Vectors &amp; Clipart - Dreamstime">
            <a:extLst>
              <a:ext uri="{FF2B5EF4-FFF2-40B4-BE49-F238E27FC236}">
                <a16:creationId xmlns:a16="http://schemas.microsoft.com/office/drawing/2014/main" id="{FC7B807D-CE17-340A-0E86-BF6C42317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007" y="0"/>
            <a:ext cx="3109993" cy="24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1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F25534-6061-871B-7C62-68F46B6B7A7B}"/>
              </a:ext>
            </a:extLst>
          </p:cNvPr>
          <p:cNvSpPr txBox="1"/>
          <p:nvPr/>
        </p:nvSpPr>
        <p:spPr>
          <a:xfrm>
            <a:off x="234330" y="176326"/>
            <a:ext cx="8278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Bivariate </a:t>
            </a:r>
            <a:r>
              <a:rPr lang="en-IN" sz="2400" b="1" dirty="0">
                <a:solidFill>
                  <a:srgbClr val="FF0000"/>
                </a:solidFill>
              </a:rPr>
              <a:t>Analysis</a:t>
            </a:r>
            <a:r>
              <a:rPr lang="en-IN" sz="2800" b="1" dirty="0">
                <a:solidFill>
                  <a:srgbClr val="FF0000"/>
                </a:solidFill>
              </a:rPr>
              <a:t>: </a:t>
            </a:r>
            <a:r>
              <a:rPr lang="en-IN" sz="2800" dirty="0"/>
              <a:t>Examining two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E805A-3E08-B62B-E64C-F03435408C1B}"/>
              </a:ext>
            </a:extLst>
          </p:cNvPr>
          <p:cNvSpPr txBox="1"/>
          <p:nvPr/>
        </p:nvSpPr>
        <p:spPr>
          <a:xfrm>
            <a:off x="464390" y="888932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166"/>
              </a:spcBef>
              <a:spcAft>
                <a:spcPts val="1555"/>
              </a:spcAft>
              <a:buNone/>
            </a:pPr>
            <a:r>
              <a:rPr lang="en-US" sz="1800" b="1" i="0" dirty="0">
                <a:solidFill>
                  <a:schemeClr val="accent4">
                    <a:lumMod val="50000"/>
                  </a:schemeClr>
                </a:solidFill>
                <a:effectLst/>
                <a:latin typeface="system-ui"/>
              </a:rPr>
              <a:t>Discount Applied vs Purchase Amount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system-ui"/>
              </a:rPr>
              <a:t> – </a:t>
            </a:r>
            <a:r>
              <a:rPr lang="en-US" sz="1800" b="1" i="0" dirty="0">
                <a:solidFill>
                  <a:schemeClr val="accent4">
                    <a:lumMod val="50000"/>
                  </a:schemeClr>
                </a:solidFill>
                <a:effectLst/>
                <a:latin typeface="system-ui"/>
              </a:rPr>
              <a:t>Numerical columns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98D905-6692-5F73-70D8-18C22842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871" y="2160071"/>
            <a:ext cx="6442129" cy="33991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1D1331-23C4-089C-9049-4B0DACB47C72}"/>
              </a:ext>
            </a:extLst>
          </p:cNvPr>
          <p:cNvSpPr txBox="1"/>
          <p:nvPr/>
        </p:nvSpPr>
        <p:spPr>
          <a:xfrm>
            <a:off x="596483" y="1603611"/>
            <a:ext cx="10999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horizontal band at around 25% discount </a:t>
            </a:r>
            <a:r>
              <a:rPr lang="en-IN" dirty="0"/>
              <a:t>suggests that most transactions , regardless of purchase value  , receive ~ 25%  discount.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5E2BF-8B1F-7657-1808-76BB1A29D437}"/>
              </a:ext>
            </a:extLst>
          </p:cNvPr>
          <p:cNvSpPr txBox="1"/>
          <p:nvPr/>
        </p:nvSpPr>
        <p:spPr>
          <a:xfrm>
            <a:off x="757353" y="2699845"/>
            <a:ext cx="50390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High Transaction Density Around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₹2500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darkest region is centred around: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₹ 2500 - ₹ 3000 </a:t>
            </a:r>
            <a:r>
              <a:rPr lang="en-IN" dirty="0"/>
              <a:t>in purchase amount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25% discount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Indicates most common transactions are in this range.</a:t>
            </a:r>
          </a:p>
        </p:txBody>
      </p:sp>
    </p:spTree>
    <p:extLst>
      <p:ext uri="{BB962C8B-B14F-4D97-AF65-F5344CB8AC3E}">
        <p14:creationId xmlns:p14="http://schemas.microsoft.com/office/powerpoint/2010/main" val="298939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95E157-C224-806A-A1AD-9606E62F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193"/>
            <a:ext cx="5525195" cy="4164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D3A38-1202-118F-90AB-70F5465FAA80}"/>
              </a:ext>
            </a:extLst>
          </p:cNvPr>
          <p:cNvSpPr txBox="1"/>
          <p:nvPr/>
        </p:nvSpPr>
        <p:spPr>
          <a:xfrm>
            <a:off x="228601" y="356469"/>
            <a:ext cx="8884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166"/>
              </a:spcBef>
              <a:spcAft>
                <a:spcPts val="1555"/>
              </a:spcAft>
              <a:buNone/>
            </a:pPr>
            <a:r>
              <a:rPr lang="en-US" sz="2400" b="1" i="0" dirty="0">
                <a:solidFill>
                  <a:schemeClr val="accent4">
                    <a:lumMod val="50000"/>
                  </a:schemeClr>
                </a:solidFill>
                <a:effectLst/>
                <a:latin typeface="system-ui"/>
              </a:rPr>
              <a:t>Product Category VS Customer Category – Categorical column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77812-D3C8-0071-BBA4-6C84B17F0E2A}"/>
              </a:ext>
            </a:extLst>
          </p:cNvPr>
          <p:cNvSpPr txBox="1"/>
          <p:nvPr/>
        </p:nvSpPr>
        <p:spPr>
          <a:xfrm>
            <a:off x="554063" y="924962"/>
            <a:ext cx="105149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For every product category , purchases by </a:t>
            </a:r>
            <a:r>
              <a:rPr lang="en-IN" sz="1600" b="1" dirty="0">
                <a:solidFill>
                  <a:srgbClr val="002060"/>
                </a:solidFill>
              </a:rPr>
              <a:t>Female , Male and Other genders </a:t>
            </a:r>
            <a:r>
              <a:rPr lang="en-IN" sz="1600" dirty="0"/>
              <a:t>are very close in numbers.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This suggest a </a:t>
            </a:r>
            <a:r>
              <a:rPr lang="en-IN" sz="1600" b="1" dirty="0">
                <a:solidFill>
                  <a:schemeClr val="accent4"/>
                </a:solidFill>
              </a:rPr>
              <a:t>uniform distribution </a:t>
            </a:r>
            <a:r>
              <a:rPr lang="en-IN" sz="1600" dirty="0"/>
              <a:t>of product interest  across genders.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1AC19-D504-F735-D451-8DCE3E6E5C59}"/>
              </a:ext>
            </a:extLst>
          </p:cNvPr>
          <p:cNvSpPr txBox="1"/>
          <p:nvPr/>
        </p:nvSpPr>
        <p:spPr>
          <a:xfrm>
            <a:off x="5854486" y="2474893"/>
            <a:ext cx="609858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B0F0"/>
                </a:solidFill>
              </a:rPr>
              <a:t>Top Product Categories by Gender</a:t>
            </a:r>
            <a:r>
              <a:rPr lang="en-IN" dirty="0">
                <a:solidFill>
                  <a:srgbClr val="00B0F0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All genders seem to have a slight preference for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b="1" dirty="0">
                <a:solidFill>
                  <a:schemeClr val="accent4"/>
                </a:solidFill>
              </a:rPr>
              <a:t>Electronics </a:t>
            </a: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accent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b="1" dirty="0">
                <a:solidFill>
                  <a:schemeClr val="accent4"/>
                </a:solidFill>
              </a:rPr>
              <a:t>Grocery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These categories </a:t>
            </a:r>
            <a:r>
              <a:rPr lang="en-IN" sz="1600" b="1" dirty="0"/>
              <a:t>show marginally higher bars </a:t>
            </a:r>
            <a:r>
              <a:rPr lang="en-IN" sz="1600" dirty="0"/>
              <a:t>than others.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This could indicate higher demand or utility in these areas.</a:t>
            </a:r>
          </a:p>
        </p:txBody>
      </p:sp>
    </p:spTree>
    <p:extLst>
      <p:ext uri="{BB962C8B-B14F-4D97-AF65-F5344CB8AC3E}">
        <p14:creationId xmlns:p14="http://schemas.microsoft.com/office/powerpoint/2010/main" val="2629697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78A9E5-DDBF-7D4B-0EDD-9CB0125DE09E}"/>
              </a:ext>
            </a:extLst>
          </p:cNvPr>
          <p:cNvSpPr txBox="1"/>
          <p:nvPr/>
        </p:nvSpPr>
        <p:spPr>
          <a:xfrm>
            <a:off x="0" y="151364"/>
            <a:ext cx="8555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166"/>
              </a:spcBef>
              <a:spcAft>
                <a:spcPts val="1555"/>
              </a:spcAft>
              <a:buNone/>
            </a:pPr>
            <a:r>
              <a:rPr lang="en-US" sz="2800" b="1" i="0" dirty="0">
                <a:solidFill>
                  <a:schemeClr val="accent4">
                    <a:lumMod val="50000"/>
                  </a:schemeClr>
                </a:solidFill>
                <a:effectLst/>
                <a:latin typeface="system-ui"/>
              </a:rPr>
              <a:t>Loyalty Card VS Purchase Amount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system-ui"/>
              </a:rPr>
              <a:t> - </a:t>
            </a:r>
            <a:r>
              <a:rPr lang="en-US" sz="2800" b="1" i="0" dirty="0">
                <a:solidFill>
                  <a:schemeClr val="accent4">
                    <a:lumMod val="50000"/>
                  </a:schemeClr>
                </a:solidFill>
                <a:effectLst/>
                <a:latin typeface="system-ui"/>
              </a:rPr>
              <a:t>Cat Vs Num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31462F-42C0-AD16-481B-27C643938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179" y="2023672"/>
            <a:ext cx="4676930" cy="4159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44CB16-10D8-8FBA-C875-3260CDF36D96}"/>
              </a:ext>
            </a:extLst>
          </p:cNvPr>
          <p:cNvSpPr txBox="1"/>
          <p:nvPr/>
        </p:nvSpPr>
        <p:spPr>
          <a:xfrm>
            <a:off x="824458" y="961843"/>
            <a:ext cx="1027138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2"/>
                </a:solidFill>
              </a:rPr>
              <a:t>Spending Patterns Are Very Similar </a:t>
            </a:r>
          </a:p>
          <a:p>
            <a:endParaRPr lang="en-IN" dirty="0"/>
          </a:p>
          <a:p>
            <a:r>
              <a:rPr lang="en-IN" dirty="0"/>
              <a:t>      </a:t>
            </a:r>
            <a:r>
              <a:rPr lang="en-IN" b="1" dirty="0"/>
              <a:t>Both loyalty card holders and non-holders   exhibit almost identical purchasing behaviours, with:  </a:t>
            </a:r>
          </a:p>
          <a:p>
            <a:pPr marL="342900" indent="-342900">
              <a:buFont typeface="+mj-lt"/>
              <a:buAutoNum type="arabicPeriod"/>
            </a:pPr>
            <a:endParaRPr lang="en-IN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FFC000"/>
                </a:solidFill>
              </a:rPr>
              <a:t>Similar medians </a:t>
            </a:r>
          </a:p>
          <a:p>
            <a:pPr marL="342900" indent="-342900">
              <a:buFont typeface="+mj-lt"/>
              <a:buAutoNum type="arabicPeriod"/>
            </a:pPr>
            <a:endParaRPr lang="en-IN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FFC000"/>
                </a:solidFill>
              </a:rPr>
              <a:t>similar ranges </a:t>
            </a:r>
          </a:p>
          <a:p>
            <a:pPr marL="342900" indent="-342900">
              <a:buFont typeface="+mj-lt"/>
              <a:buAutoNum type="arabicPeriod"/>
            </a:pPr>
            <a:endParaRPr lang="en-IN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FFC000"/>
                </a:solidFill>
              </a:rPr>
              <a:t>No impactful 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D3A3F-E8C8-5DF4-BD73-9C72033EFE8C}"/>
              </a:ext>
            </a:extLst>
          </p:cNvPr>
          <p:cNvSpPr txBox="1"/>
          <p:nvPr/>
        </p:nvSpPr>
        <p:spPr>
          <a:xfrm>
            <a:off x="77449" y="3994574"/>
            <a:ext cx="801973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2">
                    <a:lumMod val="50000"/>
                  </a:schemeClr>
                </a:solidFill>
              </a:rPr>
              <a:t>Loyalty Card ≠ Higher Spend(Yet)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Having a </a:t>
            </a:r>
            <a:r>
              <a:rPr lang="en-IN" b="1" dirty="0">
                <a:solidFill>
                  <a:schemeClr val="accent1"/>
                </a:solidFill>
              </a:rPr>
              <a:t>loyalty card </a:t>
            </a:r>
            <a:r>
              <a:rPr lang="en-IN" dirty="0"/>
              <a:t>does not appear to significantly increase </a:t>
            </a:r>
          </a:p>
          <a:p>
            <a:r>
              <a:rPr lang="en-IN" dirty="0"/>
              <a:t>     purchase amount per transaction.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Suggests that </a:t>
            </a:r>
            <a:r>
              <a:rPr lang="en-IN" b="1" dirty="0">
                <a:solidFill>
                  <a:schemeClr val="accent1"/>
                </a:solidFill>
              </a:rPr>
              <a:t>either the benefits are not strong</a:t>
            </a:r>
            <a:r>
              <a:rPr lang="en-IN" dirty="0"/>
              <a:t> enough, or loyalty incentives may </a:t>
            </a:r>
          </a:p>
          <a:p>
            <a:r>
              <a:rPr lang="en-IN" dirty="0"/>
              <a:t>      influence Long - term retention, not per- transaction value.</a:t>
            </a:r>
          </a:p>
        </p:txBody>
      </p:sp>
    </p:spTree>
    <p:extLst>
      <p:ext uri="{BB962C8B-B14F-4D97-AF65-F5344CB8AC3E}">
        <p14:creationId xmlns:p14="http://schemas.microsoft.com/office/powerpoint/2010/main" val="393770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9B297C-39A4-1F6D-FFBC-BA3A95CDFB86}"/>
              </a:ext>
            </a:extLst>
          </p:cNvPr>
          <p:cNvSpPr txBox="1"/>
          <p:nvPr/>
        </p:nvSpPr>
        <p:spPr>
          <a:xfrm>
            <a:off x="242574" y="210886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166"/>
              </a:spcBef>
              <a:spcAft>
                <a:spcPts val="1555"/>
              </a:spcAft>
              <a:buNone/>
            </a:pPr>
            <a:r>
              <a:rPr lang="en-US" sz="2800" b="1" i="0" dirty="0">
                <a:solidFill>
                  <a:schemeClr val="accent4">
                    <a:lumMod val="50000"/>
                  </a:schemeClr>
                </a:solidFill>
                <a:effectLst/>
                <a:latin typeface="system-ui"/>
              </a:rPr>
              <a:t>Store Type VS Region - CAT VS CAT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DE2E5-5FE8-7241-9761-806FFEE5C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360"/>
            <a:ext cx="5424407" cy="5114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4F1F57-A0B9-2585-AA08-18BDBB0398C3}"/>
              </a:ext>
            </a:extLst>
          </p:cNvPr>
          <p:cNvSpPr txBox="1"/>
          <p:nvPr/>
        </p:nvSpPr>
        <p:spPr>
          <a:xfrm>
            <a:off x="5186598" y="1558674"/>
            <a:ext cx="6098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944"/>
              </a:spcBef>
              <a:spcAft>
                <a:spcPts val="1296"/>
              </a:spcAft>
              <a:buNone/>
            </a:pPr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system-ui"/>
              </a:rPr>
              <a:t>Regional Preference in Store Types : -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FB33E-8A13-1BFD-170B-324160EF945D}"/>
              </a:ext>
            </a:extLst>
          </p:cNvPr>
          <p:cNvSpPr txBox="1"/>
          <p:nvPr/>
        </p:nvSpPr>
        <p:spPr>
          <a:xfrm>
            <a:off x="5186598" y="2292653"/>
            <a:ext cx="700540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Express stores dominate</a:t>
            </a:r>
            <a:r>
              <a:rPr lang="en-IN" dirty="0"/>
              <a:t> in zone-wise sales across all four regions (East, North, South, West).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East and North</a:t>
            </a:r>
            <a:r>
              <a:rPr lang="en-IN" dirty="0"/>
              <a:t> regions have the highest sales in </a:t>
            </a:r>
            <a:r>
              <a:rPr lang="en-IN" dirty="0">
                <a:solidFill>
                  <a:srgbClr val="FFC000"/>
                </a:solidFill>
              </a:rPr>
              <a:t>Express stores, indicating a strong preference for this store type.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2"/>
                </a:solidFill>
              </a:rPr>
              <a:t>Hypermarkets and Supermarkets </a:t>
            </a:r>
            <a:r>
              <a:rPr lang="en-IN" dirty="0"/>
              <a:t>show lower and nearly similar sales across all regions.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West region consistently records slightly lower sales across all store types.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2"/>
                </a:solidFill>
              </a:rPr>
              <a:t>Overall, there is a clear regional preference for Express stores, likely due to convenience and accessibility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5597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34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662861" y="1134280"/>
            <a:ext cx="11029467" cy="184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Background :</a:t>
            </a:r>
            <a:endParaRPr lang="en-IN" sz="2400" b="1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My name is Naga Srinu kala . I have done my B.sc computer science at G.B.R Degree College affiliated by Adikavi Nannaya University in Rajamundry.  </a:t>
            </a:r>
          </a:p>
          <a:p>
            <a:endParaRPr lang="en-IN" sz="18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12665" y="294465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24C25-030A-5C03-B28B-18B0974C577E}"/>
              </a:ext>
            </a:extLst>
          </p:cNvPr>
          <p:cNvSpPr txBox="1"/>
          <p:nvPr/>
        </p:nvSpPr>
        <p:spPr>
          <a:xfrm>
            <a:off x="662861" y="2747347"/>
            <a:ext cx="10219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I am learning data science to build a future-ready career by solving real-world problems with data.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43DF6-0EE1-DFD2-48C6-3FA146A0E6EB}"/>
              </a:ext>
            </a:extLst>
          </p:cNvPr>
          <p:cNvSpPr txBox="1"/>
          <p:nvPr/>
        </p:nvSpPr>
        <p:spPr>
          <a:xfrm>
            <a:off x="662861" y="4193856"/>
            <a:ext cx="102199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LINKEDIN:     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hlinkClick r:id="rId3"/>
              </a:rPr>
              <a:t>https://www.linkedin.com/in/nagasrinu-kala-626b73365/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250E3-6EA4-7933-A3A4-08A555AFCB17}"/>
              </a:ext>
            </a:extLst>
          </p:cNvPr>
          <p:cNvSpPr txBox="1"/>
          <p:nvPr/>
        </p:nvSpPr>
        <p:spPr>
          <a:xfrm>
            <a:off x="662861" y="5323610"/>
            <a:ext cx="74018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GITHUB: 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hlinkClick r:id="rId4"/>
              </a:rPr>
              <a:t>https://github.com/Nagasrinukala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515839" y="1430379"/>
            <a:ext cx="4873193" cy="56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Context : - </a:t>
            </a:r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515839" y="2669301"/>
            <a:ext cx="11397192" cy="197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30810">
              <a:buSzPct val="100000"/>
              <a:buNone/>
            </a:pPr>
            <a:r>
              <a:rPr lang="en-US" sz="4000" dirty="0">
                <a:solidFill>
                  <a:schemeClr val="bg2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 This data presents an </a:t>
            </a:r>
            <a:r>
              <a:rPr lang="en-US" sz="4000" dirty="0">
                <a:solidFill>
                  <a:schemeClr val="accent4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Exploratory Data Analysis (EDA) </a:t>
            </a:r>
            <a:r>
              <a:rPr lang="en-US" sz="4000" dirty="0">
                <a:solidFill>
                  <a:schemeClr val="bg2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case study on synthetic </a:t>
            </a:r>
            <a:r>
              <a:rPr lang="en-US" sz="4000" dirty="0">
                <a:solidFill>
                  <a:schemeClr val="accent4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DMART</a:t>
            </a:r>
            <a:r>
              <a:rPr lang="en-US" sz="4000" dirty="0">
                <a:solidFill>
                  <a:schemeClr val="bg2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 retail data. The analysis aims to uncover customer purchase behavior, sales performance, and business insights to support decision-making</a:t>
            </a:r>
            <a:r>
              <a:rPr lang="en-US" dirty="0">
                <a:latin typeface="Agency FB" panose="020B0503020202020204" pitchFamily="34" charset="0"/>
              </a:rPr>
              <a:t>.</a:t>
            </a:r>
            <a:endParaRPr sz="16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261D42-690E-8C23-E749-0E57834F6CCF}"/>
              </a:ext>
            </a:extLst>
          </p:cNvPr>
          <p:cNvSpPr txBox="1"/>
          <p:nvPr/>
        </p:nvSpPr>
        <p:spPr>
          <a:xfrm>
            <a:off x="421632" y="4040985"/>
            <a:ext cx="567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Overview : 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EEE10-6A6F-1927-3249-6578CD2ED1E4}"/>
              </a:ext>
            </a:extLst>
          </p:cNvPr>
          <p:cNvSpPr txBox="1"/>
          <p:nvPr/>
        </p:nvSpPr>
        <p:spPr>
          <a:xfrm>
            <a:off x="590057" y="5436519"/>
            <a:ext cx="11011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 dataset contains </a:t>
            </a:r>
            <a:r>
              <a:rPr lang="en-US" sz="2000" dirty="0">
                <a:solidFill>
                  <a:schemeClr val="accent4"/>
                </a:solidFill>
              </a:rPr>
              <a:t>214,000 </a:t>
            </a:r>
            <a:r>
              <a:rPr lang="en-US" sz="2000" dirty="0"/>
              <a:t>retail transactions with </a:t>
            </a:r>
            <a:r>
              <a:rPr lang="en-US" sz="2000" dirty="0">
                <a:solidFill>
                  <a:schemeClr val="accent4"/>
                </a:solidFill>
              </a:rPr>
              <a:t>15 columns </a:t>
            </a:r>
            <a:r>
              <a:rPr lang="en-US" sz="2000" dirty="0"/>
              <a:t>representing various aspects of customer purchases.</a:t>
            </a:r>
            <a:endParaRPr lang="en-IN" sz="2000" dirty="0">
              <a:latin typeface="Aptos Display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4A79F-A56D-9B50-103B-6FB39B33159E}"/>
              </a:ext>
            </a:extLst>
          </p:cNvPr>
          <p:cNvSpPr txBox="1"/>
          <p:nvPr/>
        </p:nvSpPr>
        <p:spPr>
          <a:xfrm>
            <a:off x="421632" y="596517"/>
            <a:ext cx="60985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Objectives : -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C75E1-C4F2-D2AE-9430-674950D21A4E}"/>
              </a:ext>
            </a:extLst>
          </p:cNvPr>
          <p:cNvSpPr txBox="1"/>
          <p:nvPr/>
        </p:nvSpPr>
        <p:spPr>
          <a:xfrm>
            <a:off x="1880084" y="1710227"/>
            <a:ext cx="84318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Corbel" panose="020B0503020204020204" pitchFamily="34" charset="0"/>
                <a:cs typeface="Angsana New" panose="02020603050405020304" pitchFamily="18" charset="-34"/>
              </a:rPr>
              <a:t>Perform in </a:t>
            </a: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rbel" panose="020B0503020204020204" pitchFamily="34" charset="0"/>
                <a:cs typeface="Angsana New" panose="02020603050405020304" pitchFamily="18" charset="-34"/>
              </a:rPr>
              <a:t>depth analysis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rbel" panose="020B0503020204020204" pitchFamily="34" charset="0"/>
                <a:cs typeface="Angsana New" panose="02020603050405020304" pitchFamily="18" charset="-34"/>
              </a:rPr>
              <a:t> </a:t>
            </a:r>
            <a:r>
              <a:rPr lang="en-IN" sz="1800" dirty="0">
                <a:latin typeface="Corbel" panose="020B0503020204020204" pitchFamily="34" charset="0"/>
                <a:cs typeface="Angsana New" panose="02020603050405020304" pitchFamily="18" charset="-34"/>
              </a:rPr>
              <a:t>of retail transaction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latin typeface="Corbel" panose="020B0503020204020204" pitchFamily="34" charset="0"/>
              <a:cs typeface="Angsana New" panose="02020603050405020304" pitchFamily="18" charset="-3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Corbel" panose="020B0503020204020204" pitchFamily="34" charset="0"/>
                <a:cs typeface="Angsana New" panose="02020603050405020304" pitchFamily="18" charset="-34"/>
              </a:rPr>
              <a:t>Understanding customer demographic and purchasing patterns.</a:t>
            </a:r>
          </a:p>
          <a:p>
            <a:endParaRPr lang="en-IN" sz="2000" dirty="0">
              <a:latin typeface="Corbel" panose="020B0503020204020204" pitchFamily="34" charset="0"/>
              <a:cs typeface="Angsana New" panose="02020603050405020304" pitchFamily="18" charset="-3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rbel" panose="020B0503020204020204" pitchFamily="34" charset="0"/>
                <a:cs typeface="Angsana New" panose="02020603050405020304" pitchFamily="18" charset="-34"/>
              </a:rPr>
              <a:t>Analize sales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rbel" panose="020B0503020204020204" pitchFamily="34" charset="0"/>
                <a:cs typeface="Angsana New" panose="02020603050405020304" pitchFamily="18" charset="-34"/>
              </a:rPr>
              <a:t>  </a:t>
            </a:r>
            <a:r>
              <a:rPr lang="en-IN" sz="1800" dirty="0">
                <a:latin typeface="Corbel" panose="020B0503020204020204" pitchFamily="34" charset="0"/>
                <a:cs typeface="Angsana New" panose="02020603050405020304" pitchFamily="18" charset="-34"/>
              </a:rPr>
              <a:t>performance across different dimensions.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latin typeface="Corbel" panose="020B0503020204020204" pitchFamily="34" charset="0"/>
              <a:cs typeface="Angsana New" panose="02020603050405020304" pitchFamily="18" charset="-3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Corbel" panose="020B0503020204020204" pitchFamily="34" charset="0"/>
                <a:cs typeface="Angsana New" panose="02020603050405020304" pitchFamily="18" charset="-34"/>
              </a:rPr>
              <a:t>Extract meaningful </a:t>
            </a: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rbel" panose="020B0503020204020204" pitchFamily="34" charset="0"/>
                <a:cs typeface="Angsana New" panose="02020603050405020304" pitchFamily="18" charset="-34"/>
              </a:rPr>
              <a:t>business insights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rbel" panose="020B0503020204020204" pitchFamily="34" charset="0"/>
                <a:cs typeface="Angsana New" panose="02020603050405020304" pitchFamily="18" charset="-34"/>
              </a:rPr>
              <a:t> </a:t>
            </a:r>
            <a:r>
              <a:rPr lang="en-IN" sz="1800" dirty="0">
                <a:latin typeface="Corbel" panose="020B0503020204020204" pitchFamily="34" charset="0"/>
                <a:cs typeface="Angsana New" panose="02020603050405020304" pitchFamily="18" charset="-34"/>
              </a:rPr>
              <a:t>from the data . </a:t>
            </a:r>
          </a:p>
        </p:txBody>
      </p:sp>
    </p:spTree>
    <p:extLst>
      <p:ext uri="{BB962C8B-B14F-4D97-AF65-F5344CB8AC3E}">
        <p14:creationId xmlns:p14="http://schemas.microsoft.com/office/powerpoint/2010/main" val="175844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B8FE4-85D8-B36D-1987-7D7F47C47EE8}"/>
              </a:ext>
            </a:extLst>
          </p:cNvPr>
          <p:cNvSpPr txBox="1"/>
          <p:nvPr/>
        </p:nvSpPr>
        <p:spPr>
          <a:xfrm>
            <a:off x="1592702" y="1571415"/>
            <a:ext cx="102982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Transaction ID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 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Unique identifier for each transaction.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Store ID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Identifier for the store where purchase was made.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Product Category -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Broad category of purchased product.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Sub Category -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More specific product classification.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Customer Age -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Age of the customer.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Customer Gender -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Gender of the customer.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Purchase Amount -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Total amount spent in the transaction.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Discount Applied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-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 Discount amount applied.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Payment Mode -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Method of payment (e.g., Card).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Rating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-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 Customer rating for the transaction.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Quantity -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Number of items purchased.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Loyalty Card -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Whether customer has a loyalty card.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Region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-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 Geographic region of the store.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Weekday -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Day of week when purchase occurred.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Store Type -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Type of store (e.g., Express, Hypermarket).</a:t>
            </a: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  <a:cs typeface="Angsana New" panose="02020603050405020304" pitchFamily="18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DEF59-8D45-ECDA-25C9-E4CEC970DB46}"/>
              </a:ext>
            </a:extLst>
          </p:cNvPr>
          <p:cNvSpPr txBox="1"/>
          <p:nvPr/>
        </p:nvSpPr>
        <p:spPr>
          <a:xfrm>
            <a:off x="648323" y="893031"/>
            <a:ext cx="6093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IN" sz="3200" b="1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AF2C5-97C5-A71D-2051-B858F511BCD4}"/>
              </a:ext>
            </a:extLst>
          </p:cNvPr>
          <p:cNvSpPr txBox="1"/>
          <p:nvPr/>
        </p:nvSpPr>
        <p:spPr>
          <a:xfrm>
            <a:off x="3453359" y="91536"/>
            <a:ext cx="52852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53501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00D290-FF13-48ED-62E7-B47C87B0F413}"/>
              </a:ext>
            </a:extLst>
          </p:cNvPr>
          <p:cNvSpPr txBox="1"/>
          <p:nvPr/>
        </p:nvSpPr>
        <p:spPr>
          <a:xfrm>
            <a:off x="2804071" y="132919"/>
            <a:ext cx="6583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Manipulation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360FB-B772-0E50-98FB-39586D81E723}"/>
              </a:ext>
            </a:extLst>
          </p:cNvPr>
          <p:cNvSpPr txBox="1"/>
          <p:nvPr/>
        </p:nvSpPr>
        <p:spPr>
          <a:xfrm>
            <a:off x="239842" y="1524559"/>
            <a:ext cx="627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 Duplicates in  Dataset : 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161072-C20F-75F2-0015-C4836872F572}"/>
              </a:ext>
            </a:extLst>
          </p:cNvPr>
          <p:cNvSpPr txBox="1"/>
          <p:nvPr/>
        </p:nvSpPr>
        <p:spPr>
          <a:xfrm>
            <a:off x="759416" y="2535179"/>
            <a:ext cx="76161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Checking Duplicates in all columns </a:t>
            </a: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tx1"/>
                </a:solidFill>
              </a:rPr>
              <a:t>Shape of Dataset is</a:t>
            </a:r>
            <a:r>
              <a:rPr lang="en-IN" sz="1600" b="1" dirty="0">
                <a:solidFill>
                  <a:schemeClr val="tx1"/>
                </a:solidFill>
              </a:rPr>
              <a:t> 214000 </a:t>
            </a:r>
            <a:r>
              <a:rPr lang="en-IN" sz="1600" dirty="0">
                <a:solidFill>
                  <a:schemeClr val="tx1"/>
                </a:solidFill>
              </a:rPr>
              <a:t>rows and </a:t>
            </a:r>
            <a:r>
              <a:rPr lang="en-IN" sz="1600" b="1" dirty="0">
                <a:solidFill>
                  <a:schemeClr val="tx1"/>
                </a:solidFill>
              </a:rPr>
              <a:t>15 </a:t>
            </a:r>
            <a:r>
              <a:rPr lang="en-IN" sz="1600" dirty="0">
                <a:solidFill>
                  <a:schemeClr val="tx1"/>
                </a:solidFill>
              </a:rPr>
              <a:t>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 </a:t>
            </a:r>
            <a:r>
              <a:rPr lang="en-IN" sz="1600" b="1" dirty="0">
                <a:solidFill>
                  <a:schemeClr val="bg2">
                    <a:lumMod val="75000"/>
                  </a:schemeClr>
                </a:solidFill>
              </a:rPr>
              <a:t>Non Duplicate</a:t>
            </a:r>
            <a:r>
              <a:rPr lang="en-IN" sz="1600" dirty="0"/>
              <a:t> columns  are  </a:t>
            </a:r>
            <a:r>
              <a:rPr lang="en-IN" sz="1600" b="1" dirty="0"/>
              <a:t>208667</a:t>
            </a:r>
            <a:r>
              <a:rPr lang="en-IN" sz="1600" dirty="0"/>
              <a:t>  and </a:t>
            </a:r>
            <a:r>
              <a:rPr lang="en-IN" sz="1600" b="1" dirty="0">
                <a:solidFill>
                  <a:srgbClr val="FF0066"/>
                </a:solidFill>
              </a:rPr>
              <a:t>Duplicate </a:t>
            </a:r>
            <a:r>
              <a:rPr lang="en-IN" sz="1600" dirty="0"/>
              <a:t>Columns are </a:t>
            </a:r>
            <a:r>
              <a:rPr lang="en-IN" sz="1600" b="1" dirty="0"/>
              <a:t>5333 </a:t>
            </a:r>
            <a:r>
              <a:rPr lang="en-IN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5A50B-9458-E508-A3B2-C4F42EADC2FF}"/>
              </a:ext>
            </a:extLst>
          </p:cNvPr>
          <p:cNvSpPr txBox="1"/>
          <p:nvPr/>
        </p:nvSpPr>
        <p:spPr>
          <a:xfrm>
            <a:off x="239842" y="4192130"/>
            <a:ext cx="691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After removing Duplicates </a:t>
            </a:r>
            <a:r>
              <a:rPr lang="en-I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3A17C-3B95-78D5-AE20-55D8A35B33A3}"/>
              </a:ext>
            </a:extLst>
          </p:cNvPr>
          <p:cNvSpPr txBox="1"/>
          <p:nvPr/>
        </p:nvSpPr>
        <p:spPr>
          <a:xfrm>
            <a:off x="759416" y="5042118"/>
            <a:ext cx="68275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Using </a:t>
            </a: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drop.duplicates() </a:t>
            </a:r>
            <a:r>
              <a:rPr lang="en-IN" sz="1600" dirty="0">
                <a:latin typeface="Aptos" panose="020B0004020202020204" pitchFamily="34" charset="0"/>
              </a:rPr>
              <a:t>to  remove the duplicates from dataset.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tx1"/>
                </a:solidFill>
              </a:rPr>
              <a:t>Shape of Dataset is</a:t>
            </a:r>
            <a:r>
              <a:rPr lang="en-IN" sz="1600" b="1" dirty="0">
                <a:solidFill>
                  <a:schemeClr val="tx1"/>
                </a:solidFill>
              </a:rPr>
              <a:t> 208667 </a:t>
            </a:r>
            <a:r>
              <a:rPr lang="en-IN" sz="1600" dirty="0">
                <a:solidFill>
                  <a:schemeClr val="tx1"/>
                </a:solidFill>
              </a:rPr>
              <a:t>rows and </a:t>
            </a:r>
            <a:r>
              <a:rPr lang="en-IN" sz="1600" b="1" dirty="0">
                <a:solidFill>
                  <a:schemeClr val="tx1"/>
                </a:solidFill>
              </a:rPr>
              <a:t>15 </a:t>
            </a:r>
            <a:r>
              <a:rPr lang="en-IN" sz="1600" dirty="0">
                <a:solidFill>
                  <a:schemeClr val="tx1"/>
                </a:solidFill>
              </a:rPr>
              <a:t>columns.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bg2">
                    <a:lumMod val="75000"/>
                  </a:schemeClr>
                </a:solidFill>
              </a:rPr>
              <a:t>Non Duplicate</a:t>
            </a:r>
            <a:r>
              <a:rPr lang="en-IN" sz="1600" dirty="0"/>
              <a:t> columns  are  </a:t>
            </a:r>
            <a:r>
              <a:rPr lang="en-IN" sz="1600" b="1" dirty="0"/>
              <a:t>208667</a:t>
            </a:r>
            <a:r>
              <a:rPr lang="en-IN" sz="1600" dirty="0"/>
              <a:t>  and </a:t>
            </a:r>
            <a:r>
              <a:rPr lang="en-IN" sz="1600" b="1" dirty="0">
                <a:solidFill>
                  <a:srgbClr val="FF0066"/>
                </a:solidFill>
              </a:rPr>
              <a:t>Duplicate </a:t>
            </a:r>
            <a:r>
              <a:rPr lang="en-IN" sz="1600" dirty="0"/>
              <a:t>Columns are </a:t>
            </a:r>
            <a:r>
              <a:rPr lang="en-IN" sz="1600" b="1" dirty="0"/>
              <a:t>0 .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>
              <a:latin typeface="Aptos" panose="020B00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012E21-7D80-4149-349E-926DD761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036" y="1998664"/>
            <a:ext cx="4285923" cy="330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8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DB7F4E-64E0-1DE6-DFE6-6D8454CAF0EA}"/>
              </a:ext>
            </a:extLst>
          </p:cNvPr>
          <p:cNvSpPr txBox="1"/>
          <p:nvPr/>
        </p:nvSpPr>
        <p:spPr>
          <a:xfrm>
            <a:off x="213610" y="168400"/>
            <a:ext cx="6093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 Null values in  Dataset : 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B9BFA0-29BE-302D-F638-5F594130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66" y="753175"/>
            <a:ext cx="8889169" cy="32979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4195E6-8C9A-CC14-DDCB-34B52A4EC9FA}"/>
              </a:ext>
            </a:extLst>
          </p:cNvPr>
          <p:cNvSpPr txBox="1"/>
          <p:nvPr/>
        </p:nvSpPr>
        <p:spPr>
          <a:xfrm>
            <a:off x="622092" y="4051091"/>
            <a:ext cx="9533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After removing duplicates of the dataset , there is 5 columns have null values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Numerical Columns &amp; Discrete numerical Columns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Customer Age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Discount Applied</a:t>
            </a:r>
            <a:endParaRPr lang="en-IN" dirty="0"/>
          </a:p>
          <a:p>
            <a:pPr marL="342900" indent="-342900">
              <a:buAutoNum type="arabicPeriod" startAt="2"/>
            </a:pPr>
            <a:endParaRPr lang="en-IN" sz="1600" b="1" dirty="0"/>
          </a:p>
          <a:p>
            <a:pPr marL="342900" indent="-342900">
              <a:buAutoNum type="arabicPeriod" startAt="2"/>
            </a:pP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Categorical Columns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Store 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Sub Category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Store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0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20465-5062-C39E-6758-3610E8188204}"/>
              </a:ext>
            </a:extLst>
          </p:cNvPr>
          <p:cNvSpPr txBox="1"/>
          <p:nvPr/>
        </p:nvSpPr>
        <p:spPr>
          <a:xfrm>
            <a:off x="123670" y="408242"/>
            <a:ext cx="72814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Filling Numerical Null values in  Dataset : 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5B80D-6F14-A265-B007-FFB0B691FFB4}"/>
              </a:ext>
            </a:extLst>
          </p:cNvPr>
          <p:cNvSpPr txBox="1"/>
          <p:nvPr/>
        </p:nvSpPr>
        <p:spPr>
          <a:xfrm>
            <a:off x="914401" y="1319135"/>
            <a:ext cx="111299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dirty="0"/>
              <a:t>Filling Null Numerical columns with 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Mean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dirty="0"/>
              <a:t>I fill the all missing values in all </a:t>
            </a:r>
            <a:r>
              <a:rPr lang="en-IN" sz="1800" b="1" dirty="0">
                <a:solidFill>
                  <a:srgbClr val="FFC000"/>
                </a:solidFill>
              </a:rPr>
              <a:t>Numerical columns</a:t>
            </a:r>
            <a:r>
              <a:rPr lang="en-IN" sz="1800" b="1" dirty="0"/>
              <a:t> </a:t>
            </a:r>
            <a:r>
              <a:rPr lang="en-IN" sz="1800" dirty="0"/>
              <a:t>with their 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respective mean values using pandas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dirty="0"/>
              <a:t>Basic Method  ( using </a:t>
            </a:r>
            <a:r>
              <a:rPr lang="en-IN" sz="1800" b="1" dirty="0">
                <a:solidFill>
                  <a:srgbClr val="660066"/>
                </a:solidFill>
              </a:rPr>
              <a:t>fillna ( ) </a:t>
            </a:r>
            <a:r>
              <a:rPr lang="en-IN" sz="1800" dirty="0"/>
              <a:t>  with </a:t>
            </a:r>
            <a:r>
              <a:rPr lang="en-IN" sz="1800" b="1" dirty="0">
                <a:solidFill>
                  <a:srgbClr val="660066"/>
                </a:solidFill>
              </a:rPr>
              <a:t>mean ( ) )</a:t>
            </a:r>
            <a:r>
              <a:rPr lang="en-IN" sz="1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CC342-9FE5-EA8A-14E5-0D422681CFB4}"/>
              </a:ext>
            </a:extLst>
          </p:cNvPr>
          <p:cNvSpPr txBox="1"/>
          <p:nvPr/>
        </p:nvSpPr>
        <p:spPr>
          <a:xfrm>
            <a:off x="123670" y="3429000"/>
            <a:ext cx="10322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Filling Categorical  Null values in  Dataset : -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435F7-BDD1-7D0C-2C3B-2BF52B869EE0}"/>
              </a:ext>
            </a:extLst>
          </p:cNvPr>
          <p:cNvSpPr txBox="1"/>
          <p:nvPr/>
        </p:nvSpPr>
        <p:spPr>
          <a:xfrm>
            <a:off x="914401" y="4493782"/>
            <a:ext cx="111299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dirty="0"/>
              <a:t>Filling Null Categorical  columns with 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Mode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dirty="0"/>
              <a:t>I fill the all missing values in all </a:t>
            </a:r>
            <a:r>
              <a:rPr lang="en-IN" sz="1800" b="1" dirty="0">
                <a:solidFill>
                  <a:srgbClr val="FFC000"/>
                </a:solidFill>
              </a:rPr>
              <a:t>Categorical  columns</a:t>
            </a:r>
            <a:r>
              <a:rPr lang="en-IN" sz="1800" b="1" dirty="0"/>
              <a:t> </a:t>
            </a:r>
            <a:r>
              <a:rPr lang="en-IN" sz="1800" dirty="0"/>
              <a:t>with their 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respective mode values using pandas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dirty="0"/>
              <a:t>Basic Method  ( using </a:t>
            </a:r>
            <a:r>
              <a:rPr lang="en-IN" sz="1800" b="1" dirty="0">
                <a:solidFill>
                  <a:srgbClr val="660066"/>
                </a:solidFill>
              </a:rPr>
              <a:t>fillna ( ) </a:t>
            </a:r>
            <a:r>
              <a:rPr lang="en-IN" sz="1800" dirty="0"/>
              <a:t>  with </a:t>
            </a:r>
            <a:r>
              <a:rPr lang="en-IN" sz="1800" b="1" dirty="0">
                <a:solidFill>
                  <a:srgbClr val="660066"/>
                </a:solidFill>
              </a:rPr>
              <a:t> mode ( ) </a:t>
            </a:r>
            <a:r>
              <a:rPr lang="en-IN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40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DEC7C9-3C51-1591-2A0A-814286553A6C}"/>
              </a:ext>
            </a:extLst>
          </p:cNvPr>
          <p:cNvSpPr txBox="1"/>
          <p:nvPr/>
        </p:nvSpPr>
        <p:spPr>
          <a:xfrm>
            <a:off x="3312762" y="0"/>
            <a:ext cx="53352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VISUALIZATION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3DE50-B45E-5246-9E76-06638434DAB2}"/>
              </a:ext>
            </a:extLst>
          </p:cNvPr>
          <p:cNvSpPr txBox="1"/>
          <p:nvPr/>
        </p:nvSpPr>
        <p:spPr>
          <a:xfrm>
            <a:off x="404735" y="1124263"/>
            <a:ext cx="803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Univariate Analysis: </a:t>
            </a:r>
            <a:r>
              <a:rPr lang="en-IN" sz="2400" dirty="0"/>
              <a:t>Examining individual variables</a:t>
            </a:r>
          </a:p>
          <a:p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76175-5BAA-77A5-9427-DE519529EAB8}"/>
              </a:ext>
            </a:extLst>
          </p:cNvPr>
          <p:cNvSpPr txBox="1"/>
          <p:nvPr/>
        </p:nvSpPr>
        <p:spPr>
          <a:xfrm>
            <a:off x="1006141" y="1941605"/>
            <a:ext cx="9666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 </a:t>
            </a:r>
            <a:r>
              <a:rPr lang="en-IN" sz="1800" b="1" dirty="0">
                <a:solidFill>
                  <a:schemeClr val="accent4">
                    <a:lumMod val="50000"/>
                  </a:schemeClr>
                </a:solidFill>
              </a:rPr>
              <a:t>Product Category – Categorical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dirty="0"/>
              <a:t>Visualize this column using pie chart to understand How many categories are present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7E311D-D85C-D1D0-E2F9-78A3E71CB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864" y="3034236"/>
            <a:ext cx="3859886" cy="30811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3E5367-1847-5737-0BA0-111E06B0FF58}"/>
              </a:ext>
            </a:extLst>
          </p:cNvPr>
          <p:cNvSpPr txBox="1"/>
          <p:nvPr/>
        </p:nvSpPr>
        <p:spPr>
          <a:xfrm>
            <a:off x="1743856" y="3429000"/>
            <a:ext cx="60935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Pharmacy -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20.1% 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Electronics -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20.0% 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Grocery -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20.0%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Clothing -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20.0%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Household -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19.9 %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Grocery , Clothing </a:t>
            </a:r>
            <a:r>
              <a:rPr lang="en-IN" dirty="0"/>
              <a:t>and </a:t>
            </a:r>
            <a:r>
              <a:rPr lang="en-IN" b="1" dirty="0"/>
              <a:t>Electronics</a:t>
            </a:r>
            <a:r>
              <a:rPr lang="en-IN" dirty="0"/>
              <a:t> are most frequent.</a:t>
            </a:r>
          </a:p>
        </p:txBody>
      </p:sp>
    </p:spTree>
    <p:extLst>
      <p:ext uri="{BB962C8B-B14F-4D97-AF65-F5344CB8AC3E}">
        <p14:creationId xmlns:p14="http://schemas.microsoft.com/office/powerpoint/2010/main" val="416179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1002</Words>
  <Application>Microsoft Office PowerPoint</Application>
  <PresentationFormat>Widescreen</PresentationFormat>
  <Paragraphs>155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Angsana New</vt:lpstr>
      <vt:lpstr>Cambria</vt:lpstr>
      <vt:lpstr>Aptos Display</vt:lpstr>
      <vt:lpstr>Wingdings</vt:lpstr>
      <vt:lpstr>Calibri</vt:lpstr>
      <vt:lpstr>system-ui</vt:lpstr>
      <vt:lpstr>Corbel</vt:lpstr>
      <vt:lpstr>Agency FB</vt:lpstr>
      <vt:lpstr>Libre Baskerville</vt:lpstr>
      <vt:lpstr>Lato Black</vt:lpstr>
      <vt:lpstr>Aptos</vt:lpstr>
      <vt:lpstr>Courier New</vt:lpstr>
      <vt:lpstr>Arial</vt:lpstr>
      <vt:lpstr>Office Theme</vt:lpstr>
      <vt:lpstr>PowerPoint Presentation</vt:lpstr>
      <vt:lpstr>PowerPoint Presentation</vt:lpstr>
      <vt:lpstr>Project Context : -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KARTHIK KALA</cp:lastModifiedBy>
  <cp:revision>2</cp:revision>
  <dcterms:created xsi:type="dcterms:W3CDTF">2021-02-16T05:19:01Z</dcterms:created>
  <dcterms:modified xsi:type="dcterms:W3CDTF">2025-07-24T17:05:28Z</dcterms:modified>
</cp:coreProperties>
</file>