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62" r:id="rId3"/>
    <p:sldId id="258" r:id="rId4"/>
    <p:sldId id="260" r:id="rId5"/>
    <p:sldId id="259" r:id="rId6"/>
    <p:sldId id="267" r:id="rId7"/>
    <p:sldId id="270" r:id="rId8"/>
    <p:sldId id="284" r:id="rId9"/>
    <p:sldId id="277" r:id="rId10"/>
    <p:sldId id="281" r:id="rId11"/>
    <p:sldId id="283" r:id="rId12"/>
    <p:sldId id="275" r:id="rId13"/>
    <p:sldId id="274" r:id="rId14"/>
    <p:sldId id="278" r:id="rId15"/>
    <p:sldId id="276" r:id="rId16"/>
    <p:sldId id="268" r:id="rId17"/>
    <p:sldId id="279" r:id="rId18"/>
    <p:sldId id="26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長瀧谷 剣" initials="長瀧谷" lastIdx="1" clrIdx="0">
    <p:extLst>
      <p:ext uri="{19B8F6BF-5375-455C-9EA6-DF929625EA0E}">
        <p15:presenceInfo xmlns:p15="http://schemas.microsoft.com/office/powerpoint/2012/main" userId="9876599ab51adb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50877-9C68-4B13-A502-D085B3CC406F}" type="datetimeFigureOut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6F8C9-515E-45F7-B390-EC0E43E4D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59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997D-060F-43F5-B583-57C6CA1AF847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1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1518-A7A9-40C0-BE6C-DBEB9A305ACC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84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3B84-86DB-4C0E-94EE-1F3316C79A88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85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7A71-B8CE-497B-9320-98D45CE0D275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67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106E-0995-4121-A1E3-AFAB55B1D751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F2A7-C9BC-4EC4-B560-01159A38D7FE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72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8732-4162-4B87-A44A-AFABC3D45C3D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5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A44A-0DAD-423D-83D4-41B7FF0C5DD5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67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3AC0-3F26-40FA-9AA9-FF931408CDA2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55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A1A8F33-379D-40C5-853F-4797EACCE102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61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2FF8-F883-4446-BDD7-94A81EFDDB2A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52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5EAAE3-3DA1-43AF-92A1-E0B4E17EF81D}" type="datetime1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EB1935-29F2-4311-81EC-406A872A6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8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マルチサイクルテストにおける</a:t>
            </a:r>
            <a:r>
              <a:rPr kumimoji="1" lang="en-US" altLang="ja-JP" sz="4000" dirty="0"/>
              <a:t/>
            </a:r>
            <a:br>
              <a:rPr kumimoji="1" lang="en-US" altLang="ja-JP" sz="4000" dirty="0"/>
            </a:br>
            <a:r>
              <a:rPr kumimoji="1" lang="ja-JP" altLang="en-US" sz="4000" dirty="0"/>
              <a:t>遅延故障の検出強化技術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038" y="5145741"/>
            <a:ext cx="7543800" cy="452880"/>
          </a:xfrm>
        </p:spPr>
        <p:txBody>
          <a:bodyPr/>
          <a:lstStyle/>
          <a:p>
            <a:pPr algn="r"/>
            <a:r>
              <a:rPr kumimoji="1" lang="ja-JP" altLang="en-US" dirty="0"/>
              <a:t>長滝谷剣</a:t>
            </a:r>
          </a:p>
        </p:txBody>
      </p:sp>
    </p:spTree>
    <p:extLst>
      <p:ext uri="{BB962C8B-B14F-4D97-AF65-F5344CB8AC3E}">
        <p14:creationId xmlns:p14="http://schemas.microsoft.com/office/powerpoint/2010/main" val="3564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FF</a:t>
            </a:r>
            <a:r>
              <a:rPr lang="ja-JP" altLang="en-US" sz="4000" dirty="0"/>
              <a:t>制御点挿入技術</a:t>
            </a:r>
            <a:r>
              <a:rPr lang="en-US" altLang="ja-JP" sz="4000" dirty="0"/>
              <a:t>(FF-CPI)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60288"/>
          </a:xfrm>
        </p:spPr>
        <p:txBody>
          <a:bodyPr/>
          <a:lstStyle/>
          <a:p>
            <a:r>
              <a:rPr lang="ja-JP" altLang="en-US" dirty="0"/>
              <a:t>被検査回路の内部状態遷移の低減によって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固定値 </a:t>
            </a:r>
            <a:r>
              <a:rPr lang="en-US" altLang="ja-JP" dirty="0"/>
              <a:t>0/1 </a:t>
            </a:r>
            <a:r>
              <a:rPr lang="ja-JP" altLang="en-US" dirty="0"/>
              <a:t>が印加される</a:t>
            </a:r>
            <a:r>
              <a:rPr lang="en-US" altLang="ja-JP" dirty="0"/>
              <a:t>FF</a:t>
            </a:r>
            <a:r>
              <a:rPr lang="ja-JP" altLang="en-US" dirty="0"/>
              <a:t>に対して、制御した論理値 </a:t>
            </a:r>
            <a:r>
              <a:rPr lang="en-US" altLang="ja-JP" dirty="0"/>
              <a:t>1/0 </a:t>
            </a:r>
            <a:r>
              <a:rPr lang="ja-JP" altLang="en-US" dirty="0"/>
              <a:t>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割り当てることにより故障の</a:t>
            </a:r>
            <a:r>
              <a:rPr lang="ja-JP" altLang="en-US" dirty="0" smtClean="0"/>
              <a:t>励起を促す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22960" y="2963945"/>
            <a:ext cx="7579888" cy="2240005"/>
            <a:chOff x="822960" y="2475430"/>
            <a:chExt cx="7579888" cy="224000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E0B7C7D7-9491-44E1-9DC5-ED54020E9BBB}"/>
                </a:ext>
              </a:extLst>
            </p:cNvPr>
            <p:cNvGrpSpPr/>
            <p:nvPr/>
          </p:nvGrpSpPr>
          <p:grpSpPr>
            <a:xfrm>
              <a:off x="822960" y="2475430"/>
              <a:ext cx="7543797" cy="2240005"/>
              <a:chOff x="2186420" y="1657322"/>
              <a:chExt cx="7823917" cy="3310460"/>
            </a:xfrm>
          </p:grpSpPr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E8AD139-1475-4DD3-8A1C-941D022609A5}"/>
                  </a:ext>
                </a:extLst>
              </p:cNvPr>
              <p:cNvCxnSpPr/>
              <p:nvPr/>
            </p:nvCxnSpPr>
            <p:spPr>
              <a:xfrm>
                <a:off x="9725279" y="2020395"/>
                <a:ext cx="0" cy="2947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58DD7D69-D400-4714-8E30-26659A2907A6}"/>
                  </a:ext>
                </a:extLst>
              </p:cNvPr>
              <p:cNvCxnSpPr/>
              <p:nvPr/>
            </p:nvCxnSpPr>
            <p:spPr>
              <a:xfrm>
                <a:off x="2496596" y="2020395"/>
                <a:ext cx="0" cy="2947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A1F4A248-8181-48C7-845C-0176CD7D3EBB}"/>
                  </a:ext>
                </a:extLst>
              </p:cNvPr>
              <p:cNvGrpSpPr/>
              <p:nvPr/>
            </p:nvGrpSpPr>
            <p:grpSpPr>
              <a:xfrm>
                <a:off x="2186420" y="1657322"/>
                <a:ext cx="7823917" cy="3095777"/>
                <a:chOff x="2173709" y="1756799"/>
                <a:chExt cx="7823917" cy="3095777"/>
              </a:xfrm>
            </p:grpSpPr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193D5779-7B7D-49AE-BE70-F70AC32CEB3A}"/>
                    </a:ext>
                  </a:extLst>
                </p:cNvPr>
                <p:cNvGrpSpPr/>
                <p:nvPr/>
              </p:nvGrpSpPr>
              <p:grpSpPr>
                <a:xfrm>
                  <a:off x="2173709" y="2367314"/>
                  <a:ext cx="7823917" cy="2485262"/>
                  <a:chOff x="2273433" y="2107920"/>
                  <a:chExt cx="7823917" cy="2485262"/>
                </a:xfrm>
              </p:grpSpPr>
              <p:grpSp>
                <p:nvGrpSpPr>
                  <p:cNvPr id="29" name="グループ化 28">
                    <a:extLst>
                      <a:ext uri="{FF2B5EF4-FFF2-40B4-BE49-F238E27FC236}">
                        <a16:creationId xmlns:a16="http://schemas.microsoft.com/office/drawing/2014/main" id="{E6DC23E6-88DB-4CB5-8B93-8C635A8A2D3D}"/>
                      </a:ext>
                    </a:extLst>
                  </p:cNvPr>
                  <p:cNvGrpSpPr/>
                  <p:nvPr/>
                </p:nvGrpSpPr>
                <p:grpSpPr>
                  <a:xfrm>
                    <a:off x="3113548" y="2107920"/>
                    <a:ext cx="6102042" cy="2485262"/>
                    <a:chOff x="3113548" y="3104162"/>
                    <a:chExt cx="6102042" cy="2485262"/>
                  </a:xfrm>
                </p:grpSpPr>
                <p:grpSp>
                  <p:nvGrpSpPr>
                    <p:cNvPr id="42" name="グループ化 41">
                      <a:extLst>
                        <a:ext uri="{FF2B5EF4-FFF2-40B4-BE49-F238E27FC236}">
                          <a16:creationId xmlns:a16="http://schemas.microsoft.com/office/drawing/2014/main" id="{4CFC7141-6D96-4B98-880A-AF53DE85E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13548" y="3104162"/>
                      <a:ext cx="6102042" cy="2485262"/>
                      <a:chOff x="3364991" y="3486301"/>
                      <a:chExt cx="5252241" cy="2137659"/>
                    </a:xfrm>
                  </p:grpSpPr>
                  <p:sp>
                    <p:nvSpPr>
                      <p:cNvPr id="46" name="正方形/長方形 45">
                        <a:extLst>
                          <a:ext uri="{FF2B5EF4-FFF2-40B4-BE49-F238E27FC236}">
                            <a16:creationId xmlns:a16="http://schemas.microsoft.com/office/drawing/2014/main" id="{E82BC9DF-16DA-4603-9B26-72326D839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4991" y="3505192"/>
                        <a:ext cx="1081425" cy="211876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ja-JP" altLang="en-US" sz="1600" dirty="0"/>
                          <a:t>組合せ</a:t>
                        </a:r>
                        <a:endParaRPr lang="en-US" altLang="ja-JP" sz="1600" dirty="0"/>
                      </a:p>
                      <a:p>
                        <a:pPr algn="ctr"/>
                        <a:r>
                          <a:rPr kumimoji="1" lang="ja-JP" altLang="en-US" sz="1600" dirty="0"/>
                          <a:t>回路</a:t>
                        </a:r>
                      </a:p>
                    </p:txBody>
                  </p:sp>
                  <p:sp>
                    <p:nvSpPr>
                      <p:cNvPr id="47" name="正方形/長方形 46">
                        <a:extLst>
                          <a:ext uri="{FF2B5EF4-FFF2-40B4-BE49-F238E27FC236}">
                            <a16:creationId xmlns:a16="http://schemas.microsoft.com/office/drawing/2014/main" id="{EA758251-FA81-4FE6-A120-CACFA9EDD9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2890" y="5209414"/>
                        <a:ext cx="484657" cy="34296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200" dirty="0"/>
                          <a:t>FF3</a:t>
                        </a:r>
                        <a:endParaRPr kumimoji="1" lang="en-US" altLang="ja-JP" sz="1200" dirty="0"/>
                      </a:p>
                    </p:txBody>
                  </p:sp>
                  <p:sp>
                    <p:nvSpPr>
                      <p:cNvPr id="48" name="正方形/長方形 47">
                        <a:extLst>
                          <a:ext uri="{FF2B5EF4-FFF2-40B4-BE49-F238E27FC236}">
                            <a16:creationId xmlns:a16="http://schemas.microsoft.com/office/drawing/2014/main" id="{D0853E93-3189-4961-82D5-9CD3E77D65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2890" y="4391273"/>
                        <a:ext cx="484657" cy="34296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200" dirty="0"/>
                          <a:t>FF2</a:t>
                        </a:r>
                        <a:endParaRPr kumimoji="1" lang="en-US" altLang="ja-JP" sz="1200" dirty="0"/>
                      </a:p>
                    </p:txBody>
                  </p:sp>
                  <p:sp>
                    <p:nvSpPr>
                      <p:cNvPr id="49" name="正方形/長方形 48">
                        <a:extLst>
                          <a:ext uri="{FF2B5EF4-FFF2-40B4-BE49-F238E27FC236}">
                            <a16:creationId xmlns:a16="http://schemas.microsoft.com/office/drawing/2014/main" id="{179792B5-FCDD-40D7-9215-5BEB948903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5857" y="4384481"/>
                        <a:ext cx="484657" cy="34296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200" dirty="0"/>
                          <a:t>FF2</a:t>
                        </a:r>
                        <a:endParaRPr kumimoji="1" lang="en-US" altLang="ja-JP" sz="1200" dirty="0"/>
                      </a:p>
                    </p:txBody>
                  </p:sp>
                  <p:sp>
                    <p:nvSpPr>
                      <p:cNvPr id="50" name="正方形/長方形 49">
                        <a:extLst>
                          <a:ext uri="{FF2B5EF4-FFF2-40B4-BE49-F238E27FC236}">
                            <a16:creationId xmlns:a16="http://schemas.microsoft.com/office/drawing/2014/main" id="{5C50BCC0-3069-4FBE-9085-95CA29AD7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9876" y="3511148"/>
                        <a:ext cx="484657" cy="34296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200" dirty="0"/>
                          <a:t>FF1</a:t>
                        </a:r>
                        <a:endParaRPr kumimoji="1" lang="en-US" altLang="ja-JP" sz="1200" dirty="0"/>
                      </a:p>
                    </p:txBody>
                  </p:sp>
                  <p:sp>
                    <p:nvSpPr>
                      <p:cNvPr id="51" name="正方形/長方形 50">
                        <a:extLst>
                          <a:ext uri="{FF2B5EF4-FFF2-40B4-BE49-F238E27FC236}">
                            <a16:creationId xmlns:a16="http://schemas.microsoft.com/office/drawing/2014/main" id="{BCC0BAAD-95B2-47D0-A857-4C1CB92FAB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2890" y="3503369"/>
                        <a:ext cx="484657" cy="338093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200" dirty="0"/>
                          <a:t>FF1</a:t>
                        </a:r>
                        <a:endParaRPr kumimoji="1" lang="en-US" altLang="ja-JP" sz="1200" dirty="0"/>
                      </a:p>
                    </p:txBody>
                  </p:sp>
                  <p:sp>
                    <p:nvSpPr>
                      <p:cNvPr id="52" name="正方形/長方形 51">
                        <a:extLst>
                          <a:ext uri="{FF2B5EF4-FFF2-40B4-BE49-F238E27FC236}">
                            <a16:creationId xmlns:a16="http://schemas.microsoft.com/office/drawing/2014/main" id="{A6DB6970-002F-46AB-B38F-F9D40F7E49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7549" y="3486301"/>
                        <a:ext cx="1081425" cy="211876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ja-JP" altLang="en-US" sz="1600" dirty="0"/>
                          <a:t>組合せ</a:t>
                        </a:r>
                        <a:endParaRPr lang="en-US" altLang="ja-JP" sz="1600" dirty="0"/>
                      </a:p>
                      <a:p>
                        <a:pPr algn="ctr"/>
                        <a:r>
                          <a:rPr kumimoji="1" lang="ja-JP" altLang="en-US" sz="1600" dirty="0"/>
                          <a:t>回路</a:t>
                        </a:r>
                      </a:p>
                    </p:txBody>
                  </p:sp>
                  <p:sp>
                    <p:nvSpPr>
                      <p:cNvPr id="53" name="正方形/長方形 52">
                        <a:extLst>
                          <a:ext uri="{FF2B5EF4-FFF2-40B4-BE49-F238E27FC236}">
                            <a16:creationId xmlns:a16="http://schemas.microsoft.com/office/drawing/2014/main" id="{F428C554-D9C3-45C7-80FA-45D726B76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5807" y="3486301"/>
                        <a:ext cx="1081425" cy="211876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ja-JP" altLang="en-US" sz="1600" dirty="0"/>
                          <a:t>組合せ</a:t>
                        </a:r>
                        <a:endParaRPr lang="en-US" altLang="ja-JP" sz="1600" dirty="0"/>
                      </a:p>
                      <a:p>
                        <a:pPr algn="ctr"/>
                        <a:r>
                          <a:rPr kumimoji="1" lang="ja-JP" altLang="en-US" sz="1600" dirty="0"/>
                          <a:t>回路</a:t>
                        </a:r>
                      </a:p>
                    </p:txBody>
                  </p:sp>
                  <p:cxnSp>
                    <p:nvCxnSpPr>
                      <p:cNvPr id="54" name="直線矢印コネクタ 53">
                        <a:extLst>
                          <a:ext uri="{FF2B5EF4-FFF2-40B4-BE49-F238E27FC236}">
                            <a16:creationId xmlns:a16="http://schemas.microsoft.com/office/drawing/2014/main" id="{327D5AE5-6193-4E9E-B528-1757CBC6E22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435147" y="4541044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線矢印コネクタ 54">
                        <a:extLst>
                          <a:ext uri="{FF2B5EF4-FFF2-40B4-BE49-F238E27FC236}">
                            <a16:creationId xmlns:a16="http://schemas.microsoft.com/office/drawing/2014/main" id="{8E629BE9-B121-4D8D-986E-1ED405582EA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435147" y="5377370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線矢印コネクタ 55">
                        <a:extLst>
                          <a:ext uri="{FF2B5EF4-FFF2-40B4-BE49-F238E27FC236}">
                            <a16:creationId xmlns:a16="http://schemas.microsoft.com/office/drawing/2014/main" id="{2D0FB1CE-020B-48CE-86DF-48A7F685C03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435147" y="3685927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線矢印コネクタ 56">
                        <a:extLst>
                          <a:ext uri="{FF2B5EF4-FFF2-40B4-BE49-F238E27FC236}">
                            <a16:creationId xmlns:a16="http://schemas.microsoft.com/office/drawing/2014/main" id="{19C97C6A-C01C-48E0-8C2E-5D23CE89E2C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523404" y="3697140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線矢印コネクタ 57">
                        <a:extLst>
                          <a:ext uri="{FF2B5EF4-FFF2-40B4-BE49-F238E27FC236}">
                            <a16:creationId xmlns:a16="http://schemas.microsoft.com/office/drawing/2014/main" id="{2B0E922E-835F-428D-9474-5FA2E08D497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532151" y="4548526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線矢印コネクタ 58">
                        <a:extLst>
                          <a:ext uri="{FF2B5EF4-FFF2-40B4-BE49-F238E27FC236}">
                            <a16:creationId xmlns:a16="http://schemas.microsoft.com/office/drawing/2014/main" id="{5F14DD35-4D10-4428-BB76-D0F2112EB9B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191077" y="4541044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線矢印コネクタ 59">
                        <a:extLst>
                          <a:ext uri="{FF2B5EF4-FFF2-40B4-BE49-F238E27FC236}">
                            <a16:creationId xmlns:a16="http://schemas.microsoft.com/office/drawing/2014/main" id="{B19913D5-A19A-4BEF-A4F3-B4964054E89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179808" y="5377370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線矢印コネクタ 60">
                        <a:extLst>
                          <a:ext uri="{FF2B5EF4-FFF2-40B4-BE49-F238E27FC236}">
                            <a16:creationId xmlns:a16="http://schemas.microsoft.com/office/drawing/2014/main" id="{7BF2FD49-EDD1-41C1-842E-B2B8D69C095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179808" y="3685927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直線矢印コネクタ 61">
                        <a:extLst>
                          <a:ext uri="{FF2B5EF4-FFF2-40B4-BE49-F238E27FC236}">
                            <a16:creationId xmlns:a16="http://schemas.microsoft.com/office/drawing/2014/main" id="{28381A65-7B23-4338-B937-ECAEAE09B12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64533" y="3700321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直線矢印コネクタ 62">
                        <a:extLst>
                          <a:ext uri="{FF2B5EF4-FFF2-40B4-BE49-F238E27FC236}">
                            <a16:creationId xmlns:a16="http://schemas.microsoft.com/office/drawing/2014/main" id="{7299E8DD-15C4-4FAB-B1C1-0904F1F2EFA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76149" y="4563797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7271FF65-75B5-4032-8CB6-60F366BD9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0954" y="5107467"/>
                      <a:ext cx="563073" cy="398728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200" dirty="0"/>
                        <a:t>FF3</a:t>
                      </a:r>
                      <a:endParaRPr kumimoji="1" lang="en-US" altLang="ja-JP" sz="1200" dirty="0"/>
                    </a:p>
                  </p:txBody>
                </p:sp>
                <p:cxnSp>
                  <p:nvCxnSpPr>
                    <p:cNvPr id="44" name="直線矢印コネクタ 43">
                      <a:extLst>
                        <a:ext uri="{FF2B5EF4-FFF2-40B4-BE49-F238E27FC236}">
                          <a16:creationId xmlns:a16="http://schemas.microsoft.com/office/drawing/2014/main" id="{5D0FF4A2-A8A9-4347-808A-23E813CC80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93149" y="5284978"/>
                      <a:ext cx="29796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直線矢印コネクタ 44">
                      <a:extLst>
                        <a:ext uri="{FF2B5EF4-FFF2-40B4-BE49-F238E27FC236}">
                          <a16:creationId xmlns:a16="http://schemas.microsoft.com/office/drawing/2014/main" id="{787FDD5F-3702-4CF3-BCD0-1C3F902DEB4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57523" y="5284978"/>
                      <a:ext cx="29796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A3D774BF-7A8A-4F48-9CED-BF5DD6612A59}"/>
                      </a:ext>
                    </a:extLst>
                  </p:cNvPr>
                  <p:cNvSpPr/>
                  <p:nvPr/>
                </p:nvSpPr>
                <p:spPr>
                  <a:xfrm>
                    <a:off x="2273433" y="4089372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FF3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31" name="直線矢印コネクタ 30">
                    <a:extLst>
                      <a:ext uri="{FF2B5EF4-FFF2-40B4-BE49-F238E27FC236}">
                        <a16:creationId xmlns:a16="http://schemas.microsoft.com/office/drawing/2014/main" id="{B73E085C-6715-4A8B-9B83-9B44C00EBC15}"/>
                      </a:ext>
                    </a:extLst>
                  </p:cNvPr>
                  <p:cNvCxnSpPr/>
                  <p:nvPr/>
                </p:nvCxnSpPr>
                <p:spPr>
                  <a:xfrm>
                    <a:off x="2827516" y="4284639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EC0954C6-030D-4A59-BFA4-D350F77A2538}"/>
                      </a:ext>
                    </a:extLst>
                  </p:cNvPr>
                  <p:cNvSpPr/>
                  <p:nvPr/>
                </p:nvSpPr>
                <p:spPr>
                  <a:xfrm>
                    <a:off x="2273433" y="3160048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FF2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33" name="直線矢印コネクタ 32">
                    <a:extLst>
                      <a:ext uri="{FF2B5EF4-FFF2-40B4-BE49-F238E27FC236}">
                        <a16:creationId xmlns:a16="http://schemas.microsoft.com/office/drawing/2014/main" id="{F34510B8-40EF-4F9B-8CE3-D932D6E07D48}"/>
                      </a:ext>
                    </a:extLst>
                  </p:cNvPr>
                  <p:cNvCxnSpPr/>
                  <p:nvPr/>
                </p:nvCxnSpPr>
                <p:spPr>
                  <a:xfrm>
                    <a:off x="2827516" y="3355315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D8C31E06-E07D-4230-BE03-D5AB3367C2D0}"/>
                      </a:ext>
                    </a:extLst>
                  </p:cNvPr>
                  <p:cNvSpPr/>
                  <p:nvPr/>
                </p:nvSpPr>
                <p:spPr>
                  <a:xfrm>
                    <a:off x="2273433" y="2136806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FF1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E79BA5AF-C82A-4662-8FC9-8A10882EDB00}"/>
                      </a:ext>
                    </a:extLst>
                  </p:cNvPr>
                  <p:cNvCxnSpPr/>
                  <p:nvPr/>
                </p:nvCxnSpPr>
                <p:spPr>
                  <a:xfrm>
                    <a:off x="2827516" y="2332073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08F4A389-F1B8-4C08-BD83-E6B4CA5FB069}"/>
                      </a:ext>
                    </a:extLst>
                  </p:cNvPr>
                  <p:cNvSpPr/>
                  <p:nvPr/>
                </p:nvSpPr>
                <p:spPr>
                  <a:xfrm>
                    <a:off x="9530756" y="2127762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FF1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37" name="直線矢印コネクタ 36">
                    <a:extLst>
                      <a:ext uri="{FF2B5EF4-FFF2-40B4-BE49-F238E27FC236}">
                        <a16:creationId xmlns:a16="http://schemas.microsoft.com/office/drawing/2014/main" id="{206274A8-58EC-405A-B7AA-7B1969DD1199}"/>
                      </a:ext>
                    </a:extLst>
                  </p:cNvPr>
                  <p:cNvCxnSpPr/>
                  <p:nvPr/>
                </p:nvCxnSpPr>
                <p:spPr>
                  <a:xfrm>
                    <a:off x="9219693" y="2340006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636EF2DC-D5B6-40E2-B370-366D781ECD0B}"/>
                      </a:ext>
                    </a:extLst>
                  </p:cNvPr>
                  <p:cNvSpPr/>
                  <p:nvPr/>
                </p:nvSpPr>
                <p:spPr>
                  <a:xfrm>
                    <a:off x="9534277" y="3160048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FF2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37029BA8-E142-4A39-B934-6A1677797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23214" y="3372292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正方形/長方形 39">
                    <a:extLst>
                      <a:ext uri="{FF2B5EF4-FFF2-40B4-BE49-F238E27FC236}">
                        <a16:creationId xmlns:a16="http://schemas.microsoft.com/office/drawing/2014/main" id="{6571DD44-C323-4FC2-8FF9-D0B6A459F756}"/>
                      </a:ext>
                    </a:extLst>
                  </p:cNvPr>
                  <p:cNvSpPr/>
                  <p:nvPr/>
                </p:nvSpPr>
                <p:spPr>
                  <a:xfrm>
                    <a:off x="9534277" y="4112005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FF3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41" name="直線矢印コネクタ 40">
                    <a:extLst>
                      <a:ext uri="{FF2B5EF4-FFF2-40B4-BE49-F238E27FC236}">
                        <a16:creationId xmlns:a16="http://schemas.microsoft.com/office/drawing/2014/main" id="{6DAC00CB-5812-40BA-ABF2-71EF2EF27540}"/>
                      </a:ext>
                    </a:extLst>
                  </p:cNvPr>
                  <p:cNvCxnSpPr/>
                  <p:nvPr/>
                </p:nvCxnSpPr>
                <p:spPr>
                  <a:xfrm>
                    <a:off x="9222636" y="4297519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774C1E31-5A25-4BA6-BF39-D0D39E690E61}"/>
                    </a:ext>
                  </a:extLst>
                </p:cNvPr>
                <p:cNvSpPr/>
                <p:nvPr/>
              </p:nvSpPr>
              <p:spPr>
                <a:xfrm>
                  <a:off x="2855311" y="1756799"/>
                  <a:ext cx="1573420" cy="5297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/>
                    <a:t>１サイクル</a:t>
                  </a:r>
                  <a:endParaRPr lang="en-US" altLang="ja-JP" dirty="0"/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900358D0-6D8D-4B82-A59C-DCBAC34D86A2}"/>
                    </a:ext>
                  </a:extLst>
                </p:cNvPr>
                <p:cNvSpPr/>
                <p:nvPr/>
              </p:nvSpPr>
              <p:spPr>
                <a:xfrm>
                  <a:off x="5277378" y="1764669"/>
                  <a:ext cx="1573420" cy="5297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/>
                    <a:t>２サイクル</a:t>
                  </a:r>
                  <a:endParaRPr lang="en-US" altLang="ja-JP" dirty="0"/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212868AD-5084-45C9-9EE3-2E693D49212B}"/>
                    </a:ext>
                  </a:extLst>
                </p:cNvPr>
                <p:cNvSpPr/>
                <p:nvPr/>
              </p:nvSpPr>
              <p:spPr>
                <a:xfrm>
                  <a:off x="7695533" y="1769235"/>
                  <a:ext cx="1573420" cy="5297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/>
                    <a:t>３サイクル</a:t>
                  </a:r>
                  <a:endParaRPr lang="en-US" altLang="ja-JP" dirty="0"/>
                </a:p>
              </p:txBody>
            </p:sp>
          </p:grpSp>
        </p:grpSp>
        <p:sp>
          <p:nvSpPr>
            <p:cNvPr id="6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1130432" y="2586721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3396984" y="2572851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600" dirty="0">
                  <a:solidFill>
                    <a:srgbClr val="FF0000"/>
                  </a:solidFill>
                </a:rPr>
                <a:t>1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1121153" y="3287549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3403170" y="3931888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5728064" y="2590750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5728939" y="3924823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8091904" y="2580097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3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8100611" y="3936699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rgbClr val="00B0F0"/>
                  </a:solidFill>
                </a:rPr>
                <a:t>０</a:t>
              </a:r>
            </a:p>
          </p:txBody>
        </p:sp>
        <p:sp>
          <p:nvSpPr>
            <p:cNvPr id="14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1121153" y="3915860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rgbClr val="00B0F0"/>
                  </a:solidFill>
                </a:rPr>
                <a:t>０</a:t>
              </a:r>
            </a:p>
          </p:txBody>
        </p:sp>
        <p:sp>
          <p:nvSpPr>
            <p:cNvPr id="15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3396983" y="3290751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rgbClr val="00B0F0"/>
                  </a:solidFill>
                </a:rPr>
                <a:t>０</a:t>
              </a:r>
            </a:p>
          </p:txBody>
        </p:sp>
        <p:sp>
          <p:nvSpPr>
            <p:cNvPr id="16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5728939" y="3271106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rgbClr val="00B0F0"/>
                  </a:solidFill>
                </a:rPr>
                <a:t>０</a:t>
              </a:r>
            </a:p>
          </p:txBody>
        </p:sp>
        <p:sp>
          <p:nvSpPr>
            <p:cNvPr id="17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8091904" y="3282341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rgbClr val="00B0F0"/>
                  </a:solidFill>
                </a:rPr>
                <a:t>０</a:t>
              </a:r>
            </a:p>
          </p:txBody>
        </p:sp>
      </p:grpSp>
      <p:sp>
        <p:nvSpPr>
          <p:cNvPr id="64" name="スライド番号プレースホルダー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5" name="コンテンツ プレースホルダー 80">
            <a:extLst>
              <a:ext uri="{FF2B5EF4-FFF2-40B4-BE49-F238E27FC236}">
                <a16:creationId xmlns:a16="http://schemas.microsoft.com/office/drawing/2014/main" id="{71CE8D51-DD1B-492B-A934-D0DFCF92437E}"/>
              </a:ext>
            </a:extLst>
          </p:cNvPr>
          <p:cNvSpPr txBox="1">
            <a:spLocks/>
          </p:cNvSpPr>
          <p:nvPr/>
        </p:nvSpPr>
        <p:spPr>
          <a:xfrm>
            <a:off x="6498213" y="5710546"/>
            <a:ext cx="302237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>
                <a:solidFill>
                  <a:srgbClr val="FF0000"/>
                </a:solidFill>
              </a:rPr>
              <a:t>１</a:t>
            </a:r>
          </a:p>
        </p:txBody>
      </p:sp>
      <p:sp>
        <p:nvSpPr>
          <p:cNvPr id="67" name="コンテンツ プレースホルダー 2"/>
          <p:cNvSpPr txBox="1">
            <a:spLocks/>
          </p:cNvSpPr>
          <p:nvPr/>
        </p:nvSpPr>
        <p:spPr>
          <a:xfrm>
            <a:off x="819561" y="5659134"/>
            <a:ext cx="7543801" cy="5217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CP</a:t>
            </a:r>
            <a:r>
              <a:rPr lang="ja-JP" altLang="en-US" dirty="0" smtClean="0"/>
              <a:t>挿入位置はランダムに選定</a:t>
            </a:r>
            <a:endParaRPr lang="ja-JP" altLang="en-US" dirty="0"/>
          </a:p>
        </p:txBody>
      </p:sp>
      <p:sp>
        <p:nvSpPr>
          <p:cNvPr id="66" name="下矢印 65"/>
          <p:cNvSpPr/>
          <p:nvPr/>
        </p:nvSpPr>
        <p:spPr>
          <a:xfrm rot="9439991">
            <a:off x="6200585" y="3938621"/>
            <a:ext cx="203729" cy="17644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6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実験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以下の環境で実験</a:t>
            </a:r>
            <a:endParaRPr kumimoji="1" lang="en-US" altLang="ja-JP" dirty="0" smtClean="0"/>
          </a:p>
          <a:p>
            <a:pPr marL="578358" lvl="1" indent="-285750"/>
            <a:r>
              <a:rPr kumimoji="1" lang="ja-JP" altLang="en-US" dirty="0" smtClean="0"/>
              <a:t>回路：</a:t>
            </a:r>
            <a:r>
              <a:rPr kumimoji="1" lang="en-US" altLang="ja-JP" dirty="0" smtClean="0"/>
              <a:t>ISCAS89</a:t>
            </a:r>
            <a:r>
              <a:rPr kumimoji="1" lang="ja-JP" altLang="en-US" dirty="0" smtClean="0"/>
              <a:t>ベンチマーク</a:t>
            </a:r>
            <a:r>
              <a:rPr kumimoji="1" lang="en-US" altLang="ja-JP" dirty="0" smtClean="0"/>
              <a:t>(s5378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s9234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s13207)</a:t>
            </a:r>
          </a:p>
          <a:p>
            <a:pPr marL="578358" lvl="1" indent="-285750"/>
            <a:r>
              <a:rPr lang="ja-JP" altLang="en-US" dirty="0" smtClean="0"/>
              <a:t>テストパターン数：</a:t>
            </a:r>
            <a:r>
              <a:rPr lang="en-US" altLang="ja-JP" dirty="0" smtClean="0"/>
              <a:t>100</a:t>
            </a:r>
          </a:p>
          <a:p>
            <a:pPr marL="578358" lvl="1" indent="-285750"/>
            <a:r>
              <a:rPr lang="ja-JP" altLang="en-US" dirty="0" smtClean="0"/>
              <a:t>キャプチャサイクル数：</a:t>
            </a:r>
            <a:r>
              <a:rPr lang="en-US" altLang="ja-JP" dirty="0" smtClean="0"/>
              <a:t>2 </a:t>
            </a:r>
            <a:r>
              <a:rPr lang="ja-JP" altLang="en-US" dirty="0" smtClean="0"/>
              <a:t>～ </a:t>
            </a:r>
            <a:r>
              <a:rPr lang="en-US" altLang="ja-JP" dirty="0" smtClean="0"/>
              <a:t>10 </a:t>
            </a:r>
          </a:p>
          <a:p>
            <a:pPr marL="578358" lvl="1" indent="-285750"/>
            <a:r>
              <a:rPr lang="ja-JP" altLang="en-US" dirty="0" smtClean="0"/>
              <a:t>対象故障：遅延故障</a:t>
            </a:r>
            <a:endParaRPr lang="en-US" altLang="ja-JP" dirty="0" smtClean="0"/>
          </a:p>
          <a:p>
            <a:pPr marL="578358" lvl="1" indent="-285750"/>
            <a:r>
              <a:rPr kumimoji="1" lang="ja-JP" altLang="en-US" dirty="0" smtClean="0"/>
              <a:t>制御する</a:t>
            </a:r>
            <a:r>
              <a:rPr kumimoji="1" lang="en-US" altLang="ja-JP" dirty="0" smtClean="0"/>
              <a:t>FF</a:t>
            </a:r>
            <a:r>
              <a:rPr kumimoji="1" lang="ja-JP" altLang="en-US" dirty="0" smtClean="0"/>
              <a:t>数：各回路で使用される</a:t>
            </a:r>
            <a:r>
              <a:rPr kumimoji="1" lang="en-US" altLang="ja-JP" dirty="0" smtClean="0"/>
              <a:t>FF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10%</a:t>
            </a:r>
          </a:p>
          <a:p>
            <a:pPr marL="578358" lvl="1" indent="-285750"/>
            <a:r>
              <a:rPr lang="en-US" altLang="ja-JP" dirty="0" smtClean="0"/>
              <a:t>CP</a:t>
            </a:r>
            <a:r>
              <a:rPr lang="ja-JP" altLang="en-US" dirty="0" smtClean="0"/>
              <a:t>挿入位置はランダムに選定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2612"/>
              </p:ext>
            </p:extLst>
          </p:nvPr>
        </p:nvGraphicFramePr>
        <p:xfrm>
          <a:off x="1546859" y="415786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379275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352648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359909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884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回路名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S5378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S9234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S13207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信号線数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5344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9256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13300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1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</a:t>
                      </a:r>
                      <a:r>
                        <a:rPr kumimoji="1" lang="ja-JP" altLang="en-US" dirty="0" smtClean="0"/>
                        <a:t>の総数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669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制御する</a:t>
                      </a:r>
                      <a:r>
                        <a:rPr kumimoji="1" lang="en-US" altLang="ja-JP" dirty="0" smtClean="0"/>
                        <a:t>FF</a:t>
                      </a:r>
                      <a:r>
                        <a:rPr kumimoji="1" lang="ja-JP" altLang="en-US" dirty="0" smtClean="0"/>
                        <a:t>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9766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2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smtClean="0"/>
              <a:t>FF-CPI</a:t>
            </a:r>
            <a:r>
              <a:rPr lang="ja-JP" altLang="en-US" sz="4000" dirty="0"/>
              <a:t>導入</a:t>
            </a:r>
            <a:r>
              <a:rPr kumimoji="1" lang="ja-JP" altLang="en-US" sz="4000" dirty="0" smtClean="0"/>
              <a:t>時の遅延故障検出率</a:t>
            </a:r>
            <a:endParaRPr kumimoji="1" lang="ja-JP" altLang="en-US" sz="4000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254310"/>
              </p:ext>
            </p:extLst>
          </p:nvPr>
        </p:nvGraphicFramePr>
        <p:xfrm>
          <a:off x="1338089" y="1966589"/>
          <a:ext cx="6513542" cy="3995796"/>
        </p:xfrm>
        <a:graphic>
          <a:graphicData uri="http://schemas.openxmlformats.org/drawingml/2006/table">
            <a:tbl>
              <a:tblPr/>
              <a:tblGrid>
                <a:gridCol w="930506">
                  <a:extLst>
                    <a:ext uri="{9D8B030D-6E8A-4147-A177-3AD203B41FA5}">
                      <a16:colId xmlns:a16="http://schemas.microsoft.com/office/drawing/2014/main" val="3641917053"/>
                    </a:ext>
                  </a:extLst>
                </a:gridCol>
                <a:gridCol w="930506">
                  <a:extLst>
                    <a:ext uri="{9D8B030D-6E8A-4147-A177-3AD203B41FA5}">
                      <a16:colId xmlns:a16="http://schemas.microsoft.com/office/drawing/2014/main" val="1645234842"/>
                    </a:ext>
                  </a:extLst>
                </a:gridCol>
                <a:gridCol w="930506">
                  <a:extLst>
                    <a:ext uri="{9D8B030D-6E8A-4147-A177-3AD203B41FA5}">
                      <a16:colId xmlns:a16="http://schemas.microsoft.com/office/drawing/2014/main" val="3354405355"/>
                    </a:ext>
                  </a:extLst>
                </a:gridCol>
                <a:gridCol w="930506">
                  <a:extLst>
                    <a:ext uri="{9D8B030D-6E8A-4147-A177-3AD203B41FA5}">
                      <a16:colId xmlns:a16="http://schemas.microsoft.com/office/drawing/2014/main" val="2534763539"/>
                    </a:ext>
                  </a:extLst>
                </a:gridCol>
                <a:gridCol w="930506">
                  <a:extLst>
                    <a:ext uri="{9D8B030D-6E8A-4147-A177-3AD203B41FA5}">
                      <a16:colId xmlns:a16="http://schemas.microsoft.com/office/drawing/2014/main" val="186121418"/>
                    </a:ext>
                  </a:extLst>
                </a:gridCol>
                <a:gridCol w="930506">
                  <a:extLst>
                    <a:ext uri="{9D8B030D-6E8A-4147-A177-3AD203B41FA5}">
                      <a16:colId xmlns:a16="http://schemas.microsoft.com/office/drawing/2014/main" val="1389088372"/>
                    </a:ext>
                  </a:extLst>
                </a:gridCol>
                <a:gridCol w="930506">
                  <a:extLst>
                    <a:ext uri="{9D8B030D-6E8A-4147-A177-3AD203B41FA5}">
                      <a16:colId xmlns:a16="http://schemas.microsoft.com/office/drawing/2014/main" val="694501794"/>
                    </a:ext>
                  </a:extLst>
                </a:gridCol>
              </a:tblGrid>
              <a:tr h="3619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s5378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s9234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s13207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7211"/>
                  </a:ext>
                </a:extLst>
              </a:tr>
              <a:tr h="36193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制御なし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制御あり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制御なし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制御あり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制御なし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制御あり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155583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52.57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51.16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51.16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406351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017049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45.89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47.31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56.45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56.74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601890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45.76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46.88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56.78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63.06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62.22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315207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45.35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47.04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29909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44.91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46.23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56.81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63.35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60.64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04229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44.93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46.92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421188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44.91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46.44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56.55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63.24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59.5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83186"/>
                  </a:ext>
                </a:extLst>
              </a:tr>
              <a:tr h="376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44.55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46.57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59.08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4743"/>
                  </a:ext>
                </a:extLst>
              </a:tr>
            </a:tbl>
          </a:graphicData>
        </a:graphic>
      </p:graphicFrame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8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考察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s5378</a:t>
            </a:r>
            <a:r>
              <a:rPr lang="ja-JP" altLang="en-US" dirty="0" smtClean="0"/>
              <a:t>回路：すべ</a:t>
            </a:r>
            <a:r>
              <a:rPr lang="ja-JP" altLang="en-US" dirty="0"/>
              <a:t>て</a:t>
            </a:r>
            <a:r>
              <a:rPr lang="ja-JP" altLang="en-US" dirty="0" smtClean="0"/>
              <a:t>の</a:t>
            </a:r>
            <a:r>
              <a:rPr lang="ja-JP" altLang="en-US" dirty="0"/>
              <a:t>キャプチャ数</a:t>
            </a:r>
            <a:r>
              <a:rPr lang="ja-JP" altLang="en-US" dirty="0" smtClean="0"/>
              <a:t>において</a:t>
            </a:r>
            <a:r>
              <a:rPr lang="ja-JP" altLang="en-US" dirty="0"/>
              <a:t>故障検出率</a:t>
            </a:r>
            <a:r>
              <a:rPr lang="ja-JP" altLang="en-US" dirty="0" smtClean="0"/>
              <a:t>が</a:t>
            </a:r>
            <a:r>
              <a:rPr lang="ja-JP" altLang="en-US" dirty="0" smtClean="0">
                <a:solidFill>
                  <a:srgbClr val="FF0000"/>
                </a:solidFill>
              </a:rPr>
              <a:t>向上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smtClean="0"/>
              <a:t>s9234</a:t>
            </a:r>
            <a:r>
              <a:rPr lang="ja-JP" altLang="en-US" dirty="0" smtClean="0"/>
              <a:t>回路：いくつ</a:t>
            </a:r>
            <a:r>
              <a:rPr lang="ja-JP" altLang="en-US" dirty="0"/>
              <a:t>かのキャプチャ数に</a:t>
            </a:r>
            <a:r>
              <a:rPr lang="ja-JP" altLang="en-US" dirty="0" smtClean="0"/>
              <a:t>おいて</a:t>
            </a:r>
            <a:r>
              <a:rPr lang="ja-JP" altLang="en-US" dirty="0"/>
              <a:t>故障検出率</a:t>
            </a:r>
            <a:r>
              <a:rPr lang="ja-JP" altLang="en-US" dirty="0" smtClean="0"/>
              <a:t>が</a:t>
            </a:r>
            <a:r>
              <a:rPr lang="ja-JP" altLang="en-US" dirty="0" smtClean="0">
                <a:solidFill>
                  <a:srgbClr val="FF0000"/>
                </a:solidFill>
              </a:rPr>
              <a:t>向上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smtClean="0"/>
              <a:t>s13207</a:t>
            </a:r>
            <a:r>
              <a:rPr lang="ja-JP" altLang="en-US" smtClean="0"/>
              <a:t>回路：すべての</a:t>
            </a:r>
            <a:r>
              <a:rPr lang="ja-JP" altLang="en-US" dirty="0"/>
              <a:t>キャプチャ数において故障検出率が</a:t>
            </a:r>
            <a:r>
              <a:rPr lang="ja-JP" altLang="en-US" dirty="0" smtClean="0">
                <a:solidFill>
                  <a:srgbClr val="00B0F0"/>
                </a:solidFill>
              </a:rPr>
              <a:t>悪化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CP </a:t>
            </a:r>
            <a:r>
              <a:rPr lang="ja-JP" altLang="en-US" dirty="0"/>
              <a:t>挿入</a:t>
            </a:r>
            <a:r>
              <a:rPr lang="ja-JP" altLang="en-US" dirty="0" smtClean="0"/>
              <a:t>箇所を</a:t>
            </a:r>
            <a:r>
              <a:rPr lang="ja-JP" altLang="en-US" dirty="0"/>
              <a:t>ランダムに</a:t>
            </a:r>
            <a:r>
              <a:rPr lang="ja-JP" altLang="en-US" dirty="0" smtClean="0"/>
              <a:t>選定</a:t>
            </a:r>
            <a:r>
              <a:rPr lang="ja-JP" altLang="en-US" dirty="0"/>
              <a:t>したこと</a:t>
            </a:r>
            <a:r>
              <a:rPr lang="ja-JP" altLang="en-US" dirty="0" smtClean="0"/>
              <a:t>が原因</a:t>
            </a:r>
            <a:r>
              <a:rPr lang="ja-JP" altLang="en-US" dirty="0"/>
              <a:t>である可能性が</a:t>
            </a:r>
            <a:r>
              <a:rPr lang="ja-JP" altLang="en-US" dirty="0" smtClean="0"/>
              <a:t>高い</a:t>
            </a:r>
            <a:endParaRPr lang="en-US" altLang="ja-JP" dirty="0"/>
          </a:p>
          <a:p>
            <a:pPr marL="292608" lvl="1" indent="0">
              <a:buNone/>
            </a:pPr>
            <a:r>
              <a:rPr kumimoji="1" lang="ja-JP" altLang="en-US" dirty="0" smtClean="0"/>
              <a:t>→</a:t>
            </a:r>
            <a:r>
              <a:rPr lang="en-US" altLang="ja-JP" dirty="0"/>
              <a:t>CP </a:t>
            </a:r>
            <a:r>
              <a:rPr lang="ja-JP" altLang="en-US" dirty="0"/>
              <a:t>挿入箇所選定</a:t>
            </a:r>
            <a:r>
              <a:rPr lang="ja-JP" altLang="en-US" dirty="0" smtClean="0"/>
              <a:t>手法に関して、より</a:t>
            </a:r>
            <a:r>
              <a:rPr lang="ja-JP" altLang="en-US" dirty="0"/>
              <a:t>適した選定点の</a:t>
            </a:r>
            <a:r>
              <a:rPr lang="ja-JP" altLang="en-US" dirty="0" smtClean="0"/>
              <a:t>提案が必要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まとめ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先行研究で作成された故障シミュレータに、遅延故障検出機能を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拡張機能として実装した</a:t>
            </a:r>
            <a:endParaRPr lang="en-US" altLang="ja-JP" dirty="0"/>
          </a:p>
          <a:p>
            <a:r>
              <a:rPr lang="ja-JP" altLang="ja-JP" dirty="0"/>
              <a:t>遅延故障検出について検証を行った結果、故障検出能力低下問題は遅延故障においても存在することが</a:t>
            </a:r>
            <a:r>
              <a:rPr lang="ja-JP" altLang="ja-JP" dirty="0" smtClean="0"/>
              <a:t>明らか</a:t>
            </a:r>
            <a:r>
              <a:rPr lang="ja-JP" altLang="en-US" dirty="0" smtClean="0"/>
              <a:t>となった</a:t>
            </a:r>
            <a:endParaRPr lang="en-US" altLang="ja-JP" dirty="0" smtClean="0"/>
          </a:p>
          <a:p>
            <a:r>
              <a:rPr lang="en-US" altLang="ja-JP" dirty="0" smtClean="0"/>
              <a:t>FF-CPI</a:t>
            </a:r>
            <a:r>
              <a:rPr lang="ja-JP" altLang="en-US" dirty="0" smtClean="0"/>
              <a:t>技術を使用し、検出率がどの程度向上するか検証した</a:t>
            </a:r>
            <a:endParaRPr lang="en-US" altLang="ja-JP" dirty="0" smtClean="0"/>
          </a:p>
          <a:p>
            <a:r>
              <a:rPr kumimoji="1" lang="en-US" altLang="ja-JP" dirty="0" smtClean="0"/>
              <a:t>CP</a:t>
            </a:r>
            <a:r>
              <a:rPr kumimoji="1" lang="ja-JP" altLang="en-US" dirty="0" smtClean="0"/>
              <a:t>ランダム</a:t>
            </a:r>
            <a:r>
              <a:rPr kumimoji="1" lang="ja-JP" altLang="en-US" dirty="0"/>
              <a:t>挿入</a:t>
            </a:r>
            <a:r>
              <a:rPr kumimoji="1" lang="ja-JP" altLang="en-US" dirty="0" smtClean="0"/>
              <a:t>ではあまり良い結果が得られなかった</a:t>
            </a:r>
            <a:endParaRPr lang="en-US" altLang="ja-JP" dirty="0"/>
          </a:p>
          <a:p>
            <a:pPr marL="201168" lvl="1" indent="0">
              <a:buNone/>
            </a:pPr>
            <a:r>
              <a:rPr kumimoji="1" lang="ja-JP" altLang="en-US" dirty="0" smtClean="0"/>
              <a:t>→今後の課題：</a:t>
            </a:r>
            <a:r>
              <a:rPr lang="en-US" altLang="ja-JP" dirty="0"/>
              <a:t> CP </a:t>
            </a:r>
            <a:r>
              <a:rPr lang="ja-JP" altLang="en-US" dirty="0"/>
              <a:t>挿入箇所</a:t>
            </a:r>
            <a:r>
              <a:rPr lang="ja-JP" altLang="en-US" dirty="0" smtClean="0"/>
              <a:t>選定の最適化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6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故障検出能力低下問題</a:t>
            </a:r>
            <a:endParaRPr kumimoji="1" lang="ja-JP" altLang="en-US" sz="4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832411"/>
            <a:ext cx="7543801" cy="4036683"/>
          </a:xfrm>
          <a:prstGeom prst="rect">
            <a:avLst/>
          </a:prstGeo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0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FF</a:t>
            </a:r>
            <a:r>
              <a:rPr lang="ja-JP" altLang="en-US" sz="4000" dirty="0"/>
              <a:t>制御点挿入技術</a:t>
            </a:r>
            <a:r>
              <a:rPr lang="en-US" altLang="ja-JP" sz="4000" dirty="0"/>
              <a:t>(FF-CPI)</a:t>
            </a:r>
            <a:endParaRPr kumimoji="1" lang="ja-JP" altLang="en-US" sz="4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66" y="2685273"/>
            <a:ext cx="4734586" cy="2715004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263457" y="5548026"/>
            <a:ext cx="7543801" cy="6917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err="1" smtClean="0"/>
              <a:t>Ti</a:t>
            </a:r>
            <a:r>
              <a:rPr lang="en-US" altLang="ja-JP" dirty="0"/>
              <a:t>: </a:t>
            </a:r>
            <a:r>
              <a:rPr lang="ja-JP" altLang="en-US" dirty="0"/>
              <a:t>現在のキャプチャサイクルで適用された</a:t>
            </a:r>
            <a:r>
              <a:rPr lang="ja-JP" altLang="en-US" dirty="0" smtClean="0"/>
              <a:t>テストパターン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Ri</a:t>
            </a:r>
            <a:r>
              <a:rPr lang="en-US" altLang="ja-JP" dirty="0"/>
              <a:t>:</a:t>
            </a:r>
            <a:r>
              <a:rPr lang="ja-JP" altLang="en-US" dirty="0"/>
              <a:t>現在のキャ プチャサイクルで適用されたテストパターンの</a:t>
            </a:r>
            <a:r>
              <a:rPr lang="ja-JP" altLang="en-US" dirty="0" smtClean="0"/>
              <a:t>レスポンス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5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遅延</a:t>
            </a:r>
            <a:r>
              <a:rPr kumimoji="1" lang="ja-JP" altLang="en-US" sz="4000" dirty="0" smtClean="0"/>
              <a:t>故障のテスト方法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9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変化前</a:t>
            </a:r>
            <a:r>
              <a:rPr lang="ja-JP" altLang="en-US" dirty="0" smtClean="0"/>
              <a:t>の信号値</a:t>
            </a:r>
            <a:r>
              <a:rPr lang="ja-JP" altLang="en-US" dirty="0"/>
              <a:t>を設定するためのテストパターン</a:t>
            </a:r>
            <a:r>
              <a:rPr lang="ja-JP" altLang="en-US" dirty="0" smtClean="0"/>
              <a:t>と変化後</a:t>
            </a:r>
            <a:r>
              <a:rPr lang="ja-JP" altLang="en-US" dirty="0"/>
              <a:t>の値をキャプチャするための</a:t>
            </a:r>
            <a:r>
              <a:rPr lang="ja-JP" altLang="en-US" dirty="0" smtClean="0"/>
              <a:t>テストパターンの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つを</a:t>
            </a:r>
            <a:r>
              <a:rPr lang="ja-JP" altLang="en-US" dirty="0"/>
              <a:t>連続して印加する必要がある</a:t>
            </a:r>
            <a:endParaRPr kumimoji="1" lang="en-US" altLang="ja-JP" dirty="0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6F52AA42-E41D-4DCD-8ACC-B4FC35A39669}"/>
              </a:ext>
            </a:extLst>
          </p:cNvPr>
          <p:cNvSpPr txBox="1">
            <a:spLocks/>
          </p:cNvSpPr>
          <p:nvPr/>
        </p:nvSpPr>
        <p:spPr>
          <a:xfrm>
            <a:off x="822959" y="5238398"/>
            <a:ext cx="7543801" cy="7996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信号線の論理値が</a:t>
            </a:r>
            <a:r>
              <a:rPr lang="ja-JP" altLang="en-US" dirty="0">
                <a:solidFill>
                  <a:srgbClr val="FF0000"/>
                </a:solidFill>
              </a:rPr>
              <a:t>立ち上がった時</a:t>
            </a:r>
            <a:r>
              <a:rPr lang="ja-JP" altLang="en-US" dirty="0"/>
              <a:t>もしくは</a:t>
            </a:r>
            <a:r>
              <a:rPr lang="ja-JP" altLang="en-US" dirty="0">
                <a:solidFill>
                  <a:srgbClr val="FF0000"/>
                </a:solidFill>
              </a:rPr>
              <a:t>立ち下がった時</a:t>
            </a:r>
            <a:r>
              <a:rPr lang="ja-JP" altLang="en-US" dirty="0"/>
              <a:t>にのみ遅延故障の検出が可能になる</a:t>
            </a:r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50" y="2418604"/>
            <a:ext cx="496321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3C9E4-D288-409B-8283-77F01A6B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スキャンテスト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7CF6B-EC40-4B81-869D-844B7D33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14144"/>
          </a:xfrm>
        </p:spPr>
        <p:txBody>
          <a:bodyPr/>
          <a:lstStyle/>
          <a:p>
            <a:r>
              <a:rPr kumimoji="1" lang="ja-JP" altLang="en-US" dirty="0"/>
              <a:t>組み合わせ回路にフリップフロップを取り付けることで，回路のテストや内部状態の制御・観測を容易にしたもの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BD8396C-D8E9-42F7-A5E5-1C7A643B147A}"/>
              </a:ext>
            </a:extLst>
          </p:cNvPr>
          <p:cNvCxnSpPr>
            <a:stCxn id="33" idx="0"/>
            <a:endCxn id="9" idx="1"/>
          </p:cNvCxnSpPr>
          <p:nvPr/>
        </p:nvCxnSpPr>
        <p:spPr>
          <a:xfrm flipV="1">
            <a:off x="5570251" y="4556730"/>
            <a:ext cx="188027" cy="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A8D61C4-D207-4301-B3C9-61D00EF3F5F9}"/>
              </a:ext>
            </a:extLst>
          </p:cNvPr>
          <p:cNvCxnSpPr/>
          <p:nvPr/>
        </p:nvCxnSpPr>
        <p:spPr>
          <a:xfrm flipH="1" flipV="1">
            <a:off x="1676275" y="3346804"/>
            <a:ext cx="5606815" cy="11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3C9A8F5-4E2F-4C6F-801D-C7CDE7A972EA}"/>
              </a:ext>
            </a:extLst>
          </p:cNvPr>
          <p:cNvCxnSpPr/>
          <p:nvPr/>
        </p:nvCxnSpPr>
        <p:spPr>
          <a:xfrm flipH="1">
            <a:off x="1694205" y="3600537"/>
            <a:ext cx="5588885" cy="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2350048-6A74-44B4-8779-82697B8EAF4A}"/>
              </a:ext>
            </a:extLst>
          </p:cNvPr>
          <p:cNvCxnSpPr/>
          <p:nvPr/>
        </p:nvCxnSpPr>
        <p:spPr>
          <a:xfrm flipH="1" flipV="1">
            <a:off x="1676275" y="3080234"/>
            <a:ext cx="5606815" cy="2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5C0948-0027-4F11-A6EA-CD47E82FF954}"/>
              </a:ext>
            </a:extLst>
          </p:cNvPr>
          <p:cNvSpPr/>
          <p:nvPr/>
        </p:nvSpPr>
        <p:spPr>
          <a:xfrm>
            <a:off x="4379582" y="4346684"/>
            <a:ext cx="511668" cy="318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268425B-1A60-4F79-9865-3D75EDECEB7B}"/>
              </a:ext>
            </a:extLst>
          </p:cNvPr>
          <p:cNvSpPr/>
          <p:nvPr/>
        </p:nvSpPr>
        <p:spPr>
          <a:xfrm>
            <a:off x="5758278" y="4302275"/>
            <a:ext cx="591576" cy="508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0" name="カギ線コネクタ 44">
            <a:extLst>
              <a:ext uri="{FF2B5EF4-FFF2-40B4-BE49-F238E27FC236}">
                <a16:creationId xmlns:a16="http://schemas.microsoft.com/office/drawing/2014/main" id="{A5C25792-94C6-4921-A039-C74D9D5779C3}"/>
              </a:ext>
            </a:extLst>
          </p:cNvPr>
          <p:cNvCxnSpPr>
            <a:stCxn id="13" idx="2"/>
          </p:cNvCxnSpPr>
          <p:nvPr/>
        </p:nvCxnSpPr>
        <p:spPr>
          <a:xfrm rot="10800000">
            <a:off x="3676742" y="3908207"/>
            <a:ext cx="162628" cy="5159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台形 10">
            <a:extLst>
              <a:ext uri="{FF2B5EF4-FFF2-40B4-BE49-F238E27FC236}">
                <a16:creationId xmlns:a16="http://schemas.microsoft.com/office/drawing/2014/main" id="{03FEE48F-0465-42EB-84A9-4C9AC8F25E79}"/>
              </a:ext>
            </a:extLst>
          </p:cNvPr>
          <p:cNvSpPr/>
          <p:nvPr/>
        </p:nvSpPr>
        <p:spPr>
          <a:xfrm rot="5400000">
            <a:off x="3774753" y="4421846"/>
            <a:ext cx="324576" cy="17243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2" name="台形 11">
            <a:extLst>
              <a:ext uri="{FF2B5EF4-FFF2-40B4-BE49-F238E27FC236}">
                <a16:creationId xmlns:a16="http://schemas.microsoft.com/office/drawing/2014/main" id="{BE9B04E6-FB89-4C0F-A131-2812515A1CDD}"/>
              </a:ext>
            </a:extLst>
          </p:cNvPr>
          <p:cNvSpPr/>
          <p:nvPr/>
        </p:nvSpPr>
        <p:spPr>
          <a:xfrm rot="5400000">
            <a:off x="3814698" y="4489577"/>
            <a:ext cx="214657" cy="155513"/>
          </a:xfrm>
          <a:prstGeom prst="trapezoi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13F2CEFD-CD7B-42C3-B756-02C0BA466130}"/>
              </a:ext>
            </a:extLst>
          </p:cNvPr>
          <p:cNvSpPr/>
          <p:nvPr/>
        </p:nvSpPr>
        <p:spPr>
          <a:xfrm rot="5400000">
            <a:off x="3827864" y="4343936"/>
            <a:ext cx="183425" cy="160413"/>
          </a:xfrm>
          <a:prstGeom prst="trapezoi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4D0BC0-9561-49F5-B930-D00FB3E3B23C}"/>
              </a:ext>
            </a:extLst>
          </p:cNvPr>
          <p:cNvCxnSpPr>
            <a:stCxn id="11" idx="0"/>
            <a:endCxn id="8" idx="1"/>
          </p:cNvCxnSpPr>
          <p:nvPr/>
        </p:nvCxnSpPr>
        <p:spPr>
          <a:xfrm flipV="1">
            <a:off x="4023260" y="4505862"/>
            <a:ext cx="356322" cy="2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76">
            <a:extLst>
              <a:ext uri="{FF2B5EF4-FFF2-40B4-BE49-F238E27FC236}">
                <a16:creationId xmlns:a16="http://schemas.microsoft.com/office/drawing/2014/main" id="{F146A6B2-7A66-4A86-8151-B586A3359DAF}"/>
              </a:ext>
            </a:extLst>
          </p:cNvPr>
          <p:cNvCxnSpPr>
            <a:stCxn id="12" idx="2"/>
            <a:endCxn id="18" idx="4"/>
          </p:cNvCxnSpPr>
          <p:nvPr/>
        </p:nvCxnSpPr>
        <p:spPr>
          <a:xfrm rot="10800000">
            <a:off x="3548588" y="4506870"/>
            <a:ext cx="295682" cy="604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95EB830-BADA-4D4D-9C05-51CA6F240296}"/>
              </a:ext>
            </a:extLst>
          </p:cNvPr>
          <p:cNvCxnSpPr>
            <a:stCxn id="12" idx="3"/>
            <a:endCxn id="19" idx="0"/>
          </p:cNvCxnSpPr>
          <p:nvPr/>
        </p:nvCxnSpPr>
        <p:spPr>
          <a:xfrm>
            <a:off x="3922026" y="4655223"/>
            <a:ext cx="224" cy="425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F4795E5-2BD4-44A2-8D5F-3FBF6ACCA178}"/>
              </a:ext>
            </a:extLst>
          </p:cNvPr>
          <p:cNvCxnSpPr>
            <a:stCxn id="18" idx="2"/>
            <a:endCxn id="22" idx="3"/>
          </p:cNvCxnSpPr>
          <p:nvPr/>
        </p:nvCxnSpPr>
        <p:spPr>
          <a:xfrm flipH="1">
            <a:off x="3334945" y="4463827"/>
            <a:ext cx="173615" cy="3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4DCF7A05-BEC7-48AF-B1B5-4CD5AEB70744}"/>
              </a:ext>
            </a:extLst>
          </p:cNvPr>
          <p:cNvSpPr/>
          <p:nvPr/>
        </p:nvSpPr>
        <p:spPr>
          <a:xfrm>
            <a:off x="3508560" y="4420785"/>
            <a:ext cx="80055" cy="8608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85CA3660-BA02-45A2-AE5B-79F2A3BD81C6}"/>
              </a:ext>
            </a:extLst>
          </p:cNvPr>
          <p:cNvSpPr/>
          <p:nvPr/>
        </p:nvSpPr>
        <p:spPr>
          <a:xfrm>
            <a:off x="3882222" y="5080515"/>
            <a:ext cx="80055" cy="8608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927E28D-9DDF-450C-A15F-5F1B5D5E0F82}"/>
              </a:ext>
            </a:extLst>
          </p:cNvPr>
          <p:cNvSpPr/>
          <p:nvPr/>
        </p:nvSpPr>
        <p:spPr>
          <a:xfrm>
            <a:off x="4379579" y="4328759"/>
            <a:ext cx="521590" cy="52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604D429-1B09-491F-A2E6-EFB72EEA710F}"/>
              </a:ext>
            </a:extLst>
          </p:cNvPr>
          <p:cNvSpPr/>
          <p:nvPr/>
        </p:nvSpPr>
        <p:spPr>
          <a:xfrm>
            <a:off x="5755209" y="4463227"/>
            <a:ext cx="591576" cy="191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90795F8-D677-4F47-B3D5-BBD083AB6547}"/>
              </a:ext>
            </a:extLst>
          </p:cNvPr>
          <p:cNvSpPr/>
          <p:nvPr/>
        </p:nvSpPr>
        <p:spPr>
          <a:xfrm>
            <a:off x="2734109" y="4333389"/>
            <a:ext cx="600836" cy="268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65C6E1E-D45D-4F9A-8FC1-0704DF275794}"/>
              </a:ext>
            </a:extLst>
          </p:cNvPr>
          <p:cNvSpPr/>
          <p:nvPr/>
        </p:nvSpPr>
        <p:spPr>
          <a:xfrm>
            <a:off x="2734096" y="4335597"/>
            <a:ext cx="591882" cy="5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4" name="カギ線コネクタ 104">
            <a:extLst>
              <a:ext uri="{FF2B5EF4-FFF2-40B4-BE49-F238E27FC236}">
                <a16:creationId xmlns:a16="http://schemas.microsoft.com/office/drawing/2014/main" id="{7F29151F-9129-43A8-AA1D-0E065BAEE84C}"/>
              </a:ext>
            </a:extLst>
          </p:cNvPr>
          <p:cNvCxnSpPr>
            <a:stCxn id="27" idx="2"/>
          </p:cNvCxnSpPr>
          <p:nvPr/>
        </p:nvCxnSpPr>
        <p:spPr>
          <a:xfrm rot="10800000">
            <a:off x="2255455" y="3812482"/>
            <a:ext cx="64671" cy="5860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台形 24">
            <a:extLst>
              <a:ext uri="{FF2B5EF4-FFF2-40B4-BE49-F238E27FC236}">
                <a16:creationId xmlns:a16="http://schemas.microsoft.com/office/drawing/2014/main" id="{0091798A-5F30-4FFA-AEFD-A8B900453C5F}"/>
              </a:ext>
            </a:extLst>
          </p:cNvPr>
          <p:cNvSpPr/>
          <p:nvPr/>
        </p:nvSpPr>
        <p:spPr>
          <a:xfrm rot="5400000">
            <a:off x="2235496" y="4384685"/>
            <a:ext cx="342274" cy="16263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台形 25">
            <a:extLst>
              <a:ext uri="{FF2B5EF4-FFF2-40B4-BE49-F238E27FC236}">
                <a16:creationId xmlns:a16="http://schemas.microsoft.com/office/drawing/2014/main" id="{F0D30D09-FAF5-4515-B0D3-986C6F9FD55D}"/>
              </a:ext>
            </a:extLst>
          </p:cNvPr>
          <p:cNvSpPr/>
          <p:nvPr/>
        </p:nvSpPr>
        <p:spPr>
          <a:xfrm rot="5400000">
            <a:off x="2286820" y="4441203"/>
            <a:ext cx="238591" cy="153279"/>
          </a:xfrm>
          <a:prstGeom prst="trapezoi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7" name="台形 26">
            <a:extLst>
              <a:ext uri="{FF2B5EF4-FFF2-40B4-BE49-F238E27FC236}">
                <a16:creationId xmlns:a16="http://schemas.microsoft.com/office/drawing/2014/main" id="{2DEFA203-FDC8-4918-B7AF-83074FBD39DA}"/>
              </a:ext>
            </a:extLst>
          </p:cNvPr>
          <p:cNvSpPr/>
          <p:nvPr/>
        </p:nvSpPr>
        <p:spPr>
          <a:xfrm rot="5400000">
            <a:off x="2296506" y="4314634"/>
            <a:ext cx="215059" cy="167822"/>
          </a:xfrm>
          <a:prstGeom prst="trapezoi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0547C8F-B0CA-45A9-A2F2-9842FC1BA6BA}"/>
              </a:ext>
            </a:extLst>
          </p:cNvPr>
          <p:cNvCxnSpPr>
            <a:stCxn id="25" idx="0"/>
            <a:endCxn id="22" idx="1"/>
          </p:cNvCxnSpPr>
          <p:nvPr/>
        </p:nvCxnSpPr>
        <p:spPr>
          <a:xfrm>
            <a:off x="2487949" y="4466001"/>
            <a:ext cx="246160" cy="1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77CABA-D575-40AD-BEA0-D936D6C97307}"/>
              </a:ext>
            </a:extLst>
          </p:cNvPr>
          <p:cNvCxnSpPr>
            <a:stCxn id="26" idx="3"/>
            <a:endCxn id="31" idx="0"/>
          </p:cNvCxnSpPr>
          <p:nvPr/>
        </p:nvCxnSpPr>
        <p:spPr>
          <a:xfrm>
            <a:off x="2406115" y="4617978"/>
            <a:ext cx="753" cy="46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86D5EEA-D01D-40B8-B9C2-5785042B73B4}"/>
              </a:ext>
            </a:extLst>
          </p:cNvPr>
          <p:cNvCxnSpPr>
            <a:stCxn id="26" idx="2"/>
          </p:cNvCxnSpPr>
          <p:nvPr/>
        </p:nvCxnSpPr>
        <p:spPr>
          <a:xfrm flipH="1" flipV="1">
            <a:off x="1830939" y="4509923"/>
            <a:ext cx="498537" cy="7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EEB28578-CB29-4C71-9F3E-1F31C4698A68}"/>
              </a:ext>
            </a:extLst>
          </p:cNvPr>
          <p:cNvSpPr/>
          <p:nvPr/>
        </p:nvSpPr>
        <p:spPr>
          <a:xfrm>
            <a:off x="2366840" y="5079047"/>
            <a:ext cx="80055" cy="8608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32" name="カギ線コネクタ 124">
            <a:extLst>
              <a:ext uri="{FF2B5EF4-FFF2-40B4-BE49-F238E27FC236}">
                <a16:creationId xmlns:a16="http://schemas.microsoft.com/office/drawing/2014/main" id="{34323A16-0EFB-4318-80C1-063111FF0A75}"/>
              </a:ext>
            </a:extLst>
          </p:cNvPr>
          <p:cNvCxnSpPr>
            <a:stCxn id="35" idx="2"/>
          </p:cNvCxnSpPr>
          <p:nvPr/>
        </p:nvCxnSpPr>
        <p:spPr>
          <a:xfrm rot="10800000">
            <a:off x="5199625" y="3938129"/>
            <a:ext cx="198757" cy="5318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台形 32">
            <a:extLst>
              <a:ext uri="{FF2B5EF4-FFF2-40B4-BE49-F238E27FC236}">
                <a16:creationId xmlns:a16="http://schemas.microsoft.com/office/drawing/2014/main" id="{B747B39D-2FC0-46CF-BBD2-F584F6C9AAB3}"/>
              </a:ext>
            </a:extLst>
          </p:cNvPr>
          <p:cNvSpPr/>
          <p:nvPr/>
        </p:nvSpPr>
        <p:spPr>
          <a:xfrm rot="5400000">
            <a:off x="5341685" y="4480524"/>
            <a:ext cx="303194" cy="15393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4" name="台形 33">
            <a:extLst>
              <a:ext uri="{FF2B5EF4-FFF2-40B4-BE49-F238E27FC236}">
                <a16:creationId xmlns:a16="http://schemas.microsoft.com/office/drawing/2014/main" id="{1B21CA12-EFCE-45B2-9604-9F7CA1033D5F}"/>
              </a:ext>
            </a:extLst>
          </p:cNvPr>
          <p:cNvSpPr/>
          <p:nvPr/>
        </p:nvSpPr>
        <p:spPr>
          <a:xfrm rot="5400000">
            <a:off x="5380593" y="4510622"/>
            <a:ext cx="242467" cy="190550"/>
          </a:xfrm>
          <a:prstGeom prst="trapezoi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5" name="台形 34">
            <a:extLst>
              <a:ext uri="{FF2B5EF4-FFF2-40B4-BE49-F238E27FC236}">
                <a16:creationId xmlns:a16="http://schemas.microsoft.com/office/drawing/2014/main" id="{75CB735A-A19B-49D7-8909-08162AA66B6D}"/>
              </a:ext>
            </a:extLst>
          </p:cNvPr>
          <p:cNvSpPr/>
          <p:nvPr/>
        </p:nvSpPr>
        <p:spPr>
          <a:xfrm rot="5400000">
            <a:off x="5399113" y="4324480"/>
            <a:ext cx="217887" cy="219352"/>
          </a:xfrm>
          <a:prstGeom prst="trapezoi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241CF7D-5198-4280-8C43-5933A0ECA5ED}"/>
              </a:ext>
            </a:extLst>
          </p:cNvPr>
          <p:cNvCxnSpPr>
            <a:stCxn id="34" idx="3"/>
            <a:endCxn id="38" idx="0"/>
          </p:cNvCxnSpPr>
          <p:nvPr/>
        </p:nvCxnSpPr>
        <p:spPr>
          <a:xfrm>
            <a:off x="5501827" y="4703312"/>
            <a:ext cx="3837" cy="37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0FEEDA2-2A75-4F34-B323-1132376719FE}"/>
              </a:ext>
            </a:extLst>
          </p:cNvPr>
          <p:cNvCxnSpPr>
            <a:stCxn id="31" idx="2"/>
          </p:cNvCxnSpPr>
          <p:nvPr/>
        </p:nvCxnSpPr>
        <p:spPr>
          <a:xfrm flipH="1" flipV="1">
            <a:off x="1735834" y="5119023"/>
            <a:ext cx="631006" cy="3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15A5EF0E-6A9A-442E-BDD7-5BD2DED1C361}"/>
              </a:ext>
            </a:extLst>
          </p:cNvPr>
          <p:cNvSpPr/>
          <p:nvPr/>
        </p:nvSpPr>
        <p:spPr>
          <a:xfrm>
            <a:off x="5465636" y="5076157"/>
            <a:ext cx="80055" cy="8608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39" name="カギ線コネクタ 136">
            <a:extLst>
              <a:ext uri="{FF2B5EF4-FFF2-40B4-BE49-F238E27FC236}">
                <a16:creationId xmlns:a16="http://schemas.microsoft.com/office/drawing/2014/main" id="{DCA1B50B-B97D-47D2-8E77-092FE104AB74}"/>
              </a:ext>
            </a:extLst>
          </p:cNvPr>
          <p:cNvCxnSpPr>
            <a:stCxn id="34" idx="2"/>
            <a:endCxn id="41" idx="4"/>
          </p:cNvCxnSpPr>
          <p:nvPr/>
        </p:nvCxnSpPr>
        <p:spPr>
          <a:xfrm rot="10800000">
            <a:off x="5078618" y="4548502"/>
            <a:ext cx="327935" cy="573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9336DC3-36BD-4CDD-B25E-3AC1FFCFF6DC}"/>
              </a:ext>
            </a:extLst>
          </p:cNvPr>
          <p:cNvCxnSpPr>
            <a:stCxn id="41" idx="2"/>
            <a:endCxn id="8" idx="3"/>
          </p:cNvCxnSpPr>
          <p:nvPr/>
        </p:nvCxnSpPr>
        <p:spPr>
          <a:xfrm flipH="1">
            <a:off x="4891250" y="4505459"/>
            <a:ext cx="147339" cy="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AD783F39-E4B5-4B54-BB30-02F5455CD33A}"/>
              </a:ext>
            </a:extLst>
          </p:cNvPr>
          <p:cNvSpPr/>
          <p:nvPr/>
        </p:nvSpPr>
        <p:spPr>
          <a:xfrm>
            <a:off x="5038589" y="4462417"/>
            <a:ext cx="80055" cy="8608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F95096A-A825-442D-B2C1-3DADD4543C0B}"/>
              </a:ext>
            </a:extLst>
          </p:cNvPr>
          <p:cNvCxnSpPr>
            <a:stCxn id="19" idx="2"/>
            <a:endCxn id="31" idx="6"/>
          </p:cNvCxnSpPr>
          <p:nvPr/>
        </p:nvCxnSpPr>
        <p:spPr>
          <a:xfrm flipH="1" flipV="1">
            <a:off x="2446895" y="5122089"/>
            <a:ext cx="1435327" cy="1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EE3A835-0127-48EA-921F-97687AEEE020}"/>
              </a:ext>
            </a:extLst>
          </p:cNvPr>
          <p:cNvCxnSpPr>
            <a:stCxn id="38" idx="2"/>
            <a:endCxn id="19" idx="6"/>
          </p:cNvCxnSpPr>
          <p:nvPr/>
        </p:nvCxnSpPr>
        <p:spPr>
          <a:xfrm flipH="1">
            <a:off x="3962277" y="5119199"/>
            <a:ext cx="1503359" cy="4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278AD74-4531-4AC9-A35A-57429739F052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3548587" y="3784363"/>
            <a:ext cx="1" cy="636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BE7898E-8BAB-410A-9C7E-937DA62A8547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5078616" y="3823059"/>
            <a:ext cx="1" cy="639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97ECCF0-5BF9-4A2D-A956-FDA1E1540F87}"/>
              </a:ext>
            </a:extLst>
          </p:cNvPr>
          <p:cNvCxnSpPr/>
          <p:nvPr/>
        </p:nvCxnSpPr>
        <p:spPr>
          <a:xfrm flipH="1">
            <a:off x="1676276" y="2817483"/>
            <a:ext cx="5606814" cy="3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F0B991-4E38-470D-AED5-1085E58830B6}"/>
              </a:ext>
            </a:extLst>
          </p:cNvPr>
          <p:cNvCxnSpPr>
            <a:stCxn id="48" idx="2"/>
            <a:endCxn id="21" idx="3"/>
          </p:cNvCxnSpPr>
          <p:nvPr/>
        </p:nvCxnSpPr>
        <p:spPr>
          <a:xfrm flipH="1" flipV="1">
            <a:off x="6346785" y="4559225"/>
            <a:ext cx="188910" cy="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BF2F734B-D6F8-4D89-887E-94DAC90D84EC}"/>
              </a:ext>
            </a:extLst>
          </p:cNvPr>
          <p:cNvSpPr/>
          <p:nvPr/>
        </p:nvSpPr>
        <p:spPr>
          <a:xfrm>
            <a:off x="6535695" y="4516201"/>
            <a:ext cx="80055" cy="8608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230BFB7-82E5-421E-8FC4-AD8FAD2BFB70}"/>
              </a:ext>
            </a:extLst>
          </p:cNvPr>
          <p:cNvCxnSpPr>
            <a:endCxn id="48" idx="6"/>
          </p:cNvCxnSpPr>
          <p:nvPr/>
        </p:nvCxnSpPr>
        <p:spPr>
          <a:xfrm flipH="1">
            <a:off x="6615750" y="4557493"/>
            <a:ext cx="389430" cy="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B889E85-FB7F-4D6F-A22E-302DEF850D9C}"/>
              </a:ext>
            </a:extLst>
          </p:cNvPr>
          <p:cNvCxnSpPr>
            <a:endCxn id="48" idx="0"/>
          </p:cNvCxnSpPr>
          <p:nvPr/>
        </p:nvCxnSpPr>
        <p:spPr>
          <a:xfrm>
            <a:off x="6575722" y="3738603"/>
            <a:ext cx="1" cy="77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CABA9EB-D491-4EA0-9CBE-A209EDAECA8D}"/>
              </a:ext>
            </a:extLst>
          </p:cNvPr>
          <p:cNvSpPr/>
          <p:nvPr/>
        </p:nvSpPr>
        <p:spPr>
          <a:xfrm>
            <a:off x="2164244" y="2559878"/>
            <a:ext cx="4815511" cy="1372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組み合わせ回路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</a:p>
        </p:txBody>
      </p:sp>
      <p:sp>
        <p:nvSpPr>
          <p:cNvPr id="52" name="コンテンツ プレースホルダー 80">
            <a:extLst>
              <a:ext uri="{FF2B5EF4-FFF2-40B4-BE49-F238E27FC236}">
                <a16:creationId xmlns:a16="http://schemas.microsoft.com/office/drawing/2014/main" id="{68F69442-D1FB-4757-A2F9-F3A0E3661528}"/>
              </a:ext>
            </a:extLst>
          </p:cNvPr>
          <p:cNvSpPr txBox="1">
            <a:spLocks/>
          </p:cNvSpPr>
          <p:nvPr/>
        </p:nvSpPr>
        <p:spPr>
          <a:xfrm rot="5400000">
            <a:off x="2198379" y="4305541"/>
            <a:ext cx="352980" cy="238828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MUX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3" name="コンテンツ プレースホルダー 80">
            <a:extLst>
              <a:ext uri="{FF2B5EF4-FFF2-40B4-BE49-F238E27FC236}">
                <a16:creationId xmlns:a16="http://schemas.microsoft.com/office/drawing/2014/main" id="{7E432AC4-C105-4675-9C38-D8922CEE4925}"/>
              </a:ext>
            </a:extLst>
          </p:cNvPr>
          <p:cNvSpPr txBox="1">
            <a:spLocks/>
          </p:cNvSpPr>
          <p:nvPr/>
        </p:nvSpPr>
        <p:spPr>
          <a:xfrm rot="5400000">
            <a:off x="3712597" y="4339775"/>
            <a:ext cx="352980" cy="238828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MUX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4" name="コンテンツ プレースホルダー 80">
            <a:extLst>
              <a:ext uri="{FF2B5EF4-FFF2-40B4-BE49-F238E27FC236}">
                <a16:creationId xmlns:a16="http://schemas.microsoft.com/office/drawing/2014/main" id="{E13E5341-783E-4E7B-828B-86A96A55A122}"/>
              </a:ext>
            </a:extLst>
          </p:cNvPr>
          <p:cNvSpPr txBox="1">
            <a:spLocks/>
          </p:cNvSpPr>
          <p:nvPr/>
        </p:nvSpPr>
        <p:spPr>
          <a:xfrm rot="5400000">
            <a:off x="5274365" y="4394469"/>
            <a:ext cx="352980" cy="238828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MUX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5" name="コンテンツ プレースホルダー 80">
            <a:extLst>
              <a:ext uri="{FF2B5EF4-FFF2-40B4-BE49-F238E27FC236}">
                <a16:creationId xmlns:a16="http://schemas.microsoft.com/office/drawing/2014/main" id="{FC392F8E-7B8F-40EC-AB3D-F0025DEA6FDD}"/>
              </a:ext>
            </a:extLst>
          </p:cNvPr>
          <p:cNvSpPr txBox="1">
            <a:spLocks/>
          </p:cNvSpPr>
          <p:nvPr/>
        </p:nvSpPr>
        <p:spPr>
          <a:xfrm>
            <a:off x="5812326" y="4277779"/>
            <a:ext cx="588958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DQ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6" name="コンテンツ プレースホルダー 80">
            <a:extLst>
              <a:ext uri="{FF2B5EF4-FFF2-40B4-BE49-F238E27FC236}">
                <a16:creationId xmlns:a16="http://schemas.microsoft.com/office/drawing/2014/main" id="{5CACFBB7-BE83-4690-AFE2-AF58B36FC9BA}"/>
              </a:ext>
            </a:extLst>
          </p:cNvPr>
          <p:cNvSpPr txBox="1">
            <a:spLocks/>
          </p:cNvSpPr>
          <p:nvPr/>
        </p:nvSpPr>
        <p:spPr>
          <a:xfrm>
            <a:off x="4404236" y="4305224"/>
            <a:ext cx="588958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DQ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7" name="コンテンツ プレースホルダー 80">
            <a:extLst>
              <a:ext uri="{FF2B5EF4-FFF2-40B4-BE49-F238E27FC236}">
                <a16:creationId xmlns:a16="http://schemas.microsoft.com/office/drawing/2014/main" id="{23E0DA82-2F4A-4E6F-AE38-657812FC1558}"/>
              </a:ext>
            </a:extLst>
          </p:cNvPr>
          <p:cNvSpPr txBox="1">
            <a:spLocks/>
          </p:cNvSpPr>
          <p:nvPr/>
        </p:nvSpPr>
        <p:spPr>
          <a:xfrm>
            <a:off x="2791770" y="4322925"/>
            <a:ext cx="588958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DQ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4" name="コンテンツ プレースホルダー 80">
            <a:extLst>
              <a:ext uri="{FF2B5EF4-FFF2-40B4-BE49-F238E27FC236}">
                <a16:creationId xmlns:a16="http://schemas.microsoft.com/office/drawing/2014/main" id="{2DF64886-C282-466F-B471-0376096416ED}"/>
              </a:ext>
            </a:extLst>
          </p:cNvPr>
          <p:cNvSpPr txBox="1">
            <a:spLocks/>
          </p:cNvSpPr>
          <p:nvPr/>
        </p:nvSpPr>
        <p:spPr>
          <a:xfrm>
            <a:off x="742606" y="4962646"/>
            <a:ext cx="1404746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制御入力</a:t>
            </a:r>
          </a:p>
        </p:txBody>
      </p:sp>
      <p:sp>
        <p:nvSpPr>
          <p:cNvPr id="65" name="コンテンツ プレースホルダー 80">
            <a:extLst>
              <a:ext uri="{FF2B5EF4-FFF2-40B4-BE49-F238E27FC236}">
                <a16:creationId xmlns:a16="http://schemas.microsoft.com/office/drawing/2014/main" id="{64AADDE8-9674-41D1-9674-FC46D3B86D9F}"/>
              </a:ext>
            </a:extLst>
          </p:cNvPr>
          <p:cNvSpPr txBox="1">
            <a:spLocks/>
          </p:cNvSpPr>
          <p:nvPr/>
        </p:nvSpPr>
        <p:spPr>
          <a:xfrm>
            <a:off x="550361" y="4352699"/>
            <a:ext cx="1404746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スキャン入力</a:t>
            </a:r>
          </a:p>
        </p:txBody>
      </p:sp>
      <p:sp>
        <p:nvSpPr>
          <p:cNvPr id="66" name="コンテンツ プレースホルダー 80">
            <a:extLst>
              <a:ext uri="{FF2B5EF4-FFF2-40B4-BE49-F238E27FC236}">
                <a16:creationId xmlns:a16="http://schemas.microsoft.com/office/drawing/2014/main" id="{9A700C29-16D2-4115-9145-F4BA1A1EE734}"/>
              </a:ext>
            </a:extLst>
          </p:cNvPr>
          <p:cNvSpPr txBox="1">
            <a:spLocks/>
          </p:cNvSpPr>
          <p:nvPr/>
        </p:nvSpPr>
        <p:spPr>
          <a:xfrm>
            <a:off x="698292" y="3090316"/>
            <a:ext cx="1404746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外部入力</a:t>
            </a:r>
          </a:p>
        </p:txBody>
      </p:sp>
      <p:sp>
        <p:nvSpPr>
          <p:cNvPr id="67" name="コンテンツ プレースホルダー 80">
            <a:extLst>
              <a:ext uri="{FF2B5EF4-FFF2-40B4-BE49-F238E27FC236}">
                <a16:creationId xmlns:a16="http://schemas.microsoft.com/office/drawing/2014/main" id="{D1C4836D-D596-4F70-BBFB-9CC77C6D4900}"/>
              </a:ext>
            </a:extLst>
          </p:cNvPr>
          <p:cNvSpPr txBox="1">
            <a:spLocks/>
          </p:cNvSpPr>
          <p:nvPr/>
        </p:nvSpPr>
        <p:spPr>
          <a:xfrm>
            <a:off x="7344296" y="3090316"/>
            <a:ext cx="1404746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外部出力</a:t>
            </a:r>
          </a:p>
        </p:txBody>
      </p:sp>
      <p:sp>
        <p:nvSpPr>
          <p:cNvPr id="68" name="右矢印 123">
            <a:extLst>
              <a:ext uri="{FF2B5EF4-FFF2-40B4-BE49-F238E27FC236}">
                <a16:creationId xmlns:a16="http://schemas.microsoft.com/office/drawing/2014/main" id="{78F529FC-E9F6-433B-8A47-A1162D1D74AB}"/>
              </a:ext>
            </a:extLst>
          </p:cNvPr>
          <p:cNvSpPr/>
          <p:nvPr/>
        </p:nvSpPr>
        <p:spPr>
          <a:xfrm rot="5400000">
            <a:off x="2125554" y="4039284"/>
            <a:ext cx="470935" cy="16558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132">
            <a:extLst>
              <a:ext uri="{FF2B5EF4-FFF2-40B4-BE49-F238E27FC236}">
                <a16:creationId xmlns:a16="http://schemas.microsoft.com/office/drawing/2014/main" id="{BCD626FE-98FC-4C8A-9D5A-ABEFA5308801}"/>
              </a:ext>
            </a:extLst>
          </p:cNvPr>
          <p:cNvSpPr/>
          <p:nvPr/>
        </p:nvSpPr>
        <p:spPr>
          <a:xfrm rot="16200000">
            <a:off x="3230635" y="4046919"/>
            <a:ext cx="470935" cy="1655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右矢印 59">
            <a:extLst>
              <a:ext uri="{FF2B5EF4-FFF2-40B4-BE49-F238E27FC236}">
                <a16:creationId xmlns:a16="http://schemas.microsoft.com/office/drawing/2014/main" id="{4DF732E9-6E62-4C41-AB81-EA58FCB36FB7}"/>
              </a:ext>
            </a:extLst>
          </p:cNvPr>
          <p:cNvSpPr/>
          <p:nvPr/>
        </p:nvSpPr>
        <p:spPr>
          <a:xfrm rot="5400000">
            <a:off x="3534347" y="4049648"/>
            <a:ext cx="470935" cy="16558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右矢印 60">
            <a:extLst>
              <a:ext uri="{FF2B5EF4-FFF2-40B4-BE49-F238E27FC236}">
                <a16:creationId xmlns:a16="http://schemas.microsoft.com/office/drawing/2014/main" id="{BC9AFEFF-5137-4F72-885F-A3AF75B9CC05}"/>
              </a:ext>
            </a:extLst>
          </p:cNvPr>
          <p:cNvSpPr/>
          <p:nvPr/>
        </p:nvSpPr>
        <p:spPr>
          <a:xfrm rot="16200000">
            <a:off x="4755967" y="4056455"/>
            <a:ext cx="470935" cy="1655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右矢印 61">
            <a:extLst>
              <a:ext uri="{FF2B5EF4-FFF2-40B4-BE49-F238E27FC236}">
                <a16:creationId xmlns:a16="http://schemas.microsoft.com/office/drawing/2014/main" id="{1C5E8A5A-EACA-40AE-8134-39F869099EBA}"/>
              </a:ext>
            </a:extLst>
          </p:cNvPr>
          <p:cNvSpPr/>
          <p:nvPr/>
        </p:nvSpPr>
        <p:spPr>
          <a:xfrm rot="5400000">
            <a:off x="5070559" y="4054923"/>
            <a:ext cx="470935" cy="16558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64">
            <a:extLst>
              <a:ext uri="{FF2B5EF4-FFF2-40B4-BE49-F238E27FC236}">
                <a16:creationId xmlns:a16="http://schemas.microsoft.com/office/drawing/2014/main" id="{14152A15-56BB-40E5-AB5C-097588F46C88}"/>
              </a:ext>
            </a:extLst>
          </p:cNvPr>
          <p:cNvSpPr/>
          <p:nvPr/>
        </p:nvSpPr>
        <p:spPr>
          <a:xfrm rot="16200000">
            <a:off x="6256493" y="4054923"/>
            <a:ext cx="470935" cy="1655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30EF4E-57A5-48B0-AEA8-B42154FB8D52}"/>
              </a:ext>
            </a:extLst>
          </p:cNvPr>
          <p:cNvSpPr/>
          <p:nvPr/>
        </p:nvSpPr>
        <p:spPr>
          <a:xfrm>
            <a:off x="7497883" y="5333002"/>
            <a:ext cx="684007" cy="1974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C8F4629-7A12-4C08-80EC-E3CD029DC2CA}"/>
              </a:ext>
            </a:extLst>
          </p:cNvPr>
          <p:cNvSpPr/>
          <p:nvPr/>
        </p:nvSpPr>
        <p:spPr>
          <a:xfrm>
            <a:off x="7497882" y="5600701"/>
            <a:ext cx="684007" cy="1974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コンテンツ プレースホルダー 80">
            <a:extLst>
              <a:ext uri="{FF2B5EF4-FFF2-40B4-BE49-F238E27FC236}">
                <a16:creationId xmlns:a16="http://schemas.microsoft.com/office/drawing/2014/main" id="{71CE8D51-DD1B-492B-A934-D0DFCF92437E}"/>
              </a:ext>
            </a:extLst>
          </p:cNvPr>
          <p:cNvSpPr txBox="1">
            <a:spLocks/>
          </p:cNvSpPr>
          <p:nvPr/>
        </p:nvSpPr>
        <p:spPr>
          <a:xfrm>
            <a:off x="8160084" y="5294141"/>
            <a:ext cx="588958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入力</a:t>
            </a:r>
          </a:p>
        </p:txBody>
      </p:sp>
      <p:sp>
        <p:nvSpPr>
          <p:cNvPr id="77" name="コンテンツ プレースホルダー 80">
            <a:extLst>
              <a:ext uri="{FF2B5EF4-FFF2-40B4-BE49-F238E27FC236}">
                <a16:creationId xmlns:a16="http://schemas.microsoft.com/office/drawing/2014/main" id="{AEB13F4E-00C3-434E-BB01-982F3FE5388A}"/>
              </a:ext>
            </a:extLst>
          </p:cNvPr>
          <p:cNvSpPr txBox="1">
            <a:spLocks/>
          </p:cNvSpPr>
          <p:nvPr/>
        </p:nvSpPr>
        <p:spPr>
          <a:xfrm>
            <a:off x="8160084" y="5535140"/>
            <a:ext cx="588958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出力</a:t>
            </a:r>
          </a:p>
        </p:txBody>
      </p:sp>
      <p:sp>
        <p:nvSpPr>
          <p:cNvPr id="78" name="コンテンツ プレースホルダー 80">
            <a:extLst>
              <a:ext uri="{FF2B5EF4-FFF2-40B4-BE49-F238E27FC236}">
                <a16:creationId xmlns:a16="http://schemas.microsoft.com/office/drawing/2014/main" id="{C2BA5D46-E3D7-4CF9-802A-8067AC8522BB}"/>
              </a:ext>
            </a:extLst>
          </p:cNvPr>
          <p:cNvSpPr txBox="1">
            <a:spLocks/>
          </p:cNvSpPr>
          <p:nvPr/>
        </p:nvSpPr>
        <p:spPr>
          <a:xfrm>
            <a:off x="7000808" y="4420824"/>
            <a:ext cx="1404746" cy="312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応答判定回路</a:t>
            </a:r>
          </a:p>
        </p:txBody>
      </p:sp>
      <p:sp>
        <p:nvSpPr>
          <p:cNvPr id="58" name="スライド番号プレースホルダー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発表</a:t>
            </a:r>
            <a:r>
              <a:rPr lang="ja-JP" altLang="en-US" sz="4000" dirty="0"/>
              <a:t>概要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研究</a:t>
            </a:r>
            <a:r>
              <a:rPr lang="ja-JP" altLang="en-US" dirty="0"/>
              <a:t>目的・目標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FF</a:t>
            </a:r>
            <a:r>
              <a:rPr lang="ja-JP" altLang="en-US" dirty="0"/>
              <a:t>制御点挿入技術</a:t>
            </a:r>
            <a:r>
              <a:rPr lang="en-US" altLang="ja-JP" dirty="0"/>
              <a:t>(FF-CPI</a:t>
            </a:r>
            <a:r>
              <a:rPr lang="en-US" altLang="ja-JP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実験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考察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研究目的・目標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939" y="1944588"/>
            <a:ext cx="8057841" cy="4023360"/>
          </a:xfrm>
        </p:spPr>
        <p:txBody>
          <a:bodyPr>
            <a:normAutofit/>
          </a:bodyPr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sz="2000" dirty="0" smtClean="0">
                <a:solidFill>
                  <a:srgbClr val="FF0000"/>
                </a:solidFill>
              </a:rPr>
              <a:t>マルチサイクルテスト</a:t>
            </a:r>
            <a:r>
              <a:rPr lang="ja-JP" altLang="en-US" sz="2000" dirty="0" smtClean="0"/>
              <a:t>における</a:t>
            </a:r>
            <a:r>
              <a:rPr lang="ja-JP" altLang="en-US" sz="2000" dirty="0" smtClean="0">
                <a:solidFill>
                  <a:srgbClr val="FF0000"/>
                </a:solidFill>
              </a:rPr>
              <a:t>遅延</a:t>
            </a:r>
            <a:r>
              <a:rPr lang="ja-JP" altLang="en-US" sz="2000" dirty="0">
                <a:solidFill>
                  <a:srgbClr val="FF0000"/>
                </a:solidFill>
              </a:rPr>
              <a:t>故障</a:t>
            </a:r>
            <a:r>
              <a:rPr lang="ja-JP" altLang="en-US" sz="2000" dirty="0"/>
              <a:t>に対する検出能力を向上する</a:t>
            </a:r>
            <a:endParaRPr kumimoji="1" lang="en-US" altLang="ja-JP" sz="2000" dirty="0"/>
          </a:p>
          <a:p>
            <a:endParaRPr lang="en-US" altLang="ja-JP" dirty="0"/>
          </a:p>
          <a:p>
            <a:r>
              <a:rPr lang="ja-JP" altLang="en-US" dirty="0"/>
              <a:t>目標</a:t>
            </a:r>
          </a:p>
          <a:p>
            <a:pPr marL="658368" lvl="1" indent="-457200">
              <a:buFont typeface="+mj-lt"/>
              <a:buAutoNum type="arabicPeriod"/>
            </a:pPr>
            <a:r>
              <a:rPr lang="ja-JP" altLang="en-US" sz="2000" dirty="0" smtClean="0">
                <a:solidFill>
                  <a:srgbClr val="FF0000"/>
                </a:solidFill>
              </a:rPr>
              <a:t>マルチサイクルテスト</a:t>
            </a:r>
            <a:r>
              <a:rPr lang="ja-JP" altLang="en-US" sz="2000" dirty="0"/>
              <a:t>における</a:t>
            </a:r>
            <a:r>
              <a:rPr lang="ja-JP" altLang="en-US" sz="2000" dirty="0">
                <a:solidFill>
                  <a:srgbClr val="FF0000"/>
                </a:solidFill>
              </a:rPr>
              <a:t>遅延故障</a:t>
            </a:r>
            <a:r>
              <a:rPr lang="ja-JP" altLang="en-US" sz="2000" dirty="0" smtClean="0"/>
              <a:t>のテスト</a:t>
            </a:r>
            <a:r>
              <a:rPr lang="ja-JP" altLang="en-US" sz="2000" dirty="0"/>
              <a:t>方法について</a:t>
            </a:r>
            <a:r>
              <a:rPr lang="ja-JP" altLang="en-US" sz="2000" dirty="0" smtClean="0"/>
              <a:t>検討</a:t>
            </a:r>
            <a:endParaRPr lang="en-US" altLang="ja-JP" sz="2000" dirty="0"/>
          </a:p>
          <a:p>
            <a:pPr marL="658368" lvl="1" indent="-457200">
              <a:buFont typeface="+mj-lt"/>
              <a:buAutoNum type="arabicPeriod"/>
            </a:pPr>
            <a:r>
              <a:rPr lang="ja-JP" altLang="en-US" sz="2000" dirty="0" smtClean="0"/>
              <a:t>検出</a:t>
            </a:r>
            <a:r>
              <a:rPr lang="ja-JP" altLang="en-US" sz="2000" dirty="0"/>
              <a:t>効果を評価</a:t>
            </a:r>
            <a:r>
              <a:rPr lang="ja-JP" altLang="en-US" sz="2000" dirty="0" smtClean="0"/>
              <a:t>する</a:t>
            </a:r>
            <a:endParaRPr lang="en-US" altLang="ja-JP" sz="2000" dirty="0"/>
          </a:p>
          <a:p>
            <a:pPr marL="658368" lvl="1" indent="-457200">
              <a:buFont typeface="+mj-lt"/>
              <a:buAutoNum type="arabicPeriod"/>
            </a:pPr>
            <a:r>
              <a:rPr lang="ja-JP" altLang="en-US" sz="2000" dirty="0" smtClean="0"/>
              <a:t>遅延故障検出強化</a:t>
            </a:r>
            <a:endParaRPr lang="en-US" altLang="ja-JP" sz="2000" dirty="0"/>
          </a:p>
          <a:p>
            <a:pPr marL="384048" lvl="2" indent="0"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	FF-CPI</a:t>
            </a:r>
            <a:r>
              <a:rPr lang="en-US" altLang="ja-JP" sz="1600" dirty="0" smtClean="0"/>
              <a:t> </a:t>
            </a:r>
            <a:r>
              <a:rPr lang="ja-JP" altLang="en-US" sz="1600" dirty="0"/>
              <a:t>技術を導入・効果を評価する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遅延</a:t>
            </a:r>
            <a:r>
              <a:rPr kumimoji="1" lang="ja-JP" altLang="en-US" sz="4000" dirty="0" smtClean="0"/>
              <a:t>故障モデル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91278"/>
          </a:xfrm>
        </p:spPr>
        <p:txBody>
          <a:bodyPr>
            <a:normAutofit/>
          </a:bodyPr>
          <a:lstStyle/>
          <a:p>
            <a:r>
              <a:rPr lang="ja-JP" altLang="en-US" dirty="0"/>
              <a:t>論理回路内の素子や信号線における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信号変化の伝搬遅延時間が増大し誤作動を起こす</a:t>
            </a:r>
            <a:r>
              <a:rPr lang="ja-JP" altLang="en-US" dirty="0"/>
              <a:t>故障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71" y="2645385"/>
            <a:ext cx="556337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マルチサイクルテスト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3732" y="1845734"/>
            <a:ext cx="7543801" cy="65227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テストパターンに</a:t>
            </a:r>
            <a:r>
              <a:rPr lang="ja-JP" altLang="en-US" dirty="0"/>
              <a:t>よって得られた値</a:t>
            </a:r>
            <a:r>
              <a:rPr lang="ja-JP" altLang="en-US" dirty="0" smtClean="0"/>
              <a:t>を</a:t>
            </a:r>
            <a:r>
              <a:rPr lang="ja-JP" altLang="en-US" dirty="0"/>
              <a:t>、</a:t>
            </a:r>
            <a:r>
              <a:rPr lang="ja-JP" altLang="en-US" dirty="0" smtClean="0"/>
              <a:t>次サイクルのテストパターンとしてそのまま再利用</a:t>
            </a:r>
            <a:r>
              <a:rPr lang="ja-JP" altLang="en-US" dirty="0"/>
              <a:t>する手法</a:t>
            </a:r>
          </a:p>
        </p:txBody>
      </p:sp>
      <p:sp>
        <p:nvSpPr>
          <p:cNvPr id="53" name="コンテンツ プレースホルダー 2">
            <a:extLst>
              <a:ext uri="{FF2B5EF4-FFF2-40B4-BE49-F238E27FC236}">
                <a16:creationId xmlns:a16="http://schemas.microsoft.com/office/drawing/2014/main" id="{16CB7569-8E0F-4BE5-B683-DE4EE0533686}"/>
              </a:ext>
            </a:extLst>
          </p:cNvPr>
          <p:cNvSpPr txBox="1">
            <a:spLocks/>
          </p:cNvSpPr>
          <p:nvPr/>
        </p:nvSpPr>
        <p:spPr>
          <a:xfrm>
            <a:off x="799687" y="4833258"/>
            <a:ext cx="7543801" cy="1464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利点</a:t>
            </a:r>
            <a:r>
              <a:rPr lang="ja-JP" altLang="en-US" dirty="0" smtClean="0"/>
              <a:t>：テストパターンの生成数を抑えつつ故障</a:t>
            </a:r>
            <a:r>
              <a:rPr lang="ja-JP" altLang="en-US" dirty="0"/>
              <a:t>検出が可能</a:t>
            </a:r>
            <a:endParaRPr lang="en-US" altLang="ja-JP" dirty="0"/>
          </a:p>
          <a:p>
            <a:r>
              <a:rPr lang="ja-JP" altLang="en-US" dirty="0"/>
              <a:t>欠点：キャプチャサイクルを増やす</a:t>
            </a:r>
            <a:r>
              <a:rPr lang="ja-JP" altLang="en-US" dirty="0" smtClean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次第に内部状態が遷移しなく</a:t>
            </a:r>
            <a:r>
              <a:rPr lang="ja-JP" altLang="en-US" dirty="0" smtClean="0">
                <a:solidFill>
                  <a:srgbClr val="FF0000"/>
                </a:solidFill>
              </a:rPr>
              <a:t>なる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ja-JP" altLang="en-US" dirty="0" smtClean="0"/>
              <a:t>故障検出能力低下問題</a:t>
            </a:r>
            <a:r>
              <a:rPr lang="en-US" altLang="ja-JP" dirty="0" smtClean="0"/>
              <a:t>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0B7C7D7-9491-44E1-9DC5-ED54020E9BBB}"/>
              </a:ext>
            </a:extLst>
          </p:cNvPr>
          <p:cNvGrpSpPr/>
          <p:nvPr/>
        </p:nvGrpSpPr>
        <p:grpSpPr>
          <a:xfrm>
            <a:off x="822960" y="2498008"/>
            <a:ext cx="7543797" cy="2217426"/>
            <a:chOff x="2186420" y="1690690"/>
            <a:chExt cx="7823917" cy="3277092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AE8AD139-1475-4DD3-8A1C-941D022609A5}"/>
                </a:ext>
              </a:extLst>
            </p:cNvPr>
            <p:cNvCxnSpPr/>
            <p:nvPr/>
          </p:nvCxnSpPr>
          <p:spPr>
            <a:xfrm>
              <a:off x="9725279" y="2020395"/>
              <a:ext cx="0" cy="2947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8DD7D69-D400-4714-8E30-26659A2907A6}"/>
                </a:ext>
              </a:extLst>
            </p:cNvPr>
            <p:cNvCxnSpPr/>
            <p:nvPr/>
          </p:nvCxnSpPr>
          <p:spPr>
            <a:xfrm>
              <a:off x="2496596" y="2020395"/>
              <a:ext cx="0" cy="2947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A1F4A248-8181-48C7-845C-0176CD7D3EBB}"/>
                </a:ext>
              </a:extLst>
            </p:cNvPr>
            <p:cNvGrpSpPr/>
            <p:nvPr/>
          </p:nvGrpSpPr>
          <p:grpSpPr>
            <a:xfrm>
              <a:off x="2186420" y="1690690"/>
              <a:ext cx="7823917" cy="3062409"/>
              <a:chOff x="2173709" y="1790167"/>
              <a:chExt cx="7823917" cy="3062409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193D5779-7B7D-49AE-BE70-F70AC32CEB3A}"/>
                  </a:ext>
                </a:extLst>
              </p:cNvPr>
              <p:cNvGrpSpPr/>
              <p:nvPr/>
            </p:nvGrpSpPr>
            <p:grpSpPr>
              <a:xfrm>
                <a:off x="2173709" y="2367314"/>
                <a:ext cx="7823917" cy="2485262"/>
                <a:chOff x="2273433" y="2107920"/>
                <a:chExt cx="7823917" cy="2485262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E6DC23E6-88DB-4CB5-8B93-8C635A8A2D3D}"/>
                    </a:ext>
                  </a:extLst>
                </p:cNvPr>
                <p:cNvGrpSpPr/>
                <p:nvPr/>
              </p:nvGrpSpPr>
              <p:grpSpPr>
                <a:xfrm>
                  <a:off x="3113548" y="2107920"/>
                  <a:ext cx="6102042" cy="2485262"/>
                  <a:chOff x="3113548" y="3104162"/>
                  <a:chExt cx="6102042" cy="2485262"/>
                </a:xfrm>
              </p:grpSpPr>
              <p:grpSp>
                <p:nvGrpSpPr>
                  <p:cNvPr id="26" name="グループ化 25">
                    <a:extLst>
                      <a:ext uri="{FF2B5EF4-FFF2-40B4-BE49-F238E27FC236}">
                        <a16:creationId xmlns:a16="http://schemas.microsoft.com/office/drawing/2014/main" id="{4CFC7141-6D96-4B98-880A-AF53DE85EACC}"/>
                      </a:ext>
                    </a:extLst>
                  </p:cNvPr>
                  <p:cNvGrpSpPr/>
                  <p:nvPr/>
                </p:nvGrpSpPr>
                <p:grpSpPr>
                  <a:xfrm>
                    <a:off x="3113548" y="3104162"/>
                    <a:ext cx="6102042" cy="2485262"/>
                    <a:chOff x="3364991" y="3486301"/>
                    <a:chExt cx="5252241" cy="2137659"/>
                  </a:xfrm>
                </p:grpSpPr>
                <p:sp>
                  <p:nvSpPr>
                    <p:cNvPr id="30" name="正方形/長方形 29">
                      <a:extLst>
                        <a:ext uri="{FF2B5EF4-FFF2-40B4-BE49-F238E27FC236}">
                          <a16:creationId xmlns:a16="http://schemas.microsoft.com/office/drawing/2014/main" id="{E82BC9DF-16DA-4603-9B26-72326D839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4991" y="3505192"/>
                      <a:ext cx="1081425" cy="2118768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600" dirty="0"/>
                        <a:t>組合せ</a:t>
                      </a:r>
                      <a:endParaRPr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回路</a:t>
                      </a:r>
                    </a:p>
                  </p:txBody>
                </p:sp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EA758251-FA81-4FE6-A120-CACFA9EDD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2890" y="5209414"/>
                      <a:ext cx="484657" cy="34296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200" dirty="0"/>
                        <a:t>FF3</a:t>
                      </a:r>
                      <a:endParaRPr kumimoji="1" lang="en-US" altLang="ja-JP" sz="1200" dirty="0"/>
                    </a:p>
                  </p:txBody>
                </p:sp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D0853E93-3189-4961-82D5-9CD3E77D65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2890" y="4391273"/>
                      <a:ext cx="484657" cy="34296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200" dirty="0"/>
                        <a:t>FF2</a:t>
                      </a:r>
                      <a:endParaRPr kumimoji="1" lang="en-US" altLang="ja-JP" sz="1200" dirty="0"/>
                    </a:p>
                  </p:txBody>
                </p:sp>
                <p:sp>
                  <p:nvSpPr>
                    <p:cNvPr id="33" name="正方形/長方形 32">
                      <a:extLst>
                        <a:ext uri="{FF2B5EF4-FFF2-40B4-BE49-F238E27FC236}">
                          <a16:creationId xmlns:a16="http://schemas.microsoft.com/office/drawing/2014/main" id="{179792B5-FCDD-40D7-9215-5BEB94890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5857" y="4384481"/>
                      <a:ext cx="484657" cy="34296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200" dirty="0"/>
                        <a:t>FF2</a:t>
                      </a:r>
                      <a:endParaRPr kumimoji="1" lang="en-US" altLang="ja-JP" sz="1200" dirty="0"/>
                    </a:p>
                  </p:txBody>
                </p:sp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5C50BCC0-3069-4FBE-9085-95CA29AD78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9876" y="3511148"/>
                      <a:ext cx="484657" cy="34296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200" dirty="0"/>
                        <a:t>FF1</a:t>
                      </a:r>
                      <a:endParaRPr kumimoji="1" lang="en-US" altLang="ja-JP" sz="1200" dirty="0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BCC0BAAD-95B2-47D0-A857-4C1CB92FA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2890" y="3503369"/>
                      <a:ext cx="484657" cy="338093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200" dirty="0"/>
                        <a:t>FF1</a:t>
                      </a:r>
                      <a:endParaRPr kumimoji="1" lang="en-US" altLang="ja-JP" sz="1200" dirty="0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A6DB6970-002F-46AB-B38F-F9D40F7E4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7549" y="3486301"/>
                      <a:ext cx="1081425" cy="2118768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600" dirty="0"/>
                        <a:t>組合せ</a:t>
                      </a:r>
                      <a:endParaRPr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回路</a:t>
                      </a:r>
                    </a:p>
                  </p:txBody>
                </p:sp>
                <p:sp>
                  <p:nvSpPr>
                    <p:cNvPr id="37" name="正方形/長方形 36">
                      <a:extLst>
                        <a:ext uri="{FF2B5EF4-FFF2-40B4-BE49-F238E27FC236}">
                          <a16:creationId xmlns:a16="http://schemas.microsoft.com/office/drawing/2014/main" id="{F428C554-D9C3-45C7-80FA-45D726B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5807" y="3486301"/>
                      <a:ext cx="1081425" cy="2118768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600" dirty="0"/>
                        <a:t>組合せ</a:t>
                      </a:r>
                      <a:endParaRPr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回路</a:t>
                      </a:r>
                    </a:p>
                  </p:txBody>
                </p:sp>
                <p:cxnSp>
                  <p:nvCxnSpPr>
                    <p:cNvPr id="40" name="直線矢印コネクタ 39">
                      <a:extLst>
                        <a:ext uri="{FF2B5EF4-FFF2-40B4-BE49-F238E27FC236}">
                          <a16:creationId xmlns:a16="http://schemas.microsoft.com/office/drawing/2014/main" id="{327D5AE5-6193-4E9E-B528-1757CBC6E22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435147" y="4541044"/>
                      <a:ext cx="2564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線矢印コネクタ 40">
                      <a:extLst>
                        <a:ext uri="{FF2B5EF4-FFF2-40B4-BE49-F238E27FC236}">
                          <a16:creationId xmlns:a16="http://schemas.microsoft.com/office/drawing/2014/main" id="{8E629BE9-B121-4D8D-986E-1ED405582E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435147" y="5377370"/>
                      <a:ext cx="2564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線矢印コネクタ 41">
                      <a:extLst>
                        <a:ext uri="{FF2B5EF4-FFF2-40B4-BE49-F238E27FC236}">
                          <a16:creationId xmlns:a16="http://schemas.microsoft.com/office/drawing/2014/main" id="{2D0FB1CE-020B-48CE-86DF-48A7F685C0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435147" y="3685927"/>
                      <a:ext cx="2564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線矢印コネクタ 42">
                      <a:extLst>
                        <a:ext uri="{FF2B5EF4-FFF2-40B4-BE49-F238E27FC236}">
                          <a16:creationId xmlns:a16="http://schemas.microsoft.com/office/drawing/2014/main" id="{19C97C6A-C01C-48E0-8C2E-5D23CE89E2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23404" y="3697140"/>
                      <a:ext cx="2564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線矢印コネクタ 43">
                      <a:extLst>
                        <a:ext uri="{FF2B5EF4-FFF2-40B4-BE49-F238E27FC236}">
                          <a16:creationId xmlns:a16="http://schemas.microsoft.com/office/drawing/2014/main" id="{2B0E922E-835F-428D-9474-5FA2E08D49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32151" y="4548526"/>
                      <a:ext cx="2564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直線矢印コネクタ 44">
                      <a:extLst>
                        <a:ext uri="{FF2B5EF4-FFF2-40B4-BE49-F238E27FC236}">
                          <a16:creationId xmlns:a16="http://schemas.microsoft.com/office/drawing/2014/main" id="{5F14DD35-4D10-4428-BB76-D0F2112EB9B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91077" y="4541044"/>
                      <a:ext cx="2564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線矢印コネクタ 45">
                      <a:extLst>
                        <a:ext uri="{FF2B5EF4-FFF2-40B4-BE49-F238E27FC236}">
                          <a16:creationId xmlns:a16="http://schemas.microsoft.com/office/drawing/2014/main" id="{B19913D5-A19A-4BEF-A4F3-B4964054E8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79808" y="5377370"/>
                      <a:ext cx="2564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線矢印コネクタ 46">
                      <a:extLst>
                        <a:ext uri="{FF2B5EF4-FFF2-40B4-BE49-F238E27FC236}">
                          <a16:creationId xmlns:a16="http://schemas.microsoft.com/office/drawing/2014/main" id="{7BF2FD49-EDD1-41C1-842E-B2B8D69C09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79808" y="3685927"/>
                      <a:ext cx="2564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線矢印コネクタ 47">
                      <a:extLst>
                        <a:ext uri="{FF2B5EF4-FFF2-40B4-BE49-F238E27FC236}">
                          <a16:creationId xmlns:a16="http://schemas.microsoft.com/office/drawing/2014/main" id="{28381A65-7B23-4338-B937-ECAEAE09B1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264533" y="3700321"/>
                      <a:ext cx="2564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線矢印コネクタ 48">
                      <a:extLst>
                        <a:ext uri="{FF2B5EF4-FFF2-40B4-BE49-F238E27FC236}">
                          <a16:creationId xmlns:a16="http://schemas.microsoft.com/office/drawing/2014/main" id="{7299E8DD-15C4-4FAB-B1C1-0904F1F2EF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276149" y="4563797"/>
                      <a:ext cx="2564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7271FF65-75B5-4032-8CB6-60F366BD907B}"/>
                      </a:ext>
                    </a:extLst>
                  </p:cNvPr>
                  <p:cNvSpPr/>
                  <p:nvPr/>
                </p:nvSpPr>
                <p:spPr>
                  <a:xfrm>
                    <a:off x="7080954" y="5107467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FF3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28" name="直線矢印コネクタ 27">
                    <a:extLst>
                      <a:ext uri="{FF2B5EF4-FFF2-40B4-BE49-F238E27FC236}">
                        <a16:creationId xmlns:a16="http://schemas.microsoft.com/office/drawing/2014/main" id="{5D0FF4A2-A8A9-4347-808A-23E813CC80AC}"/>
                      </a:ext>
                    </a:extLst>
                  </p:cNvPr>
                  <p:cNvCxnSpPr/>
                  <p:nvPr/>
                </p:nvCxnSpPr>
                <p:spPr>
                  <a:xfrm>
                    <a:off x="6793149" y="5284978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矢印コネクタ 28">
                    <a:extLst>
                      <a:ext uri="{FF2B5EF4-FFF2-40B4-BE49-F238E27FC236}">
                        <a16:creationId xmlns:a16="http://schemas.microsoft.com/office/drawing/2014/main" id="{787FDD5F-3702-4CF3-BCD0-1C3F902DEB45}"/>
                      </a:ext>
                    </a:extLst>
                  </p:cNvPr>
                  <p:cNvCxnSpPr/>
                  <p:nvPr/>
                </p:nvCxnSpPr>
                <p:spPr>
                  <a:xfrm>
                    <a:off x="7657523" y="5284978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A3D774BF-7A8A-4F48-9CED-BF5DD6612A59}"/>
                    </a:ext>
                  </a:extLst>
                </p:cNvPr>
                <p:cNvSpPr/>
                <p:nvPr/>
              </p:nvSpPr>
              <p:spPr>
                <a:xfrm>
                  <a:off x="2273433" y="4089372"/>
                  <a:ext cx="563073" cy="3987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/>
                    <a:t>FF3</a:t>
                  </a:r>
                  <a:endParaRPr kumimoji="1" lang="en-US" altLang="ja-JP" sz="1200" dirty="0"/>
                </a:p>
              </p:txBody>
            </p: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B73E085C-6715-4A8B-9B83-9B44C00EBC15}"/>
                    </a:ext>
                  </a:extLst>
                </p:cNvPr>
                <p:cNvCxnSpPr/>
                <p:nvPr/>
              </p:nvCxnSpPr>
              <p:spPr>
                <a:xfrm>
                  <a:off x="2827516" y="4284639"/>
                  <a:ext cx="2979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EC0954C6-030D-4A59-BFA4-D350F77A2538}"/>
                    </a:ext>
                  </a:extLst>
                </p:cNvPr>
                <p:cNvSpPr/>
                <p:nvPr/>
              </p:nvSpPr>
              <p:spPr>
                <a:xfrm>
                  <a:off x="2273433" y="3160048"/>
                  <a:ext cx="563073" cy="3987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/>
                    <a:t>FF2</a:t>
                  </a:r>
                  <a:endParaRPr kumimoji="1" lang="en-US" altLang="ja-JP" sz="1200" dirty="0"/>
                </a:p>
              </p:txBody>
            </p:sp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F34510B8-40EF-4F9B-8CE3-D932D6E07D48}"/>
                    </a:ext>
                  </a:extLst>
                </p:cNvPr>
                <p:cNvCxnSpPr/>
                <p:nvPr/>
              </p:nvCxnSpPr>
              <p:spPr>
                <a:xfrm>
                  <a:off x="2827516" y="3355315"/>
                  <a:ext cx="2979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D8C31E06-E07D-4230-BE03-D5AB3367C2D0}"/>
                    </a:ext>
                  </a:extLst>
                </p:cNvPr>
                <p:cNvSpPr/>
                <p:nvPr/>
              </p:nvSpPr>
              <p:spPr>
                <a:xfrm>
                  <a:off x="2273433" y="2136806"/>
                  <a:ext cx="563073" cy="3987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/>
                    <a:t>FF1</a:t>
                  </a:r>
                  <a:endParaRPr kumimoji="1" lang="en-US" altLang="ja-JP" sz="1200" dirty="0"/>
                </a:p>
              </p:txBody>
            </p:sp>
            <p:cxnSp>
              <p:nvCxnSpPr>
                <p:cNvPr id="19" name="直線矢印コネクタ 18">
                  <a:extLst>
                    <a:ext uri="{FF2B5EF4-FFF2-40B4-BE49-F238E27FC236}">
                      <a16:creationId xmlns:a16="http://schemas.microsoft.com/office/drawing/2014/main" id="{E79BA5AF-C82A-4662-8FC9-8A10882EDB00}"/>
                    </a:ext>
                  </a:extLst>
                </p:cNvPr>
                <p:cNvCxnSpPr/>
                <p:nvPr/>
              </p:nvCxnSpPr>
              <p:spPr>
                <a:xfrm>
                  <a:off x="2827516" y="2332073"/>
                  <a:ext cx="2979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08F4A389-F1B8-4C08-BD83-E6B4CA5FB069}"/>
                    </a:ext>
                  </a:extLst>
                </p:cNvPr>
                <p:cNvSpPr/>
                <p:nvPr/>
              </p:nvSpPr>
              <p:spPr>
                <a:xfrm>
                  <a:off x="9530756" y="2127762"/>
                  <a:ext cx="563073" cy="3987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/>
                    <a:t>FF1</a:t>
                  </a:r>
                  <a:endParaRPr kumimoji="1" lang="en-US" altLang="ja-JP" sz="1200" dirty="0"/>
                </a:p>
              </p:txBody>
            </p:sp>
            <p:cxnSp>
              <p:nvCxnSpPr>
                <p:cNvPr id="21" name="直線矢印コネクタ 20">
                  <a:extLst>
                    <a:ext uri="{FF2B5EF4-FFF2-40B4-BE49-F238E27FC236}">
                      <a16:creationId xmlns:a16="http://schemas.microsoft.com/office/drawing/2014/main" id="{206274A8-58EC-405A-B7AA-7B1969DD1199}"/>
                    </a:ext>
                  </a:extLst>
                </p:cNvPr>
                <p:cNvCxnSpPr/>
                <p:nvPr/>
              </p:nvCxnSpPr>
              <p:spPr>
                <a:xfrm>
                  <a:off x="9219693" y="2340006"/>
                  <a:ext cx="2979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636EF2DC-D5B6-40E2-B370-366D781ECD0B}"/>
                    </a:ext>
                  </a:extLst>
                </p:cNvPr>
                <p:cNvSpPr/>
                <p:nvPr/>
              </p:nvSpPr>
              <p:spPr>
                <a:xfrm>
                  <a:off x="9534277" y="3160048"/>
                  <a:ext cx="563073" cy="3987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/>
                    <a:t>FF2</a:t>
                  </a:r>
                  <a:endParaRPr kumimoji="1" lang="en-US" altLang="ja-JP" sz="1200" dirty="0"/>
                </a:p>
              </p:txBody>
            </p: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37029BA8-E142-4A39-B934-6A1677797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23214" y="3372292"/>
                  <a:ext cx="2979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6571DD44-C323-4FC2-8FF9-D0B6A459F756}"/>
                    </a:ext>
                  </a:extLst>
                </p:cNvPr>
                <p:cNvSpPr/>
                <p:nvPr/>
              </p:nvSpPr>
              <p:spPr>
                <a:xfrm>
                  <a:off x="9534277" y="4112005"/>
                  <a:ext cx="563073" cy="3987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/>
                    <a:t>FF3</a:t>
                  </a:r>
                  <a:endParaRPr kumimoji="1" lang="en-US" altLang="ja-JP" sz="1200" dirty="0"/>
                </a:p>
              </p:txBody>
            </p: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6DAC00CB-5812-40BA-ABF2-71EF2EF27540}"/>
                    </a:ext>
                  </a:extLst>
                </p:cNvPr>
                <p:cNvCxnSpPr/>
                <p:nvPr/>
              </p:nvCxnSpPr>
              <p:spPr>
                <a:xfrm>
                  <a:off x="9222636" y="4297519"/>
                  <a:ext cx="2979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774C1E31-5A25-4BA6-BF39-D0D39E690E61}"/>
                  </a:ext>
                </a:extLst>
              </p:cNvPr>
              <p:cNvSpPr/>
              <p:nvPr/>
            </p:nvSpPr>
            <p:spPr>
              <a:xfrm>
                <a:off x="2855312" y="1796537"/>
                <a:ext cx="1573420" cy="5297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１サイクル</a:t>
                </a:r>
                <a:endParaRPr lang="en-US" altLang="ja-JP" dirty="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900358D0-6D8D-4B82-A59C-DCBAC34D86A2}"/>
                  </a:ext>
                </a:extLst>
              </p:cNvPr>
              <p:cNvSpPr/>
              <p:nvPr/>
            </p:nvSpPr>
            <p:spPr>
              <a:xfrm>
                <a:off x="5258826" y="1790167"/>
                <a:ext cx="1573420" cy="5297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２サイクル</a:t>
                </a:r>
                <a:endParaRPr lang="en-US" altLang="ja-JP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12868AD-5084-45C9-9EE3-2E693D49212B}"/>
                  </a:ext>
                </a:extLst>
              </p:cNvPr>
              <p:cNvSpPr/>
              <p:nvPr/>
            </p:nvSpPr>
            <p:spPr>
              <a:xfrm>
                <a:off x="7706783" y="1796533"/>
                <a:ext cx="1573420" cy="529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３サイクル</a:t>
                </a:r>
                <a:endParaRPr lang="en-US" altLang="ja-JP" dirty="0"/>
              </a:p>
            </p:txBody>
          </p:sp>
        </p:grp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マルチ</a:t>
            </a:r>
            <a:r>
              <a:rPr lang="ja-JP" altLang="en-US" sz="4000" dirty="0" smtClean="0"/>
              <a:t>サイクルテスト</a:t>
            </a:r>
            <a:r>
              <a:rPr lang="ja-JP" altLang="en-US" sz="4000" dirty="0"/>
              <a:t>に</a:t>
            </a:r>
            <a:r>
              <a:rPr lang="ja-JP" altLang="en-US" sz="4000" dirty="0" smtClean="0"/>
              <a:t>おける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 smtClean="0"/>
              <a:t>遅延</a:t>
            </a:r>
            <a:r>
              <a:rPr lang="ja-JP" altLang="en-US" sz="4000" dirty="0"/>
              <a:t>故障の</a:t>
            </a:r>
            <a:r>
              <a:rPr lang="ja-JP" altLang="en-US" sz="4000" dirty="0" smtClean="0"/>
              <a:t>検出方法</a:t>
            </a:r>
            <a:endParaRPr kumimoji="1" lang="ja-JP" altLang="en-US" sz="4000" dirty="0"/>
          </a:p>
        </p:txBody>
      </p:sp>
      <p:sp>
        <p:nvSpPr>
          <p:cNvPr id="150" name="コンテンツ プレースホルダー 14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立ち上がり遅延故障の検出例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テストパター </a:t>
            </a:r>
            <a:r>
              <a:rPr lang="ja-JP" altLang="en-US" dirty="0"/>
              <a:t>ンに</a:t>
            </a:r>
            <a:r>
              <a:rPr lang="ja-JP" altLang="en-US" dirty="0" smtClean="0"/>
              <a:t>よって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信号線に</a:t>
            </a:r>
            <a:r>
              <a:rPr lang="en-US" altLang="ja-JP" dirty="0" smtClean="0"/>
              <a:t>0</a:t>
            </a:r>
            <a:r>
              <a:rPr lang="ja-JP" altLang="en-US" dirty="0" smtClean="0"/>
              <a:t>を</a:t>
            </a:r>
            <a:r>
              <a:rPr lang="ja-JP" altLang="en-US" dirty="0"/>
              <a:t>初期値として</a:t>
            </a:r>
            <a:r>
              <a:rPr lang="ja-JP" altLang="en-US" dirty="0" smtClean="0"/>
              <a:t>設定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次</a:t>
            </a:r>
            <a:r>
              <a:rPr lang="ja-JP" altLang="en-US" dirty="0"/>
              <a:t>のテストパターンに</a:t>
            </a:r>
            <a:r>
              <a:rPr lang="ja-JP" altLang="en-US" dirty="0" smtClean="0"/>
              <a:t>よって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信号線に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を設定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立ち上がり遅延</a:t>
            </a:r>
            <a:r>
              <a:rPr lang="ja-JP" altLang="en-US" dirty="0"/>
              <a:t>故障が</a:t>
            </a:r>
            <a:r>
              <a:rPr lang="ja-JP" altLang="en-US" dirty="0" smtClean="0"/>
              <a:t>励起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遅延故障の</a:t>
            </a:r>
            <a:r>
              <a:rPr lang="ja-JP" altLang="en-US" dirty="0" smtClean="0"/>
              <a:t>影響が伝搬し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出力側</a:t>
            </a:r>
            <a:r>
              <a:rPr lang="ja-JP" altLang="en-US" dirty="0"/>
              <a:t>のフリップフロップ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誤り</a:t>
            </a:r>
            <a:r>
              <a:rPr lang="ja-JP" altLang="en-US" dirty="0"/>
              <a:t>論理値</a:t>
            </a:r>
            <a:r>
              <a:rPr lang="ja-JP" altLang="en-US" dirty="0" smtClean="0"/>
              <a:t>が取り込まれることで、故障が検出される</a:t>
            </a:r>
            <a:endParaRPr kumimoji="1" lang="en-US" altLang="ja-JP" dirty="0" smtClean="0"/>
          </a:p>
        </p:txBody>
      </p:sp>
      <p:grpSp>
        <p:nvGrpSpPr>
          <p:cNvPr id="148" name="グループ化 147"/>
          <p:cNvGrpSpPr/>
          <p:nvPr/>
        </p:nvGrpSpPr>
        <p:grpSpPr>
          <a:xfrm>
            <a:off x="125260" y="1917172"/>
            <a:ext cx="4538180" cy="4060298"/>
            <a:chOff x="1989860" y="1934355"/>
            <a:chExt cx="4633252" cy="4060298"/>
          </a:xfrm>
        </p:grpSpPr>
        <p:sp>
          <p:nvSpPr>
            <p:cNvPr id="4" name="正方形/長方形 3"/>
            <p:cNvSpPr/>
            <p:nvPr/>
          </p:nvSpPr>
          <p:spPr>
            <a:xfrm>
              <a:off x="2914063" y="3816230"/>
              <a:ext cx="707231" cy="1157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2242524" y="3909099"/>
              <a:ext cx="671539" cy="378619"/>
              <a:chOff x="4571965" y="1781175"/>
              <a:chExt cx="895385" cy="504825"/>
            </a:xfrm>
          </p:grpSpPr>
          <p:cxnSp>
            <p:nvCxnSpPr>
              <p:cNvPr id="6" name="直線コネクタ 5"/>
              <p:cNvCxnSpPr/>
              <p:nvPr/>
            </p:nvCxnSpPr>
            <p:spPr>
              <a:xfrm>
                <a:off x="5000625" y="1990725"/>
                <a:ext cx="4667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正方形/長方形 6"/>
              <p:cNvSpPr/>
              <p:nvPr/>
            </p:nvSpPr>
            <p:spPr>
              <a:xfrm>
                <a:off x="4610100" y="1781175"/>
                <a:ext cx="390525" cy="504825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4571965" y="1848922"/>
                <a:ext cx="45995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 dirty="0"/>
                  <a:t>FF</a:t>
                </a:r>
                <a:endParaRPr lang="ja-JP" altLang="en-US" sz="1350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2249667" y="4515513"/>
              <a:ext cx="671539" cy="378619"/>
              <a:chOff x="4571965" y="1781175"/>
              <a:chExt cx="895385" cy="504825"/>
            </a:xfrm>
          </p:grpSpPr>
          <p:cxnSp>
            <p:nvCxnSpPr>
              <p:cNvPr id="10" name="直線コネクタ 9"/>
              <p:cNvCxnSpPr/>
              <p:nvPr/>
            </p:nvCxnSpPr>
            <p:spPr>
              <a:xfrm>
                <a:off x="5000625" y="1990725"/>
                <a:ext cx="4667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正方形/長方形 10"/>
              <p:cNvSpPr/>
              <p:nvPr/>
            </p:nvSpPr>
            <p:spPr>
              <a:xfrm>
                <a:off x="4610100" y="1781175"/>
                <a:ext cx="390525" cy="504825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4571965" y="1848922"/>
                <a:ext cx="45995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 dirty="0"/>
                  <a:t>FF</a:t>
                </a:r>
                <a:endParaRPr lang="ja-JP" altLang="en-US" sz="1350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3621295" y="3890033"/>
              <a:ext cx="992981" cy="959629"/>
              <a:chOff x="3238502" y="2176997"/>
              <a:chExt cx="1323975" cy="1279505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4067176" y="2386547"/>
                <a:ext cx="4667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正方形/長方形 14"/>
              <p:cNvSpPr/>
              <p:nvPr/>
            </p:nvSpPr>
            <p:spPr>
              <a:xfrm>
                <a:off x="3676651" y="2176997"/>
                <a:ext cx="390525" cy="504825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3638515" y="2244744"/>
                <a:ext cx="45995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 dirty="0"/>
                  <a:t>FF</a:t>
                </a:r>
                <a:endParaRPr lang="ja-JP" altLang="en-US" sz="1350" dirty="0"/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4095752" y="3161227"/>
                <a:ext cx="4667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3705227" y="2951677"/>
                <a:ext cx="390525" cy="504825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3667091" y="3019423"/>
                <a:ext cx="45995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50" dirty="0"/>
                  <a:t>FF</a:t>
                </a:r>
                <a:endParaRPr lang="ja-JP" altLang="en-US" sz="1350" dirty="0"/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>
                <a:off x="3238502" y="2401369"/>
                <a:ext cx="4667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3248025" y="3204089"/>
                <a:ext cx="4667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正方形/長方形 21"/>
            <p:cNvSpPr/>
            <p:nvPr/>
          </p:nvSpPr>
          <p:spPr>
            <a:xfrm>
              <a:off x="4610717" y="3800384"/>
              <a:ext cx="707231" cy="1157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646560" y="3874187"/>
              <a:ext cx="292894" cy="37861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617958" y="3924996"/>
              <a:ext cx="3449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50" dirty="0"/>
                <a:t>FF</a:t>
              </a:r>
              <a:endParaRPr lang="ja-JP" altLang="en-US" sz="135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67992" y="4455197"/>
              <a:ext cx="292894" cy="37861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5639390" y="4506006"/>
              <a:ext cx="3449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50" dirty="0"/>
                <a:t>FF</a:t>
              </a:r>
              <a:endParaRPr lang="ja-JP" altLang="en-US" sz="1350" dirty="0"/>
            </a:p>
          </p:txBody>
        </p:sp>
        <p:cxnSp>
          <p:nvCxnSpPr>
            <p:cNvPr id="29" name="直線コネクタ 28"/>
            <p:cNvCxnSpPr/>
            <p:nvPr/>
          </p:nvCxnSpPr>
          <p:spPr>
            <a:xfrm>
              <a:off x="5317948" y="4042466"/>
              <a:ext cx="350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5325090" y="4644506"/>
              <a:ext cx="3500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/>
            <p:nvPr/>
          </p:nvCxnSpPr>
          <p:spPr>
            <a:xfrm flipV="1">
              <a:off x="2424453" y="3687666"/>
              <a:ext cx="35744" cy="19367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/>
            <p:cNvSpPr txBox="1"/>
            <p:nvPr/>
          </p:nvSpPr>
          <p:spPr>
            <a:xfrm>
              <a:off x="2090433" y="5694571"/>
              <a:ext cx="108715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スキャンイン</a:t>
              </a:r>
            </a:p>
          </p:txBody>
        </p:sp>
        <p:cxnSp>
          <p:nvCxnSpPr>
            <p:cNvPr id="60" name="直線矢印コネクタ 59"/>
            <p:cNvCxnSpPr/>
            <p:nvPr/>
          </p:nvCxnSpPr>
          <p:spPr>
            <a:xfrm flipV="1">
              <a:off x="5796828" y="3687666"/>
              <a:ext cx="35744" cy="19367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5396494" y="5691495"/>
              <a:ext cx="122661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スキャンアウト</a:t>
              </a: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2746184" y="5098501"/>
              <a:ext cx="93166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サイクル１</a:t>
              </a: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4512033" y="5142009"/>
              <a:ext cx="93166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サイクル２</a:t>
              </a:r>
            </a:p>
          </p:txBody>
        </p:sp>
        <p:cxnSp>
          <p:nvCxnSpPr>
            <p:cNvPr id="67" name="直線コネクタ 66"/>
            <p:cNvCxnSpPr/>
            <p:nvPr/>
          </p:nvCxnSpPr>
          <p:spPr>
            <a:xfrm>
              <a:off x="2211487" y="3164415"/>
              <a:ext cx="1585887" cy="7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3804517" y="3172020"/>
              <a:ext cx="0" cy="383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3804518" y="3525196"/>
              <a:ext cx="1747227" cy="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5551232" y="3147316"/>
              <a:ext cx="0" cy="364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5551232" y="3155213"/>
              <a:ext cx="425572" cy="6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ボックス 71"/>
            <p:cNvSpPr txBox="1"/>
            <p:nvPr/>
          </p:nvSpPr>
          <p:spPr>
            <a:xfrm>
              <a:off x="2030795" y="3172020"/>
              <a:ext cx="159050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スキャンイネーブル</a:t>
              </a:r>
            </a:p>
          </p:txBody>
        </p:sp>
        <p:grpSp>
          <p:nvGrpSpPr>
            <p:cNvPr id="73" name="グループ化 72"/>
            <p:cNvGrpSpPr/>
            <p:nvPr/>
          </p:nvGrpSpPr>
          <p:grpSpPr>
            <a:xfrm>
              <a:off x="4032644" y="2422007"/>
              <a:ext cx="1078339" cy="521494"/>
              <a:chOff x="3214722" y="581025"/>
              <a:chExt cx="1437785" cy="695325"/>
            </a:xfrm>
          </p:grpSpPr>
          <p:sp>
            <p:nvSpPr>
              <p:cNvPr id="74" name="正方形/長方形 73"/>
              <p:cNvSpPr/>
              <p:nvPr/>
            </p:nvSpPr>
            <p:spPr>
              <a:xfrm>
                <a:off x="3214722" y="581025"/>
                <a:ext cx="376203" cy="6953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75" name="直線コネクタ 74"/>
              <p:cNvCxnSpPr/>
              <p:nvPr/>
            </p:nvCxnSpPr>
            <p:spPr>
              <a:xfrm>
                <a:off x="3590925" y="1265098"/>
                <a:ext cx="1061582" cy="11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グループ化 75"/>
            <p:cNvGrpSpPr/>
            <p:nvPr/>
          </p:nvGrpSpPr>
          <p:grpSpPr>
            <a:xfrm>
              <a:off x="5110983" y="2413568"/>
              <a:ext cx="1078339" cy="521494"/>
              <a:chOff x="3214722" y="581025"/>
              <a:chExt cx="1437785" cy="695325"/>
            </a:xfrm>
          </p:grpSpPr>
          <p:sp>
            <p:nvSpPr>
              <p:cNvPr id="77" name="正方形/長方形 76"/>
              <p:cNvSpPr/>
              <p:nvPr/>
            </p:nvSpPr>
            <p:spPr>
              <a:xfrm>
                <a:off x="3214722" y="581025"/>
                <a:ext cx="376203" cy="6953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78" name="直線コネクタ 77"/>
              <p:cNvCxnSpPr/>
              <p:nvPr/>
            </p:nvCxnSpPr>
            <p:spPr>
              <a:xfrm>
                <a:off x="3590925" y="1265098"/>
                <a:ext cx="1061582" cy="11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グループ化 87"/>
            <p:cNvGrpSpPr/>
            <p:nvPr/>
          </p:nvGrpSpPr>
          <p:grpSpPr>
            <a:xfrm>
              <a:off x="2880253" y="2423368"/>
              <a:ext cx="1143159" cy="521494"/>
              <a:chOff x="3214722" y="581025"/>
              <a:chExt cx="1437785" cy="695325"/>
            </a:xfrm>
          </p:grpSpPr>
          <p:sp>
            <p:nvSpPr>
              <p:cNvPr id="89" name="正方形/長方形 88"/>
              <p:cNvSpPr/>
              <p:nvPr/>
            </p:nvSpPr>
            <p:spPr>
              <a:xfrm>
                <a:off x="3214722" y="581025"/>
                <a:ext cx="376203" cy="6953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90" name="直線コネクタ 89"/>
              <p:cNvCxnSpPr/>
              <p:nvPr/>
            </p:nvCxnSpPr>
            <p:spPr>
              <a:xfrm>
                <a:off x="3590925" y="1265098"/>
                <a:ext cx="1061582" cy="11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テキスト ボックス 90"/>
            <p:cNvSpPr txBox="1"/>
            <p:nvPr/>
          </p:nvSpPr>
          <p:spPr>
            <a:xfrm>
              <a:off x="4807896" y="1971092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キャプチャ２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3721470" y="1979701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キャプチャ１</a:t>
              </a: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1989860" y="2600987"/>
              <a:ext cx="7393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クロック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2711492" y="1934355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ランチ</a:t>
              </a:r>
            </a:p>
          </p:txBody>
        </p:sp>
        <p:cxnSp>
          <p:nvCxnSpPr>
            <p:cNvPr id="101" name="直線矢印コネクタ 100"/>
            <p:cNvCxnSpPr/>
            <p:nvPr/>
          </p:nvCxnSpPr>
          <p:spPr>
            <a:xfrm>
              <a:off x="4032645" y="2949081"/>
              <a:ext cx="14071" cy="8206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>
              <a:off x="5142671" y="2962686"/>
              <a:ext cx="528407" cy="8376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49">
              <a:extLst>
                <a:ext uri="{FF2B5EF4-FFF2-40B4-BE49-F238E27FC236}">
                  <a16:creationId xmlns:a16="http://schemas.microsoft.com/office/drawing/2014/main" id="{6349BC1E-2C01-46CE-8D90-CD0914029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6004" y="4252806"/>
              <a:ext cx="261674" cy="322600"/>
              <a:chOff x="2832" y="1728"/>
              <a:chExt cx="624" cy="384"/>
            </a:xfrm>
          </p:grpSpPr>
          <p:sp>
            <p:nvSpPr>
              <p:cNvPr id="108" name="AutoShape 6">
                <a:extLst>
                  <a:ext uri="{FF2B5EF4-FFF2-40B4-BE49-F238E27FC236}">
                    <a16:creationId xmlns:a16="http://schemas.microsoft.com/office/drawing/2014/main" id="{A863C1F9-776C-41B2-8116-CCE698F67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72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350"/>
              </a:p>
            </p:txBody>
          </p:sp>
          <p:sp>
            <p:nvSpPr>
              <p:cNvPr id="109" name="Line 46">
                <a:extLst>
                  <a:ext uri="{FF2B5EF4-FFF2-40B4-BE49-F238E27FC236}">
                    <a16:creationId xmlns:a16="http://schemas.microsoft.com/office/drawing/2014/main" id="{D7703820-2B73-4074-9EBC-374014D38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182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350"/>
              </a:p>
            </p:txBody>
          </p:sp>
          <p:sp>
            <p:nvSpPr>
              <p:cNvPr id="110" name="Line 47">
                <a:extLst>
                  <a:ext uri="{FF2B5EF4-FFF2-40B4-BE49-F238E27FC236}">
                    <a16:creationId xmlns:a16="http://schemas.microsoft.com/office/drawing/2014/main" id="{E93C8EB3-1C00-485B-A304-A9173AD7B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20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350"/>
              </a:p>
            </p:txBody>
          </p:sp>
          <p:sp>
            <p:nvSpPr>
              <p:cNvPr id="111" name="Line 48">
                <a:extLst>
                  <a:ext uri="{FF2B5EF4-FFF2-40B4-BE49-F238E27FC236}">
                    <a16:creationId xmlns:a16="http://schemas.microsoft.com/office/drawing/2014/main" id="{9D73BF4D-2970-480D-8EBE-C4EA93E2C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350"/>
              </a:p>
            </p:txBody>
          </p:sp>
        </p:grpSp>
        <p:grpSp>
          <p:nvGrpSpPr>
            <p:cNvPr id="112" name="Group 49">
              <a:extLst>
                <a:ext uri="{FF2B5EF4-FFF2-40B4-BE49-F238E27FC236}">
                  <a16:creationId xmlns:a16="http://schemas.microsoft.com/office/drawing/2014/main" id="{07F77BBD-EC58-4EF4-9355-0F631CDB0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6243" y="4258856"/>
              <a:ext cx="261674" cy="322600"/>
              <a:chOff x="2832" y="1728"/>
              <a:chExt cx="624" cy="384"/>
            </a:xfrm>
          </p:grpSpPr>
          <p:sp>
            <p:nvSpPr>
              <p:cNvPr id="113" name="AutoShape 6">
                <a:extLst>
                  <a:ext uri="{FF2B5EF4-FFF2-40B4-BE49-F238E27FC236}">
                    <a16:creationId xmlns:a16="http://schemas.microsoft.com/office/drawing/2014/main" id="{ED3597CA-E61D-4872-A216-9F772EA37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72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350"/>
              </a:p>
            </p:txBody>
          </p:sp>
          <p:sp>
            <p:nvSpPr>
              <p:cNvPr id="114" name="Line 46">
                <a:extLst>
                  <a:ext uri="{FF2B5EF4-FFF2-40B4-BE49-F238E27FC236}">
                    <a16:creationId xmlns:a16="http://schemas.microsoft.com/office/drawing/2014/main" id="{BD9AFCC3-7B9D-4D6E-A127-A20010C55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182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350"/>
              </a:p>
            </p:txBody>
          </p:sp>
          <p:sp>
            <p:nvSpPr>
              <p:cNvPr id="115" name="Line 47">
                <a:extLst>
                  <a:ext uri="{FF2B5EF4-FFF2-40B4-BE49-F238E27FC236}">
                    <a16:creationId xmlns:a16="http://schemas.microsoft.com/office/drawing/2014/main" id="{BE9525C6-3614-45FE-A269-D08DB640D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20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350"/>
              </a:p>
            </p:txBody>
          </p:sp>
          <p:sp>
            <p:nvSpPr>
              <p:cNvPr id="116" name="Line 48">
                <a:extLst>
                  <a:ext uri="{FF2B5EF4-FFF2-40B4-BE49-F238E27FC236}">
                    <a16:creationId xmlns:a16="http://schemas.microsoft.com/office/drawing/2014/main" id="{133150B5-6D46-43E8-806F-920B3E6B5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350"/>
              </a:p>
            </p:txBody>
          </p:sp>
        </p:grp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845A0911-DD8F-4B34-ACCB-0E87FA80C934}"/>
                </a:ext>
              </a:extLst>
            </p:cNvPr>
            <p:cNvSpPr txBox="1"/>
            <p:nvPr/>
          </p:nvSpPr>
          <p:spPr>
            <a:xfrm>
              <a:off x="3015346" y="4575256"/>
              <a:ext cx="48923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０</a:t>
              </a:r>
              <a:r>
                <a:rPr lang="en-US" altLang="ja-JP" sz="1350" dirty="0"/>
                <a:t>/</a:t>
              </a:r>
              <a:r>
                <a:rPr lang="ja-JP" altLang="en-US" sz="1350" dirty="0"/>
                <a:t>０</a:t>
              </a:r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2A0A75A8-1216-45DF-B04E-4CAC349A2EF5}"/>
                </a:ext>
              </a:extLst>
            </p:cNvPr>
            <p:cNvSpPr txBox="1"/>
            <p:nvPr/>
          </p:nvSpPr>
          <p:spPr>
            <a:xfrm>
              <a:off x="4696869" y="4592228"/>
              <a:ext cx="48923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０</a:t>
              </a:r>
              <a:r>
                <a:rPr lang="en-US" altLang="ja-JP" sz="1350" dirty="0"/>
                <a:t>/</a:t>
              </a:r>
              <a:r>
                <a:rPr lang="ja-JP" altLang="en-US" sz="1350" dirty="0"/>
                <a:t>１</a:t>
              </a:r>
            </a:p>
          </p:txBody>
        </p:sp>
        <p:cxnSp>
          <p:nvCxnSpPr>
            <p:cNvPr id="134" name="コネクタ: カギ線 2">
              <a:extLst>
                <a:ext uri="{FF2B5EF4-FFF2-40B4-BE49-F238E27FC236}">
                  <a16:creationId xmlns:a16="http://schemas.microsoft.com/office/drawing/2014/main" id="{C0747BBD-F3E7-407A-82A4-5516DADBE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3735" y="4143959"/>
              <a:ext cx="304067" cy="242728"/>
            </a:xfrm>
            <a:prstGeom prst="bentConnector3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AAF220D6-5F08-465F-940B-9026E37578B9}"/>
                </a:ext>
              </a:extLst>
            </p:cNvPr>
            <p:cNvSpPr txBox="1"/>
            <p:nvPr/>
          </p:nvSpPr>
          <p:spPr>
            <a:xfrm>
              <a:off x="5802592" y="5206005"/>
              <a:ext cx="48923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０</a:t>
              </a:r>
              <a:r>
                <a:rPr lang="en-US" altLang="ja-JP" sz="1350" dirty="0"/>
                <a:t>/</a:t>
              </a:r>
              <a:r>
                <a:rPr lang="ja-JP" altLang="en-US" sz="1350" dirty="0"/>
                <a:t>１</a:t>
              </a:r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73D6D906-D601-41F0-B622-D886F8ECBD51}"/>
                </a:ext>
              </a:extLst>
            </p:cNvPr>
            <p:cNvSpPr txBox="1"/>
            <p:nvPr/>
          </p:nvSpPr>
          <p:spPr>
            <a:xfrm>
              <a:off x="3497822" y="5666844"/>
              <a:ext cx="136608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350" dirty="0"/>
                <a:t>テスト時</a:t>
              </a:r>
              <a:r>
                <a:rPr lang="en-US" altLang="ja-JP" sz="1350" dirty="0"/>
                <a:t>/</a:t>
              </a:r>
              <a:r>
                <a:rPr lang="ja-JP" altLang="en-US" sz="1350" dirty="0"/>
                <a:t>期待値</a:t>
              </a:r>
            </a:p>
          </p:txBody>
        </p:sp>
      </p:grpSp>
      <p:sp>
        <p:nvSpPr>
          <p:cNvPr id="151" name="スライド番号プレースホルダー 1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7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マルチサイクルテストを用いた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遅延故障</a:t>
            </a:r>
            <a:r>
              <a:rPr lang="ja-JP" altLang="en-US" sz="4000" dirty="0"/>
              <a:t>検出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以下の環境で実験</a:t>
            </a:r>
            <a:endParaRPr kumimoji="1" lang="en-US" altLang="ja-JP" dirty="0" smtClean="0"/>
          </a:p>
          <a:p>
            <a:pPr marL="578358" lvl="1" indent="-285750"/>
            <a:r>
              <a:rPr kumimoji="1" lang="ja-JP" altLang="en-US" dirty="0" smtClean="0"/>
              <a:t>回路：</a:t>
            </a:r>
            <a:r>
              <a:rPr kumimoji="1" lang="en-US" altLang="ja-JP" dirty="0" smtClean="0"/>
              <a:t>ISCAS89</a:t>
            </a:r>
            <a:r>
              <a:rPr kumimoji="1" lang="ja-JP" altLang="en-US" dirty="0" smtClean="0"/>
              <a:t>ベンチマーク</a:t>
            </a:r>
            <a:r>
              <a:rPr kumimoji="1" lang="en-US" altLang="ja-JP" dirty="0" smtClean="0"/>
              <a:t>(s5378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s9234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s13207)</a:t>
            </a:r>
          </a:p>
          <a:p>
            <a:pPr marL="578358" lvl="1" indent="-285750"/>
            <a:r>
              <a:rPr lang="ja-JP" altLang="en-US" dirty="0" smtClean="0"/>
              <a:t>テストパターン数：</a:t>
            </a:r>
            <a:r>
              <a:rPr lang="en-US" altLang="ja-JP" dirty="0" smtClean="0"/>
              <a:t>100</a:t>
            </a:r>
          </a:p>
          <a:p>
            <a:pPr marL="578358" lvl="1" indent="-285750"/>
            <a:r>
              <a:rPr lang="ja-JP" altLang="en-US" dirty="0" smtClean="0"/>
              <a:t>キャプチャサイクル数：</a:t>
            </a:r>
            <a:r>
              <a:rPr lang="en-US" altLang="ja-JP" dirty="0" smtClean="0"/>
              <a:t>2 </a:t>
            </a:r>
            <a:r>
              <a:rPr lang="ja-JP" altLang="en-US" dirty="0" smtClean="0"/>
              <a:t>～ </a:t>
            </a:r>
            <a:r>
              <a:rPr lang="en-US" altLang="ja-JP" dirty="0" smtClean="0"/>
              <a:t>10 </a:t>
            </a:r>
          </a:p>
          <a:p>
            <a:pPr marL="578358" lvl="1" indent="-285750"/>
            <a:r>
              <a:rPr lang="ja-JP" altLang="en-US" dirty="0" smtClean="0"/>
              <a:t>対象故障：遅延故障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28343"/>
              </p:ext>
            </p:extLst>
          </p:nvPr>
        </p:nvGraphicFramePr>
        <p:xfrm>
          <a:off x="1546859" y="38574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379275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352648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359909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884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回路名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S5378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S9234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S13207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信号線数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5344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9256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13300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1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FF</a:t>
                      </a:r>
                      <a:r>
                        <a:rPr kumimoji="1" lang="ja-JP" altLang="en-US" dirty="0" smtClean="0"/>
                        <a:t>の総数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669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2775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遅延故障検出結果</a:t>
            </a:r>
            <a:endParaRPr kumimoji="1" lang="ja-JP" altLang="en-US" sz="4000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618969"/>
              </p:ext>
            </p:extLst>
          </p:nvPr>
        </p:nvGraphicFramePr>
        <p:xfrm>
          <a:off x="822960" y="1845734"/>
          <a:ext cx="3722024" cy="3633858"/>
        </p:xfrm>
        <a:graphic>
          <a:graphicData uri="http://schemas.openxmlformats.org/drawingml/2006/table">
            <a:tbl>
              <a:tblPr/>
              <a:tblGrid>
                <a:gridCol w="930506">
                  <a:extLst>
                    <a:ext uri="{9D8B030D-6E8A-4147-A177-3AD203B41FA5}">
                      <a16:colId xmlns:a16="http://schemas.microsoft.com/office/drawing/2014/main" val="3641917053"/>
                    </a:ext>
                  </a:extLst>
                </a:gridCol>
                <a:gridCol w="930506">
                  <a:extLst>
                    <a:ext uri="{9D8B030D-6E8A-4147-A177-3AD203B41FA5}">
                      <a16:colId xmlns:a16="http://schemas.microsoft.com/office/drawing/2014/main" val="1645234842"/>
                    </a:ext>
                  </a:extLst>
                </a:gridCol>
                <a:gridCol w="930506">
                  <a:extLst>
                    <a:ext uri="{9D8B030D-6E8A-4147-A177-3AD203B41FA5}">
                      <a16:colId xmlns:a16="http://schemas.microsoft.com/office/drawing/2014/main" val="2534763539"/>
                    </a:ext>
                  </a:extLst>
                </a:gridCol>
                <a:gridCol w="930506">
                  <a:extLst>
                    <a:ext uri="{9D8B030D-6E8A-4147-A177-3AD203B41FA5}">
                      <a16:colId xmlns:a16="http://schemas.microsoft.com/office/drawing/2014/main" val="1389088372"/>
                    </a:ext>
                  </a:extLst>
                </a:gridCol>
              </a:tblGrid>
              <a:tr h="36193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s5378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s9234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s13207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77211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52.57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51.16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406351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017049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45.89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56.45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601890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45.76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56.78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63.06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315207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45.35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29909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44.91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63.35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04229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44.93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421188"/>
                  </a:ext>
                </a:extLst>
              </a:tr>
              <a:tr h="361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44.91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63.24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83186"/>
                  </a:ext>
                </a:extLst>
              </a:tr>
              <a:tr h="376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44.55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4743"/>
                  </a:ext>
                </a:extLst>
              </a:tr>
            </a:tbl>
          </a:graphicData>
        </a:graphic>
      </p:graphicFrame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695567" y="1845734"/>
            <a:ext cx="367119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サイクル数を増やすにつれ</a:t>
            </a:r>
            <a:r>
              <a:rPr lang="ja-JP" altLang="en-US" dirty="0"/>
              <a:t>、</a:t>
            </a:r>
            <a:r>
              <a:rPr lang="ja-JP" altLang="en-US" dirty="0" smtClean="0"/>
              <a:t>遅延故障検出率は</a:t>
            </a:r>
            <a:r>
              <a:rPr lang="ja-JP" altLang="en-US" dirty="0" smtClean="0">
                <a:solidFill>
                  <a:srgbClr val="00B0F0"/>
                </a:solidFill>
              </a:rPr>
              <a:t>低下</a:t>
            </a:r>
            <a:r>
              <a:rPr lang="ja-JP" altLang="en-US" dirty="0" smtClean="0"/>
              <a:t>する傾向にある</a:t>
            </a:r>
            <a:endParaRPr lang="en-US" altLang="ja-JP" dirty="0" smtClean="0"/>
          </a:p>
          <a:p>
            <a:pPr marL="292608" lvl="1">
              <a:buFont typeface="Calibri" pitchFamily="34" charset="0"/>
              <a:buNone/>
            </a:pPr>
            <a:r>
              <a:rPr lang="ja-JP" altLang="en-US" dirty="0" smtClean="0"/>
              <a:t>→故障検出能力低下問題は遅延故障においても存在する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6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故障検出能力低下問題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多数の</a:t>
            </a:r>
            <a:r>
              <a:rPr lang="ja-JP" altLang="en-US" dirty="0" smtClean="0"/>
              <a:t>キャプチャサイクルを</a:t>
            </a:r>
            <a:r>
              <a:rPr lang="ja-JP" altLang="en-US" dirty="0"/>
              <a:t>適用した</a:t>
            </a:r>
            <a:r>
              <a:rPr lang="ja-JP" altLang="en-US" dirty="0" smtClean="0"/>
              <a:t>場合、被</a:t>
            </a:r>
            <a:r>
              <a:rPr lang="ja-JP" altLang="en-US" dirty="0"/>
              <a:t>検査回路の内部状態遷移は低減</a:t>
            </a:r>
            <a:endParaRPr lang="en-US" altLang="ja-JP" dirty="0"/>
          </a:p>
          <a:p>
            <a:r>
              <a:rPr lang="ja-JP" altLang="en-US" dirty="0"/>
              <a:t>→</a:t>
            </a:r>
            <a:r>
              <a:rPr lang="en-US" altLang="ja-JP" dirty="0"/>
              <a:t>FF </a:t>
            </a:r>
            <a:r>
              <a:rPr lang="ja-JP" altLang="en-US" dirty="0"/>
              <a:t>の値が固定値となり故障検出能力は低下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822960" y="2963945"/>
            <a:ext cx="7579888" cy="2240005"/>
            <a:chOff x="822960" y="2475430"/>
            <a:chExt cx="7579888" cy="224000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E0B7C7D7-9491-44E1-9DC5-ED54020E9BBB}"/>
                </a:ext>
              </a:extLst>
            </p:cNvPr>
            <p:cNvGrpSpPr/>
            <p:nvPr/>
          </p:nvGrpSpPr>
          <p:grpSpPr>
            <a:xfrm>
              <a:off x="822960" y="2475430"/>
              <a:ext cx="7543797" cy="2240005"/>
              <a:chOff x="2186420" y="1657322"/>
              <a:chExt cx="7823917" cy="3310460"/>
            </a:xfrm>
          </p:grpSpPr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E8AD139-1475-4DD3-8A1C-941D022609A5}"/>
                  </a:ext>
                </a:extLst>
              </p:cNvPr>
              <p:cNvCxnSpPr/>
              <p:nvPr/>
            </p:nvCxnSpPr>
            <p:spPr>
              <a:xfrm>
                <a:off x="9725279" y="2020395"/>
                <a:ext cx="0" cy="2947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58DD7D69-D400-4714-8E30-26659A2907A6}"/>
                  </a:ext>
                </a:extLst>
              </p:cNvPr>
              <p:cNvCxnSpPr/>
              <p:nvPr/>
            </p:nvCxnSpPr>
            <p:spPr>
              <a:xfrm>
                <a:off x="2496596" y="2020395"/>
                <a:ext cx="0" cy="2947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A1F4A248-8181-48C7-845C-0176CD7D3EBB}"/>
                  </a:ext>
                </a:extLst>
              </p:cNvPr>
              <p:cNvGrpSpPr/>
              <p:nvPr/>
            </p:nvGrpSpPr>
            <p:grpSpPr>
              <a:xfrm>
                <a:off x="2186420" y="1657322"/>
                <a:ext cx="7823917" cy="3095777"/>
                <a:chOff x="2173709" y="1756799"/>
                <a:chExt cx="7823917" cy="3095777"/>
              </a:xfrm>
            </p:grpSpPr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193D5779-7B7D-49AE-BE70-F70AC32CEB3A}"/>
                    </a:ext>
                  </a:extLst>
                </p:cNvPr>
                <p:cNvGrpSpPr/>
                <p:nvPr/>
              </p:nvGrpSpPr>
              <p:grpSpPr>
                <a:xfrm>
                  <a:off x="2173709" y="2367314"/>
                  <a:ext cx="7823917" cy="2485262"/>
                  <a:chOff x="2273433" y="2107920"/>
                  <a:chExt cx="7823917" cy="2485262"/>
                </a:xfrm>
              </p:grpSpPr>
              <p:grpSp>
                <p:nvGrpSpPr>
                  <p:cNvPr id="29" name="グループ化 28">
                    <a:extLst>
                      <a:ext uri="{FF2B5EF4-FFF2-40B4-BE49-F238E27FC236}">
                        <a16:creationId xmlns:a16="http://schemas.microsoft.com/office/drawing/2014/main" id="{E6DC23E6-88DB-4CB5-8B93-8C635A8A2D3D}"/>
                      </a:ext>
                    </a:extLst>
                  </p:cNvPr>
                  <p:cNvGrpSpPr/>
                  <p:nvPr/>
                </p:nvGrpSpPr>
                <p:grpSpPr>
                  <a:xfrm>
                    <a:off x="3113548" y="2107920"/>
                    <a:ext cx="6102042" cy="2485262"/>
                    <a:chOff x="3113548" y="3104162"/>
                    <a:chExt cx="6102042" cy="2485262"/>
                  </a:xfrm>
                </p:grpSpPr>
                <p:grpSp>
                  <p:nvGrpSpPr>
                    <p:cNvPr id="42" name="グループ化 41">
                      <a:extLst>
                        <a:ext uri="{FF2B5EF4-FFF2-40B4-BE49-F238E27FC236}">
                          <a16:creationId xmlns:a16="http://schemas.microsoft.com/office/drawing/2014/main" id="{4CFC7141-6D96-4B98-880A-AF53DE85E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13548" y="3104162"/>
                      <a:ext cx="6102042" cy="2485262"/>
                      <a:chOff x="3364991" y="3486301"/>
                      <a:chExt cx="5252241" cy="2137659"/>
                    </a:xfrm>
                  </p:grpSpPr>
                  <p:sp>
                    <p:nvSpPr>
                      <p:cNvPr id="46" name="正方形/長方形 45">
                        <a:extLst>
                          <a:ext uri="{FF2B5EF4-FFF2-40B4-BE49-F238E27FC236}">
                            <a16:creationId xmlns:a16="http://schemas.microsoft.com/office/drawing/2014/main" id="{E82BC9DF-16DA-4603-9B26-72326D839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4991" y="3505192"/>
                        <a:ext cx="1081425" cy="211876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ja-JP" altLang="en-US" sz="1600" dirty="0"/>
                          <a:t>組合せ</a:t>
                        </a:r>
                        <a:endParaRPr lang="en-US" altLang="ja-JP" sz="1600" dirty="0"/>
                      </a:p>
                      <a:p>
                        <a:pPr algn="ctr"/>
                        <a:r>
                          <a:rPr kumimoji="1" lang="ja-JP" altLang="en-US" sz="1600" dirty="0"/>
                          <a:t>回路</a:t>
                        </a:r>
                      </a:p>
                    </p:txBody>
                  </p:sp>
                  <p:sp>
                    <p:nvSpPr>
                      <p:cNvPr id="47" name="正方形/長方形 46">
                        <a:extLst>
                          <a:ext uri="{FF2B5EF4-FFF2-40B4-BE49-F238E27FC236}">
                            <a16:creationId xmlns:a16="http://schemas.microsoft.com/office/drawing/2014/main" id="{EA758251-FA81-4FE6-A120-CACFA9EDD9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2890" y="5209414"/>
                        <a:ext cx="484657" cy="34296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200" dirty="0"/>
                          <a:t>FF3</a:t>
                        </a:r>
                        <a:endParaRPr kumimoji="1" lang="en-US" altLang="ja-JP" sz="1200" dirty="0"/>
                      </a:p>
                    </p:txBody>
                  </p:sp>
                  <p:sp>
                    <p:nvSpPr>
                      <p:cNvPr id="48" name="正方形/長方形 47">
                        <a:extLst>
                          <a:ext uri="{FF2B5EF4-FFF2-40B4-BE49-F238E27FC236}">
                            <a16:creationId xmlns:a16="http://schemas.microsoft.com/office/drawing/2014/main" id="{D0853E93-3189-4961-82D5-9CD3E77D65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2890" y="4391273"/>
                        <a:ext cx="484657" cy="34296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200" dirty="0"/>
                          <a:t>FF2</a:t>
                        </a:r>
                        <a:endParaRPr kumimoji="1" lang="en-US" altLang="ja-JP" sz="1200" dirty="0"/>
                      </a:p>
                    </p:txBody>
                  </p:sp>
                  <p:sp>
                    <p:nvSpPr>
                      <p:cNvPr id="49" name="正方形/長方形 48">
                        <a:extLst>
                          <a:ext uri="{FF2B5EF4-FFF2-40B4-BE49-F238E27FC236}">
                            <a16:creationId xmlns:a16="http://schemas.microsoft.com/office/drawing/2014/main" id="{179792B5-FCDD-40D7-9215-5BEB948903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5857" y="4384481"/>
                        <a:ext cx="484657" cy="34296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200" dirty="0"/>
                          <a:t>FF2</a:t>
                        </a:r>
                        <a:endParaRPr kumimoji="1" lang="en-US" altLang="ja-JP" sz="1200" dirty="0"/>
                      </a:p>
                    </p:txBody>
                  </p:sp>
                  <p:sp>
                    <p:nvSpPr>
                      <p:cNvPr id="50" name="正方形/長方形 49">
                        <a:extLst>
                          <a:ext uri="{FF2B5EF4-FFF2-40B4-BE49-F238E27FC236}">
                            <a16:creationId xmlns:a16="http://schemas.microsoft.com/office/drawing/2014/main" id="{5C50BCC0-3069-4FBE-9085-95CA29AD7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9876" y="3511148"/>
                        <a:ext cx="484657" cy="34296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200" dirty="0"/>
                          <a:t>FF1</a:t>
                        </a:r>
                        <a:endParaRPr kumimoji="1" lang="en-US" altLang="ja-JP" sz="1200" dirty="0"/>
                      </a:p>
                    </p:txBody>
                  </p:sp>
                  <p:sp>
                    <p:nvSpPr>
                      <p:cNvPr id="51" name="正方形/長方形 50">
                        <a:extLst>
                          <a:ext uri="{FF2B5EF4-FFF2-40B4-BE49-F238E27FC236}">
                            <a16:creationId xmlns:a16="http://schemas.microsoft.com/office/drawing/2014/main" id="{BCC0BAAD-95B2-47D0-A857-4C1CB92FAB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2890" y="3503369"/>
                        <a:ext cx="484657" cy="338093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200" dirty="0"/>
                          <a:t>FF1</a:t>
                        </a:r>
                        <a:endParaRPr kumimoji="1" lang="en-US" altLang="ja-JP" sz="1200" dirty="0"/>
                      </a:p>
                    </p:txBody>
                  </p:sp>
                  <p:sp>
                    <p:nvSpPr>
                      <p:cNvPr id="52" name="正方形/長方形 51">
                        <a:extLst>
                          <a:ext uri="{FF2B5EF4-FFF2-40B4-BE49-F238E27FC236}">
                            <a16:creationId xmlns:a16="http://schemas.microsoft.com/office/drawing/2014/main" id="{A6DB6970-002F-46AB-B38F-F9D40F7E49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7549" y="3486301"/>
                        <a:ext cx="1081425" cy="211876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ja-JP" altLang="en-US" sz="1600" dirty="0"/>
                          <a:t>組合せ</a:t>
                        </a:r>
                        <a:endParaRPr lang="en-US" altLang="ja-JP" sz="1600" dirty="0"/>
                      </a:p>
                      <a:p>
                        <a:pPr algn="ctr"/>
                        <a:r>
                          <a:rPr kumimoji="1" lang="ja-JP" altLang="en-US" sz="1600" dirty="0"/>
                          <a:t>回路</a:t>
                        </a:r>
                      </a:p>
                    </p:txBody>
                  </p:sp>
                  <p:sp>
                    <p:nvSpPr>
                      <p:cNvPr id="53" name="正方形/長方形 52">
                        <a:extLst>
                          <a:ext uri="{FF2B5EF4-FFF2-40B4-BE49-F238E27FC236}">
                            <a16:creationId xmlns:a16="http://schemas.microsoft.com/office/drawing/2014/main" id="{F428C554-D9C3-45C7-80FA-45D726B76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5807" y="3486301"/>
                        <a:ext cx="1081425" cy="211876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ja-JP" altLang="en-US" sz="1600" dirty="0"/>
                          <a:t>組合せ</a:t>
                        </a:r>
                        <a:endParaRPr lang="en-US" altLang="ja-JP" sz="1600" dirty="0"/>
                      </a:p>
                      <a:p>
                        <a:pPr algn="ctr"/>
                        <a:r>
                          <a:rPr kumimoji="1" lang="ja-JP" altLang="en-US" sz="1600" dirty="0"/>
                          <a:t>回路</a:t>
                        </a:r>
                      </a:p>
                    </p:txBody>
                  </p:sp>
                  <p:cxnSp>
                    <p:nvCxnSpPr>
                      <p:cNvPr id="54" name="直線矢印コネクタ 53">
                        <a:extLst>
                          <a:ext uri="{FF2B5EF4-FFF2-40B4-BE49-F238E27FC236}">
                            <a16:creationId xmlns:a16="http://schemas.microsoft.com/office/drawing/2014/main" id="{327D5AE5-6193-4E9E-B528-1757CBC6E22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435147" y="4541044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線矢印コネクタ 54">
                        <a:extLst>
                          <a:ext uri="{FF2B5EF4-FFF2-40B4-BE49-F238E27FC236}">
                            <a16:creationId xmlns:a16="http://schemas.microsoft.com/office/drawing/2014/main" id="{8E629BE9-B121-4D8D-986E-1ED405582EA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435147" y="5377370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線矢印コネクタ 55">
                        <a:extLst>
                          <a:ext uri="{FF2B5EF4-FFF2-40B4-BE49-F238E27FC236}">
                            <a16:creationId xmlns:a16="http://schemas.microsoft.com/office/drawing/2014/main" id="{2D0FB1CE-020B-48CE-86DF-48A7F685C03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435147" y="3685927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線矢印コネクタ 56">
                        <a:extLst>
                          <a:ext uri="{FF2B5EF4-FFF2-40B4-BE49-F238E27FC236}">
                            <a16:creationId xmlns:a16="http://schemas.microsoft.com/office/drawing/2014/main" id="{19C97C6A-C01C-48E0-8C2E-5D23CE89E2C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523404" y="3697140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線矢印コネクタ 57">
                        <a:extLst>
                          <a:ext uri="{FF2B5EF4-FFF2-40B4-BE49-F238E27FC236}">
                            <a16:creationId xmlns:a16="http://schemas.microsoft.com/office/drawing/2014/main" id="{2B0E922E-835F-428D-9474-5FA2E08D497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532151" y="4548526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線矢印コネクタ 58">
                        <a:extLst>
                          <a:ext uri="{FF2B5EF4-FFF2-40B4-BE49-F238E27FC236}">
                            <a16:creationId xmlns:a16="http://schemas.microsoft.com/office/drawing/2014/main" id="{5F14DD35-4D10-4428-BB76-D0F2112EB9B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191077" y="4541044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線矢印コネクタ 59">
                        <a:extLst>
                          <a:ext uri="{FF2B5EF4-FFF2-40B4-BE49-F238E27FC236}">
                            <a16:creationId xmlns:a16="http://schemas.microsoft.com/office/drawing/2014/main" id="{B19913D5-A19A-4BEF-A4F3-B4964054E89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179808" y="5377370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線矢印コネクタ 60">
                        <a:extLst>
                          <a:ext uri="{FF2B5EF4-FFF2-40B4-BE49-F238E27FC236}">
                            <a16:creationId xmlns:a16="http://schemas.microsoft.com/office/drawing/2014/main" id="{7BF2FD49-EDD1-41C1-842E-B2B8D69C095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179808" y="3685927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直線矢印コネクタ 61">
                        <a:extLst>
                          <a:ext uri="{FF2B5EF4-FFF2-40B4-BE49-F238E27FC236}">
                            <a16:creationId xmlns:a16="http://schemas.microsoft.com/office/drawing/2014/main" id="{28381A65-7B23-4338-B937-ECAEAE09B12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64533" y="3700321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直線矢印コネクタ 62">
                        <a:extLst>
                          <a:ext uri="{FF2B5EF4-FFF2-40B4-BE49-F238E27FC236}">
                            <a16:creationId xmlns:a16="http://schemas.microsoft.com/office/drawing/2014/main" id="{7299E8DD-15C4-4FAB-B1C1-0904F1F2EFA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76149" y="4563797"/>
                        <a:ext cx="25647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7271FF65-75B5-4032-8CB6-60F366BD9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0954" y="5107467"/>
                      <a:ext cx="563073" cy="398728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200" dirty="0"/>
                        <a:t>FF3</a:t>
                      </a:r>
                      <a:endParaRPr kumimoji="1" lang="en-US" altLang="ja-JP" sz="1200" dirty="0"/>
                    </a:p>
                  </p:txBody>
                </p:sp>
                <p:cxnSp>
                  <p:nvCxnSpPr>
                    <p:cNvPr id="44" name="直線矢印コネクタ 43">
                      <a:extLst>
                        <a:ext uri="{FF2B5EF4-FFF2-40B4-BE49-F238E27FC236}">
                          <a16:creationId xmlns:a16="http://schemas.microsoft.com/office/drawing/2014/main" id="{5D0FF4A2-A8A9-4347-808A-23E813CC80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93149" y="5284978"/>
                      <a:ext cx="29796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直線矢印コネクタ 44">
                      <a:extLst>
                        <a:ext uri="{FF2B5EF4-FFF2-40B4-BE49-F238E27FC236}">
                          <a16:creationId xmlns:a16="http://schemas.microsoft.com/office/drawing/2014/main" id="{787FDD5F-3702-4CF3-BCD0-1C3F902DEB4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57523" y="5284978"/>
                      <a:ext cx="29796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A3D774BF-7A8A-4F48-9CED-BF5DD6612A59}"/>
                      </a:ext>
                    </a:extLst>
                  </p:cNvPr>
                  <p:cNvSpPr/>
                  <p:nvPr/>
                </p:nvSpPr>
                <p:spPr>
                  <a:xfrm>
                    <a:off x="2273433" y="4089372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FF3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31" name="直線矢印コネクタ 30">
                    <a:extLst>
                      <a:ext uri="{FF2B5EF4-FFF2-40B4-BE49-F238E27FC236}">
                        <a16:creationId xmlns:a16="http://schemas.microsoft.com/office/drawing/2014/main" id="{B73E085C-6715-4A8B-9B83-9B44C00EBC15}"/>
                      </a:ext>
                    </a:extLst>
                  </p:cNvPr>
                  <p:cNvCxnSpPr/>
                  <p:nvPr/>
                </p:nvCxnSpPr>
                <p:spPr>
                  <a:xfrm>
                    <a:off x="2827516" y="4284639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EC0954C6-030D-4A59-BFA4-D350F77A2538}"/>
                      </a:ext>
                    </a:extLst>
                  </p:cNvPr>
                  <p:cNvSpPr/>
                  <p:nvPr/>
                </p:nvSpPr>
                <p:spPr>
                  <a:xfrm>
                    <a:off x="2273433" y="3160048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FF2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33" name="直線矢印コネクタ 32">
                    <a:extLst>
                      <a:ext uri="{FF2B5EF4-FFF2-40B4-BE49-F238E27FC236}">
                        <a16:creationId xmlns:a16="http://schemas.microsoft.com/office/drawing/2014/main" id="{F34510B8-40EF-4F9B-8CE3-D932D6E07D48}"/>
                      </a:ext>
                    </a:extLst>
                  </p:cNvPr>
                  <p:cNvCxnSpPr/>
                  <p:nvPr/>
                </p:nvCxnSpPr>
                <p:spPr>
                  <a:xfrm>
                    <a:off x="2827516" y="3355315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D8C31E06-E07D-4230-BE03-D5AB3367C2D0}"/>
                      </a:ext>
                    </a:extLst>
                  </p:cNvPr>
                  <p:cNvSpPr/>
                  <p:nvPr/>
                </p:nvSpPr>
                <p:spPr>
                  <a:xfrm>
                    <a:off x="2273433" y="2136806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FF1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E79BA5AF-C82A-4662-8FC9-8A10882EDB00}"/>
                      </a:ext>
                    </a:extLst>
                  </p:cNvPr>
                  <p:cNvCxnSpPr/>
                  <p:nvPr/>
                </p:nvCxnSpPr>
                <p:spPr>
                  <a:xfrm>
                    <a:off x="2827516" y="2332073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08F4A389-F1B8-4C08-BD83-E6B4CA5FB069}"/>
                      </a:ext>
                    </a:extLst>
                  </p:cNvPr>
                  <p:cNvSpPr/>
                  <p:nvPr/>
                </p:nvSpPr>
                <p:spPr>
                  <a:xfrm>
                    <a:off x="9530756" y="2127762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FF1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37" name="直線矢印コネクタ 36">
                    <a:extLst>
                      <a:ext uri="{FF2B5EF4-FFF2-40B4-BE49-F238E27FC236}">
                        <a16:creationId xmlns:a16="http://schemas.microsoft.com/office/drawing/2014/main" id="{206274A8-58EC-405A-B7AA-7B1969DD1199}"/>
                      </a:ext>
                    </a:extLst>
                  </p:cNvPr>
                  <p:cNvCxnSpPr/>
                  <p:nvPr/>
                </p:nvCxnSpPr>
                <p:spPr>
                  <a:xfrm>
                    <a:off x="9219693" y="2340006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636EF2DC-D5B6-40E2-B370-366D781ECD0B}"/>
                      </a:ext>
                    </a:extLst>
                  </p:cNvPr>
                  <p:cNvSpPr/>
                  <p:nvPr/>
                </p:nvSpPr>
                <p:spPr>
                  <a:xfrm>
                    <a:off x="9534277" y="3160048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FF2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37029BA8-E142-4A39-B934-6A1677797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23214" y="3372292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正方形/長方形 39">
                    <a:extLst>
                      <a:ext uri="{FF2B5EF4-FFF2-40B4-BE49-F238E27FC236}">
                        <a16:creationId xmlns:a16="http://schemas.microsoft.com/office/drawing/2014/main" id="{6571DD44-C323-4FC2-8FF9-D0B6A459F756}"/>
                      </a:ext>
                    </a:extLst>
                  </p:cNvPr>
                  <p:cNvSpPr/>
                  <p:nvPr/>
                </p:nvSpPr>
                <p:spPr>
                  <a:xfrm>
                    <a:off x="9534277" y="4112005"/>
                    <a:ext cx="563073" cy="398728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200" dirty="0"/>
                      <a:t>FF3</a:t>
                    </a:r>
                    <a:endParaRPr kumimoji="1" lang="en-US" altLang="ja-JP" sz="1200" dirty="0"/>
                  </a:p>
                </p:txBody>
              </p:sp>
              <p:cxnSp>
                <p:nvCxnSpPr>
                  <p:cNvPr id="41" name="直線矢印コネクタ 40">
                    <a:extLst>
                      <a:ext uri="{FF2B5EF4-FFF2-40B4-BE49-F238E27FC236}">
                        <a16:creationId xmlns:a16="http://schemas.microsoft.com/office/drawing/2014/main" id="{6DAC00CB-5812-40BA-ABF2-71EF2EF27540}"/>
                      </a:ext>
                    </a:extLst>
                  </p:cNvPr>
                  <p:cNvCxnSpPr/>
                  <p:nvPr/>
                </p:nvCxnSpPr>
                <p:spPr>
                  <a:xfrm>
                    <a:off x="9222636" y="4297519"/>
                    <a:ext cx="2979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774C1E31-5A25-4BA6-BF39-D0D39E690E61}"/>
                    </a:ext>
                  </a:extLst>
                </p:cNvPr>
                <p:cNvSpPr/>
                <p:nvPr/>
              </p:nvSpPr>
              <p:spPr>
                <a:xfrm>
                  <a:off x="2855311" y="1756799"/>
                  <a:ext cx="1573420" cy="5297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/>
                    <a:t>１サイクル</a:t>
                  </a:r>
                  <a:endParaRPr lang="en-US" altLang="ja-JP" dirty="0"/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900358D0-6D8D-4B82-A59C-DCBAC34D86A2}"/>
                    </a:ext>
                  </a:extLst>
                </p:cNvPr>
                <p:cNvSpPr/>
                <p:nvPr/>
              </p:nvSpPr>
              <p:spPr>
                <a:xfrm>
                  <a:off x="5277378" y="1764669"/>
                  <a:ext cx="1573420" cy="5297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/>
                    <a:t>２サイクル</a:t>
                  </a:r>
                  <a:endParaRPr lang="en-US" altLang="ja-JP" dirty="0"/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212868AD-5084-45C9-9EE3-2E693D49212B}"/>
                    </a:ext>
                  </a:extLst>
                </p:cNvPr>
                <p:cNvSpPr/>
                <p:nvPr/>
              </p:nvSpPr>
              <p:spPr>
                <a:xfrm>
                  <a:off x="7695533" y="1769235"/>
                  <a:ext cx="1573420" cy="5297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/>
                    <a:t>３サイクル</a:t>
                  </a:r>
                  <a:endParaRPr lang="en-US" altLang="ja-JP" dirty="0"/>
                </a:p>
              </p:txBody>
            </p:sp>
          </p:grpSp>
        </p:grpSp>
        <p:sp>
          <p:nvSpPr>
            <p:cNvPr id="6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1130432" y="2586721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3396984" y="2572851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600" dirty="0">
                  <a:solidFill>
                    <a:srgbClr val="FF0000"/>
                  </a:solidFill>
                </a:rPr>
                <a:t>1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1121153" y="3287549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3403170" y="3931888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5728064" y="2590750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5728939" y="3924823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8091904" y="2580097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3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8100611" y="3936699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１</a:t>
              </a:r>
              <a:endParaRPr lang="ja-JP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1121153" y="3915860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rgbClr val="00B0F0"/>
                  </a:solidFill>
                </a:rPr>
                <a:t>０</a:t>
              </a:r>
            </a:p>
          </p:txBody>
        </p:sp>
        <p:sp>
          <p:nvSpPr>
            <p:cNvPr id="15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3396983" y="3290751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rgbClr val="00B0F0"/>
                  </a:solidFill>
                </a:rPr>
                <a:t>０</a:t>
              </a:r>
            </a:p>
          </p:txBody>
        </p:sp>
        <p:sp>
          <p:nvSpPr>
            <p:cNvPr id="16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5728939" y="3271106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rgbClr val="00B0F0"/>
                  </a:solidFill>
                </a:rPr>
                <a:t>０</a:t>
              </a:r>
            </a:p>
          </p:txBody>
        </p:sp>
        <p:sp>
          <p:nvSpPr>
            <p:cNvPr id="17" name="コンテンツ プレースホルダー 80">
              <a:extLst>
                <a:ext uri="{FF2B5EF4-FFF2-40B4-BE49-F238E27FC236}">
                  <a16:creationId xmlns:a16="http://schemas.microsoft.com/office/drawing/2014/main" id="{71CE8D51-DD1B-492B-A934-D0DFCF92437E}"/>
                </a:ext>
              </a:extLst>
            </p:cNvPr>
            <p:cNvSpPr txBox="1">
              <a:spLocks/>
            </p:cNvSpPr>
            <p:nvPr/>
          </p:nvSpPr>
          <p:spPr>
            <a:xfrm>
              <a:off x="8091904" y="3282341"/>
              <a:ext cx="302237" cy="312754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kumimoji="1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kumimoji="1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600" dirty="0">
                  <a:solidFill>
                    <a:srgbClr val="00B0F0"/>
                  </a:solidFill>
                </a:rPr>
                <a:t>０</a:t>
              </a:r>
            </a:p>
          </p:txBody>
        </p:sp>
      </p:grpSp>
      <p:sp>
        <p:nvSpPr>
          <p:cNvPr id="64" name="スライド番号プレースホルダー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1935-29F2-4311-81EC-406A872A676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10260</TotalTime>
  <Words>762</Words>
  <Application>Microsoft Office PowerPoint</Application>
  <PresentationFormat>画面に合わせる (4:3)</PresentationFormat>
  <Paragraphs>349</Paragraphs>
  <Slides>18</Slides>
  <Notes>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マルチサイクルテストにおける 遅延故障の検出強化技術</vt:lpstr>
      <vt:lpstr>発表概要</vt:lpstr>
      <vt:lpstr>研究目的・目標</vt:lpstr>
      <vt:lpstr>遅延故障モデル</vt:lpstr>
      <vt:lpstr>マルチサイクルテスト</vt:lpstr>
      <vt:lpstr>マルチサイクルテストにおける 遅延故障の検出方法</vt:lpstr>
      <vt:lpstr>マルチサイクルテストを用いた 遅延故障検出</vt:lpstr>
      <vt:lpstr>遅延故障検出結果</vt:lpstr>
      <vt:lpstr>故障検出能力低下問題</vt:lpstr>
      <vt:lpstr>FF制御点挿入技術(FF-CPI)</vt:lpstr>
      <vt:lpstr>実験</vt:lpstr>
      <vt:lpstr>FF-CPI導入時の遅延故障検出率</vt:lpstr>
      <vt:lpstr>考察</vt:lpstr>
      <vt:lpstr>まとめ</vt:lpstr>
      <vt:lpstr>故障検出能力低下問題</vt:lpstr>
      <vt:lpstr>FF制御点挿入技術(FF-CPI)</vt:lpstr>
      <vt:lpstr>遅延故障のテスト方法</vt:lpstr>
      <vt:lpstr>スキャンテスト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卒業論文中間発表</dc:title>
  <dc:creator>B4-2020</dc:creator>
  <cp:lastModifiedBy>B4-2020</cp:lastModifiedBy>
  <cp:revision>183</cp:revision>
  <dcterms:created xsi:type="dcterms:W3CDTF">2020-12-02T05:18:47Z</dcterms:created>
  <dcterms:modified xsi:type="dcterms:W3CDTF">2021-02-22T05:00:24Z</dcterms:modified>
</cp:coreProperties>
</file>