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3"/>
  </p:notesMasterIdLst>
  <p:handoutMasterIdLst>
    <p:handoutMasterId r:id="rId14"/>
  </p:handoutMasterIdLst>
  <p:sldIdLst>
    <p:sldId id="538" r:id="rId2"/>
    <p:sldId id="578" r:id="rId3"/>
    <p:sldId id="579" r:id="rId4"/>
    <p:sldId id="569" r:id="rId5"/>
    <p:sldId id="571" r:id="rId6"/>
    <p:sldId id="580" r:id="rId7"/>
    <p:sldId id="575" r:id="rId8"/>
    <p:sldId id="576" r:id="rId9"/>
    <p:sldId id="577" r:id="rId10"/>
    <p:sldId id="572" r:id="rId11"/>
    <p:sldId id="545" r:id="rId1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82" d="100"/>
          <a:sy n="82" d="100"/>
        </p:scale>
        <p:origin x="710" y="7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4/19/2024</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4/19/2024</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336596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88610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296369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288740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38E85DDF-39D3-4E85-946B-AC59C23A0961}" type="datetime1">
              <a:rPr lang="en-US" smtClean="0"/>
              <a:t>4/19/2024</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C805AACF-9EE3-4BB7-9DCA-110C370C7B5F}" type="datetime1">
              <a:rPr lang="en-US" smtClean="0"/>
              <a:t>4/19/2024</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B4FC3EF0-AE76-4966-9D80-16D2E221D06F}" type="datetime1">
              <a:rPr lang="en-US" smtClean="0"/>
              <a:t>4/19/2024</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9766AD3E-78B5-4549-BA22-E848CF5F2F18}" type="datetime1">
              <a:rPr lang="en-US" smtClean="0"/>
              <a:t>4/19/2024</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E9830B69-2159-4C70-8634-20F5099D7A54}" type="datetime1">
              <a:rPr lang="en-US" smtClean="0"/>
              <a:t>4/19/2024</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r>
              <a:rPr lang="en-US"/>
              <a:t>19CS345 Course Project </a:t>
            </a:r>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EB4CB950-DD21-4D51-B3CD-5A28CADC98C9}" type="datetime1">
              <a:rPr lang="en-US" smtClean="0"/>
              <a:t>4/19/2024</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4E5EF34C-7281-42E7-B6AC-FEB9D394AAA4}" type="datetime1">
              <a:rPr lang="en-US" smtClean="0"/>
              <a:t>4/19/2024</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r>
              <a:rPr lang="en-US"/>
              <a:t>19CS345 Course Project </a:t>
            </a:r>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44AF1107-4605-4DE8-BB77-6EEE1B1FE373}" type="datetime1">
              <a:rPr lang="en-US" smtClean="0"/>
              <a:t>4/19/2024</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6442BD58-83AD-4F6E-950A-23A1A37B2CE8}" type="datetime1">
              <a:rPr lang="en-US" smtClean="0"/>
              <a:t>4/19/2024</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t>4/19/2024</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610600" cy="954107"/>
          </a:xfrm>
          <a:prstGeom prst="rect">
            <a:avLst/>
          </a:prstGeom>
        </p:spPr>
        <p:txBody>
          <a:bodyPr wrap="square">
            <a:spAutoFit/>
          </a:bodyPr>
          <a:lstStyle/>
          <a:p>
            <a:pPr marL="342891" indent="-342891" algn="ctr" eaLnBrk="0" hangingPunct="0">
              <a:defRPr/>
            </a:pPr>
            <a:r>
              <a:rPr lang="en-IN" sz="2800" b="1" dirty="0">
                <a:solidFill>
                  <a:srgbClr val="FF0000"/>
                </a:solidFill>
                <a:latin typeface="Trebuchet MS" pitchFamily="34" charset="0"/>
              </a:rPr>
              <a:t>UE22AM241B – Mathematics for Machine Learning </a:t>
            </a:r>
          </a:p>
          <a:p>
            <a:pPr marL="342891" indent="-342891" algn="ctr" eaLnBrk="0" hangingPunct="0">
              <a:defRPr/>
            </a:pPr>
            <a:r>
              <a:rPr lang="en-IN" sz="2800" b="1" dirty="0">
                <a:solidFill>
                  <a:srgbClr val="FF0000"/>
                </a:solidFill>
                <a:latin typeface="Trebuchet MS" pitchFamily="34" charset="0"/>
              </a:rPr>
              <a:t>Course Project </a:t>
            </a:r>
            <a:endParaRPr lang="en-US" sz="2800" b="1" dirty="0">
              <a:solidFill>
                <a:srgbClr val="FF0000"/>
              </a:solidFill>
              <a:latin typeface="Trebuchet MS" pitchFamily="34" charset="0"/>
            </a:endParaRPr>
          </a:p>
        </p:txBody>
      </p:sp>
      <p:sp>
        <p:nvSpPr>
          <p:cNvPr id="4" name="Google Shape;26;p3"/>
          <p:cNvSpPr txBox="1"/>
          <p:nvPr/>
        </p:nvSpPr>
        <p:spPr>
          <a:xfrm>
            <a:off x="1295400" y="1828800"/>
            <a:ext cx="10820400" cy="348527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5400" b="1" dirty="0">
                <a:latin typeface="Bradley Hand ITC" panose="03070402050302030203" pitchFamily="66" charset="0"/>
                <a:ea typeface="Trebuchet MS"/>
                <a:cs typeface="Trebuchet MS"/>
                <a:sym typeface="Trebuchet MS"/>
              </a:rPr>
              <a:t>   ROCK VS MINE PREDICTION</a:t>
            </a:r>
            <a:endParaRPr lang="en-US" sz="4000" b="1" dirty="0">
              <a:latin typeface="Bradley Hand ITC" panose="03070402050302030203" pitchFamily="66" charset="0"/>
              <a:ea typeface="Trebuchet MS"/>
              <a:cs typeface="Trebuchet MS"/>
              <a:sym typeface="Trebuchet MS"/>
            </a:endParaRPr>
          </a:p>
          <a:p>
            <a:pPr>
              <a:spcBef>
                <a:spcPts val="0"/>
              </a:spcBef>
              <a:spcAft>
                <a:spcPts val="0"/>
              </a:spcAft>
            </a:pPr>
            <a:endParaRPr lang="en-US" sz="1600" dirty="0">
              <a:solidFill>
                <a:srgbClr val="0033CC"/>
              </a:solidFill>
              <a:latin typeface="Trebuchet MS"/>
              <a:ea typeface="Trebuchet MS"/>
              <a:cs typeface="Trebuchet MS"/>
              <a:sym typeface="Trebuchet MS"/>
            </a:endParaRPr>
          </a:p>
          <a:p>
            <a:pPr>
              <a:spcBef>
                <a:spcPts val="0"/>
              </a:spcBef>
              <a:spcAft>
                <a:spcPts val="0"/>
              </a:spcAft>
            </a:pPr>
            <a:r>
              <a:rPr lang="en-US" sz="3600" b="1" dirty="0">
                <a:latin typeface="Bradley Hand ITC" panose="03070402050302030203" pitchFamily="66" charset="0"/>
                <a:ea typeface="Trebuchet MS"/>
                <a:cs typeface="Trebuchet MS"/>
                <a:sym typeface="Trebuchet MS"/>
              </a:rPr>
              <a:t>	             </a:t>
            </a:r>
          </a:p>
          <a:p>
            <a:pPr>
              <a:spcBef>
                <a:spcPts val="0"/>
              </a:spcBef>
              <a:spcAft>
                <a:spcPts val="0"/>
              </a:spcAft>
            </a:pPr>
            <a:r>
              <a:rPr lang="en-US" sz="2400" b="1" dirty="0" err="1">
                <a:latin typeface="Book Antiqua" panose="02040602050305030304" pitchFamily="18" charset="0"/>
              </a:rPr>
              <a:t>Nagathejas</a:t>
            </a:r>
            <a:r>
              <a:rPr lang="en-US" sz="2400" b="1" dirty="0">
                <a:latin typeface="Book Antiqua" panose="02040602050305030304" pitchFamily="18" charset="0"/>
              </a:rPr>
              <a:t> M S </a:t>
            </a:r>
            <a:r>
              <a:rPr lang="en-US" sz="2400" dirty="0">
                <a:latin typeface="Book Antiqua" panose="02040602050305030304" pitchFamily="18" charset="0"/>
              </a:rPr>
              <a:t>: PES1UG22AM098</a:t>
            </a:r>
          </a:p>
          <a:p>
            <a:pPr>
              <a:spcBef>
                <a:spcPts val="0"/>
              </a:spcBef>
              <a:spcAft>
                <a:spcPts val="0"/>
              </a:spcAft>
            </a:pPr>
            <a:endParaRPr lang="en-US" sz="2400" dirty="0">
              <a:latin typeface="Book Antiqua" panose="02040602050305030304" pitchFamily="18" charset="0"/>
            </a:endParaRPr>
          </a:p>
          <a:p>
            <a:pPr>
              <a:spcBef>
                <a:spcPts val="0"/>
              </a:spcBef>
              <a:spcAft>
                <a:spcPts val="0"/>
              </a:spcAft>
            </a:pPr>
            <a:r>
              <a:rPr lang="en-US" sz="2400" b="1" dirty="0" err="1">
                <a:latin typeface="Book Antiqua" panose="02040602050305030304" pitchFamily="18" charset="0"/>
              </a:rPr>
              <a:t>Bharateesha</a:t>
            </a:r>
            <a:r>
              <a:rPr lang="en-US" sz="2400" b="1" dirty="0">
                <a:latin typeface="Book Antiqua" panose="02040602050305030304" pitchFamily="18" charset="0"/>
              </a:rPr>
              <a:t> </a:t>
            </a:r>
            <a:r>
              <a:rPr lang="en-US" sz="2400" b="1" dirty="0" err="1">
                <a:latin typeface="Book Antiqua" panose="02040602050305030304" pitchFamily="18" charset="0"/>
              </a:rPr>
              <a:t>lvn</a:t>
            </a:r>
            <a:r>
              <a:rPr lang="en-US" sz="2400" b="1" dirty="0">
                <a:latin typeface="Book Antiqua" panose="02040602050305030304" pitchFamily="18" charset="0"/>
              </a:rPr>
              <a:t> </a:t>
            </a:r>
            <a:r>
              <a:rPr lang="en-US" sz="2400" dirty="0">
                <a:latin typeface="Book Antiqua" panose="02040602050305030304" pitchFamily="18" charset="0"/>
              </a:rPr>
              <a:t>: PES1UG22AM088</a:t>
            </a:r>
          </a:p>
          <a:p>
            <a:pPr>
              <a:spcBef>
                <a:spcPts val="0"/>
              </a:spcBef>
              <a:spcAft>
                <a:spcPts val="0"/>
              </a:spcAft>
            </a:pPr>
            <a:endParaRPr lang="en-US" sz="2400" dirty="0">
              <a:latin typeface="Book Antiqua" panose="02040602050305030304" pitchFamily="18" charset="0"/>
            </a:endParaRPr>
          </a:p>
          <a:p>
            <a:pPr>
              <a:spcBef>
                <a:spcPts val="0"/>
              </a:spcBef>
              <a:spcAft>
                <a:spcPts val="0"/>
              </a:spcAft>
            </a:pPr>
            <a:r>
              <a:rPr lang="en-US" sz="2400" b="1" dirty="0" err="1">
                <a:latin typeface="Book Antiqua" panose="02040602050305030304" pitchFamily="18" charset="0"/>
              </a:rPr>
              <a:t>Mohith</a:t>
            </a:r>
            <a:r>
              <a:rPr lang="en-US" sz="2400" b="1" dirty="0">
                <a:latin typeface="Book Antiqua" panose="02040602050305030304" pitchFamily="18" charset="0"/>
              </a:rPr>
              <a:t> B</a:t>
            </a:r>
            <a:r>
              <a:rPr lang="en-US" sz="2400" dirty="0">
                <a:latin typeface="Book Antiqua" panose="02040602050305030304" pitchFamily="18" charset="0"/>
              </a:rPr>
              <a:t> : PES1UG22AM096</a:t>
            </a:r>
          </a:p>
          <a:p>
            <a:pPr>
              <a:spcBef>
                <a:spcPts val="0"/>
              </a:spcBef>
              <a:spcAft>
                <a:spcPts val="0"/>
              </a:spcAft>
            </a:pPr>
            <a:endParaRPr lang="en-US" sz="2400" dirty="0">
              <a:latin typeface="Book Antiqua" panose="02040602050305030304" pitchFamily="18" charset="0"/>
            </a:endParaRPr>
          </a:p>
          <a:p>
            <a:pPr>
              <a:spcBef>
                <a:spcPts val="0"/>
              </a:spcBef>
              <a:spcAft>
                <a:spcPts val="0"/>
              </a:spcAft>
            </a:pPr>
            <a:r>
              <a:rPr lang="en-US" sz="2400" b="1" dirty="0" err="1">
                <a:latin typeface="Book Antiqua" panose="02040602050305030304" pitchFamily="18" charset="0"/>
              </a:rPr>
              <a:t>Malleshappa</a:t>
            </a:r>
            <a:r>
              <a:rPr lang="en-US" sz="2400" b="1" dirty="0">
                <a:latin typeface="Book Antiqua" panose="02040602050305030304" pitchFamily="18" charset="0"/>
              </a:rPr>
              <a:t> D Patil </a:t>
            </a:r>
            <a:r>
              <a:rPr lang="en-US" sz="2400" dirty="0">
                <a:latin typeface="Book Antiqua" panose="02040602050305030304" pitchFamily="18" charset="0"/>
              </a:rPr>
              <a:t>: PES1UG22AM090</a:t>
            </a:r>
            <a:endParaRPr sz="2400" dirty="0">
              <a:latin typeface="Book Antiqua" panose="02040602050305030304" pitchFamily="18" charset="0"/>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
        <p:nvSpPr>
          <p:cNvPr id="3" name="Footer Placeholder 2">
            <a:extLst>
              <a:ext uri="{FF2B5EF4-FFF2-40B4-BE49-F238E27FC236}">
                <a16:creationId xmlns:a16="http://schemas.microsoft.com/office/drawing/2014/main" id="{B9FB7E10-AE1E-419F-91D7-5E56DF114F5E}"/>
              </a:ext>
            </a:extLst>
          </p:cNvPr>
          <p:cNvSpPr>
            <a:spLocks noGrp="1"/>
          </p:cNvSpPr>
          <p:nvPr>
            <p:ph type="ftr" sz="quarter" idx="11"/>
          </p:nvPr>
        </p:nvSpPr>
        <p:spPr/>
        <p:txBody>
          <a:bodyPr/>
          <a:lstStyle/>
          <a:p>
            <a:r>
              <a:rPr lang="en-US" dirty="0"/>
              <a:t>22AM241B   Course Project </a:t>
            </a:r>
          </a:p>
        </p:txBody>
      </p:sp>
      <p:sp>
        <p:nvSpPr>
          <p:cNvPr id="5" name="Slide Number Placeholder 4">
            <a:extLst>
              <a:ext uri="{FF2B5EF4-FFF2-40B4-BE49-F238E27FC236}">
                <a16:creationId xmlns:a16="http://schemas.microsoft.com/office/drawing/2014/main" id="{C20D95E7-8B98-44F6-8C2D-B47133ABC03E}"/>
              </a:ext>
            </a:extLst>
          </p:cNvPr>
          <p:cNvSpPr>
            <a:spLocks noGrp="1"/>
          </p:cNvSpPr>
          <p:nvPr>
            <p:ph type="sldNum" sz="quarter" idx="12"/>
          </p:nvPr>
        </p:nvSpPr>
        <p:spPr/>
        <p:txBody>
          <a:bodyPr/>
          <a:lstStyle/>
          <a:p>
            <a:fld id="{102F0E29-F314-934F-92DB-8EEB8DA68833}"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Quantity and quality  of work </a:t>
            </a:r>
            <a:endParaRPr lang="en-US" sz="2400" dirty="0">
              <a:solidFill>
                <a:srgbClr val="FF0000"/>
              </a:solidFill>
              <a:latin typeface="Trebuchet MS"/>
            </a:endParaRPr>
          </a:p>
        </p:txBody>
      </p:sp>
      <p:graphicFrame>
        <p:nvGraphicFramePr>
          <p:cNvPr id="6" name="Content Placeholder 3">
            <a:extLst>
              <a:ext uri="{FF2B5EF4-FFF2-40B4-BE49-F238E27FC236}">
                <a16:creationId xmlns:a16="http://schemas.microsoft.com/office/drawing/2014/main" id="{CDB4BE60-C778-4041-91BB-E3E2A25F597F}"/>
              </a:ext>
            </a:extLst>
          </p:cNvPr>
          <p:cNvGraphicFramePr>
            <a:graphicFrameLocks/>
          </p:cNvGraphicFramePr>
          <p:nvPr>
            <p:extLst>
              <p:ext uri="{D42A27DB-BD31-4B8C-83A1-F6EECF244321}">
                <p14:modId xmlns:p14="http://schemas.microsoft.com/office/powerpoint/2010/main" val="831616335"/>
              </p:ext>
            </p:extLst>
          </p:nvPr>
        </p:nvGraphicFramePr>
        <p:xfrm>
          <a:off x="685801" y="1828800"/>
          <a:ext cx="11201399" cy="4389120"/>
        </p:xfrm>
        <a:graphic>
          <a:graphicData uri="http://schemas.openxmlformats.org/drawingml/2006/table">
            <a:tbl>
              <a:tblPr firstRow="1" bandRow="1">
                <a:tableStyleId>{5C22544A-7EE6-4342-B048-85BDC9FD1C3A}</a:tableStyleId>
              </a:tblPr>
              <a:tblGrid>
                <a:gridCol w="420790">
                  <a:extLst>
                    <a:ext uri="{9D8B030D-6E8A-4147-A177-3AD203B41FA5}">
                      <a16:colId xmlns:a16="http://schemas.microsoft.com/office/drawing/2014/main" val="20000"/>
                    </a:ext>
                  </a:extLst>
                </a:gridCol>
                <a:gridCol w="3528619">
                  <a:extLst>
                    <a:ext uri="{9D8B030D-6E8A-4147-A177-3AD203B41FA5}">
                      <a16:colId xmlns:a16="http://schemas.microsoft.com/office/drawing/2014/main" val="20001"/>
                    </a:ext>
                  </a:extLst>
                </a:gridCol>
                <a:gridCol w="1664783">
                  <a:extLst>
                    <a:ext uri="{9D8B030D-6E8A-4147-A177-3AD203B41FA5}">
                      <a16:colId xmlns:a16="http://schemas.microsoft.com/office/drawing/2014/main" val="515105950"/>
                    </a:ext>
                  </a:extLst>
                </a:gridCol>
                <a:gridCol w="1664783">
                  <a:extLst>
                    <a:ext uri="{9D8B030D-6E8A-4147-A177-3AD203B41FA5}">
                      <a16:colId xmlns:a16="http://schemas.microsoft.com/office/drawing/2014/main" val="20002"/>
                    </a:ext>
                  </a:extLst>
                </a:gridCol>
                <a:gridCol w="3922424">
                  <a:extLst>
                    <a:ext uri="{9D8B030D-6E8A-4147-A177-3AD203B41FA5}">
                      <a16:colId xmlns:a16="http://schemas.microsoft.com/office/drawing/2014/main" val="20003"/>
                    </a:ext>
                  </a:extLst>
                </a:gridCol>
              </a:tblGrid>
              <a:tr h="545846">
                <a:tc>
                  <a:txBody>
                    <a:bodyPr/>
                    <a:lstStyle/>
                    <a:p>
                      <a:r>
                        <a:rPr lang="en-US" dirty="0"/>
                        <a:t>no </a:t>
                      </a:r>
                      <a:endParaRPr lang="en-IN" dirty="0"/>
                    </a:p>
                  </a:txBody>
                  <a:tcPr/>
                </a:tc>
                <a:tc>
                  <a:txBody>
                    <a:bodyPr/>
                    <a:lstStyle/>
                    <a:p>
                      <a:r>
                        <a:rPr lang="en-US" dirty="0"/>
                        <a:t>Code functionality</a:t>
                      </a:r>
                      <a:endParaRPr lang="en-IN" dirty="0"/>
                    </a:p>
                  </a:txBody>
                  <a:tcPr/>
                </a:tc>
                <a:tc>
                  <a:txBody>
                    <a:bodyPr/>
                    <a:lstStyle/>
                    <a:p>
                      <a:r>
                        <a:rPr lang="en-IN" dirty="0"/>
                        <a:t>% Complete</a:t>
                      </a:r>
                    </a:p>
                  </a:txBody>
                  <a:tcPr/>
                </a:tc>
                <a:tc>
                  <a:txBody>
                    <a:bodyPr/>
                    <a:lstStyle/>
                    <a:p>
                      <a:r>
                        <a:rPr lang="en-US" dirty="0"/>
                        <a:t>Runs without problem  (Y/N)  </a:t>
                      </a:r>
                      <a:endParaRPr lang="en-IN" dirty="0"/>
                    </a:p>
                  </a:txBody>
                  <a:tcPr/>
                </a:tc>
                <a:tc>
                  <a:txBody>
                    <a:bodyPr/>
                    <a:lstStyle/>
                    <a:p>
                      <a:r>
                        <a:rPr lang="en-US" dirty="0"/>
                        <a:t>If there are minor issues, indicate</a:t>
                      </a:r>
                      <a:endParaRPr lang="en-IN" dirty="0"/>
                    </a:p>
                  </a:txBody>
                  <a:tcPr/>
                </a:tc>
                <a:extLst>
                  <a:ext uri="{0D108BD9-81ED-4DB2-BD59-A6C34878D82A}">
                    <a16:rowId xmlns:a16="http://schemas.microsoft.com/office/drawing/2014/main" val="10000"/>
                  </a:ext>
                </a:extLst>
              </a:tr>
              <a:tr h="641651">
                <a:tc>
                  <a:txBody>
                    <a:bodyPr/>
                    <a:lstStyle/>
                    <a:p>
                      <a:r>
                        <a:rPr lang="en-US" dirty="0">
                          <a:latin typeface="Sylfaen" panose="010A0502050306030303" pitchFamily="18" charset="0"/>
                        </a:rPr>
                        <a:t>1</a:t>
                      </a:r>
                      <a:endParaRPr lang="en-IN" dirty="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Data collection and data processing</a:t>
                      </a:r>
                    </a:p>
                    <a:p>
                      <a:endParaRPr lang="en-IN" dirty="0">
                        <a:latin typeface="Sylfaen" panose="010A0502050306030303" pitchFamily="18" charset="0"/>
                      </a:endParaRPr>
                    </a:p>
                  </a:txBody>
                  <a:tcPr/>
                </a:tc>
                <a:tc>
                  <a:txBody>
                    <a:bodyPr/>
                    <a:lstStyle/>
                    <a:p>
                      <a:r>
                        <a:rPr lang="en-IN" dirty="0">
                          <a:latin typeface="Sylfaen" panose="010A0502050306030303" pitchFamily="18" charset="0"/>
                        </a:rPr>
                        <a:t>100 %</a:t>
                      </a:r>
                    </a:p>
                  </a:txBody>
                  <a:tcPr/>
                </a:tc>
                <a:tc>
                  <a:txBody>
                    <a:bodyPr/>
                    <a:lstStyle/>
                    <a:p>
                      <a:r>
                        <a:rPr lang="en-IN" dirty="0">
                          <a:latin typeface="Sylfaen" panose="010A0502050306030303" pitchFamily="18" charset="0"/>
                        </a:rPr>
                        <a:t>Y</a:t>
                      </a:r>
                    </a:p>
                  </a:txBody>
                  <a:tcPr/>
                </a:tc>
                <a:tc>
                  <a:txBody>
                    <a:bodyPr/>
                    <a:lstStyle/>
                    <a:p>
                      <a:r>
                        <a:rPr lang="en-IN" dirty="0">
                          <a:latin typeface="Sylfaen" panose="010A0502050306030303" pitchFamily="18" charset="0"/>
                        </a:rPr>
                        <a:t>-</a:t>
                      </a:r>
                    </a:p>
                  </a:txBody>
                  <a:tcPr/>
                </a:tc>
                <a:extLst>
                  <a:ext uri="{0D108BD9-81ED-4DB2-BD59-A6C34878D82A}">
                    <a16:rowId xmlns:a16="http://schemas.microsoft.com/office/drawing/2014/main" val="10001"/>
                  </a:ext>
                </a:extLst>
              </a:tr>
              <a:tr h="545846">
                <a:tc>
                  <a:txBody>
                    <a:bodyPr/>
                    <a:lstStyle/>
                    <a:p>
                      <a:r>
                        <a:rPr lang="en-IN" dirty="0">
                          <a:latin typeface="Sylfaen" panose="010A0502050306030303"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Training the model</a:t>
                      </a:r>
                    </a:p>
                    <a:p>
                      <a:endParaRPr lang="en-IN" dirty="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100 %</a:t>
                      </a:r>
                    </a:p>
                    <a:p>
                      <a:endParaRPr lang="en-IN" dirty="0">
                        <a:latin typeface="Sylfaen" panose="010A0502050306030303" pitchFamily="18" charset="0"/>
                      </a:endParaRPr>
                    </a:p>
                  </a:txBody>
                  <a:tcPr/>
                </a:tc>
                <a:tc>
                  <a:txBody>
                    <a:bodyPr/>
                    <a:lstStyle/>
                    <a:p>
                      <a:r>
                        <a:rPr lang="en-IN" dirty="0">
                          <a:latin typeface="Sylfaen" panose="010A0502050306030303" pitchFamily="18" charset="0"/>
                        </a:rPr>
                        <a:t>Y</a:t>
                      </a:r>
                    </a:p>
                  </a:txBody>
                  <a:tcPr/>
                </a:tc>
                <a:tc>
                  <a:txBody>
                    <a:bodyPr/>
                    <a:lstStyle/>
                    <a:p>
                      <a:r>
                        <a:rPr lang="en-IN" dirty="0">
                          <a:latin typeface="Sylfaen" panose="010A0502050306030303" pitchFamily="18" charset="0"/>
                        </a:rPr>
                        <a:t>-</a:t>
                      </a:r>
                    </a:p>
                  </a:txBody>
                  <a:tcPr/>
                </a:tc>
                <a:extLst>
                  <a:ext uri="{0D108BD9-81ED-4DB2-BD59-A6C34878D82A}">
                    <a16:rowId xmlns:a16="http://schemas.microsoft.com/office/drawing/2014/main" val="10002"/>
                  </a:ext>
                </a:extLst>
              </a:tr>
              <a:tr h="545846">
                <a:tc>
                  <a:txBody>
                    <a:bodyPr/>
                    <a:lstStyle/>
                    <a:p>
                      <a:r>
                        <a:rPr lang="en-IN" dirty="0">
                          <a:latin typeface="Sylfaen" panose="010A0502050306030303"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Testing the model </a:t>
                      </a:r>
                    </a:p>
                    <a:p>
                      <a:endParaRPr lang="en-IN" dirty="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100 %</a:t>
                      </a:r>
                    </a:p>
                    <a:p>
                      <a:endParaRPr lang="en-IN" dirty="0">
                        <a:latin typeface="Sylfaen" panose="010A0502050306030303" pitchFamily="18" charset="0"/>
                      </a:endParaRPr>
                    </a:p>
                  </a:txBody>
                  <a:tcPr/>
                </a:tc>
                <a:tc>
                  <a:txBody>
                    <a:bodyPr/>
                    <a:lstStyle/>
                    <a:p>
                      <a:r>
                        <a:rPr lang="en-IN" dirty="0">
                          <a:latin typeface="Sylfaen" panose="010A0502050306030303" pitchFamily="18" charset="0"/>
                        </a:rPr>
                        <a:t>Y</a:t>
                      </a:r>
                    </a:p>
                  </a:txBody>
                  <a:tcPr/>
                </a:tc>
                <a:tc>
                  <a:txBody>
                    <a:bodyPr/>
                    <a:lstStyle/>
                    <a:p>
                      <a:r>
                        <a:rPr lang="en-IN" dirty="0">
                          <a:latin typeface="Sylfaen" panose="010A0502050306030303" pitchFamily="18" charset="0"/>
                        </a:rPr>
                        <a:t>-</a:t>
                      </a:r>
                    </a:p>
                  </a:txBody>
                  <a:tcPr/>
                </a:tc>
                <a:extLst>
                  <a:ext uri="{0D108BD9-81ED-4DB2-BD59-A6C34878D82A}">
                    <a16:rowId xmlns:a16="http://schemas.microsoft.com/office/drawing/2014/main" val="10003"/>
                  </a:ext>
                </a:extLst>
              </a:tr>
              <a:tr h="545846">
                <a:tc>
                  <a:txBody>
                    <a:bodyPr/>
                    <a:lstStyle/>
                    <a:p>
                      <a:r>
                        <a:rPr lang="en-IN" dirty="0">
                          <a:latin typeface="Sylfaen" panose="010A0502050306030303"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Evaluating the models</a:t>
                      </a:r>
                    </a:p>
                    <a:p>
                      <a:endParaRPr lang="en-IN" dirty="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100 %</a:t>
                      </a:r>
                    </a:p>
                    <a:p>
                      <a:endParaRPr lang="en-IN" dirty="0">
                        <a:latin typeface="Sylfaen" panose="010A0502050306030303" pitchFamily="18" charset="0"/>
                      </a:endParaRPr>
                    </a:p>
                  </a:txBody>
                  <a:tcPr/>
                </a:tc>
                <a:tc>
                  <a:txBody>
                    <a:bodyPr/>
                    <a:lstStyle/>
                    <a:p>
                      <a:r>
                        <a:rPr lang="en-IN" dirty="0">
                          <a:latin typeface="Sylfaen" panose="010A0502050306030303" pitchFamily="18" charset="0"/>
                        </a:rPr>
                        <a:t>Y</a:t>
                      </a:r>
                    </a:p>
                  </a:txBody>
                  <a:tcPr/>
                </a:tc>
                <a:tc>
                  <a:txBody>
                    <a:bodyPr/>
                    <a:lstStyle/>
                    <a:p>
                      <a:r>
                        <a:rPr lang="en-IN" dirty="0">
                          <a:latin typeface="Sylfaen" panose="010A0502050306030303" pitchFamily="18" charset="0"/>
                        </a:rPr>
                        <a:t>-</a:t>
                      </a:r>
                    </a:p>
                  </a:txBody>
                  <a:tcPr/>
                </a:tc>
                <a:extLst>
                  <a:ext uri="{0D108BD9-81ED-4DB2-BD59-A6C34878D82A}">
                    <a16:rowId xmlns:a16="http://schemas.microsoft.com/office/drawing/2014/main" val="10004"/>
                  </a:ext>
                </a:extLst>
              </a:tr>
              <a:tr h="779780">
                <a:tc>
                  <a:txBody>
                    <a:bodyPr/>
                    <a:lstStyle/>
                    <a:p>
                      <a:r>
                        <a:rPr lang="en-IN" dirty="0">
                          <a:latin typeface="Sylfaen" panose="010A0502050306030303"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Do comparative analysis and conclusion</a:t>
                      </a:r>
                    </a:p>
                    <a:p>
                      <a:endParaRPr lang="en-IN" dirty="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100 %</a:t>
                      </a:r>
                    </a:p>
                    <a:p>
                      <a:endParaRPr lang="en-IN" dirty="0">
                        <a:latin typeface="Sylfaen" panose="010A0502050306030303" pitchFamily="18" charset="0"/>
                      </a:endParaRPr>
                    </a:p>
                  </a:txBody>
                  <a:tcPr/>
                </a:tc>
                <a:tc>
                  <a:txBody>
                    <a:bodyPr/>
                    <a:lstStyle/>
                    <a:p>
                      <a:r>
                        <a:rPr lang="en-IN" dirty="0">
                          <a:latin typeface="Sylfaen" panose="010A0502050306030303" pitchFamily="18" charset="0"/>
                        </a:rPr>
                        <a:t>Y</a:t>
                      </a:r>
                    </a:p>
                  </a:txBody>
                  <a:tcPr/>
                </a:tc>
                <a:tc>
                  <a:txBody>
                    <a:bodyPr/>
                    <a:lstStyle/>
                    <a:p>
                      <a:r>
                        <a:rPr lang="en-IN" dirty="0">
                          <a:latin typeface="Sylfaen" panose="010A0502050306030303" pitchFamily="18" charset="0"/>
                        </a:rPr>
                        <a:t>-</a:t>
                      </a:r>
                    </a:p>
                  </a:txBody>
                  <a:tcPr/>
                </a:tc>
                <a:extLst>
                  <a:ext uri="{0D108BD9-81ED-4DB2-BD59-A6C34878D82A}">
                    <a16:rowId xmlns:a16="http://schemas.microsoft.com/office/drawing/2014/main" val="10005"/>
                  </a:ext>
                </a:extLst>
              </a:tr>
            </a:tbl>
          </a:graphicData>
        </a:graphic>
      </p:graphicFrame>
      <p:sp>
        <p:nvSpPr>
          <p:cNvPr id="7" name="Slide Number Placeholder 6">
            <a:extLst>
              <a:ext uri="{FF2B5EF4-FFF2-40B4-BE49-F238E27FC236}">
                <a16:creationId xmlns:a16="http://schemas.microsoft.com/office/drawing/2014/main" id="{9FD84D56-64A6-4DD8-9745-86FE2D07D769}"/>
              </a:ext>
            </a:extLst>
          </p:cNvPr>
          <p:cNvSpPr>
            <a:spLocks noGrp="1"/>
          </p:cNvSpPr>
          <p:nvPr>
            <p:ph type="sldNum" sz="quarter" idx="12"/>
          </p:nvPr>
        </p:nvSpPr>
        <p:spPr/>
        <p:txBody>
          <a:bodyPr/>
          <a:lstStyle/>
          <a:p>
            <a:fld id="{102F0E29-F314-934F-92DB-8EEB8DA68833}" type="slidenum">
              <a:rPr lang="en-US" smtClean="0"/>
              <a:pPr/>
              <a:t>10</a:t>
            </a:fld>
            <a:endParaRPr lang="en-US"/>
          </a:p>
        </p:txBody>
      </p:sp>
      <p:sp>
        <p:nvSpPr>
          <p:cNvPr id="5" name="Footer Placeholder 2">
            <a:extLst>
              <a:ext uri="{FF2B5EF4-FFF2-40B4-BE49-F238E27FC236}">
                <a16:creationId xmlns:a16="http://schemas.microsoft.com/office/drawing/2014/main" id="{16C7CAD4-8FA9-024B-131B-6A2940CE5363}"/>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Top few learning  </a:t>
            </a:r>
          </a:p>
        </p:txBody>
      </p:sp>
      <p:graphicFrame>
        <p:nvGraphicFramePr>
          <p:cNvPr id="6" name="Content Placeholder 7">
            <a:extLst>
              <a:ext uri="{FF2B5EF4-FFF2-40B4-BE49-F238E27FC236}">
                <a16:creationId xmlns:a16="http://schemas.microsoft.com/office/drawing/2014/main" id="{20F9E930-0E2A-4263-85E2-4EE355E613DE}"/>
              </a:ext>
            </a:extLst>
          </p:cNvPr>
          <p:cNvGraphicFramePr>
            <a:graphicFrameLocks/>
          </p:cNvGraphicFramePr>
          <p:nvPr>
            <p:extLst>
              <p:ext uri="{D42A27DB-BD31-4B8C-83A1-F6EECF244321}">
                <p14:modId xmlns:p14="http://schemas.microsoft.com/office/powerpoint/2010/main" val="1822920253"/>
              </p:ext>
            </p:extLst>
          </p:nvPr>
        </p:nvGraphicFramePr>
        <p:xfrm>
          <a:off x="304800" y="2323008"/>
          <a:ext cx="11353800" cy="2834640"/>
        </p:xfrm>
        <a:graphic>
          <a:graphicData uri="http://schemas.openxmlformats.org/drawingml/2006/table">
            <a:tbl>
              <a:tblPr firstRow="1" bandRow="1">
                <a:tableStyleId>{5C22544A-7EE6-4342-B048-85BDC9FD1C3A}</a:tableStyleId>
              </a:tblPr>
              <a:tblGrid>
                <a:gridCol w="1014929">
                  <a:extLst>
                    <a:ext uri="{9D8B030D-6E8A-4147-A177-3AD203B41FA5}">
                      <a16:colId xmlns:a16="http://schemas.microsoft.com/office/drawing/2014/main" val="4260327331"/>
                    </a:ext>
                  </a:extLst>
                </a:gridCol>
                <a:gridCol w="10338871">
                  <a:extLst>
                    <a:ext uri="{9D8B030D-6E8A-4147-A177-3AD203B41FA5}">
                      <a16:colId xmlns:a16="http://schemas.microsoft.com/office/drawing/2014/main" val="1760316715"/>
                    </a:ext>
                  </a:extLst>
                </a:gridCol>
              </a:tblGrid>
              <a:tr h="501811">
                <a:tc>
                  <a:txBody>
                    <a:bodyPr/>
                    <a:lstStyle/>
                    <a:p>
                      <a:r>
                        <a:rPr lang="en-IN" dirty="0"/>
                        <a:t>Serial </a:t>
                      </a:r>
                    </a:p>
                    <a:p>
                      <a:r>
                        <a:rPr lang="en-IN" dirty="0"/>
                        <a:t>No </a:t>
                      </a:r>
                    </a:p>
                  </a:txBody>
                  <a:tcPr/>
                </a:tc>
                <a:tc>
                  <a:txBody>
                    <a:bodyPr/>
                    <a:lstStyle/>
                    <a:p>
                      <a:r>
                        <a:rPr lang="en-IN" dirty="0"/>
                        <a:t>Top learning in this project </a:t>
                      </a:r>
                    </a:p>
                  </a:txBody>
                  <a:tcPr/>
                </a:tc>
                <a:extLst>
                  <a:ext uri="{0D108BD9-81ED-4DB2-BD59-A6C34878D82A}">
                    <a16:rowId xmlns:a16="http://schemas.microsoft.com/office/drawing/2014/main" val="1324208547"/>
                  </a:ext>
                </a:extLst>
              </a:tr>
              <a:tr h="501811">
                <a:tc>
                  <a:txBody>
                    <a:bodyPr/>
                    <a:lstStyle/>
                    <a:p>
                      <a:r>
                        <a:rPr lang="en-IN" dirty="0"/>
                        <a:t>1</a:t>
                      </a:r>
                    </a:p>
                  </a:txBody>
                  <a:tcPr/>
                </a:tc>
                <a:tc>
                  <a:txBody>
                    <a:bodyPr/>
                    <a:lstStyle/>
                    <a:p>
                      <a:r>
                        <a:rPr lang="en-US" sz="1800" b="0" i="0" kern="1200" dirty="0">
                          <a:solidFill>
                            <a:schemeClr val="dk1"/>
                          </a:solidFill>
                          <a:effectLst/>
                          <a:latin typeface="+mn-lt"/>
                          <a:ea typeface="+mn-ea"/>
                          <a:cs typeface="+mn-cs"/>
                        </a:rPr>
                        <a:t>Utilize advanced data analysis techniques such as data pre-processing ,machine learning algorithms, to classify rock and mine using SONAR data.</a:t>
                      </a:r>
                      <a:endParaRPr lang="en-IN" dirty="0"/>
                    </a:p>
                    <a:p>
                      <a:endParaRPr lang="en-IN" dirty="0"/>
                    </a:p>
                  </a:txBody>
                  <a:tcPr/>
                </a:tc>
                <a:extLst>
                  <a:ext uri="{0D108BD9-81ED-4DB2-BD59-A6C34878D82A}">
                    <a16:rowId xmlns:a16="http://schemas.microsoft.com/office/drawing/2014/main" val="1476782503"/>
                  </a:ext>
                </a:extLst>
              </a:tr>
              <a:tr h="501811">
                <a:tc>
                  <a:txBody>
                    <a:bodyPr/>
                    <a:lstStyle/>
                    <a:p>
                      <a:r>
                        <a:rPr lang="en-IN" dirty="0"/>
                        <a:t>2</a:t>
                      </a:r>
                    </a:p>
                  </a:txBody>
                  <a:tcPr/>
                </a:tc>
                <a:tc>
                  <a:txBody>
                    <a:bodyPr/>
                    <a:lstStyle/>
                    <a:p>
                      <a:r>
                        <a:rPr lang="en-IN" dirty="0"/>
                        <a:t>Knowledge of ML models – Logistic regression , random forest , decision tree , XGB regressor</a:t>
                      </a:r>
                    </a:p>
                    <a:p>
                      <a:endParaRPr lang="en-IN" dirty="0"/>
                    </a:p>
                  </a:txBody>
                  <a:tcPr/>
                </a:tc>
                <a:extLst>
                  <a:ext uri="{0D108BD9-81ED-4DB2-BD59-A6C34878D82A}">
                    <a16:rowId xmlns:a16="http://schemas.microsoft.com/office/drawing/2014/main" val="1175998487"/>
                  </a:ext>
                </a:extLst>
              </a:tr>
              <a:tr h="501811">
                <a:tc>
                  <a:txBody>
                    <a:bodyPr/>
                    <a:lstStyle/>
                    <a:p>
                      <a:r>
                        <a:rPr lang="en-IN" dirty="0"/>
                        <a:t>3</a:t>
                      </a:r>
                    </a:p>
                  </a:txBody>
                  <a:tcPr/>
                </a:tc>
                <a:tc>
                  <a:txBody>
                    <a:bodyPr/>
                    <a:lstStyle/>
                    <a:p>
                      <a:r>
                        <a:rPr lang="en-IN" dirty="0"/>
                        <a:t>Knowledge of comparative analysis of ML models</a:t>
                      </a:r>
                    </a:p>
                    <a:p>
                      <a:endParaRPr lang="en-IN" dirty="0"/>
                    </a:p>
                  </a:txBody>
                  <a:tcPr/>
                </a:tc>
                <a:extLst>
                  <a:ext uri="{0D108BD9-81ED-4DB2-BD59-A6C34878D82A}">
                    <a16:rowId xmlns:a16="http://schemas.microsoft.com/office/drawing/2014/main" val="458392455"/>
                  </a:ext>
                </a:extLst>
              </a:tr>
            </a:tbl>
          </a:graphicData>
        </a:graphic>
      </p:graphicFrame>
      <p:sp>
        <p:nvSpPr>
          <p:cNvPr id="8" name="Slide Number Placeholder 7">
            <a:extLst>
              <a:ext uri="{FF2B5EF4-FFF2-40B4-BE49-F238E27FC236}">
                <a16:creationId xmlns:a16="http://schemas.microsoft.com/office/drawing/2014/main" id="{9477EB1B-CA3D-4220-B633-8572A474E595}"/>
              </a:ext>
            </a:extLst>
          </p:cNvPr>
          <p:cNvSpPr>
            <a:spLocks noGrp="1"/>
          </p:cNvSpPr>
          <p:nvPr>
            <p:ph type="sldNum" sz="quarter" idx="12"/>
          </p:nvPr>
        </p:nvSpPr>
        <p:spPr/>
        <p:txBody>
          <a:bodyPr/>
          <a:lstStyle/>
          <a:p>
            <a:fld id="{102F0E29-F314-934F-92DB-8EEB8DA68833}" type="slidenum">
              <a:rPr lang="en-US" smtClean="0"/>
              <a:pPr/>
              <a:t>11</a:t>
            </a:fld>
            <a:endParaRPr lang="en-US"/>
          </a:p>
        </p:txBody>
      </p:sp>
      <p:sp>
        <p:nvSpPr>
          <p:cNvPr id="5" name="Footer Placeholder 2">
            <a:extLst>
              <a:ext uri="{FF2B5EF4-FFF2-40B4-BE49-F238E27FC236}">
                <a16:creationId xmlns:a16="http://schemas.microsoft.com/office/drawing/2014/main" id="{C378831A-353E-7382-2242-68F90A64886D}"/>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743200" y="121543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66800" y="1657609"/>
            <a:ext cx="9601200" cy="4191000"/>
          </a:xfrm>
          <a:prstGeom prst="rect">
            <a:avLst/>
          </a:prstGeom>
        </p:spPr>
        <p:txBody>
          <a:bodyPr/>
          <a:lstStyle/>
          <a:p>
            <a:pPr marL="342891" algn="just" eaLnBrk="0" hangingPunct="0">
              <a:spcBef>
                <a:spcPts val="0"/>
              </a:spcBef>
              <a:spcAft>
                <a:spcPts val="0"/>
              </a:spcAft>
              <a:defRPr/>
            </a:pPr>
            <a:r>
              <a:rPr lang="en-US" sz="2400" b="1" i="1" dirty="0">
                <a:latin typeface="Sylfaen" panose="010A0502050306030303" pitchFamily="18" charset="0"/>
              </a:rPr>
              <a:t>Problem</a:t>
            </a:r>
            <a:r>
              <a:rPr lang="en-US" sz="2400" b="1" dirty="0">
                <a:latin typeface="Sylfaen" panose="010A0502050306030303" pitchFamily="18" charset="0"/>
              </a:rPr>
              <a:t> </a:t>
            </a:r>
            <a:r>
              <a:rPr lang="en-US" sz="2400" b="1" i="1" dirty="0">
                <a:latin typeface="Sylfaen" panose="010A0502050306030303" pitchFamily="18" charset="0"/>
              </a:rPr>
              <a:t>Objective</a:t>
            </a:r>
            <a:r>
              <a:rPr lang="en-US" sz="2400" dirty="0">
                <a:latin typeface="Sylfaen" panose="010A0502050306030303" pitchFamily="18" charset="0"/>
              </a:rPr>
              <a:t>: Develop a machine learning model to predict whether an object detected underwater is a rock or a mine based on certain features.</a:t>
            </a:r>
          </a:p>
          <a:p>
            <a:pPr marL="342891" algn="just" eaLnBrk="0" hangingPunct="0">
              <a:spcBef>
                <a:spcPts val="0"/>
              </a:spcBef>
              <a:spcAft>
                <a:spcPts val="0"/>
              </a:spcAft>
              <a:defRPr/>
            </a:pPr>
            <a:endParaRPr lang="en-US" sz="2400" dirty="0">
              <a:latin typeface="Sylfaen" panose="010A0502050306030303" pitchFamily="18" charset="0"/>
            </a:endParaRPr>
          </a:p>
          <a:p>
            <a:pPr marL="342891" algn="just" eaLnBrk="0" hangingPunct="0">
              <a:spcBef>
                <a:spcPts val="0"/>
              </a:spcBef>
              <a:spcAft>
                <a:spcPts val="0"/>
              </a:spcAft>
              <a:defRPr/>
            </a:pPr>
            <a:r>
              <a:rPr lang="en-US" sz="2400" b="1" i="1" dirty="0">
                <a:latin typeface="Sylfaen" panose="010A0502050306030303" pitchFamily="18" charset="0"/>
              </a:rPr>
              <a:t>Dataset</a:t>
            </a:r>
            <a:r>
              <a:rPr lang="en-US" sz="2400" dirty="0">
                <a:latin typeface="Sylfaen" panose="010A0502050306030303" pitchFamily="18" charset="0"/>
              </a:rPr>
              <a:t>: Utilize a dataset containing samples of sonar returns, where each sample represents features extracted from sonar signals bounced off different objects (rocks or mines) submerged in water.</a:t>
            </a:r>
          </a:p>
          <a:p>
            <a:pPr marL="342891" algn="just" eaLnBrk="0" hangingPunct="0">
              <a:spcBef>
                <a:spcPts val="0"/>
              </a:spcBef>
              <a:spcAft>
                <a:spcPts val="0"/>
              </a:spcAft>
              <a:defRPr/>
            </a:pPr>
            <a:endParaRPr lang="en-US" sz="2400" dirty="0">
              <a:latin typeface="Sylfaen" panose="010A0502050306030303" pitchFamily="18" charset="0"/>
            </a:endParaRPr>
          </a:p>
          <a:p>
            <a:pPr marL="342891" algn="just" eaLnBrk="0" hangingPunct="0">
              <a:spcBef>
                <a:spcPts val="0"/>
              </a:spcBef>
              <a:spcAft>
                <a:spcPts val="0"/>
              </a:spcAft>
              <a:defRPr/>
            </a:pPr>
            <a:r>
              <a:rPr lang="en-US" sz="2400" b="1" i="1" dirty="0">
                <a:latin typeface="Sylfaen" panose="010A0502050306030303" pitchFamily="18" charset="0"/>
              </a:rPr>
              <a:t>Features</a:t>
            </a:r>
            <a:r>
              <a:rPr lang="en-US" sz="2400" dirty="0">
                <a:latin typeface="Sylfaen" panose="010A0502050306030303" pitchFamily="18" charset="0"/>
              </a:rPr>
              <a:t>: Identify key features such as frequency bands, angles, and intensity of the sonar returns as input variables for the predictive model</a:t>
            </a:r>
            <a:r>
              <a:rPr lang="en-US" sz="2400" dirty="0">
                <a:latin typeface="Trebuchet MS"/>
              </a:rPr>
              <a:t>.</a:t>
            </a:r>
          </a:p>
        </p:txBody>
      </p:sp>
      <p:sp>
        <p:nvSpPr>
          <p:cNvPr id="14" name="Text Box 34"/>
          <p:cNvSpPr txBox="1">
            <a:spLocks noChangeArrowheads="1"/>
          </p:cNvSpPr>
          <p:nvPr/>
        </p:nvSpPr>
        <p:spPr bwMode="auto">
          <a:xfrm>
            <a:off x="3952240" y="662803"/>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Topic</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9ED91A35-E128-468C-9CCF-82C4A251AAB6}"/>
              </a:ext>
            </a:extLst>
          </p:cNvPr>
          <p:cNvSpPr>
            <a:spLocks noGrp="1"/>
          </p:cNvSpPr>
          <p:nvPr>
            <p:ph type="sldNum" sz="quarter" idx="12"/>
          </p:nvPr>
        </p:nvSpPr>
        <p:spPr/>
        <p:txBody>
          <a:bodyPr/>
          <a:lstStyle/>
          <a:p>
            <a:fld id="{102F0E29-F314-934F-92DB-8EEB8DA68833}" type="slidenum">
              <a:rPr lang="en-US" smtClean="0"/>
              <a:pPr/>
              <a:t>2</a:t>
            </a:fld>
            <a:endParaRPr lang="en-US"/>
          </a:p>
        </p:txBody>
      </p:sp>
      <p:sp>
        <p:nvSpPr>
          <p:cNvPr id="4" name="Footer Placeholder 2">
            <a:extLst>
              <a:ext uri="{FF2B5EF4-FFF2-40B4-BE49-F238E27FC236}">
                <a16:creationId xmlns:a16="http://schemas.microsoft.com/office/drawing/2014/main" id="{582381F0-6778-A0A3-7988-CBF9A707CA0E}"/>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extLst>
      <p:ext uri="{BB962C8B-B14F-4D97-AF65-F5344CB8AC3E}">
        <p14:creationId xmlns:p14="http://schemas.microsoft.com/office/powerpoint/2010/main" val="27590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B0F303-F4E6-F1DE-212B-5DC98E9BB7B0}"/>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D3FF2509-31DD-05E3-8603-60210DA68235}"/>
              </a:ext>
            </a:extLst>
          </p:cNvPr>
          <p:cNvSpPr>
            <a:spLocks noGrp="1"/>
          </p:cNvSpPr>
          <p:nvPr>
            <p:ph type="sldNum" sz="quarter" idx="12"/>
          </p:nvPr>
        </p:nvSpPr>
        <p:spPr/>
        <p:txBody>
          <a:bodyPr/>
          <a:lstStyle/>
          <a:p>
            <a:fld id="{102F0E29-F314-934F-92DB-8EEB8DA68833}" type="slidenum">
              <a:rPr lang="en-US" smtClean="0"/>
              <a:pPr/>
              <a:t>3</a:t>
            </a:fld>
            <a:endParaRPr lang="en-US"/>
          </a:p>
        </p:txBody>
      </p:sp>
      <p:sp>
        <p:nvSpPr>
          <p:cNvPr id="5" name="TextBox 4">
            <a:extLst>
              <a:ext uri="{FF2B5EF4-FFF2-40B4-BE49-F238E27FC236}">
                <a16:creationId xmlns:a16="http://schemas.microsoft.com/office/drawing/2014/main" id="{DF8EDF32-29EF-D90B-968F-0D2676CA647A}"/>
              </a:ext>
            </a:extLst>
          </p:cNvPr>
          <p:cNvSpPr txBox="1"/>
          <p:nvPr/>
        </p:nvSpPr>
        <p:spPr>
          <a:xfrm>
            <a:off x="868680" y="1579468"/>
            <a:ext cx="9753600" cy="3785652"/>
          </a:xfrm>
          <a:prstGeom prst="rect">
            <a:avLst/>
          </a:prstGeom>
          <a:noFill/>
        </p:spPr>
        <p:txBody>
          <a:bodyPr wrap="square">
            <a:spAutoFit/>
          </a:bodyPr>
          <a:lstStyle/>
          <a:p>
            <a:pPr marL="342891" algn="just" eaLnBrk="0" hangingPunct="0">
              <a:spcBef>
                <a:spcPts val="0"/>
              </a:spcBef>
              <a:spcAft>
                <a:spcPts val="0"/>
              </a:spcAft>
              <a:defRPr/>
            </a:pPr>
            <a:r>
              <a:rPr lang="en-US" sz="2400" b="1" i="1" dirty="0">
                <a:latin typeface="Sylfaen" panose="010A0502050306030303" pitchFamily="18" charset="0"/>
              </a:rPr>
              <a:t>Target</a:t>
            </a:r>
            <a:r>
              <a:rPr lang="en-US" sz="2400" dirty="0">
                <a:latin typeface="Sylfaen" panose="010A0502050306030303" pitchFamily="18" charset="0"/>
              </a:rPr>
              <a:t> </a:t>
            </a:r>
            <a:r>
              <a:rPr lang="en-US" sz="2400" b="1" i="1" dirty="0">
                <a:latin typeface="Sylfaen" panose="010A0502050306030303" pitchFamily="18" charset="0"/>
              </a:rPr>
              <a:t>Variable</a:t>
            </a:r>
            <a:r>
              <a:rPr lang="en-US" sz="2400" dirty="0">
                <a:latin typeface="Sylfaen" panose="010A0502050306030303" pitchFamily="18" charset="0"/>
              </a:rPr>
              <a:t>: Define the target variable as a binary classification (rock or mine) based on the known classifications of the objects in the dataset.</a:t>
            </a:r>
          </a:p>
          <a:p>
            <a:pPr marL="342891" algn="just" eaLnBrk="0" hangingPunct="0">
              <a:spcBef>
                <a:spcPts val="0"/>
              </a:spcBef>
              <a:spcAft>
                <a:spcPts val="0"/>
              </a:spcAft>
              <a:defRPr/>
            </a:pPr>
            <a:endParaRPr lang="en-US" sz="2400" dirty="0">
              <a:latin typeface="Sylfaen" panose="010A0502050306030303" pitchFamily="18" charset="0"/>
            </a:endParaRPr>
          </a:p>
          <a:p>
            <a:pPr marL="342891" algn="just" eaLnBrk="0" hangingPunct="0">
              <a:spcBef>
                <a:spcPts val="0"/>
              </a:spcBef>
              <a:spcAft>
                <a:spcPts val="0"/>
              </a:spcAft>
              <a:defRPr/>
            </a:pPr>
            <a:r>
              <a:rPr lang="en-US" sz="2400" b="1" i="1" dirty="0">
                <a:latin typeface="Sylfaen" panose="010A0502050306030303" pitchFamily="18" charset="0"/>
              </a:rPr>
              <a:t>Model</a:t>
            </a:r>
            <a:r>
              <a:rPr lang="en-US" sz="2400" dirty="0">
                <a:latin typeface="Sylfaen" panose="010A0502050306030303" pitchFamily="18" charset="0"/>
              </a:rPr>
              <a:t> </a:t>
            </a:r>
            <a:r>
              <a:rPr lang="en-US" sz="2400" b="1" i="1" dirty="0">
                <a:latin typeface="Sylfaen" panose="010A0502050306030303" pitchFamily="18" charset="0"/>
              </a:rPr>
              <a:t>Selection</a:t>
            </a:r>
            <a:r>
              <a:rPr lang="en-US" sz="2400" dirty="0">
                <a:latin typeface="Sylfaen" panose="010A0502050306030303" pitchFamily="18" charset="0"/>
              </a:rPr>
              <a:t>: Explore various machine learning algorithms suitable for binary classification tasks, including logistic regression, decision trees, random forest regressor and XGB regressor.</a:t>
            </a:r>
          </a:p>
          <a:p>
            <a:pPr marL="342891" algn="just" eaLnBrk="0" hangingPunct="0">
              <a:spcBef>
                <a:spcPts val="0"/>
              </a:spcBef>
              <a:spcAft>
                <a:spcPts val="0"/>
              </a:spcAft>
              <a:defRPr/>
            </a:pPr>
            <a:endParaRPr lang="en-US" sz="2400" dirty="0">
              <a:latin typeface="Sylfaen" panose="010A0502050306030303" pitchFamily="18" charset="0"/>
            </a:endParaRPr>
          </a:p>
          <a:p>
            <a:pPr marL="342891" algn="just" eaLnBrk="0" hangingPunct="0">
              <a:spcBef>
                <a:spcPts val="0"/>
              </a:spcBef>
              <a:spcAft>
                <a:spcPts val="0"/>
              </a:spcAft>
              <a:defRPr/>
            </a:pPr>
            <a:r>
              <a:rPr lang="en-US" sz="2400" b="1" i="1" dirty="0">
                <a:latin typeface="Sylfaen" panose="010A0502050306030303" pitchFamily="18" charset="0"/>
              </a:rPr>
              <a:t>Evaluation</a:t>
            </a:r>
            <a:r>
              <a:rPr lang="en-US" sz="2400" dirty="0">
                <a:latin typeface="Sylfaen" panose="010A0502050306030303" pitchFamily="18" charset="0"/>
              </a:rPr>
              <a:t>: Assess the performance of the developed models using appropriate metrics such as accuracy, precision, recall, and F1-score.</a:t>
            </a:r>
            <a:endParaRPr lang="en-IN" sz="2400" dirty="0">
              <a:latin typeface="Sylfaen" panose="010A0502050306030303" pitchFamily="18" charset="0"/>
            </a:endParaRPr>
          </a:p>
        </p:txBody>
      </p:sp>
      <p:sp>
        <p:nvSpPr>
          <p:cNvPr id="7" name="TextBox 6">
            <a:extLst>
              <a:ext uri="{FF2B5EF4-FFF2-40B4-BE49-F238E27FC236}">
                <a16:creationId xmlns:a16="http://schemas.microsoft.com/office/drawing/2014/main" id="{473B8584-2202-6E6C-D557-EC4539F59507}"/>
              </a:ext>
            </a:extLst>
          </p:cNvPr>
          <p:cNvSpPr txBox="1"/>
          <p:nvPr/>
        </p:nvSpPr>
        <p:spPr>
          <a:xfrm>
            <a:off x="4114800" y="623316"/>
            <a:ext cx="6096000" cy="477054"/>
          </a:xfrm>
          <a:prstGeom prst="rect">
            <a:avLst/>
          </a:prstGeom>
          <a:noFill/>
        </p:spPr>
        <p:txBody>
          <a:bodyPr wrap="square">
            <a:spAutoFit/>
          </a:bodyPr>
          <a:lstStyle/>
          <a:p>
            <a:pPr marL="342891" indent="-342891" algn="r" eaLnBrk="0" hangingPunct="0">
              <a:defRPr/>
            </a:pPr>
            <a:r>
              <a:rPr lang="en-IN" sz="2500" dirty="0">
                <a:solidFill>
                  <a:srgbClr val="FF0000"/>
                </a:solidFill>
                <a:latin typeface="Trebuchet MS" pitchFamily="34" charset="0"/>
              </a:rPr>
              <a:t>Topic</a:t>
            </a:r>
            <a:endParaRPr lang="en-US" sz="2500" dirty="0">
              <a:solidFill>
                <a:srgbClr val="FF0000"/>
              </a:solidFill>
              <a:latin typeface="Trebuchet MS" pitchFamily="34" charset="0"/>
            </a:endParaRPr>
          </a:p>
        </p:txBody>
      </p:sp>
      <p:sp>
        <p:nvSpPr>
          <p:cNvPr id="8" name="Rectangle 7">
            <a:extLst>
              <a:ext uri="{FF2B5EF4-FFF2-40B4-BE49-F238E27FC236}">
                <a16:creationId xmlns:a16="http://schemas.microsoft.com/office/drawing/2014/main" id="{EFDCEEDC-8358-52E3-9FA4-6836A5910028}"/>
              </a:ext>
            </a:extLst>
          </p:cNvPr>
          <p:cNvSpPr>
            <a:spLocks noChangeArrowheads="1"/>
          </p:cNvSpPr>
          <p:nvPr/>
        </p:nvSpPr>
        <p:spPr bwMode="auto">
          <a:xfrm>
            <a:off x="2362200" y="1176496"/>
            <a:ext cx="7848600" cy="45719"/>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404775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43000" y="1905000"/>
            <a:ext cx="9753600" cy="4191000"/>
          </a:xfrm>
          <a:prstGeom prst="rect">
            <a:avLst/>
          </a:prstGeom>
        </p:spPr>
        <p:txBody>
          <a:bodyPr/>
          <a:lstStyle/>
          <a:p>
            <a:pPr marL="685791" indent="-342900" algn="just" eaLnBrk="0" hangingPunct="0">
              <a:spcBef>
                <a:spcPts val="0"/>
              </a:spcBef>
              <a:spcAft>
                <a:spcPts val="0"/>
              </a:spcAft>
              <a:buFont typeface="Arial" panose="020B0604020202020204" pitchFamily="34" charset="0"/>
              <a:buChar char="•"/>
              <a:defRPr/>
            </a:pPr>
            <a:r>
              <a:rPr lang="en-IN" sz="2800" b="1" dirty="0">
                <a:latin typeface="Sylfaen" panose="010A0502050306030303" pitchFamily="18" charset="0"/>
              </a:rPr>
              <a:t>Real-world Application</a:t>
            </a:r>
          </a:p>
          <a:p>
            <a:pPr marL="685791" indent="-342900" algn="just" eaLnBrk="0" hangingPunct="0">
              <a:spcBef>
                <a:spcPts val="0"/>
              </a:spcBef>
              <a:spcAft>
                <a:spcPts val="0"/>
              </a:spcAft>
              <a:buFont typeface="Arial" panose="020B0604020202020204" pitchFamily="34" charset="0"/>
              <a:buChar char="•"/>
              <a:defRPr/>
            </a:pPr>
            <a:endParaRPr lang="en-IN" sz="2800" b="1"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IN" sz="2800" b="1" dirty="0">
                <a:latin typeface="Sylfaen" panose="010A0502050306030303" pitchFamily="18" charset="0"/>
              </a:rPr>
              <a:t>Challenging Data Analysis</a:t>
            </a:r>
          </a:p>
          <a:p>
            <a:pPr marL="685791" indent="-342900" algn="just" eaLnBrk="0" hangingPunct="0">
              <a:spcBef>
                <a:spcPts val="0"/>
              </a:spcBef>
              <a:spcAft>
                <a:spcPts val="0"/>
              </a:spcAft>
              <a:buFont typeface="Arial" panose="020B0604020202020204" pitchFamily="34" charset="0"/>
              <a:buChar char="•"/>
              <a:defRPr/>
            </a:pPr>
            <a:endParaRPr lang="en-IN" sz="2800" b="1"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IN" sz="2800" b="1" dirty="0">
                <a:latin typeface="Sylfaen" panose="010A0502050306030303" pitchFamily="18" charset="0"/>
              </a:rPr>
              <a:t>Binary Classification</a:t>
            </a:r>
          </a:p>
          <a:p>
            <a:pPr marL="685791" indent="-342900" algn="just" eaLnBrk="0" hangingPunct="0">
              <a:spcBef>
                <a:spcPts val="0"/>
              </a:spcBef>
              <a:spcAft>
                <a:spcPts val="0"/>
              </a:spcAft>
              <a:buFont typeface="Arial" panose="020B0604020202020204" pitchFamily="34" charset="0"/>
              <a:buChar char="•"/>
              <a:defRPr/>
            </a:pPr>
            <a:endParaRPr lang="en-IN" sz="2800" b="1"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IN" sz="2800" b="1" dirty="0">
                <a:latin typeface="Sylfaen" panose="010A0502050306030303" pitchFamily="18" charset="0"/>
              </a:rPr>
              <a:t>Interdisciplinary Nature</a:t>
            </a:r>
          </a:p>
          <a:p>
            <a:pPr marL="685791" indent="-342900" algn="just" eaLnBrk="0" hangingPunct="0">
              <a:spcBef>
                <a:spcPts val="0"/>
              </a:spcBef>
              <a:spcAft>
                <a:spcPts val="0"/>
              </a:spcAft>
              <a:buFont typeface="Arial" panose="020B0604020202020204" pitchFamily="34" charset="0"/>
              <a:buChar char="•"/>
              <a:defRPr/>
            </a:pPr>
            <a:endParaRPr lang="en-IN" sz="2800" b="1"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IN" sz="2800" b="1" dirty="0">
                <a:latin typeface="Sylfaen" panose="010A0502050306030303" pitchFamily="18" charset="0"/>
              </a:rPr>
              <a:t>Impactful Outcomes</a:t>
            </a:r>
            <a:endParaRPr lang="en-IN" sz="2800" b="1" dirty="0">
              <a:latin typeface="Sylfaen" panose="010A0502050306030303" pitchFamily="18" charset="0"/>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Uniqueness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9ED91A35-E128-468C-9CCF-82C4A251AAB6}"/>
              </a:ext>
            </a:extLst>
          </p:cNvPr>
          <p:cNvSpPr>
            <a:spLocks noGrp="1"/>
          </p:cNvSpPr>
          <p:nvPr>
            <p:ph type="sldNum" sz="quarter" idx="12"/>
          </p:nvPr>
        </p:nvSpPr>
        <p:spPr/>
        <p:txBody>
          <a:bodyPr/>
          <a:lstStyle/>
          <a:p>
            <a:fld id="{102F0E29-F314-934F-92DB-8EEB8DA68833}" type="slidenum">
              <a:rPr lang="en-US" smtClean="0"/>
              <a:pPr/>
              <a:t>4</a:t>
            </a:fld>
            <a:endParaRPr lang="en-US"/>
          </a:p>
        </p:txBody>
      </p:sp>
      <p:sp>
        <p:nvSpPr>
          <p:cNvPr id="4" name="Footer Placeholder 2">
            <a:extLst>
              <a:ext uri="{FF2B5EF4-FFF2-40B4-BE49-F238E27FC236}">
                <a16:creationId xmlns:a16="http://schemas.microsoft.com/office/drawing/2014/main" id="{0C7B1BC1-91CF-E8D6-4C01-5DE124167378}"/>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1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219200" y="1323034"/>
            <a:ext cx="9753600" cy="4211931"/>
          </a:xfrm>
          <a:prstGeom prst="rect">
            <a:avLst/>
          </a:prstGeom>
        </p:spPr>
        <p:txBody>
          <a:bodyPr/>
          <a:lstStyle/>
          <a:p>
            <a:pPr marL="685791" indent="-342900" algn="just" eaLnBrk="0" hangingPunct="0">
              <a:spcBef>
                <a:spcPts val="0"/>
              </a:spcBef>
              <a:spcAft>
                <a:spcPts val="0"/>
              </a:spcAft>
              <a:buFont typeface="Arial" panose="020B0604020202020204" pitchFamily="34" charset="0"/>
              <a:buChar char="•"/>
              <a:defRPr/>
            </a:pPr>
            <a:r>
              <a:rPr lang="en-IN" sz="2400" b="1" dirty="0">
                <a:latin typeface="Sylfaen" panose="010A0502050306030303" pitchFamily="18" charset="0"/>
              </a:rPr>
              <a:t>Size</a:t>
            </a:r>
            <a:r>
              <a:rPr lang="en-IN" sz="2400" dirty="0">
                <a:latin typeface="Sylfaen" panose="010A0502050306030303" pitchFamily="18" charset="0"/>
              </a:rPr>
              <a:t>: 208 rows X 61 columns</a:t>
            </a:r>
          </a:p>
          <a:p>
            <a:pPr marL="685791" indent="-342900" algn="just" eaLnBrk="0" hangingPunct="0">
              <a:spcBef>
                <a:spcPts val="0"/>
              </a:spcBef>
              <a:spcAft>
                <a:spcPts val="0"/>
              </a:spcAft>
              <a:buFont typeface="Arial" panose="020B0604020202020204" pitchFamily="34" charset="0"/>
              <a:buChar char="•"/>
              <a:defRPr/>
            </a:pPr>
            <a:endParaRPr lang="en-IN" sz="2400"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IN" sz="2400" b="1" dirty="0">
                <a:latin typeface="Sylfaen" panose="010A0502050306030303" pitchFamily="18" charset="0"/>
              </a:rPr>
              <a:t>FEATURE</a:t>
            </a:r>
            <a:r>
              <a:rPr lang="en-IN" sz="2400" dirty="0">
                <a:latin typeface="Sylfaen" panose="010A0502050306030303" pitchFamily="18" charset="0"/>
              </a:rPr>
              <a:t> </a:t>
            </a:r>
            <a:r>
              <a:rPr lang="en-IN" sz="2400" b="1" dirty="0">
                <a:latin typeface="Sylfaen" panose="010A0502050306030303" pitchFamily="18" charset="0"/>
              </a:rPr>
              <a:t>ATTRIBUTES</a:t>
            </a:r>
            <a:r>
              <a:rPr lang="en-IN" sz="2400" dirty="0">
                <a:latin typeface="Sylfaen" panose="010A0502050306030303" pitchFamily="18" charset="0"/>
              </a:rPr>
              <a:t> :</a:t>
            </a:r>
          </a:p>
          <a:p>
            <a:pPr marL="685791" indent="-342900" algn="just" eaLnBrk="0" hangingPunct="0">
              <a:spcBef>
                <a:spcPts val="0"/>
              </a:spcBef>
              <a:spcAft>
                <a:spcPts val="0"/>
              </a:spcAft>
              <a:buFont typeface="Arial" panose="020B0604020202020204" pitchFamily="34" charset="0"/>
              <a:buChar char="•"/>
              <a:defRPr/>
            </a:pPr>
            <a:endParaRPr lang="en-IN" sz="2400"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Frequencies</a:t>
            </a:r>
            <a:r>
              <a:rPr lang="en-US" sz="2400" dirty="0">
                <a:latin typeface="Sylfaen" panose="010A0502050306030303" pitchFamily="18" charset="0"/>
              </a:rPr>
              <a:t>: Measurements of signal frequencies across different bands or spectrums.</a:t>
            </a: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Amplitudes</a:t>
            </a:r>
            <a:r>
              <a:rPr lang="en-US" sz="2400" dirty="0">
                <a:latin typeface="Sylfaen" panose="010A0502050306030303" pitchFamily="18" charset="0"/>
              </a:rPr>
              <a:t>: Intensity or strength of the returned sonar signals.</a:t>
            </a: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Time-Domain</a:t>
            </a:r>
            <a:r>
              <a:rPr lang="en-US" sz="2400" dirty="0">
                <a:latin typeface="Sylfaen" panose="010A0502050306030303" pitchFamily="18" charset="0"/>
              </a:rPr>
              <a:t> </a:t>
            </a:r>
            <a:r>
              <a:rPr lang="en-US" sz="2400" b="1" i="1" dirty="0">
                <a:latin typeface="Sylfaen" panose="010A0502050306030303" pitchFamily="18" charset="0"/>
              </a:rPr>
              <a:t>Features</a:t>
            </a:r>
            <a:r>
              <a:rPr lang="en-US" sz="2400" dirty="0">
                <a:latin typeface="Sylfaen" panose="010A0502050306030303" pitchFamily="18" charset="0"/>
              </a:rPr>
              <a:t>: Characteristics related to signal duration, echoes, and temporal patterns.</a:t>
            </a: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Statistical</a:t>
            </a:r>
            <a:r>
              <a:rPr lang="en-US" sz="2400" dirty="0">
                <a:latin typeface="Sylfaen" panose="010A0502050306030303" pitchFamily="18" charset="0"/>
              </a:rPr>
              <a:t> </a:t>
            </a:r>
            <a:r>
              <a:rPr lang="en-US" sz="2400" b="1" i="1" dirty="0">
                <a:latin typeface="Sylfaen" panose="010A0502050306030303" pitchFamily="18" charset="0"/>
              </a:rPr>
              <a:t>Measures</a:t>
            </a:r>
            <a:r>
              <a:rPr lang="en-US" sz="2400" dirty="0">
                <a:latin typeface="Sylfaen" panose="010A0502050306030303" pitchFamily="18" charset="0"/>
              </a:rPr>
              <a:t>: Mean, variance, skewness, kurtosis of signal properties.</a:t>
            </a: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Waveform</a:t>
            </a:r>
            <a:r>
              <a:rPr lang="en-US" sz="2400" dirty="0">
                <a:latin typeface="Sylfaen" panose="010A0502050306030303" pitchFamily="18" charset="0"/>
              </a:rPr>
              <a:t> </a:t>
            </a:r>
            <a:r>
              <a:rPr lang="en-US" sz="2400" b="1" i="1" dirty="0">
                <a:latin typeface="Sylfaen" panose="010A0502050306030303" pitchFamily="18" charset="0"/>
              </a:rPr>
              <a:t>Analysis</a:t>
            </a:r>
            <a:r>
              <a:rPr lang="en-US" sz="2400" dirty="0">
                <a:latin typeface="Sylfaen" panose="010A0502050306030303" pitchFamily="18" charset="0"/>
              </a:rPr>
              <a:t>: Shape analysis of the signal waveform.</a:t>
            </a: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Spatial Features</a:t>
            </a:r>
            <a:r>
              <a:rPr lang="en-US" sz="2400" dirty="0">
                <a:latin typeface="Sylfaen" panose="010A0502050306030303" pitchFamily="18" charset="0"/>
              </a:rPr>
              <a:t>: Information about the object's position or orientation relative to the sonar source</a:t>
            </a:r>
            <a:endParaRPr lang="en-IN" sz="2400" dirty="0">
              <a:latin typeface="Sylfaen" panose="010A0502050306030303" pitchFamily="18" charset="0"/>
            </a:endParaRPr>
          </a:p>
        </p:txBody>
      </p:sp>
      <p:sp>
        <p:nvSpPr>
          <p:cNvPr id="14" name="Text Box 34"/>
          <p:cNvSpPr txBox="1">
            <a:spLocks noChangeArrowheads="1"/>
          </p:cNvSpPr>
          <p:nvPr/>
        </p:nvSpPr>
        <p:spPr bwMode="auto">
          <a:xfrm>
            <a:off x="2933700" y="720688"/>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Dataset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5</a:t>
            </a:fld>
            <a:endParaRPr lang="en-US"/>
          </a:p>
        </p:txBody>
      </p:sp>
      <p:sp>
        <p:nvSpPr>
          <p:cNvPr id="4" name="Footer Placeholder 2">
            <a:extLst>
              <a:ext uri="{FF2B5EF4-FFF2-40B4-BE49-F238E27FC236}">
                <a16:creationId xmlns:a16="http://schemas.microsoft.com/office/drawing/2014/main" id="{3714ED84-2EF0-A024-7B49-44ACD984A533}"/>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extLst>
      <p:ext uri="{BB962C8B-B14F-4D97-AF65-F5344CB8AC3E}">
        <p14:creationId xmlns:p14="http://schemas.microsoft.com/office/powerpoint/2010/main" val="420536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A34AC-7C87-A110-13B4-25E6C79506D0}"/>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2F270098-C95D-B36F-BB85-05868F641CD9}"/>
              </a:ext>
            </a:extLst>
          </p:cNvPr>
          <p:cNvSpPr>
            <a:spLocks noGrp="1"/>
          </p:cNvSpPr>
          <p:nvPr>
            <p:ph type="sldNum" sz="quarter" idx="12"/>
          </p:nvPr>
        </p:nvSpPr>
        <p:spPr/>
        <p:txBody>
          <a:bodyPr/>
          <a:lstStyle/>
          <a:p>
            <a:fld id="{102F0E29-F314-934F-92DB-8EEB8DA68833}" type="slidenum">
              <a:rPr lang="en-US" smtClean="0"/>
              <a:pPr/>
              <a:t>6</a:t>
            </a:fld>
            <a:endParaRPr lang="en-US"/>
          </a:p>
        </p:txBody>
      </p:sp>
      <p:sp>
        <p:nvSpPr>
          <p:cNvPr id="5" name="TextBox 4">
            <a:extLst>
              <a:ext uri="{FF2B5EF4-FFF2-40B4-BE49-F238E27FC236}">
                <a16:creationId xmlns:a16="http://schemas.microsoft.com/office/drawing/2014/main" id="{077678A4-4EA6-A477-A1E1-A34D175F8509}"/>
              </a:ext>
            </a:extLst>
          </p:cNvPr>
          <p:cNvSpPr txBox="1"/>
          <p:nvPr/>
        </p:nvSpPr>
        <p:spPr>
          <a:xfrm>
            <a:off x="838200" y="350500"/>
            <a:ext cx="10134600" cy="3108543"/>
          </a:xfrm>
          <a:prstGeom prst="rect">
            <a:avLst/>
          </a:prstGeom>
          <a:noFill/>
        </p:spPr>
        <p:txBody>
          <a:bodyPr wrap="square">
            <a:spAutoFit/>
          </a:bodyPr>
          <a:lstStyle/>
          <a:p>
            <a:pPr marL="2171691" lvl="4" algn="just" eaLnBrk="0" hangingPunct="0">
              <a:spcBef>
                <a:spcPts val="0"/>
              </a:spcBef>
              <a:spcAft>
                <a:spcPts val="0"/>
              </a:spcAft>
              <a:defRPr/>
            </a:pPr>
            <a:r>
              <a:rPr lang="en-IN" sz="2400" dirty="0">
                <a:solidFill>
                  <a:srgbClr val="0033CC"/>
                </a:solidFill>
                <a:latin typeface="Trebuchet MS"/>
              </a:rPr>
              <a:t>   		       </a:t>
            </a:r>
            <a:r>
              <a:rPr lang="en-IN" sz="2800" b="1" dirty="0">
                <a:latin typeface="Sylfaen" panose="010A0502050306030303" pitchFamily="18" charset="0"/>
              </a:rPr>
              <a:t>SOURCE</a:t>
            </a:r>
            <a:endParaRPr lang="en-IN" sz="2400" b="1" dirty="0">
              <a:latin typeface="Sylfaen" panose="010A0502050306030303" pitchFamily="18" charset="0"/>
            </a:endParaRPr>
          </a:p>
          <a:p>
            <a:pPr marL="342891" algn="just" eaLnBrk="0" hangingPunct="0">
              <a:spcBef>
                <a:spcPts val="0"/>
              </a:spcBef>
              <a:spcAft>
                <a:spcPts val="0"/>
              </a:spcAft>
              <a:defRPr/>
            </a:pPr>
            <a:endParaRPr lang="en-US" sz="2400"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US" sz="2400" b="1" i="1" dirty="0">
                <a:latin typeface="Sylfaen" panose="010A0502050306030303" pitchFamily="18" charset="0"/>
              </a:rPr>
              <a:t>Kaggle:</a:t>
            </a:r>
            <a:r>
              <a:rPr lang="en-US" sz="2400" dirty="0">
                <a:latin typeface="Sylfaen" panose="010A0502050306030303" pitchFamily="18" charset="0"/>
              </a:rPr>
              <a:t>  Online platforms like Kaggle have curated datasets related to sonar signal processing tasks.</a:t>
            </a:r>
          </a:p>
          <a:p>
            <a:pPr marL="685791" indent="-342900" algn="just" eaLnBrk="0" hangingPunct="0">
              <a:spcBef>
                <a:spcPts val="0"/>
              </a:spcBef>
              <a:spcAft>
                <a:spcPts val="0"/>
              </a:spcAft>
              <a:buFont typeface="Arial" panose="020B0604020202020204" pitchFamily="34" charset="0"/>
              <a:buChar char="•"/>
              <a:defRPr/>
            </a:pPr>
            <a:endParaRPr lang="en-US" sz="2400" dirty="0">
              <a:latin typeface="Sylfaen" panose="010A0502050306030303" pitchFamily="18" charset="0"/>
            </a:endParaRPr>
          </a:p>
          <a:p>
            <a:pPr marL="685791" indent="-342900" algn="just" eaLnBrk="0" hangingPunct="0">
              <a:spcBef>
                <a:spcPts val="0"/>
              </a:spcBef>
              <a:spcAft>
                <a:spcPts val="0"/>
              </a:spcAft>
              <a:buFont typeface="Arial" panose="020B0604020202020204" pitchFamily="34" charset="0"/>
              <a:buChar char="•"/>
              <a:defRPr/>
            </a:pPr>
            <a:r>
              <a:rPr lang="en-US" sz="2400" dirty="0">
                <a:latin typeface="Sylfaen" panose="010A0502050306030303" pitchFamily="18" charset="0"/>
              </a:rPr>
              <a:t>https://www.kaggle.com/datasets/rupakroy/sonarcsv</a:t>
            </a:r>
          </a:p>
          <a:p>
            <a:pPr marL="685791" indent="-342900" algn="just" eaLnBrk="0" hangingPunct="0">
              <a:spcBef>
                <a:spcPts val="0"/>
              </a:spcBef>
              <a:spcAft>
                <a:spcPts val="0"/>
              </a:spcAft>
              <a:buFont typeface="Arial" panose="020B0604020202020204" pitchFamily="34" charset="0"/>
              <a:buChar char="•"/>
              <a:defRPr/>
            </a:pPr>
            <a:endParaRPr lang="en-US" sz="2400" dirty="0">
              <a:latin typeface="Sylfaen" panose="010A0502050306030303" pitchFamily="18" charset="0"/>
            </a:endParaRPr>
          </a:p>
          <a:p>
            <a:pPr marL="342891" algn="just" eaLnBrk="0" hangingPunct="0">
              <a:spcBef>
                <a:spcPts val="0"/>
              </a:spcBef>
              <a:spcAft>
                <a:spcPts val="0"/>
              </a:spcAft>
              <a:defRPr/>
            </a:pPr>
            <a:endParaRPr lang="en-US" sz="2400" dirty="0">
              <a:latin typeface="Sylfaen" panose="010A0502050306030303" pitchFamily="18" charset="0"/>
            </a:endParaRPr>
          </a:p>
        </p:txBody>
      </p:sp>
    </p:spTree>
    <p:extLst>
      <p:ext uri="{BB962C8B-B14F-4D97-AF65-F5344CB8AC3E}">
        <p14:creationId xmlns:p14="http://schemas.microsoft.com/office/powerpoint/2010/main" val="4862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Overall design or approach in a free hand diagram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7</a:t>
            </a:fld>
            <a:endParaRPr lang="en-US"/>
          </a:p>
        </p:txBody>
      </p:sp>
      <p:sp>
        <p:nvSpPr>
          <p:cNvPr id="8" name="Content Placeholder 2">
            <a:extLst>
              <a:ext uri="{FF2B5EF4-FFF2-40B4-BE49-F238E27FC236}">
                <a16:creationId xmlns:a16="http://schemas.microsoft.com/office/drawing/2014/main" id="{B741C0A7-2C70-4BB8-986B-9DFE44455A3A}"/>
              </a:ext>
            </a:extLst>
          </p:cNvPr>
          <p:cNvSpPr txBox="1">
            <a:spLocks/>
          </p:cNvSpPr>
          <p:nvPr/>
        </p:nvSpPr>
        <p:spPr>
          <a:xfrm>
            <a:off x="1219200" y="1828800"/>
            <a:ext cx="9829800" cy="4211931"/>
          </a:xfrm>
          <a:prstGeom prst="rect">
            <a:avLst/>
          </a:prstGeom>
        </p:spPr>
        <p:txBody>
          <a:bodyPr/>
          <a:lstStyle/>
          <a:p>
            <a:pPr marL="342891" algn="just" eaLnBrk="0" hangingPunct="0">
              <a:spcBef>
                <a:spcPct val="20000"/>
              </a:spcBef>
              <a:defRPr/>
            </a:pPr>
            <a:endParaRPr lang="en-IN" sz="2400" dirty="0">
              <a:solidFill>
                <a:srgbClr val="0000FF"/>
              </a:solidFill>
              <a:latin typeface="Trebuchet MS" pitchFamily="34" charset="0"/>
            </a:endParaRPr>
          </a:p>
        </p:txBody>
      </p:sp>
      <p:sp>
        <p:nvSpPr>
          <p:cNvPr id="4" name="Footer Placeholder 2">
            <a:extLst>
              <a:ext uri="{FF2B5EF4-FFF2-40B4-BE49-F238E27FC236}">
                <a16:creationId xmlns:a16="http://schemas.microsoft.com/office/drawing/2014/main" id="{204E91A9-BA93-4745-2AD3-170DDE22838A}"/>
              </a:ext>
            </a:extLst>
          </p:cNvPr>
          <p:cNvSpPr>
            <a:spLocks noGrp="1"/>
          </p:cNvSpPr>
          <p:nvPr>
            <p:ph type="ftr" sz="quarter" idx="11"/>
          </p:nvPr>
        </p:nvSpPr>
        <p:spPr>
          <a:xfrm>
            <a:off x="4038600" y="6356350"/>
            <a:ext cx="4114800" cy="365125"/>
          </a:xfrm>
        </p:spPr>
        <p:txBody>
          <a:bodyPr/>
          <a:lstStyle/>
          <a:p>
            <a:r>
              <a:rPr lang="en-US" dirty="0"/>
              <a:t>22AM241B  Course Project </a:t>
            </a:r>
          </a:p>
        </p:txBody>
      </p:sp>
      <p:pic>
        <p:nvPicPr>
          <p:cNvPr id="6" name="Picture 5">
            <a:extLst>
              <a:ext uri="{FF2B5EF4-FFF2-40B4-BE49-F238E27FC236}">
                <a16:creationId xmlns:a16="http://schemas.microsoft.com/office/drawing/2014/main" id="{A3F3F8B6-9846-A88E-3458-C1BC72AC2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22" y="1841241"/>
            <a:ext cx="10357266" cy="3982616"/>
          </a:xfrm>
          <a:prstGeom prst="rect">
            <a:avLst/>
          </a:prstGeom>
        </p:spPr>
      </p:pic>
    </p:spTree>
    <p:extLst>
      <p:ext uri="{BB962C8B-B14F-4D97-AF65-F5344CB8AC3E}">
        <p14:creationId xmlns:p14="http://schemas.microsoft.com/office/powerpoint/2010/main" val="160751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Final results  so far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8</a:t>
            </a:fld>
            <a:endParaRPr lang="en-US"/>
          </a:p>
        </p:txBody>
      </p:sp>
      <p:sp>
        <p:nvSpPr>
          <p:cNvPr id="6" name="Content Placeholder 2">
            <a:extLst>
              <a:ext uri="{FF2B5EF4-FFF2-40B4-BE49-F238E27FC236}">
                <a16:creationId xmlns:a16="http://schemas.microsoft.com/office/drawing/2014/main" id="{E850D621-51EA-44E7-8CD7-CC8E108F4F23}"/>
              </a:ext>
            </a:extLst>
          </p:cNvPr>
          <p:cNvSpPr txBox="1">
            <a:spLocks/>
          </p:cNvSpPr>
          <p:nvPr/>
        </p:nvSpPr>
        <p:spPr>
          <a:xfrm>
            <a:off x="1219200" y="1828800"/>
            <a:ext cx="9829800" cy="4211931"/>
          </a:xfrm>
          <a:prstGeom prst="rect">
            <a:avLst/>
          </a:prstGeom>
        </p:spPr>
        <p:txBody>
          <a:bodyPr/>
          <a:lstStyle/>
          <a:p>
            <a:pPr marL="685791" indent="-342900" algn="just" eaLnBrk="0" hangingPunct="0">
              <a:spcBef>
                <a:spcPts val="0"/>
              </a:spcBef>
              <a:spcAft>
                <a:spcPts val="0"/>
              </a:spcAft>
              <a:buFont typeface="Arial" panose="020B0604020202020204" pitchFamily="34" charset="0"/>
              <a:buChar char="•"/>
              <a:defRPr/>
            </a:pPr>
            <a:r>
              <a:rPr lang="en-IN" sz="2800" b="1" i="1" dirty="0">
                <a:latin typeface="Sylfaen" panose="010A0502050306030303" pitchFamily="18" charset="0"/>
              </a:rPr>
              <a:t>Any metric ? </a:t>
            </a:r>
          </a:p>
          <a:p>
            <a:pPr marL="685791" indent="-342900" algn="just" eaLnBrk="0" hangingPunct="0">
              <a:spcBef>
                <a:spcPts val="0"/>
              </a:spcBef>
              <a:spcAft>
                <a:spcPts val="0"/>
              </a:spcAft>
              <a:buFont typeface="Arial" panose="020B0604020202020204" pitchFamily="34" charset="0"/>
              <a:buChar char="•"/>
              <a:defRPr/>
            </a:pPr>
            <a:r>
              <a:rPr lang="en-IN" sz="2800" dirty="0">
                <a:latin typeface="Sylfaen" panose="010A0502050306030303" pitchFamily="18" charset="0"/>
              </a:rPr>
              <a:t>According to our problem statement we need to decrease the number of false rock predictions as much as possible  ,by observing confusion metrics of the different models, logistic regression and random forest regressor seems to have low false rock predictions , as logistic regression has more accuracy and precision than random forest regressor ,we consider it as best model for our problem statement</a:t>
            </a:r>
          </a:p>
          <a:p>
            <a:pPr marL="685791" indent="-342900" algn="just" eaLnBrk="0" hangingPunct="0">
              <a:spcBef>
                <a:spcPts val="0"/>
              </a:spcBef>
              <a:spcAft>
                <a:spcPts val="0"/>
              </a:spcAft>
              <a:buFont typeface="Arial" panose="020B0604020202020204" pitchFamily="34" charset="0"/>
              <a:buChar char="•"/>
              <a:defRPr/>
            </a:pPr>
            <a:endParaRPr lang="en-IN" sz="2400" dirty="0">
              <a:solidFill>
                <a:srgbClr val="0033CC"/>
              </a:solidFill>
              <a:latin typeface="Trebuchet MS"/>
            </a:endParaRPr>
          </a:p>
        </p:txBody>
      </p:sp>
      <p:sp>
        <p:nvSpPr>
          <p:cNvPr id="4" name="Footer Placeholder 2">
            <a:extLst>
              <a:ext uri="{FF2B5EF4-FFF2-40B4-BE49-F238E27FC236}">
                <a16:creationId xmlns:a16="http://schemas.microsoft.com/office/drawing/2014/main" id="{B2255749-FD0D-9C67-7F8C-49D7A9E2DED2}"/>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extLst>
      <p:ext uri="{BB962C8B-B14F-4D97-AF65-F5344CB8AC3E}">
        <p14:creationId xmlns:p14="http://schemas.microsoft.com/office/powerpoint/2010/main" val="134331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latin typeface="Trebuchet MS" pitchFamily="34" charset="0"/>
              </a:rPr>
              <a:t>Done vs Remaining to be done ?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9</a:t>
            </a:fld>
            <a:endParaRPr lang="en-US"/>
          </a:p>
        </p:txBody>
      </p:sp>
      <p:graphicFrame>
        <p:nvGraphicFramePr>
          <p:cNvPr id="4" name="Table 6">
            <a:extLst>
              <a:ext uri="{FF2B5EF4-FFF2-40B4-BE49-F238E27FC236}">
                <a16:creationId xmlns:a16="http://schemas.microsoft.com/office/drawing/2014/main" id="{75AB36B8-157D-8E27-1435-9FF7241D0D30}"/>
              </a:ext>
            </a:extLst>
          </p:cNvPr>
          <p:cNvGraphicFramePr>
            <a:graphicFrameLocks noGrp="1"/>
          </p:cNvGraphicFramePr>
          <p:nvPr>
            <p:extLst>
              <p:ext uri="{D42A27DB-BD31-4B8C-83A1-F6EECF244321}">
                <p14:modId xmlns:p14="http://schemas.microsoft.com/office/powerpoint/2010/main" val="266798610"/>
              </p:ext>
            </p:extLst>
          </p:nvPr>
        </p:nvGraphicFramePr>
        <p:xfrm>
          <a:off x="533400" y="2133598"/>
          <a:ext cx="11353800" cy="3733800"/>
        </p:xfrm>
        <a:graphic>
          <a:graphicData uri="http://schemas.openxmlformats.org/drawingml/2006/table">
            <a:tbl>
              <a:tblPr firstRow="1" bandRow="1">
                <a:tableStyleId>{5C22544A-7EE6-4342-B048-85BDC9FD1C3A}</a:tableStyleId>
              </a:tblPr>
              <a:tblGrid>
                <a:gridCol w="926064">
                  <a:extLst>
                    <a:ext uri="{9D8B030D-6E8A-4147-A177-3AD203B41FA5}">
                      <a16:colId xmlns:a16="http://schemas.microsoft.com/office/drawing/2014/main" val="646970258"/>
                    </a:ext>
                  </a:extLst>
                </a:gridCol>
                <a:gridCol w="8144290">
                  <a:extLst>
                    <a:ext uri="{9D8B030D-6E8A-4147-A177-3AD203B41FA5}">
                      <a16:colId xmlns:a16="http://schemas.microsoft.com/office/drawing/2014/main" val="681144963"/>
                    </a:ext>
                  </a:extLst>
                </a:gridCol>
                <a:gridCol w="2283446">
                  <a:extLst>
                    <a:ext uri="{9D8B030D-6E8A-4147-A177-3AD203B41FA5}">
                      <a16:colId xmlns:a16="http://schemas.microsoft.com/office/drawing/2014/main" val="1989320815"/>
                    </a:ext>
                  </a:extLst>
                </a:gridCol>
              </a:tblGrid>
              <a:tr h="664214">
                <a:tc>
                  <a:txBody>
                    <a:bodyPr/>
                    <a:lstStyle/>
                    <a:p>
                      <a:r>
                        <a:rPr lang="en-IN" dirty="0"/>
                        <a:t>No</a:t>
                      </a:r>
                    </a:p>
                  </a:txBody>
                  <a:tcPr/>
                </a:tc>
                <a:tc>
                  <a:txBody>
                    <a:bodyPr/>
                    <a:lstStyle/>
                    <a:p>
                      <a:r>
                        <a:rPr lang="en-IN" dirty="0"/>
                        <a:t>Description </a:t>
                      </a:r>
                    </a:p>
                  </a:txBody>
                  <a:tcPr/>
                </a:tc>
                <a:tc>
                  <a:txBody>
                    <a:bodyPr/>
                    <a:lstStyle/>
                    <a:p>
                      <a:r>
                        <a:rPr lang="en-IN" dirty="0"/>
                        <a:t>Done or </a:t>
                      </a:r>
                    </a:p>
                    <a:p>
                      <a:r>
                        <a:rPr lang="en-IN" dirty="0"/>
                        <a:t>To be done </a:t>
                      </a:r>
                    </a:p>
                  </a:txBody>
                  <a:tcPr/>
                </a:tc>
                <a:extLst>
                  <a:ext uri="{0D108BD9-81ED-4DB2-BD59-A6C34878D82A}">
                    <a16:rowId xmlns:a16="http://schemas.microsoft.com/office/drawing/2014/main" val="9967373"/>
                  </a:ext>
                </a:extLst>
              </a:tr>
              <a:tr h="538472">
                <a:tc>
                  <a:txBody>
                    <a:bodyPr/>
                    <a:lstStyle/>
                    <a:p>
                      <a:r>
                        <a:rPr lang="en-IN" dirty="0"/>
                        <a:t>1</a:t>
                      </a:r>
                    </a:p>
                  </a:txBody>
                  <a:tcPr/>
                </a:tc>
                <a:tc>
                  <a:txBody>
                    <a:bodyPr/>
                    <a:lstStyle/>
                    <a:p>
                      <a:r>
                        <a:rPr lang="en-IN" dirty="0">
                          <a:latin typeface="Sylfaen" panose="010A0502050306030303" pitchFamily="18" charset="0"/>
                        </a:rPr>
                        <a:t>Data collection and data processing</a:t>
                      </a:r>
                    </a:p>
                  </a:txBody>
                  <a:tcPr/>
                </a:tc>
                <a:tc>
                  <a:txBody>
                    <a:bodyPr/>
                    <a:lstStyle/>
                    <a:p>
                      <a:r>
                        <a:rPr lang="en-US" dirty="0">
                          <a:latin typeface="Sylfaen" panose="010A0502050306030303" pitchFamily="18" charset="0"/>
                        </a:rPr>
                        <a:t>Done</a:t>
                      </a:r>
                      <a:endParaRPr lang="en-IN" dirty="0">
                        <a:latin typeface="Sylfaen" panose="010A0502050306030303" pitchFamily="18" charset="0"/>
                      </a:endParaRPr>
                    </a:p>
                  </a:txBody>
                  <a:tcPr/>
                </a:tc>
                <a:extLst>
                  <a:ext uri="{0D108BD9-81ED-4DB2-BD59-A6C34878D82A}">
                    <a16:rowId xmlns:a16="http://schemas.microsoft.com/office/drawing/2014/main" val="2712375174"/>
                  </a:ext>
                </a:extLst>
              </a:tr>
              <a:tr h="538472">
                <a:tc>
                  <a:txBody>
                    <a:bodyPr/>
                    <a:lstStyle/>
                    <a:p>
                      <a:r>
                        <a:rPr lang="en-IN" dirty="0">
                          <a:latin typeface="Sylfaen" panose="010A0502050306030303" pitchFamily="18" charset="0"/>
                        </a:rPr>
                        <a:t>2</a:t>
                      </a:r>
                    </a:p>
                  </a:txBody>
                  <a:tcPr/>
                </a:tc>
                <a:tc>
                  <a:txBody>
                    <a:bodyPr/>
                    <a:lstStyle/>
                    <a:p>
                      <a:r>
                        <a:rPr lang="en-IN" dirty="0">
                          <a:latin typeface="Sylfaen" panose="010A0502050306030303" pitchFamily="18" charset="0"/>
                        </a:rPr>
                        <a:t>Training the model</a:t>
                      </a:r>
                    </a:p>
                  </a:txBody>
                  <a:tcPr/>
                </a:tc>
                <a:tc>
                  <a:txBody>
                    <a:bodyPr/>
                    <a:lstStyle/>
                    <a:p>
                      <a:r>
                        <a:rPr lang="en-IN" dirty="0">
                          <a:latin typeface="Sylfaen" panose="010A0502050306030303" pitchFamily="18" charset="0"/>
                        </a:rPr>
                        <a:t>Done</a:t>
                      </a:r>
                    </a:p>
                  </a:txBody>
                  <a:tcPr/>
                </a:tc>
                <a:extLst>
                  <a:ext uri="{0D108BD9-81ED-4DB2-BD59-A6C34878D82A}">
                    <a16:rowId xmlns:a16="http://schemas.microsoft.com/office/drawing/2014/main" val="1920047253"/>
                  </a:ext>
                </a:extLst>
              </a:tr>
              <a:tr h="664214">
                <a:tc>
                  <a:txBody>
                    <a:bodyPr/>
                    <a:lstStyle/>
                    <a:p>
                      <a:r>
                        <a:rPr lang="en-IN" dirty="0">
                          <a:latin typeface="Sylfaen" panose="010A0502050306030303" pitchFamily="18" charset="0"/>
                        </a:rPr>
                        <a:t>3</a:t>
                      </a:r>
                    </a:p>
                  </a:txBody>
                  <a:tcPr/>
                </a:tc>
                <a:tc>
                  <a:txBody>
                    <a:bodyPr/>
                    <a:lstStyle/>
                    <a:p>
                      <a:r>
                        <a:rPr lang="en-IN" dirty="0">
                          <a:latin typeface="Sylfaen" panose="010A0502050306030303" pitchFamily="18" charset="0"/>
                        </a:rPr>
                        <a:t>Testing the model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Done</a:t>
                      </a:r>
                    </a:p>
                    <a:p>
                      <a:endParaRPr lang="en-IN" dirty="0">
                        <a:latin typeface="Sylfaen" panose="010A0502050306030303" pitchFamily="18" charset="0"/>
                      </a:endParaRPr>
                    </a:p>
                  </a:txBody>
                  <a:tcPr/>
                </a:tc>
                <a:extLst>
                  <a:ext uri="{0D108BD9-81ED-4DB2-BD59-A6C34878D82A}">
                    <a16:rowId xmlns:a16="http://schemas.microsoft.com/office/drawing/2014/main" val="2962808903"/>
                  </a:ext>
                </a:extLst>
              </a:tr>
              <a:tr h="664214">
                <a:tc>
                  <a:txBody>
                    <a:bodyPr/>
                    <a:lstStyle/>
                    <a:p>
                      <a:r>
                        <a:rPr lang="en-IN" dirty="0">
                          <a:latin typeface="Sylfaen" panose="010A0502050306030303" pitchFamily="18" charset="0"/>
                        </a:rPr>
                        <a:t>4</a:t>
                      </a:r>
                    </a:p>
                  </a:txBody>
                  <a:tcPr/>
                </a:tc>
                <a:tc>
                  <a:txBody>
                    <a:bodyPr/>
                    <a:lstStyle/>
                    <a:p>
                      <a:r>
                        <a:rPr lang="en-IN" dirty="0">
                          <a:latin typeface="Sylfaen" panose="010A0502050306030303" pitchFamily="18" charset="0"/>
                        </a:rPr>
                        <a:t>Evaluating the models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Done</a:t>
                      </a:r>
                    </a:p>
                    <a:p>
                      <a:endParaRPr lang="en-IN" dirty="0">
                        <a:latin typeface="Sylfaen" panose="010A0502050306030303" pitchFamily="18" charset="0"/>
                      </a:endParaRPr>
                    </a:p>
                  </a:txBody>
                  <a:tcPr/>
                </a:tc>
                <a:extLst>
                  <a:ext uri="{0D108BD9-81ED-4DB2-BD59-A6C34878D82A}">
                    <a16:rowId xmlns:a16="http://schemas.microsoft.com/office/drawing/2014/main" val="2624543864"/>
                  </a:ext>
                </a:extLst>
              </a:tr>
              <a:tr h="664214">
                <a:tc>
                  <a:txBody>
                    <a:bodyPr/>
                    <a:lstStyle/>
                    <a:p>
                      <a:r>
                        <a:rPr lang="en-IN" dirty="0">
                          <a:latin typeface="Sylfaen" panose="010A0502050306030303" pitchFamily="18" charset="0"/>
                        </a:rPr>
                        <a:t>5</a:t>
                      </a:r>
                    </a:p>
                  </a:txBody>
                  <a:tcPr/>
                </a:tc>
                <a:tc>
                  <a:txBody>
                    <a:bodyPr/>
                    <a:lstStyle/>
                    <a:p>
                      <a:r>
                        <a:rPr lang="en-IN" dirty="0">
                          <a:latin typeface="Sylfaen" panose="010A0502050306030303" pitchFamily="18" charset="0"/>
                        </a:rPr>
                        <a:t>Do comparative analysis and conclusion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Sylfaen" panose="010A0502050306030303" pitchFamily="18" charset="0"/>
                        </a:rPr>
                        <a:t>Done</a:t>
                      </a:r>
                    </a:p>
                    <a:p>
                      <a:endParaRPr lang="en-IN" dirty="0">
                        <a:latin typeface="Sylfaen" panose="010A0502050306030303" pitchFamily="18" charset="0"/>
                      </a:endParaRPr>
                    </a:p>
                  </a:txBody>
                  <a:tcPr/>
                </a:tc>
                <a:extLst>
                  <a:ext uri="{0D108BD9-81ED-4DB2-BD59-A6C34878D82A}">
                    <a16:rowId xmlns:a16="http://schemas.microsoft.com/office/drawing/2014/main" val="3523228158"/>
                  </a:ext>
                </a:extLst>
              </a:tr>
            </a:tbl>
          </a:graphicData>
        </a:graphic>
      </p:graphicFrame>
      <p:sp>
        <p:nvSpPr>
          <p:cNvPr id="7" name="Footer Placeholder 2">
            <a:extLst>
              <a:ext uri="{FF2B5EF4-FFF2-40B4-BE49-F238E27FC236}">
                <a16:creationId xmlns:a16="http://schemas.microsoft.com/office/drawing/2014/main" id="{D8FBF899-C6D7-25AD-231A-FE4DBD20005E}"/>
              </a:ext>
            </a:extLst>
          </p:cNvPr>
          <p:cNvSpPr>
            <a:spLocks noGrp="1"/>
          </p:cNvSpPr>
          <p:nvPr>
            <p:ph type="ftr" sz="quarter" idx="11"/>
          </p:nvPr>
        </p:nvSpPr>
        <p:spPr>
          <a:xfrm>
            <a:off x="4038600" y="6356350"/>
            <a:ext cx="4114800" cy="365125"/>
          </a:xfrm>
        </p:spPr>
        <p:txBody>
          <a:bodyPr/>
          <a:lstStyle/>
          <a:p>
            <a:r>
              <a:rPr lang="en-US" dirty="0"/>
              <a:t>22AM241B  Course Project </a:t>
            </a:r>
          </a:p>
        </p:txBody>
      </p:sp>
    </p:spTree>
    <p:extLst>
      <p:ext uri="{BB962C8B-B14F-4D97-AF65-F5344CB8AC3E}">
        <p14:creationId xmlns:p14="http://schemas.microsoft.com/office/powerpoint/2010/main" val="4986076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323</TotalTime>
  <Words>636</Words>
  <Application>Microsoft Office PowerPoint</Application>
  <PresentationFormat>Widescreen</PresentationFormat>
  <Paragraphs>143</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 Antiqua</vt:lpstr>
      <vt:lpstr>Bradley Hand ITC</vt:lpstr>
      <vt:lpstr>Calibri</vt:lpstr>
      <vt:lpstr>Calibri Light</vt:lpstr>
      <vt:lpstr>Sylfaen</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Naga Thejas M S</cp:lastModifiedBy>
  <cp:revision>166</cp:revision>
  <dcterms:created xsi:type="dcterms:W3CDTF">2020-11-22T08:14:37Z</dcterms:created>
  <dcterms:modified xsi:type="dcterms:W3CDTF">2024-04-19T16:19:50Z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