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2"/>
  </p:notesMasterIdLst>
  <p:handoutMasterIdLst>
    <p:handoutMasterId r:id="rId13"/>
  </p:handoutMasterIdLst>
  <p:sldIdLst>
    <p:sldId id="538" r:id="rId2"/>
    <p:sldId id="578" r:id="rId3"/>
    <p:sldId id="569" r:id="rId4"/>
    <p:sldId id="571" r:id="rId5"/>
    <p:sldId id="579" r:id="rId6"/>
    <p:sldId id="575" r:id="rId7"/>
    <p:sldId id="576" r:id="rId8"/>
    <p:sldId id="577" r:id="rId9"/>
    <p:sldId id="572" r:id="rId10"/>
    <p:sldId id="545" r:id="rId11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CC"/>
    <a:srgbClr val="FF0066"/>
    <a:srgbClr val="0000FF"/>
    <a:srgbClr val="33CC33"/>
    <a:srgbClr val="00FFFF"/>
    <a:srgbClr val="6600FF"/>
    <a:srgbClr val="CC66FF"/>
    <a:srgbClr val="62832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86825" autoAdjust="0"/>
  </p:normalViewPr>
  <p:slideViewPr>
    <p:cSldViewPr>
      <p:cViewPr varScale="1">
        <p:scale>
          <a:sx n="71" d="100"/>
          <a:sy n="71" d="100"/>
        </p:scale>
        <p:origin x="112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30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8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03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5DDF-39D3-4E85-946B-AC59C23A0961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AACF-9EE3-4BB7-9DCA-110C370C7B5F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3EF0-AE76-4966-9D80-16D2E221D06F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D3E-78B5-4549-BA22-E848CF5F2F18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0B69-2159-4C70-8634-20F5099D7A54}" type="datetime1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B950-DD21-4D51-B3CD-5A28CADC98C9}" type="datetime1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F34C-7281-42E7-B6AC-FEB9D394AAA4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1107-4605-4DE8-BB77-6EEE1B1FE373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BD58-83AD-4F6E-950A-23A1A37B2CE8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19CS345 Course Project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D4EB-D70A-4BCB-A2FA-346FB8170600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19CS345 Course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533400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algn="ctr" eaLnBrk="0" hangingPunct="0">
              <a:defRPr/>
            </a:pPr>
            <a:r>
              <a:rPr lang="en-IN" sz="2800" b="1" dirty="0">
                <a:solidFill>
                  <a:srgbClr val="FF0000"/>
                </a:solidFill>
                <a:latin typeface="Trebuchet MS" pitchFamily="34" charset="0"/>
              </a:rPr>
              <a:t>UE22AM221B – Learning from Imbalanced Dataset</a:t>
            </a:r>
          </a:p>
          <a:p>
            <a:pPr marL="342891" indent="-342891" algn="ctr" eaLnBrk="0" hangingPunct="0">
              <a:defRPr/>
            </a:pPr>
            <a:r>
              <a:rPr lang="en-IN" sz="2800" b="1" dirty="0">
                <a:solidFill>
                  <a:srgbClr val="FF0000"/>
                </a:solidFill>
                <a:latin typeface="Trebuchet MS" pitchFamily="34" charset="0"/>
              </a:rPr>
              <a:t>Course Project </a:t>
            </a:r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762000" y="2057401"/>
            <a:ext cx="10820400" cy="348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Team  member 1 SRN and name: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Team  member 2 SRN and name: </a:t>
            </a:r>
            <a:endParaRPr lang="en-US"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Team  member 3 SRN and name: </a:t>
            </a:r>
            <a:endParaRPr lang="en-US"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7E10-AE1E-419F-91D7-5E56DF11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22AM221B   Course Project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D95E7-8B98-44F6-8C2D-B47133AB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146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Cerebral Stroke Prediction</a:t>
            </a:r>
            <a:endParaRPr lang="en-A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278868"/>
            <a:ext cx="40386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PES1UG22AM098  Nagathejas M S</a:t>
            </a:r>
            <a:endParaRPr lang="en-AE" dirty="0"/>
          </a:p>
        </p:txBody>
      </p:sp>
      <p:sp>
        <p:nvSpPr>
          <p:cNvPr id="8" name="TextBox 7"/>
          <p:cNvSpPr txBox="1"/>
          <p:nvPr/>
        </p:nvSpPr>
        <p:spPr>
          <a:xfrm>
            <a:off x="4567236" y="4572000"/>
            <a:ext cx="434816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PES1UG22AM096  </a:t>
            </a:r>
            <a:r>
              <a:rPr lang="en-US" dirty="0" err="1"/>
              <a:t>Mohith</a:t>
            </a:r>
            <a:r>
              <a:rPr lang="en-US" dirty="0"/>
              <a:t> B</a:t>
            </a:r>
            <a:endParaRPr lang="en-AE" dirty="0"/>
          </a:p>
        </p:txBody>
      </p:sp>
      <p:sp>
        <p:nvSpPr>
          <p:cNvPr id="9" name="TextBox 8"/>
          <p:cNvSpPr txBox="1"/>
          <p:nvPr/>
        </p:nvSpPr>
        <p:spPr>
          <a:xfrm>
            <a:off x="4571999" y="4876800"/>
            <a:ext cx="434339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PES1UG22AM090  </a:t>
            </a:r>
            <a:r>
              <a:rPr lang="en-US" dirty="0" err="1"/>
              <a:t>Malleshappa</a:t>
            </a:r>
            <a:r>
              <a:rPr lang="en-US" dirty="0"/>
              <a:t> D Patil</a:t>
            </a:r>
            <a:endParaRPr lang="en-A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Top few learning  </a:t>
            </a: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20F9E930-0E2A-4263-85E2-4EE355E613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174716"/>
              </p:ext>
            </p:extLst>
          </p:nvPr>
        </p:nvGraphicFramePr>
        <p:xfrm>
          <a:off x="337351" y="2286000"/>
          <a:ext cx="113900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332">
                  <a:extLst>
                    <a:ext uri="{9D8B030D-6E8A-4147-A177-3AD203B41FA5}">
                      <a16:colId xmlns:a16="http://schemas.microsoft.com/office/drawing/2014/main" val="4260327331"/>
                    </a:ext>
                  </a:extLst>
                </a:gridCol>
                <a:gridCol w="10415719">
                  <a:extLst>
                    <a:ext uri="{9D8B030D-6E8A-4147-A177-3AD203B41FA5}">
                      <a16:colId xmlns:a16="http://schemas.microsoft.com/office/drawing/2014/main" val="176031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Serial </a:t>
                      </a:r>
                    </a:p>
                    <a:p>
                      <a:r>
                        <a:rPr lang="en-IN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 learning in this project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0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to handle dependencies of null values in imbalanced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8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Different methods(</a:t>
                      </a:r>
                      <a:r>
                        <a:rPr lang="en-IN" dirty="0" err="1"/>
                        <a:t>SMOTE,Random</a:t>
                      </a:r>
                      <a:r>
                        <a:rPr lang="en-IN" baseline="0" dirty="0"/>
                        <a:t> Oversampling)</a:t>
                      </a:r>
                      <a:r>
                        <a:rPr lang="en-IN" dirty="0"/>
                        <a:t> that can be used to balance imbalanced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9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Using</a:t>
                      </a:r>
                      <a:r>
                        <a:rPr lang="en-IN" baseline="0" dirty="0"/>
                        <a:t> different data visualization techniques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9245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77EB1B-CA3D-4220-B633-8572A47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378831A-353E-7382-2242-68F90A64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22AM221B  Course Project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1905000"/>
            <a:ext cx="97536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Define your problem statement crisply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Topic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1A35-E128-468C-9CCF-82C4A251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82381F0-6778-A0A3-7988-CBF9A707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22AM221B  Course Project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600" y="26670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Aim is to use appropriate data cleaning and data balancing techniques to correctly predict and classify people into group of having risk of cerebral stoke or not.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590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1905000"/>
            <a:ext cx="97536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66FF"/>
                </a:solidFill>
                <a:latin typeface="Trebuchet MS" panose="020B0603020202020204" pitchFamily="34" charset="0"/>
              </a:rPr>
              <a:t>Why you think this project is interesting or unique </a:t>
            </a:r>
            <a:endParaRPr lang="en-IN" sz="2400" dirty="0">
              <a:solidFill>
                <a:srgbClr val="0066FF"/>
              </a:solidFill>
              <a:latin typeface="Trebuchet MS" panose="020B0603020202020204" pitchFamily="34" charset="0"/>
              <a:sym typeface="Trebuchet MS"/>
            </a:endParaRP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 </a:t>
            </a:r>
            <a:endParaRPr lang="en-IN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Uniqueness 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1A35-E128-468C-9CCF-82C4A251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C7B1BC1-91CF-E8D6-4C01-5DE12416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22AM221B  Course Project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27432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tackles one of the most critical healthcare challenges. Cerebral stroke, if not detected early, can prove to be fatal.</a:t>
            </a:r>
          </a:p>
          <a:p>
            <a:r>
              <a:rPr lang="en-US" dirty="0"/>
              <a:t>By using the required and available data of an individual and by machine learning algorithms and models, we can potentially contribute to proactive healthcare, aiding in early diagnosis.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9200" y="1828800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Size, attributes, source, class imbalance etc. </a:t>
            </a: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Dataset 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0EBCA-D698-475D-8BBB-299E298C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714ED84-2EF0-A024-7B49-44ACD984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22AM221B  Course Project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0" y="2514600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43400 rows and 12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Columns:Id,gender,age,hypertension,heart_disease,ever_married,work_type,Residence_type,avg_glucose_level,bmismoking_status,stroke(target column)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Source- https://data.mendeley.com/datasets/x8ygrw87jw/1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9200" y="1828800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Strategy 1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IN" sz="2400" dirty="0">
                <a:latin typeface="+mn-lt"/>
              </a:rPr>
              <a:t>By using Random Oversampling and Logistic Regression, Decision tree </a:t>
            </a: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Strategy 2 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IN" sz="2400" dirty="0">
                <a:latin typeface="+mn-lt"/>
              </a:rPr>
              <a:t>By using SMOTE and Logistic Regression , Decision tree</a:t>
            </a:r>
            <a:endParaRPr lang="en-IN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Imbalance Learning Strategy Employed 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0EBCA-D698-475D-8BBB-299E298C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714ED84-2EF0-A024-7B49-44ACD984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22AM221B  Course Project </a:t>
            </a:r>
          </a:p>
        </p:txBody>
      </p:sp>
    </p:spTree>
    <p:extLst>
      <p:ext uri="{BB962C8B-B14F-4D97-AF65-F5344CB8AC3E}">
        <p14:creationId xmlns:p14="http://schemas.microsoft.com/office/powerpoint/2010/main" val="57977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Overall design or approach in a free hand diagram  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754D29-FED2-4C58-AFD4-20A997C8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41C0A7-2C70-4BB8-986B-9DFE44455A3A}"/>
              </a:ext>
            </a:extLst>
          </p:cNvPr>
          <p:cNvSpPr txBox="1">
            <a:spLocks/>
          </p:cNvSpPr>
          <p:nvPr/>
        </p:nvSpPr>
        <p:spPr>
          <a:xfrm>
            <a:off x="1219200" y="1828800"/>
            <a:ext cx="9829800" cy="4211931"/>
          </a:xfrm>
          <a:prstGeom prst="rect">
            <a:avLst/>
          </a:prstGeom>
        </p:spPr>
        <p:txBody>
          <a:bodyPr/>
          <a:lstStyle/>
          <a:p>
            <a:pPr marL="342891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04E91A9-BA93-4745-2AD3-170DDE22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22AM221B  Course Project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6D18E-C29A-AA93-2501-74C86162A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37" y="1828800"/>
            <a:ext cx="7848601" cy="49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Final results  so far  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754D29-FED2-4C58-AFD4-20A997C8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50D621-51EA-44E7-8CD7-CC8E108F4F23}"/>
              </a:ext>
            </a:extLst>
          </p:cNvPr>
          <p:cNvSpPr txBox="1">
            <a:spLocks/>
          </p:cNvSpPr>
          <p:nvPr/>
        </p:nvSpPr>
        <p:spPr>
          <a:xfrm>
            <a:off x="1219200" y="1828800"/>
            <a:ext cx="98298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Metrics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sym typeface="Trebuchet MS"/>
              </a:rPr>
              <a:t>Visualisation </a:t>
            </a: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2255749-FD0D-9C67-7F8C-49D7A9E2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22AM221B  Course Project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2438400"/>
            <a:ext cx="422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 Score</a:t>
            </a:r>
            <a:endParaRPr lang="en-AE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42672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graphs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4331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itchFamily="34" charset="0"/>
              </a:rPr>
              <a:t>Done vs Remaining to be done ?  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754D29-FED2-4C58-AFD4-20A997C8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5AB36B8-157D-8E27-1435-9FF7241D0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94817"/>
              </p:ext>
            </p:extLst>
          </p:nvPr>
        </p:nvGraphicFramePr>
        <p:xfrm>
          <a:off x="520700" y="2133599"/>
          <a:ext cx="11366500" cy="381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646970258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6811449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89320815"/>
                    </a:ext>
                  </a:extLst>
                </a:gridCol>
              </a:tblGrid>
              <a:tr h="528836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Done or </a:t>
                      </a:r>
                    </a:p>
                    <a:p>
                      <a:r>
                        <a:rPr lang="en-IN" dirty="0"/>
                        <a:t>To be done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373"/>
                  </a:ext>
                </a:extLst>
              </a:tr>
              <a:tr h="5288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75174"/>
                  </a:ext>
                </a:extLst>
              </a:tr>
              <a:tr h="5288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47253"/>
                  </a:ext>
                </a:extLst>
              </a:tr>
              <a:tr h="5288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Balancing data using 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08903"/>
                  </a:ext>
                </a:extLst>
              </a:tr>
              <a:tr h="52883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Balancing data using 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43864"/>
                  </a:ext>
                </a:extLst>
              </a:tr>
              <a:tr h="528836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Building</a:t>
                      </a:r>
                      <a:r>
                        <a:rPr lang="en-IN" baseline="0" dirty="0"/>
                        <a:t>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8158"/>
                  </a:ext>
                </a:extLst>
              </a:tr>
              <a:tr h="528836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Training and Testing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89483"/>
                  </a:ext>
                </a:extLst>
              </a:tr>
            </a:tbl>
          </a:graphicData>
        </a:graphic>
      </p:graphicFrame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8FBF899-C6D7-25AD-231A-FE4DBD20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22AM221B  Course Project </a:t>
            </a:r>
          </a:p>
        </p:txBody>
      </p:sp>
    </p:spTree>
    <p:extLst>
      <p:ext uri="{BB962C8B-B14F-4D97-AF65-F5344CB8AC3E}">
        <p14:creationId xmlns:p14="http://schemas.microsoft.com/office/powerpoint/2010/main" val="49860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FF0000"/>
                </a:solidFill>
                <a:latin typeface="Trebuchet MS"/>
              </a:rPr>
              <a:t>Quantity and quality  of work </a:t>
            </a:r>
            <a:endParaRPr lang="en-US" sz="2400" dirty="0">
              <a:solidFill>
                <a:srgbClr val="FF0000"/>
              </a:solidFill>
              <a:latin typeface="Trebuchet M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DB4BE60-C778-4041-91BB-E3E2A25F5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156470"/>
              </p:ext>
            </p:extLst>
          </p:nvPr>
        </p:nvGraphicFramePr>
        <p:xfrm>
          <a:off x="304800" y="1828800"/>
          <a:ext cx="11381173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857">
                  <a:extLst>
                    <a:ext uri="{9D8B030D-6E8A-4147-A177-3AD203B41FA5}">
                      <a16:colId xmlns:a16="http://schemas.microsoft.com/office/drawing/2014/main" val="515105950"/>
                    </a:ext>
                  </a:extLst>
                </a:gridCol>
                <a:gridCol w="1631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functionality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without problem  (Y/N)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are minor issues, indicate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cleaning(Dropping</a:t>
                      </a:r>
                      <a:r>
                        <a:rPr lang="en-IN" baseline="0" dirty="0"/>
                        <a:t> null values)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visualization(Using</a:t>
                      </a:r>
                      <a:r>
                        <a:rPr lang="en-IN" baseline="0" dirty="0"/>
                        <a:t> bar graph)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Handling null values and checking if</a:t>
                      </a:r>
                      <a:r>
                        <a:rPr lang="en-IN" baseline="0" dirty="0"/>
                        <a:t> dropped null values have a dependency or not (using </a:t>
                      </a:r>
                      <a:r>
                        <a:rPr lang="en-IN" baseline="0" dirty="0" err="1"/>
                        <a:t>heatmaps</a:t>
                      </a:r>
                      <a:r>
                        <a:rPr lang="en-IN" baseline="0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Balancing data using SMOTE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Balancing data</a:t>
                      </a:r>
                      <a:r>
                        <a:rPr lang="en-IN" baseline="0" dirty="0"/>
                        <a:t> using Random Oversampling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 model using Decision</a:t>
                      </a:r>
                      <a:r>
                        <a:rPr lang="en-IN" baseline="0" dirty="0"/>
                        <a:t> Tree Classifier and Logistic </a:t>
                      </a:r>
                      <a:r>
                        <a:rPr lang="en-IN" baseline="0" dirty="0" err="1"/>
                        <a:t>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and Testing</a:t>
                      </a:r>
                      <a:r>
                        <a:rPr lang="en-IN" baseline="0" dirty="0"/>
                        <a:t> the model and obtaining relevant metrics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4D56-64A6-4DD8-9745-86FE2D0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6C7CAD4-8FA9-024B-131B-6A2940CE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22AM221B  Course Project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3568</TotalTime>
  <Words>524</Words>
  <Application>Microsoft Office PowerPoint</Application>
  <PresentationFormat>Widescreen</PresentationFormat>
  <Paragraphs>150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Naga Thejas M S</cp:lastModifiedBy>
  <cp:revision>188</cp:revision>
  <dcterms:created xsi:type="dcterms:W3CDTF">2020-11-22T08:14:37Z</dcterms:created>
  <dcterms:modified xsi:type="dcterms:W3CDTF">2024-04-23T09:03:26Z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