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95" r:id="rId3"/>
    <p:sldId id="296" r:id="rId4"/>
    <p:sldId id="307" r:id="rId5"/>
    <p:sldId id="308" r:id="rId6"/>
    <p:sldId id="297" r:id="rId7"/>
    <p:sldId id="298" r:id="rId8"/>
    <p:sldId id="299" r:id="rId9"/>
    <p:sldId id="309" r:id="rId10"/>
    <p:sldId id="310" r:id="rId11"/>
    <p:sldId id="311" r:id="rId12"/>
    <p:sldId id="312" r:id="rId13"/>
    <p:sldId id="313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86831"/>
  </p:normalViewPr>
  <p:slideViewPr>
    <p:cSldViewPr snapToGrid="0" snapToObjects="1">
      <p:cViewPr varScale="1">
        <p:scale>
          <a:sx n="106" d="100"/>
          <a:sy n="106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EBC5-EC3D-4F48-930D-C3B06B0C32C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E1648-410E-5F43-A03E-67B2400D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data is used when you have a reference sequence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6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how many times given nucleotide is within a given range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8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metadata as well as the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9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strands are reverse forwards can use strands</a:t>
            </a:r>
          </a:p>
          <a:p>
            <a:r>
              <a:rPr lang="en-US" dirty="0"/>
              <a:t>To see sequence names use </a:t>
            </a:r>
            <a:r>
              <a:rPr lang="en-US" dirty="0" err="1"/>
              <a:t>seqnames</a:t>
            </a:r>
            <a:endParaRPr lang="en-US" dirty="0"/>
          </a:p>
          <a:p>
            <a:r>
              <a:rPr lang="en-US" dirty="0"/>
              <a:t>Length says how many ranges are there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5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19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scoring measures how well a base pair was identified.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E1648-410E-5F43-A03E-67B2400DB7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3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5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9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2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4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cs.dal.ca/~zyu/asci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lack">
            <a:extLst>
              <a:ext uri="{FF2B5EF4-FFF2-40B4-BE49-F238E27FC236}">
                <a16:creationId xmlns:a16="http://schemas.microsoft.com/office/drawing/2014/main" id="{E99D7AAF-4170-4D21-AB6C-605F6F10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45DAD-DF1D-A85D-6A03-7C778BBE0F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928"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7981-BE03-515F-029F-0FFF3486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6947455" cy="511127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Rang Data II &amp; Sequence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74D27-696C-E649-E60F-45828FB1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8898" y="663960"/>
            <a:ext cx="2063256" cy="5111271"/>
          </a:xfrm>
        </p:spPr>
        <p:txBody>
          <a:bodyPr anchor="t">
            <a:normAutofit fontScale="70000" lnSpcReduction="20000"/>
          </a:bodyPr>
          <a:lstStyle/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FFFFFF"/>
              </a:solidFill>
            </a:endParaRP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3400" dirty="0">
                <a:solidFill>
                  <a:srgbClr val="FFFFFF"/>
                </a:solidFill>
              </a:rPr>
              <a:t>Chapter 9-10</a:t>
            </a:r>
          </a:p>
        </p:txBody>
      </p:sp>
      <p:cxnSp>
        <p:nvCxnSpPr>
          <p:cNvPr id="15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2928D3-58AB-4E4F-A2E6-74A3B341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53400" y="334928"/>
            <a:ext cx="0" cy="5712509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7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CF55-EBC7-6856-5BEA-B9B5C645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718806"/>
          </a:xfrm>
        </p:spPr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F232-9AE8-ED38-462A-2EC2322F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71589"/>
            <a:ext cx="10487025" cy="503362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We want the promoter regions for protein coding genes: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" pitchFamily="2" charset="0"/>
              </a:rPr>
              <a:t>mm_gtf</a:t>
            </a:r>
            <a:r>
              <a:rPr lang="en-US" sz="2000" dirty="0">
                <a:solidFill>
                  <a:srgbClr val="000000"/>
                </a:solidFill>
                <a:effectLst/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sz="2000" dirty="0">
                <a:solidFill>
                  <a:srgbClr val="000000"/>
                </a:solidFill>
                <a:effectLst/>
                <a:latin typeface="Courier" pitchFamily="2" charset="0"/>
              </a:rPr>
              <a:t>import(</a:t>
            </a:r>
            <a:r>
              <a:rPr lang="en-US" sz="2000" dirty="0">
                <a:solidFill>
                  <a:srgbClr val="CD3300"/>
                </a:solidFill>
                <a:effectLst/>
                <a:latin typeface="Courier" pitchFamily="2" charset="0"/>
              </a:rPr>
              <a:t>'Mus_musculus.GRCm38.75_chr1.gtf.gz’</a:t>
            </a:r>
            <a:r>
              <a:rPr lang="en-US" sz="2000" dirty="0">
                <a:solidFill>
                  <a:srgbClr val="000000"/>
                </a:solidFill>
                <a:effectLst/>
                <a:latin typeface="Courier" pitchFamily="2" charset="0"/>
              </a:rPr>
              <a:t>)</a:t>
            </a:r>
          </a:p>
          <a:p>
            <a:r>
              <a:rPr lang="en-US" sz="2400" dirty="0"/>
              <a:t>Select genes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000" dirty="0">
                <a:solidFill>
                  <a:srgbClr val="00669A"/>
                </a:solidFill>
                <a:effectLst/>
                <a:latin typeface="Courier" pitchFamily="2" charset="0"/>
              </a:rPr>
              <a:t>table</a:t>
            </a:r>
            <a:r>
              <a:rPr lang="en-US" sz="2000" dirty="0">
                <a:effectLst/>
                <a:latin typeface="Courier" pitchFamily="2" charset="0"/>
              </a:rPr>
              <a:t>(</a:t>
            </a:r>
            <a:r>
              <a:rPr lang="en-US" sz="2000" dirty="0" err="1">
                <a:effectLst/>
                <a:latin typeface="Courier" pitchFamily="2" charset="0"/>
              </a:rPr>
              <a:t>mm_gtf</a:t>
            </a:r>
            <a:r>
              <a:rPr lang="en-US" sz="2000" dirty="0" err="1">
                <a:solidFill>
                  <a:srgbClr val="555555"/>
                </a:solidFill>
                <a:effectLst/>
                <a:latin typeface="Courier" pitchFamily="2" charset="0"/>
              </a:rPr>
              <a:t>$</a:t>
            </a:r>
            <a:r>
              <a:rPr lang="en-US" sz="2000" dirty="0" err="1">
                <a:effectLst/>
                <a:latin typeface="Courier" pitchFamily="2" charset="0"/>
              </a:rPr>
              <a:t>gene_biotype</a:t>
            </a:r>
            <a:r>
              <a:rPr lang="en-US" sz="2000" dirty="0">
                <a:effectLst/>
                <a:latin typeface="Courier" pitchFamily="2" charset="0"/>
              </a:rPr>
              <a:t>)</a:t>
            </a:r>
          </a:p>
          <a:p>
            <a:r>
              <a:rPr lang="en-US" sz="2000" dirty="0">
                <a:effectLst/>
                <a:latin typeface="Courier" pitchFamily="2" charset="0"/>
              </a:rPr>
              <a:t>Create subset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000" dirty="0">
                <a:effectLst/>
                <a:latin typeface="Courier" pitchFamily="2" charset="0"/>
              </a:rPr>
              <a:t>chr1_pcg </a:t>
            </a:r>
            <a:r>
              <a:rPr lang="en-US" sz="2000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sz="2000" dirty="0" err="1">
                <a:effectLst/>
                <a:latin typeface="Courier" pitchFamily="2" charset="0"/>
              </a:rPr>
              <a:t>mm_gtf</a:t>
            </a:r>
            <a:r>
              <a:rPr lang="en-US" sz="2000" dirty="0">
                <a:effectLst/>
                <a:latin typeface="Courier" pitchFamily="2" charset="0"/>
              </a:rPr>
              <a:t>[</a:t>
            </a:r>
            <a:r>
              <a:rPr lang="en-US" sz="2000" dirty="0" err="1">
                <a:effectLst/>
                <a:latin typeface="Courier" pitchFamily="2" charset="0"/>
              </a:rPr>
              <a:t>mm_gtf</a:t>
            </a:r>
            <a:r>
              <a:rPr lang="en-US" sz="2000" dirty="0" err="1">
                <a:solidFill>
                  <a:srgbClr val="555555"/>
                </a:solidFill>
                <a:effectLst/>
                <a:latin typeface="Courier" pitchFamily="2" charset="0"/>
              </a:rPr>
              <a:t>$</a:t>
            </a:r>
            <a:r>
              <a:rPr lang="en-US" sz="2000" dirty="0" err="1">
                <a:effectLst/>
                <a:latin typeface="Courier" pitchFamily="2" charset="0"/>
              </a:rPr>
              <a:t>type</a:t>
            </a:r>
            <a:r>
              <a:rPr lang="en-US" sz="2000" dirty="0">
                <a:effectLst/>
                <a:latin typeface="Courier" pitchFamily="2" charset="0"/>
              </a:rPr>
              <a:t> </a:t>
            </a:r>
            <a:r>
              <a:rPr lang="en-US" sz="2000" dirty="0">
                <a:solidFill>
                  <a:srgbClr val="555555"/>
                </a:solidFill>
                <a:effectLst/>
                <a:latin typeface="Courier" pitchFamily="2" charset="0"/>
              </a:rPr>
              <a:t>== </a:t>
            </a:r>
            <a:r>
              <a:rPr lang="en-US" sz="2000" dirty="0">
                <a:solidFill>
                  <a:srgbClr val="CD3300"/>
                </a:solidFill>
                <a:effectLst/>
                <a:latin typeface="Courier" pitchFamily="2" charset="0"/>
              </a:rPr>
              <a:t>"gene" </a:t>
            </a:r>
            <a:r>
              <a:rPr lang="en-US" sz="2000" dirty="0">
                <a:solidFill>
                  <a:srgbClr val="555555"/>
                </a:solidFill>
                <a:effectLst/>
                <a:latin typeface="Courier" pitchFamily="2" charset="0"/>
              </a:rPr>
              <a:t>&amp;</a:t>
            </a:r>
            <a:endParaRPr lang="en-US" sz="2000" dirty="0">
              <a:effectLst/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effectLst/>
                <a:latin typeface="Courier" pitchFamily="2" charset="0"/>
              </a:rPr>
              <a:t>mm_gtf$gene_biotype</a:t>
            </a:r>
            <a:r>
              <a:rPr lang="en-US" sz="2000" dirty="0">
                <a:effectLst/>
                <a:latin typeface="Courier" pitchFamily="2" charset="0"/>
              </a:rPr>
              <a:t> == "</a:t>
            </a:r>
            <a:r>
              <a:rPr lang="en-US" sz="2000" dirty="0" err="1">
                <a:effectLst/>
                <a:latin typeface="Courier" pitchFamily="2" charset="0"/>
              </a:rPr>
              <a:t>protein_coding</a:t>
            </a:r>
            <a:r>
              <a:rPr lang="en-US" sz="2000" dirty="0">
                <a:effectLst/>
                <a:latin typeface="Courier" pitchFamily="2" charset="0"/>
              </a:rPr>
              <a:t>"]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000" dirty="0">
                <a:solidFill>
                  <a:srgbClr val="00669A"/>
                </a:solidFill>
                <a:effectLst/>
                <a:latin typeface="Courier" pitchFamily="2" charset="0"/>
              </a:rPr>
              <a:t>summary</a:t>
            </a:r>
            <a:r>
              <a:rPr lang="en-US" sz="2000" dirty="0">
                <a:effectLst/>
                <a:latin typeface="Courier" pitchFamily="2" charset="0"/>
              </a:rPr>
              <a:t>(width(chr1_pcg))</a:t>
            </a:r>
          </a:p>
          <a:p>
            <a:r>
              <a:rPr lang="en-US" sz="2000" dirty="0">
                <a:effectLst/>
                <a:latin typeface="Courier" pitchFamily="2" charset="0"/>
              </a:rPr>
              <a:t>Grab 3000 bp upstream of each gene (a.k.a. promoter region)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000" dirty="0">
                <a:effectLst/>
                <a:latin typeface="Courier" pitchFamily="2" charset="0"/>
              </a:rPr>
              <a:t>chr1_pcg_3kb_up </a:t>
            </a:r>
            <a:r>
              <a:rPr lang="en-US" sz="2000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sz="2000" dirty="0">
                <a:effectLst/>
                <a:latin typeface="Courier" pitchFamily="2" charset="0"/>
              </a:rPr>
              <a:t>flank(chr1_pcg, width</a:t>
            </a:r>
            <a:r>
              <a:rPr lang="en-US" sz="2000" dirty="0">
                <a:solidFill>
                  <a:srgbClr val="555555"/>
                </a:solidFill>
                <a:effectLst/>
                <a:latin typeface="Courier" pitchFamily="2" charset="0"/>
              </a:rPr>
              <a:t>=</a:t>
            </a:r>
            <a:r>
              <a:rPr lang="en-US" sz="2000" dirty="0">
                <a:solidFill>
                  <a:srgbClr val="FF6600"/>
                </a:solidFill>
                <a:effectLst/>
                <a:latin typeface="Courier" pitchFamily="2" charset="0"/>
              </a:rPr>
              <a:t>3000</a:t>
            </a:r>
            <a:r>
              <a:rPr lang="en-US" sz="2000" dirty="0">
                <a:effectLst/>
                <a:latin typeface="Courier" pitchFamily="2" charset="0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968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D19B-FBA6-805B-AFE8-FA667B30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 – Sequence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9705-618C-F80D-B6C4-BD134C10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 main types of sequence data: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FASTA</a:t>
            </a:r>
            <a:br>
              <a:rPr lang="en-US" sz="2400" dirty="0"/>
            </a:br>
            <a:r>
              <a:rPr lang="en-US" sz="2400" dirty="0"/>
              <a:t>- used for sequences not requiring base pair quality scoring</a:t>
            </a:r>
            <a:br>
              <a:rPr lang="en-US" sz="2400" dirty="0"/>
            </a:br>
            <a:r>
              <a:rPr lang="en-US" sz="2400" dirty="0"/>
              <a:t>- 2 parts: description line (starts with </a:t>
            </a:r>
            <a:r>
              <a:rPr lang="en-US" sz="2400" b="1" dirty="0"/>
              <a:t>&gt;</a:t>
            </a:r>
            <a:r>
              <a:rPr lang="en-US" sz="2400" dirty="0"/>
              <a:t>) and the sequence itself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FASTQ</a:t>
            </a:r>
            <a:br>
              <a:rPr lang="en-US" sz="2400" dirty="0"/>
            </a:br>
            <a:r>
              <a:rPr lang="en-US" sz="2400" dirty="0"/>
              <a:t>- extends FASTA by including quality score to each base</a:t>
            </a:r>
            <a:br>
              <a:rPr lang="en-US" sz="2400" dirty="0"/>
            </a:br>
            <a:r>
              <a:rPr lang="en-US" sz="2400" dirty="0"/>
              <a:t>- begins with </a:t>
            </a:r>
            <a:r>
              <a:rPr lang="en-US" sz="2400" b="1" dirty="0"/>
              <a:t>@ </a:t>
            </a:r>
            <a:r>
              <a:rPr lang="en-US" sz="2400" dirty="0"/>
              <a:t>instead of </a:t>
            </a:r>
            <a:r>
              <a:rPr lang="en-US" sz="24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554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C82-15D3-AC6F-B12B-081EB80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5E9C-6974-CA4E-6BF4-D55A68BD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Measure of how well base pair was identified</a:t>
            </a:r>
          </a:p>
          <a:p>
            <a:r>
              <a:rPr lang="en-US" sz="2400" dirty="0"/>
              <a:t>Represented as </a:t>
            </a:r>
            <a:r>
              <a:rPr lang="en-US" sz="2400" dirty="0">
                <a:hlinkClick r:id="rId3"/>
              </a:rPr>
              <a:t>ASCII characters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characters (alpha-numeric)</a:t>
            </a:r>
          </a:p>
          <a:p>
            <a:pPr lvl="1"/>
            <a:r>
              <a:rPr lang="en-US" sz="2200" dirty="0"/>
              <a:t>that represent numbers (033-126)</a:t>
            </a:r>
          </a:p>
          <a:p>
            <a:pPr lvl="1"/>
            <a:r>
              <a:rPr lang="en-US" sz="2200" dirty="0"/>
              <a:t>that need to be transformed to other numbers (0-93)</a:t>
            </a:r>
          </a:p>
          <a:p>
            <a:pPr lvl="1"/>
            <a:r>
              <a:rPr lang="en-US" sz="2200" dirty="0"/>
              <a:t>ASCII </a:t>
            </a:r>
            <a:r>
              <a:rPr lang="en-US" sz="2200" dirty="0">
                <a:sym typeface="Wingdings" pitchFamily="2" charset="2"/>
              </a:rPr>
              <a:t> Sanger  PHRED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52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19DD-3D60-5980-6910-FB540F71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Low-quality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E7EE-8B65-9C2E-1BE3-516B6E76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Possibly misidentified</a:t>
            </a:r>
          </a:p>
          <a:p>
            <a:r>
              <a:rPr lang="en-US" dirty="0"/>
              <a:t>Can be trimmed (more packages!)</a:t>
            </a:r>
          </a:p>
          <a:p>
            <a:r>
              <a:rPr lang="en-US" dirty="0"/>
              <a:t>Run </a:t>
            </a:r>
            <a:r>
              <a:rPr lang="en-US" dirty="0" err="1"/>
              <a:t>BaseTrim.R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3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FB42-0FFF-7358-C340-16D159E4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9532-69FB-C526-47D1-BA4242B3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range, sequence, and strand data in Grange data containers</a:t>
            </a:r>
          </a:p>
          <a:p>
            <a:r>
              <a:rPr lang="en-US" dirty="0"/>
              <a:t>Access gene, transcript, exon, and promoter regions</a:t>
            </a:r>
          </a:p>
          <a:p>
            <a:r>
              <a:rPr lang="en-US" dirty="0"/>
              <a:t>Read FASTA/FASTQ data</a:t>
            </a:r>
          </a:p>
          <a:p>
            <a:r>
              <a:rPr lang="en-US" dirty="0"/>
              <a:t>Trim base data for utility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1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11686-2B62-789C-6513-4E944B66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310924" cy="1154711"/>
          </a:xfrm>
        </p:spPr>
        <p:txBody>
          <a:bodyPr>
            <a:normAutofit/>
          </a:bodyPr>
          <a:lstStyle/>
          <a:p>
            <a:r>
              <a:rPr lang="en-US" dirty="0"/>
              <a:t>Other types of genomic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3537A1-2D81-7F4F-7140-E9806652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4" y="2391995"/>
            <a:ext cx="4317293" cy="3174788"/>
          </a:xfrm>
        </p:spPr>
        <p:txBody>
          <a:bodyPr anchor="t">
            <a:normAutofit/>
          </a:bodyPr>
          <a:lstStyle/>
          <a:p>
            <a:r>
              <a:rPr lang="en-US" sz="2800"/>
              <a:t>Coverage – depth of overlap of ranges across length of sequence</a:t>
            </a:r>
          </a:p>
          <a:p>
            <a:pPr lvl="1"/>
            <a:r>
              <a:rPr lang="en-US" sz="2400"/>
              <a:t>how variants are discovered</a:t>
            </a:r>
          </a:p>
        </p:txBody>
      </p: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01A584C3-AE2F-F3CC-F0E5-7AA78605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868" y="2246278"/>
            <a:ext cx="6042846" cy="3550171"/>
          </a:xfrm>
          <a:prstGeom prst="rect">
            <a:avLst/>
          </a:prstGeom>
        </p:spPr>
      </p:pic>
      <p:sp>
        <p:nvSpPr>
          <p:cNvPr id="15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0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E81F-F274-F648-356D-FB67BF5D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Genomic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58E4-97EA-B899-E8B8-9593AAF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IRanges store ranges on a single sequence</a:t>
            </a:r>
          </a:p>
          <a:p>
            <a:r>
              <a:rPr lang="en-US" sz="2400" dirty="0" err="1"/>
              <a:t>GRanges</a:t>
            </a:r>
            <a:r>
              <a:rPr lang="en-US" sz="2400" dirty="0"/>
              <a:t> store the sequence name and strand</a:t>
            </a:r>
          </a:p>
          <a:p>
            <a:pPr lvl="1"/>
            <a:r>
              <a:rPr lang="en-US" sz="2200" dirty="0"/>
              <a:t>also contain metadata columns, stored as </a:t>
            </a:r>
            <a:r>
              <a:rPr lang="en-US" sz="2200" dirty="0" err="1"/>
              <a:t>dataframe</a:t>
            </a:r>
            <a:endParaRPr lang="en-US" sz="2200" dirty="0"/>
          </a:p>
          <a:p>
            <a:r>
              <a:rPr lang="en-US" sz="2400" dirty="0"/>
              <a:t>Structure:</a:t>
            </a:r>
            <a:br>
              <a:rPr lang="en-US" sz="2400" dirty="0"/>
            </a:br>
            <a:r>
              <a:rPr lang="en-US" sz="2400" dirty="0"/>
              <a:t>seq name  ,  range  ,  strand  |  metadata</a:t>
            </a:r>
          </a:p>
        </p:txBody>
      </p:sp>
    </p:spTree>
    <p:extLst>
      <p:ext uri="{BB962C8B-B14F-4D97-AF65-F5344CB8AC3E}">
        <p14:creationId xmlns:p14="http://schemas.microsoft.com/office/powerpoint/2010/main" val="15934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671F-916E-430F-5A8E-B45FEF3C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69" y="270207"/>
            <a:ext cx="94890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C749F-4A13-11AE-3484-84346FE4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400176"/>
            <a:ext cx="10501312" cy="473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669A"/>
                </a:solidFill>
                <a:effectLst/>
                <a:latin typeface="Courier" pitchFamily="2" charset="0"/>
              </a:rPr>
              <a:t>library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GenomicRanges</a:t>
            </a:r>
            <a:r>
              <a:rPr lang="en-US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effectLst/>
                <a:latin typeface="Courier" pitchFamily="2" charset="0"/>
              </a:rPr>
              <a:t>gr1 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dirty="0" err="1">
                <a:effectLst/>
                <a:latin typeface="Courier" pitchFamily="2" charset="0"/>
              </a:rPr>
              <a:t>GRanges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seqname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=</a:t>
            </a:r>
            <a:r>
              <a:rPr lang="en-US" dirty="0">
                <a:solidFill>
                  <a:srgbClr val="007789"/>
                </a:solidFill>
                <a:effectLst/>
                <a:latin typeface="Courier" pitchFamily="2" charset="0"/>
              </a:rPr>
              <a:t>c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"chr2"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"chr3"</a:t>
            </a:r>
            <a:r>
              <a:rPr lang="en-US" dirty="0">
                <a:effectLst/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ranges=IRanges(start=5:8, width=10),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strand=c("+", "-", "-", "+"))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gr1</a:t>
            </a:r>
            <a:endParaRPr lang="en-US" dirty="0">
              <a:solidFill>
                <a:srgbClr val="00009A"/>
              </a:solidFill>
              <a:effectLst/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effectLst/>
                <a:latin typeface="Courier" pitchFamily="2" charset="0"/>
              </a:rPr>
              <a:t>gr2 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dirty="0" err="1">
                <a:effectLst/>
                <a:latin typeface="Courier" pitchFamily="2" charset="0"/>
              </a:rPr>
              <a:t>GRanges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seqname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=</a:t>
            </a:r>
            <a:r>
              <a:rPr lang="en-US" dirty="0">
                <a:solidFill>
                  <a:srgbClr val="007789"/>
                </a:solidFill>
                <a:effectLst/>
                <a:latin typeface="Courier" pitchFamily="2" charset="0"/>
              </a:rPr>
              <a:t>c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"chr1"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"chr2"</a:t>
            </a:r>
            <a:r>
              <a:rPr lang="en-US" dirty="0">
                <a:effectLst/>
                <a:latin typeface="Courier" pitchFamily="2" charset="0"/>
              </a:rPr>
              <a:t>, 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"chr3"</a:t>
            </a:r>
            <a:r>
              <a:rPr lang="en-US" dirty="0">
                <a:effectLst/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ranges=</a:t>
            </a:r>
            <a:r>
              <a:rPr lang="en-US" dirty="0" err="1">
                <a:effectLst/>
                <a:latin typeface="Courier" pitchFamily="2" charset="0"/>
              </a:rPr>
              <a:t>IRanges</a:t>
            </a:r>
            <a:r>
              <a:rPr lang="en-US" dirty="0">
                <a:effectLst/>
                <a:latin typeface="Courier" pitchFamily="2" charset="0"/>
              </a:rPr>
              <a:t>(start=5:8, width=10),</a:t>
            </a:r>
          </a:p>
          <a:p>
            <a:pPr marL="0" indent="0">
              <a:buNone/>
            </a:pPr>
            <a:r>
              <a:rPr lang="en-US" dirty="0">
                <a:effectLst/>
                <a:latin typeface="Courier" pitchFamily="2" charset="0"/>
              </a:rPr>
              <a:t>strand=c("+", "-", "-", "+"), </a:t>
            </a:r>
            <a:r>
              <a:rPr lang="en-US" dirty="0" err="1">
                <a:effectLst/>
                <a:latin typeface="Courier" pitchFamily="2" charset="0"/>
              </a:rPr>
              <a:t>gc</a:t>
            </a:r>
            <a:r>
              <a:rPr lang="en-US" dirty="0">
                <a:effectLst/>
                <a:latin typeface="Courier" pitchFamily="2" charset="0"/>
              </a:rPr>
              <a:t>=round(</a:t>
            </a:r>
            <a:r>
              <a:rPr lang="en-US" dirty="0" err="1">
                <a:effectLst/>
                <a:latin typeface="Courier" pitchFamily="2" charset="0"/>
              </a:rPr>
              <a:t>runif</a:t>
            </a:r>
            <a:r>
              <a:rPr lang="en-US" dirty="0">
                <a:effectLst/>
                <a:latin typeface="Courier" pitchFamily="2" charset="0"/>
              </a:rPr>
              <a:t>(4), 3))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gr2</a:t>
            </a:r>
            <a:endParaRPr lang="en-US" dirty="0">
              <a:solidFill>
                <a:srgbClr val="00009A"/>
              </a:solidFill>
              <a:effectLst/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204D-FAB8-AB35-8979-298657CF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in </a:t>
            </a:r>
            <a:r>
              <a:rPr lang="en-US" dirty="0" err="1"/>
              <a:t>GRange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B137-94C2-D053-7319-EAE49FA4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14500"/>
            <a:ext cx="9489000" cy="4343400"/>
          </a:xfrm>
        </p:spPr>
        <p:txBody>
          <a:bodyPr>
            <a:normAutofit/>
          </a:bodyPr>
          <a:lstStyle/>
          <a:p>
            <a:r>
              <a:rPr lang="en-US" sz="2400" dirty="0"/>
              <a:t>Same as </a:t>
            </a:r>
            <a:r>
              <a:rPr lang="en-US" sz="2400" dirty="0" err="1"/>
              <a:t>IRange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>
                <a:latin typeface="Courier" pitchFamily="2" charset="0"/>
              </a:rPr>
              <a:t>start(gr)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end(gr)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width(gr)</a:t>
            </a:r>
          </a:p>
          <a:p>
            <a:r>
              <a:rPr lang="en-US" sz="2400" dirty="0"/>
              <a:t>But adds new functions for the names/strands:</a:t>
            </a:r>
            <a:br>
              <a:rPr lang="en-US" sz="2400" dirty="0"/>
            </a:br>
            <a:r>
              <a:rPr lang="en-US" sz="2400" dirty="0" err="1">
                <a:latin typeface="Courier" pitchFamily="2" charset="0"/>
              </a:rPr>
              <a:t>seqnames</a:t>
            </a:r>
            <a:r>
              <a:rPr lang="en-US" sz="2400" dirty="0">
                <a:latin typeface="Courier" pitchFamily="2" charset="0"/>
              </a:rPr>
              <a:t>(gr)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strand(gr)</a:t>
            </a:r>
          </a:p>
          <a:p>
            <a:r>
              <a:rPr lang="en-US" sz="2400" dirty="0"/>
              <a:t>Can also return </a:t>
            </a:r>
            <a:r>
              <a:rPr lang="en-US" sz="2400" dirty="0">
                <a:latin typeface="Courier" pitchFamily="2" charset="0"/>
              </a:rPr>
              <a:t>length(gr)</a:t>
            </a:r>
            <a:r>
              <a:rPr lang="en-US" sz="2400" dirty="0"/>
              <a:t> of the Grange data container</a:t>
            </a:r>
          </a:p>
        </p:txBody>
      </p:sp>
    </p:spTree>
    <p:extLst>
      <p:ext uri="{BB962C8B-B14F-4D97-AF65-F5344CB8AC3E}">
        <p14:creationId xmlns:p14="http://schemas.microsoft.com/office/powerpoint/2010/main" val="404163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F592-9167-84F8-3A6E-C0059BF4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use of familiar functions: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67B6-AB93-101A-7FE1-72B75A9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 gr[start(gr)&gt;7]</a:t>
            </a:r>
          </a:p>
          <a:p>
            <a:r>
              <a:rPr lang="en-US" sz="2400" dirty="0"/>
              <a:t>Returns all ranges with start position greater than 7</a:t>
            </a:r>
          </a:p>
          <a:p>
            <a:r>
              <a:rPr lang="en-US" sz="2400" dirty="0"/>
              <a:t>Useful for skipping sections of low interest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89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3258-C17F-2615-2BF7-ACC2B903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annotation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D39B-6170-C8DC-5C1C-ED4E2A15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743075"/>
            <a:ext cx="9489000" cy="4243388"/>
          </a:xfrm>
        </p:spPr>
        <p:txBody>
          <a:bodyPr>
            <a:normAutofit/>
          </a:bodyPr>
          <a:lstStyle/>
          <a:p>
            <a:r>
              <a:rPr lang="en-US" dirty="0"/>
              <a:t>More packages!</a:t>
            </a:r>
          </a:p>
          <a:p>
            <a:r>
              <a:rPr lang="en-US" dirty="0"/>
              <a:t>Allows us to “install” data as well (mouse transcript data)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669A"/>
                </a:solidFill>
                <a:effectLst/>
                <a:latin typeface="Courier" pitchFamily="2" charset="0"/>
              </a:rPr>
              <a:t>library</a:t>
            </a:r>
            <a:r>
              <a:rPr lang="en-US" dirty="0">
                <a:effectLst/>
                <a:latin typeface="Courier" pitchFamily="2" charset="0"/>
              </a:rPr>
              <a:t>(</a:t>
            </a:r>
            <a:r>
              <a:rPr lang="en-US" dirty="0" err="1">
                <a:effectLst/>
                <a:latin typeface="Courier" pitchFamily="2" charset="0"/>
              </a:rPr>
              <a:t>BiocInstaller</a:t>
            </a:r>
            <a:r>
              <a:rPr lang="en-US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Courier" pitchFamily="2" charset="0"/>
              </a:rPr>
              <a:t>biocLite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(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</a:t>
            </a:r>
            <a:r>
              <a:rPr lang="en-US" dirty="0" err="1">
                <a:solidFill>
                  <a:srgbClr val="CD3300"/>
                </a:solidFill>
                <a:effectLst/>
                <a:latin typeface="Courier" pitchFamily="2" charset="0"/>
              </a:rPr>
              <a:t>GenomicFeatures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)</a:t>
            </a:r>
            <a:endParaRPr lang="en-US" dirty="0">
              <a:solidFill>
                <a:srgbClr val="CD3300"/>
              </a:solidFill>
              <a:effectLst/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effectLst/>
                <a:latin typeface="Courier" pitchFamily="2" charset="0"/>
              </a:rPr>
              <a:t>biocLite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(</a:t>
            </a:r>
            <a:r>
              <a:rPr lang="en-US" dirty="0">
                <a:solidFill>
                  <a:srgbClr val="CD3300"/>
                </a:solidFill>
                <a:effectLst/>
                <a:latin typeface="Courier" pitchFamily="2" charset="0"/>
              </a:rPr>
              <a:t>"TxDb.Mmusculus.UCSC.mm10.ensGene"</a:t>
            </a:r>
            <a:r>
              <a:rPr lang="en-US" dirty="0">
                <a:solidFill>
                  <a:srgbClr val="000000"/>
                </a:solidFill>
                <a:effectLst/>
                <a:latin typeface="Courier" pitchFamily="2" charset="0"/>
              </a:rPr>
              <a:t>)</a:t>
            </a:r>
            <a:endParaRPr lang="en-US" dirty="0">
              <a:solidFill>
                <a:srgbClr val="CD3300"/>
              </a:solidFill>
              <a:effectLst/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>
                <a:solidFill>
                  <a:srgbClr val="00669A"/>
                </a:solidFill>
                <a:effectLst/>
                <a:latin typeface="Courier" pitchFamily="2" charset="0"/>
              </a:rPr>
              <a:t>library</a:t>
            </a:r>
            <a:r>
              <a:rPr lang="en-US" dirty="0">
                <a:effectLst/>
                <a:latin typeface="Courier" pitchFamily="2" charset="0"/>
              </a:rPr>
              <a:t>(TxDb.Mmusculus.UCSC.mm10.ensGene)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 err="1">
                <a:effectLst/>
                <a:latin typeface="Courier" pitchFamily="2" charset="0"/>
              </a:rPr>
              <a:t>txdb</a:t>
            </a:r>
            <a:r>
              <a:rPr lang="en-US" dirty="0">
                <a:effectLst/>
                <a:latin typeface="Courier" pitchFamily="2" charset="0"/>
              </a:rPr>
              <a:t> </a:t>
            </a:r>
            <a:r>
              <a:rPr lang="en-US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dirty="0">
                <a:effectLst/>
                <a:latin typeface="Courier" pitchFamily="2" charset="0"/>
              </a:rPr>
              <a:t>TxDb.Mmusculus.UCSC.mm10.ensGene</a:t>
            </a:r>
          </a:p>
          <a:p>
            <a:pPr marL="0" indent="0">
              <a:buNone/>
            </a:pPr>
            <a:r>
              <a:rPr lang="en-US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dirty="0" err="1">
                <a:effectLst/>
                <a:latin typeface="Courier" pitchFamily="2" charset="0"/>
              </a:rPr>
              <a:t>txdb</a:t>
            </a:r>
            <a:endParaRPr lang="en-US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6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91C9-0C11-EBAF-CA47-D20F21EB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specific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37911-F631-2492-B347-05D39E8F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400" dirty="0" err="1">
                <a:effectLst/>
                <a:latin typeface="Courier" pitchFamily="2" charset="0"/>
              </a:rPr>
              <a:t>mm_genes</a:t>
            </a:r>
            <a:r>
              <a:rPr lang="en-US" sz="2400" dirty="0">
                <a:effectLst/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555555"/>
                </a:solidFill>
                <a:effectLst/>
                <a:latin typeface="Courier" pitchFamily="2" charset="0"/>
              </a:rPr>
              <a:t>&lt;- </a:t>
            </a:r>
            <a:r>
              <a:rPr lang="en-US" sz="2400" dirty="0">
                <a:effectLst/>
                <a:latin typeface="Courier" pitchFamily="2" charset="0"/>
              </a:rPr>
              <a:t>genes(</a:t>
            </a:r>
            <a:r>
              <a:rPr lang="en-US" sz="2400" dirty="0" err="1">
                <a:effectLst/>
                <a:latin typeface="Courier" pitchFamily="2" charset="0"/>
              </a:rPr>
              <a:t>txdb</a:t>
            </a:r>
            <a:r>
              <a:rPr lang="en-US" sz="2400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400" dirty="0">
                <a:solidFill>
                  <a:srgbClr val="00669A"/>
                </a:solidFill>
                <a:effectLst/>
                <a:latin typeface="Courier" pitchFamily="2" charset="0"/>
              </a:rPr>
              <a:t>head</a:t>
            </a:r>
            <a:r>
              <a:rPr lang="en-US" sz="2400" dirty="0">
                <a:effectLst/>
                <a:latin typeface="Courier" pitchFamily="2" charset="0"/>
              </a:rPr>
              <a:t>(</a:t>
            </a:r>
            <a:r>
              <a:rPr lang="en-US" sz="2400" dirty="0" err="1">
                <a:effectLst/>
                <a:latin typeface="Courier" pitchFamily="2" charset="0"/>
              </a:rPr>
              <a:t>mm_genes</a:t>
            </a:r>
            <a:r>
              <a:rPr lang="en-US" sz="2400" dirty="0">
                <a:effectLst/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9A"/>
                </a:solidFill>
                <a:effectLst/>
                <a:latin typeface="Courier" pitchFamily="2" charset="0"/>
              </a:rPr>
              <a:t>&gt; </a:t>
            </a:r>
            <a:r>
              <a:rPr lang="en-US" sz="2400" dirty="0">
                <a:solidFill>
                  <a:srgbClr val="00669A"/>
                </a:solidFill>
                <a:effectLst/>
                <a:latin typeface="Courier" pitchFamily="2" charset="0"/>
              </a:rPr>
              <a:t>length</a:t>
            </a:r>
            <a:r>
              <a:rPr lang="en-US" sz="2400" dirty="0">
                <a:effectLst/>
                <a:latin typeface="Courier" pitchFamily="2" charset="0"/>
              </a:rPr>
              <a:t>(</a:t>
            </a:r>
            <a:r>
              <a:rPr lang="en-US" sz="2400" dirty="0" err="1">
                <a:effectLst/>
                <a:latin typeface="Courier" pitchFamily="2" charset="0"/>
              </a:rPr>
              <a:t>mm_genes</a:t>
            </a:r>
            <a:r>
              <a:rPr lang="en-US" sz="2400" dirty="0">
                <a:effectLst/>
                <a:latin typeface="Courier" pitchFamily="2" charset="0"/>
              </a:rPr>
              <a:t>)</a:t>
            </a:r>
          </a:p>
          <a:p>
            <a:r>
              <a:rPr lang="en-US" sz="2400" dirty="0"/>
              <a:t>Can retrieve transcripts (</a:t>
            </a:r>
            <a:r>
              <a:rPr lang="en-US" sz="2400" dirty="0">
                <a:latin typeface="Courier" pitchFamily="2" charset="0"/>
              </a:rPr>
              <a:t>transcripts()</a:t>
            </a:r>
            <a:r>
              <a:rPr lang="en-US" sz="2400" dirty="0"/>
              <a:t>), exons (</a:t>
            </a:r>
            <a:r>
              <a:rPr lang="en-US" sz="2400" dirty="0">
                <a:latin typeface="Courier" pitchFamily="2" charset="0"/>
              </a:rPr>
              <a:t>exons()</a:t>
            </a:r>
            <a:r>
              <a:rPr lang="en-US" sz="2400" dirty="0"/>
              <a:t>), coding sequences (</a:t>
            </a:r>
            <a:r>
              <a:rPr lang="en-US" sz="2400" dirty="0" err="1">
                <a:latin typeface="Courier" pitchFamily="2" charset="0"/>
              </a:rPr>
              <a:t>cds</a:t>
            </a:r>
            <a:r>
              <a:rPr lang="en-US" sz="2400" dirty="0">
                <a:latin typeface="Courier" pitchFamily="2" charset="0"/>
              </a:rPr>
              <a:t>()</a:t>
            </a:r>
            <a:r>
              <a:rPr lang="en-US" sz="2400" dirty="0"/>
              <a:t>), and promoters (</a:t>
            </a:r>
            <a:r>
              <a:rPr lang="en-US" sz="2400" dirty="0">
                <a:latin typeface="Courier" pitchFamily="2" charset="0"/>
              </a:rPr>
              <a:t>promoters()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708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F6EC-D9A2-282E-927B-0CD5E6ED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E337-0A01-38C4-F705-0D0D7D43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696149"/>
            <a:ext cx="10429875" cy="4333176"/>
          </a:xfrm>
        </p:spPr>
        <p:txBody>
          <a:bodyPr>
            <a:normAutofit/>
          </a:bodyPr>
          <a:lstStyle/>
          <a:p>
            <a:r>
              <a:rPr lang="en-US" sz="2400" dirty="0"/>
              <a:t>Introns</a:t>
            </a:r>
          </a:p>
          <a:p>
            <a:pPr lvl="1"/>
            <a:r>
              <a:rPr lang="en-US" sz="2000" dirty="0"/>
              <a:t>basically, the whitespace of DNA</a:t>
            </a:r>
          </a:p>
          <a:p>
            <a:pPr lvl="1"/>
            <a:r>
              <a:rPr lang="en-US" sz="2000" dirty="0"/>
              <a:t>do not code for proteins, are removed during transcription</a:t>
            </a:r>
          </a:p>
          <a:p>
            <a:r>
              <a:rPr lang="en-US" sz="2400" dirty="0"/>
              <a:t>Exons</a:t>
            </a:r>
          </a:p>
          <a:p>
            <a:pPr lvl="1"/>
            <a:r>
              <a:rPr lang="en-US" sz="2000" dirty="0"/>
              <a:t>The coding regions of DNA</a:t>
            </a:r>
          </a:p>
          <a:p>
            <a:pPr lvl="1"/>
            <a:r>
              <a:rPr lang="en-US" sz="2000" dirty="0"/>
              <a:t>transcribed to mRNA to be translated into amino acid sequences</a:t>
            </a:r>
          </a:p>
          <a:p>
            <a:r>
              <a:rPr lang="en-US" sz="2400" dirty="0"/>
              <a:t>Promoter region</a:t>
            </a:r>
          </a:p>
          <a:p>
            <a:pPr lvl="1"/>
            <a:r>
              <a:rPr lang="en-US" sz="2000" dirty="0"/>
              <a:t>“prefix” to a gene where proteins (RNA polymerase) bind to initiate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787561296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RightStep">
      <a:dk1>
        <a:srgbClr val="000000"/>
      </a:dk1>
      <a:lt1>
        <a:srgbClr val="FFFFFF"/>
      </a:lt1>
      <a:dk2>
        <a:srgbClr val="412C24"/>
      </a:dk2>
      <a:lt2>
        <a:srgbClr val="E2E6E8"/>
      </a:lt2>
      <a:accent1>
        <a:srgbClr val="C0998A"/>
      </a:accent1>
      <a:accent2>
        <a:srgbClr val="B4A27B"/>
      </a:accent2>
      <a:accent3>
        <a:srgbClr val="A2A77E"/>
      </a:accent3>
      <a:accent4>
        <a:srgbClr val="8EAA74"/>
      </a:accent4>
      <a:accent5>
        <a:srgbClr val="84AB82"/>
      </a:accent5>
      <a:accent6>
        <a:srgbClr val="77AE8B"/>
      </a:accent6>
      <a:hlink>
        <a:srgbClr val="5D8A9A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12181</TotalTime>
  <Words>760</Words>
  <Application>Microsoft Macintosh PowerPoint</Application>
  <PresentationFormat>Widescreen</PresentationFormat>
  <Paragraphs>111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Elephant</vt:lpstr>
      <vt:lpstr>Univers Condensed</vt:lpstr>
      <vt:lpstr>MimeoVTI</vt:lpstr>
      <vt:lpstr>Rang Data II &amp; Sequence Data</vt:lpstr>
      <vt:lpstr>Other types of genomic data</vt:lpstr>
      <vt:lpstr>Storing Genomic Ranges</vt:lpstr>
      <vt:lpstr>Example</vt:lpstr>
      <vt:lpstr>Commands in GRange data</vt:lpstr>
      <vt:lpstr>Making use of familiar functions:</vt:lpstr>
      <vt:lpstr>Working with annotation data</vt:lpstr>
      <vt:lpstr>Accessing specific regions</vt:lpstr>
      <vt:lpstr>Quick vocab</vt:lpstr>
      <vt:lpstr>Real world problem</vt:lpstr>
      <vt:lpstr>Chapter 10 – Sequence Data</vt:lpstr>
      <vt:lpstr>Base qualities</vt:lpstr>
      <vt:lpstr>Low-quality bases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Ideology: Data Skills, Robust and Reproducible Bioinformatics</dc:title>
  <dc:creator>Hansen, Casey Elizabeth</dc:creator>
  <cp:lastModifiedBy>Nagendra Anirudh Dhanikonda</cp:lastModifiedBy>
  <cp:revision>28</cp:revision>
  <dcterms:created xsi:type="dcterms:W3CDTF">2022-07-07T22:59:19Z</dcterms:created>
  <dcterms:modified xsi:type="dcterms:W3CDTF">2022-10-27T16:36:05Z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b49abc7-59be-4d4c-a462-decca6d4dac9_Enabled">
    <vt:lpwstr>true</vt:lpwstr>
  </property>
  <property fmtid="{D5CDD505-2E9C-101B-9397-08002B2CF9AE}" pid="3" name="MSIP_Label_8b49abc7-59be-4d4c-a462-decca6d4dac9_SetDate">
    <vt:lpwstr>2022-10-25T00:42:01Z</vt:lpwstr>
  </property>
  <property fmtid="{D5CDD505-2E9C-101B-9397-08002B2CF9AE}" pid="4" name="MSIP_Label_8b49abc7-59be-4d4c-a462-decca6d4dac9_Method">
    <vt:lpwstr>Standard</vt:lpwstr>
  </property>
  <property fmtid="{D5CDD505-2E9C-101B-9397-08002B2CF9AE}" pid="5" name="MSIP_Label_8b49abc7-59be-4d4c-a462-decca6d4dac9_Name">
    <vt:lpwstr>defa4170-0d19-0005-0004-bc88714345d2</vt:lpwstr>
  </property>
  <property fmtid="{D5CDD505-2E9C-101B-9397-08002B2CF9AE}" pid="6" name="MSIP_Label_8b49abc7-59be-4d4c-a462-decca6d4dac9_SiteId">
    <vt:lpwstr>00758a75-d55f-4737-a49c-29f42e96b59b</vt:lpwstr>
  </property>
  <property fmtid="{D5CDD505-2E9C-101B-9397-08002B2CF9AE}" pid="7" name="MSIP_Label_8b49abc7-59be-4d4c-a462-decca6d4dac9_ActionId">
    <vt:lpwstr>f30bc924-adab-457b-a284-514f3b42b4f5</vt:lpwstr>
  </property>
  <property fmtid="{D5CDD505-2E9C-101B-9397-08002B2CF9AE}" pid="8" name="MSIP_Label_8b49abc7-59be-4d4c-a462-decca6d4dac9_ContentBits">
    <vt:lpwstr>0</vt:lpwstr>
  </property>
</Properties>
</file>