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1"/>
  </p:notesMasterIdLst>
  <p:sldIdLst>
    <p:sldId id="256" r:id="rId2"/>
    <p:sldId id="257" r:id="rId3"/>
    <p:sldId id="258" r:id="rId4"/>
    <p:sldId id="294" r:id="rId5"/>
    <p:sldId id="295" r:id="rId6"/>
    <p:sldId id="296" r:id="rId7"/>
    <p:sldId id="297" r:id="rId8"/>
    <p:sldId id="298" r:id="rId9"/>
    <p:sldId id="299" r:id="rId10"/>
    <p:sldId id="306" r:id="rId11"/>
    <p:sldId id="300" r:id="rId12"/>
    <p:sldId id="301" r:id="rId13"/>
    <p:sldId id="308" r:id="rId14"/>
    <p:sldId id="302" r:id="rId15"/>
    <p:sldId id="303" r:id="rId16"/>
    <p:sldId id="304" r:id="rId17"/>
    <p:sldId id="305" r:id="rId18"/>
    <p:sldId id="307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1"/>
    <p:restoredTop sz="90625"/>
  </p:normalViewPr>
  <p:slideViewPr>
    <p:cSldViewPr snapToGrid="0" snapToObjects="1">
      <p:cViewPr varScale="1">
        <p:scale>
          <a:sx n="101" d="100"/>
          <a:sy n="10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EBC5-EC3D-4F48-930D-C3B06B0C32C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E1648-410E-5F43-A03E-67B2400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Review of DNA &amp; Central Dogma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9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4CF9-4465-BB53-55CF-6BBF89D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76F9-C497-BEA5-C3AF-CC1315DDA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48" y="1976092"/>
            <a:ext cx="4962652" cy="3747384"/>
          </a:xfrm>
        </p:spPr>
        <p:txBody>
          <a:bodyPr/>
          <a:lstStyle/>
          <a:p>
            <a:r>
              <a:rPr lang="en-US" dirty="0"/>
              <a:t>Made up of polymers from 20 amino acids</a:t>
            </a:r>
          </a:p>
          <a:p>
            <a:r>
              <a:rPr lang="en-US" dirty="0"/>
              <a:t>Amino acids bond together in a </a:t>
            </a:r>
            <a:br>
              <a:rPr lang="en-US" dirty="0"/>
            </a:br>
            <a:r>
              <a:rPr lang="en-US" u="sng" dirty="0"/>
              <a:t>polypeptide chain</a:t>
            </a:r>
            <a:endParaRPr lang="en-US" dirty="0"/>
          </a:p>
          <a:p>
            <a:r>
              <a:rPr lang="en-US" dirty="0"/>
              <a:t>Amino acid sequence determines how </a:t>
            </a:r>
            <a:br>
              <a:rPr lang="en-US" dirty="0"/>
            </a:br>
            <a:r>
              <a:rPr lang="en-US" dirty="0"/>
              <a:t>chain bonds to itself and other amino acid </a:t>
            </a:r>
            <a:br>
              <a:rPr lang="en-US" dirty="0"/>
            </a:br>
            <a:r>
              <a:rPr lang="en-US" dirty="0"/>
              <a:t>chains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723B6-5B96-4355-5347-618D7E6A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147"/>
            <a:ext cx="6832600" cy="6477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43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449C-F6A5-8505-BE7B-2C7823A4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relate to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0059-5E77-359D-B391-4E98E8E8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Sequencing data is a common application of bioinformatics</a:t>
            </a:r>
          </a:p>
          <a:p>
            <a:r>
              <a:rPr lang="en-US" sz="2400" dirty="0"/>
              <a:t>Sequencing data is huge</a:t>
            </a:r>
          </a:p>
          <a:p>
            <a:r>
              <a:rPr lang="en-US" sz="2400" dirty="0"/>
              <a:t>Sequencing data gives us information about organisms</a:t>
            </a:r>
          </a:p>
          <a:p>
            <a:pPr lvl="1"/>
            <a:r>
              <a:rPr lang="en-US" sz="2000" b="1" u="sng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54378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ADF4-2A84-A8B0-7722-AAD21ECB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Dogma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E9E4D-3D06-9AAB-10A9-F911893B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096199"/>
            <a:ext cx="10274300" cy="3747384"/>
          </a:xfrm>
        </p:spPr>
        <p:txBody>
          <a:bodyPr>
            <a:normAutofit/>
          </a:bodyPr>
          <a:lstStyle/>
          <a:p>
            <a:r>
              <a:rPr lang="en-US" sz="2400" dirty="0"/>
              <a:t>Summarizes the flow of information</a:t>
            </a:r>
          </a:p>
          <a:p>
            <a:endParaRPr lang="en-US" sz="2400" dirty="0"/>
          </a:p>
          <a:p>
            <a:r>
              <a:rPr lang="en-US" sz="2400" dirty="0"/>
              <a:t>DNA sequence specifies RNA sequence, which specifies amino acid chain for proteins</a:t>
            </a:r>
          </a:p>
          <a:p>
            <a:r>
              <a:rPr lang="en-US" sz="2400" u="sng" dirty="0"/>
              <a:t>Transcription</a:t>
            </a:r>
            <a:r>
              <a:rPr lang="en-US" sz="2400" dirty="0"/>
              <a:t> copies hereditary information from DNA to RNA</a:t>
            </a:r>
          </a:p>
          <a:p>
            <a:r>
              <a:rPr lang="en-US" sz="2400" u="sng" dirty="0"/>
              <a:t>Translation</a:t>
            </a:r>
            <a:r>
              <a:rPr lang="en-US" sz="2400" dirty="0"/>
              <a:t> uses RNA info to synthesize proteins</a:t>
            </a:r>
            <a:endParaRPr lang="en-US" sz="2400" u="sng" dirty="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D16A7692-9B20-E7D3-B0D3-646F02FF0E5F}"/>
              </a:ext>
            </a:extLst>
          </p:cNvPr>
          <p:cNvGrpSpPr>
            <a:grpSpLocks/>
          </p:cNvGrpSpPr>
          <p:nvPr/>
        </p:nvGrpSpPr>
        <p:grpSpPr bwMode="auto">
          <a:xfrm>
            <a:off x="2975460" y="2761395"/>
            <a:ext cx="4349717" cy="461665"/>
            <a:chOff x="1753962" y="5791496"/>
            <a:chExt cx="4349439" cy="4613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A758B3-4624-CA7E-8312-4DCCFF2B6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962" y="5791496"/>
              <a:ext cx="4349439" cy="46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/>
                <a:t>DNA		   RNA	 		Protein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8CF0934-78FD-1A14-633F-11E6A73F43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8553" y="6037534"/>
              <a:ext cx="685800" cy="15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98B147-2811-0D11-BA4F-CCC861002E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69777" y="6019650"/>
              <a:ext cx="685800" cy="15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1786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62244C6-D8D2-ADD7-D2F2-B05C4755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962025"/>
            <a:ext cx="10515600" cy="4217988"/>
          </a:xfrm>
        </p:spPr>
        <p:txBody>
          <a:bodyPr/>
          <a:lstStyle/>
          <a:p>
            <a:r>
              <a:rPr lang="en-US" dirty="0"/>
              <a:t>3 levels of genetic information: DNA, RNA, proteins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Transcription: Copies DNA segment, Uracil (U) replaces Thymine (T) </a:t>
            </a:r>
            <a:r>
              <a:rPr lang="en-US" dirty="0">
                <a:sym typeface="Wingdings" pitchFamily="2" charset="2"/>
              </a:rPr>
              <a:t> RNA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Translation: </a:t>
            </a:r>
            <a:r>
              <a:rPr lang="en-US" dirty="0"/>
              <a:t>Nucleotide strands of RNA represent amino acids, the building blocks of proteins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A25AD-9CFB-FB71-C9D8-F4E43EC18C45}"/>
              </a:ext>
            </a:extLst>
          </p:cNvPr>
          <p:cNvGrpSpPr/>
          <p:nvPr/>
        </p:nvGrpSpPr>
        <p:grpSpPr>
          <a:xfrm>
            <a:off x="963449" y="1589355"/>
            <a:ext cx="9746939" cy="661720"/>
            <a:chOff x="1117436" y="2767280"/>
            <a:chExt cx="9746939" cy="661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443AB2-EF4C-4280-5B70-EB713D08B210}"/>
                </a:ext>
              </a:extLst>
            </p:cNvPr>
            <p:cNvGrpSpPr/>
            <p:nvPr/>
          </p:nvGrpSpPr>
          <p:grpSpPr>
            <a:xfrm>
              <a:off x="1117436" y="2877204"/>
              <a:ext cx="9746939" cy="551796"/>
              <a:chOff x="1439345" y="4445835"/>
              <a:chExt cx="9746939" cy="55179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166399-8494-6B5C-FD5E-39E79C06A824}"/>
                  </a:ext>
                </a:extLst>
              </p:cNvPr>
              <p:cNvSpPr txBox="1"/>
              <p:nvPr/>
            </p:nvSpPr>
            <p:spPr>
              <a:xfrm>
                <a:off x="1439345" y="4460123"/>
                <a:ext cx="10696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DNA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0C9D3A-FD15-A82C-4A2A-4086905DA427}"/>
                  </a:ext>
                </a:extLst>
              </p:cNvPr>
              <p:cNvSpPr txBox="1"/>
              <p:nvPr/>
            </p:nvSpPr>
            <p:spPr>
              <a:xfrm>
                <a:off x="5606212" y="4474411"/>
                <a:ext cx="10908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RNA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4DF172-DD7A-A6F8-95E5-BC58F278D4F3}"/>
                  </a:ext>
                </a:extLst>
              </p:cNvPr>
              <p:cNvSpPr txBox="1"/>
              <p:nvPr/>
            </p:nvSpPr>
            <p:spPr>
              <a:xfrm>
                <a:off x="9708781" y="4445835"/>
                <a:ext cx="1477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Protein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7179C7E-A109-A527-A8B7-5814DEEAECAF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187065" y="3153102"/>
              <a:ext cx="3097238" cy="142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BD08FBF-EF8D-3A9D-13F6-90EB729B9A31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6375199" y="3138814"/>
              <a:ext cx="3011673" cy="285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90AB57-DED3-C39D-FB8A-F49261BC6F43}"/>
                </a:ext>
              </a:extLst>
            </p:cNvPr>
            <p:cNvSpPr txBox="1"/>
            <p:nvPr/>
          </p:nvSpPr>
          <p:spPr>
            <a:xfrm>
              <a:off x="2805696" y="2771252"/>
              <a:ext cx="1657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Transcription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6CB087-3838-1013-5930-9DC142DBC7D4}"/>
                </a:ext>
              </a:extLst>
            </p:cNvPr>
            <p:cNvSpPr txBox="1"/>
            <p:nvPr/>
          </p:nvSpPr>
          <p:spPr>
            <a:xfrm>
              <a:off x="7146150" y="2767280"/>
              <a:ext cx="14447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Translation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7A65BF-C8B2-1460-57B1-EA71CBBEFA7E}"/>
              </a:ext>
            </a:extLst>
          </p:cNvPr>
          <p:cNvCxnSpPr>
            <a:cxnSpLocks/>
          </p:cNvCxnSpPr>
          <p:nvPr/>
        </p:nvCxnSpPr>
        <p:spPr>
          <a:xfrm>
            <a:off x="2950278" y="3508704"/>
            <a:ext cx="15771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592EA-E035-BE4B-492E-80CCBFF2DEF0}"/>
              </a:ext>
            </a:extLst>
          </p:cNvPr>
          <p:cNvCxnSpPr>
            <a:cxnSpLocks/>
          </p:cNvCxnSpPr>
          <p:nvPr/>
        </p:nvCxnSpPr>
        <p:spPr>
          <a:xfrm flipV="1">
            <a:off x="7604504" y="3468813"/>
            <a:ext cx="1372388" cy="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37">
            <a:extLst>
              <a:ext uri="{FF2B5EF4-FFF2-40B4-BE49-F238E27FC236}">
                <a16:creationId xmlns:a16="http://schemas.microsoft.com/office/drawing/2014/main" id="{E1FF8DAF-EB1D-2659-ADB3-97982F89A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55328"/>
              </p:ext>
            </p:extLst>
          </p:nvPr>
        </p:nvGraphicFramePr>
        <p:xfrm>
          <a:off x="413316" y="3222461"/>
          <a:ext cx="2335968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64">
                  <a:extLst>
                    <a:ext uri="{9D8B030D-6E8A-4147-A177-3AD203B41FA5}">
                      <a16:colId xmlns:a16="http://schemas.microsoft.com/office/drawing/2014/main" val="4044394138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045403253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501235995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4169489353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685522058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2473932537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1686072430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4013419263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108761656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136486361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2088505389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209043515"/>
                    </a:ext>
                  </a:extLst>
                </a:gridCol>
              </a:tblGrid>
              <a:tr h="12073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8965481"/>
                  </a:ext>
                </a:extLst>
              </a:tr>
              <a:tr h="12073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416828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4EB51C3-D7D0-0BCE-FBFA-8B36D02D2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80169"/>
              </p:ext>
            </p:extLst>
          </p:nvPr>
        </p:nvGraphicFramePr>
        <p:xfrm>
          <a:off x="4766400" y="3280103"/>
          <a:ext cx="2335968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64">
                  <a:extLst>
                    <a:ext uri="{9D8B030D-6E8A-4147-A177-3AD203B41FA5}">
                      <a16:colId xmlns:a16="http://schemas.microsoft.com/office/drawing/2014/main" val="4044394138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045403253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501235995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4169489353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685522058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2473932537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1686072430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4013419263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108761656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136486361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2088505389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209043515"/>
                    </a:ext>
                  </a:extLst>
                </a:gridCol>
              </a:tblGrid>
              <a:tr h="120735"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8965481"/>
                  </a:ext>
                </a:extLst>
              </a:tr>
              <a:tr h="12073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4168286"/>
                  </a:ext>
                </a:extLst>
              </a:tr>
            </a:tbl>
          </a:graphicData>
        </a:graphic>
      </p:graphicFrame>
      <p:graphicFrame>
        <p:nvGraphicFramePr>
          <p:cNvPr id="18" name="Table 37">
            <a:extLst>
              <a:ext uri="{FF2B5EF4-FFF2-40B4-BE49-F238E27FC236}">
                <a16:creationId xmlns:a16="http://schemas.microsoft.com/office/drawing/2014/main" id="{73FC32AF-C29F-FBA5-D196-35186BD79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88470"/>
              </p:ext>
            </p:extLst>
          </p:nvPr>
        </p:nvGraphicFramePr>
        <p:xfrm>
          <a:off x="9119484" y="3208173"/>
          <a:ext cx="2335968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64">
                  <a:extLst>
                    <a:ext uri="{9D8B030D-6E8A-4147-A177-3AD203B41FA5}">
                      <a16:colId xmlns:a16="http://schemas.microsoft.com/office/drawing/2014/main" val="4044394138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045403253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501235995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4169489353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685522058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2473932537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1686072430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4013419263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108761656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136486361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2088505389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209043515"/>
                    </a:ext>
                  </a:extLst>
                </a:gridCol>
              </a:tblGrid>
              <a:tr h="1207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8965481"/>
                  </a:ext>
                </a:extLst>
              </a:tr>
              <a:tr h="12073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4168286"/>
                  </a:ext>
                </a:extLst>
              </a:tr>
            </a:tbl>
          </a:graphicData>
        </a:graphic>
      </p:graphicFrame>
      <p:graphicFrame>
        <p:nvGraphicFramePr>
          <p:cNvPr id="19" name="Table 37">
            <a:extLst>
              <a:ext uri="{FF2B5EF4-FFF2-40B4-BE49-F238E27FC236}">
                <a16:creationId xmlns:a16="http://schemas.microsoft.com/office/drawing/2014/main" id="{06205879-33B8-32DB-06EF-2500F73E7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19109"/>
              </p:ext>
            </p:extLst>
          </p:nvPr>
        </p:nvGraphicFramePr>
        <p:xfrm>
          <a:off x="413316" y="4980490"/>
          <a:ext cx="2335968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64">
                  <a:extLst>
                    <a:ext uri="{9D8B030D-6E8A-4147-A177-3AD203B41FA5}">
                      <a16:colId xmlns:a16="http://schemas.microsoft.com/office/drawing/2014/main" val="4044394138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045403253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501235995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4169489353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685522058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2473932537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1686072430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4013419263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108761656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3136486361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2088505389"/>
                    </a:ext>
                  </a:extLst>
                </a:gridCol>
                <a:gridCol w="194664">
                  <a:extLst>
                    <a:ext uri="{9D8B030D-6E8A-4147-A177-3AD203B41FA5}">
                      <a16:colId xmlns:a16="http://schemas.microsoft.com/office/drawing/2014/main" val="209043515"/>
                    </a:ext>
                  </a:extLst>
                </a:gridCol>
              </a:tblGrid>
              <a:tr h="1207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8965481"/>
                  </a:ext>
                </a:extLst>
              </a:tr>
              <a:tr h="120735"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416828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6B709-328B-FCA0-79B5-D82779FB5033}"/>
              </a:ext>
            </a:extLst>
          </p:cNvPr>
          <p:cNvCxnSpPr>
            <a:cxnSpLocks/>
          </p:cNvCxnSpPr>
          <p:nvPr/>
        </p:nvCxnSpPr>
        <p:spPr>
          <a:xfrm>
            <a:off x="2866436" y="5111517"/>
            <a:ext cx="15771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A0295F-2FFE-6E57-AFA7-5A8212E4F381}"/>
              </a:ext>
            </a:extLst>
          </p:cNvPr>
          <p:cNvSpPr txBox="1"/>
          <p:nvPr/>
        </p:nvSpPr>
        <p:spPr>
          <a:xfrm>
            <a:off x="4634587" y="4911462"/>
            <a:ext cx="2793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AUG  AUC  UCG  UAA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FC4EB4-AE40-B282-4EA7-CB17AA8C6358}"/>
              </a:ext>
            </a:extLst>
          </p:cNvPr>
          <p:cNvCxnSpPr>
            <a:cxnSpLocks/>
          </p:cNvCxnSpPr>
          <p:nvPr/>
        </p:nvCxnSpPr>
        <p:spPr>
          <a:xfrm flipV="1">
            <a:off x="7427596" y="5071297"/>
            <a:ext cx="1372388" cy="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3431C-62EA-0A53-D410-15CC1CB64D6A}"/>
              </a:ext>
            </a:extLst>
          </p:cNvPr>
          <p:cNvSpPr/>
          <p:nvPr/>
        </p:nvSpPr>
        <p:spPr>
          <a:xfrm>
            <a:off x="9025992" y="4911462"/>
            <a:ext cx="640080" cy="32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5B4856-3A9F-97FE-D0A5-2CD0ED1896B3}"/>
              </a:ext>
            </a:extLst>
          </p:cNvPr>
          <p:cNvSpPr/>
          <p:nvPr/>
        </p:nvSpPr>
        <p:spPr>
          <a:xfrm>
            <a:off x="9867290" y="4911462"/>
            <a:ext cx="457200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19D84A-517E-77C0-BFC1-B35697042EDB}"/>
              </a:ext>
            </a:extLst>
          </p:cNvPr>
          <p:cNvSpPr/>
          <p:nvPr/>
        </p:nvSpPr>
        <p:spPr>
          <a:xfrm>
            <a:off x="10494975" y="4905756"/>
            <a:ext cx="548640" cy="33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510F99-4440-0E86-C9B6-2D94ECD105A1}"/>
              </a:ext>
            </a:extLst>
          </p:cNvPr>
          <p:cNvSpPr/>
          <p:nvPr/>
        </p:nvSpPr>
        <p:spPr>
          <a:xfrm>
            <a:off x="11198099" y="4905756"/>
            <a:ext cx="789788" cy="3310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851E4A8-13F6-6D42-065B-D4E6EB099BD5}"/>
              </a:ext>
            </a:extLst>
          </p:cNvPr>
          <p:cNvSpPr/>
          <p:nvPr/>
        </p:nvSpPr>
        <p:spPr>
          <a:xfrm rot="5400000">
            <a:off x="5838282" y="4081596"/>
            <a:ext cx="266258" cy="26736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D1933-16B6-2CFB-9BCE-AF7BA44A57F5}"/>
              </a:ext>
            </a:extLst>
          </p:cNvPr>
          <p:cNvSpPr txBox="1"/>
          <p:nvPr/>
        </p:nvSpPr>
        <p:spPr>
          <a:xfrm>
            <a:off x="5492070" y="559721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codons</a:t>
            </a:r>
          </a:p>
        </p:txBody>
      </p:sp>
    </p:spTree>
    <p:extLst>
      <p:ext uri="{BB962C8B-B14F-4D97-AF65-F5344CB8AC3E}">
        <p14:creationId xmlns:p14="http://schemas.microsoft.com/office/powerpoint/2010/main" val="23620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D79EB6D0-EC36-F2DD-23C4-ED2353F351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1" y="373790"/>
            <a:ext cx="4076819" cy="5623200"/>
          </a:xfr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4E236EA8-B0C0-5893-1D30-18C77E378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80" y="373790"/>
            <a:ext cx="4363643" cy="56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2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2352-A414-AA2D-B028-4D340217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Central Dogma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E6D50-8C9C-9C9B-8158-6923845B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genes code for RNA that are </a:t>
            </a:r>
            <a:r>
              <a:rPr lang="en-US" sz="2400" i="1" dirty="0"/>
              <a:t>not</a:t>
            </a:r>
            <a:r>
              <a:rPr lang="en-US" sz="2400" dirty="0"/>
              <a:t> translated to proteins (RNA is final product)</a:t>
            </a:r>
          </a:p>
          <a:p>
            <a:r>
              <a:rPr lang="en-US" sz="2400" dirty="0"/>
              <a:t>Sometimes information flows from RNA back to DNA</a:t>
            </a:r>
          </a:p>
          <a:p>
            <a:pPr lvl="1"/>
            <a:r>
              <a:rPr lang="en-US" sz="2000" u="sng" dirty="0"/>
              <a:t>retroviruses</a:t>
            </a:r>
            <a:r>
              <a:rPr lang="en-US" sz="2000" dirty="0"/>
              <a:t> use RNA as a template to make DNA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61868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484-91FF-FD0A-3137-956832FA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36B0-E05E-DFBC-D207-900C7099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677098"/>
            <a:ext cx="9489000" cy="44249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rules that determine </a:t>
            </a:r>
            <a:r>
              <a:rPr lang="en-US" sz="2400" u="sng" dirty="0"/>
              <a:t>how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RNA  proteins</a:t>
            </a:r>
          </a:p>
          <a:p>
            <a:r>
              <a:rPr lang="en-US" sz="2400" dirty="0">
                <a:sym typeface="Wingdings" pitchFamily="2" charset="2"/>
              </a:rPr>
              <a:t>Start codon (AUG) marks beginning of sequence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AUG = Methionine</a:t>
            </a:r>
          </a:p>
          <a:p>
            <a:r>
              <a:rPr lang="en-US" sz="2400" dirty="0">
                <a:sym typeface="Wingdings" pitchFamily="2" charset="2"/>
              </a:rPr>
              <a:t>Stop codon (UAA/UAG/UGA) signals end of sequence</a:t>
            </a:r>
          </a:p>
          <a:p>
            <a:r>
              <a:rPr lang="en-US" sz="2400" dirty="0">
                <a:sym typeface="Wingdings" pitchFamily="2" charset="2"/>
              </a:rPr>
              <a:t>All amino acids except Met and </a:t>
            </a:r>
            <a:r>
              <a:rPr lang="en-US" sz="2400" dirty="0" err="1">
                <a:sym typeface="Wingdings" pitchFamily="2" charset="2"/>
              </a:rPr>
              <a:t>Trp</a:t>
            </a:r>
            <a:r>
              <a:rPr lang="en-US" sz="2400" dirty="0">
                <a:sym typeface="Wingdings" pitchFamily="2" charset="2"/>
              </a:rPr>
              <a:t> are coded by more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than one codon</a:t>
            </a:r>
          </a:p>
          <a:p>
            <a:r>
              <a:rPr lang="en-US" sz="2400" dirty="0">
                <a:sym typeface="Wingdings" pitchFamily="2" charset="2"/>
              </a:rPr>
              <a:t>Universal – code is the same in all organisms</a:t>
            </a:r>
          </a:p>
          <a:p>
            <a:r>
              <a:rPr lang="en-US" sz="2400" dirty="0">
                <a:sym typeface="Wingdings" pitchFamily="2" charset="2"/>
              </a:rPr>
              <a:t>The first two bases are usually the same</a:t>
            </a: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/>
          </a:p>
        </p:txBody>
      </p:sp>
      <p:pic>
        <p:nvPicPr>
          <p:cNvPr id="4" name="Picture 2" descr="C:\Courses\BIO101_GeneralBiology\Fall2012\CampbellResources\c9e_img_lab_17\17_Labeled_Images\17_04TripletCode-L.jpg">
            <a:extLst>
              <a:ext uri="{FF2B5EF4-FFF2-40B4-BE49-F238E27FC236}">
                <a16:creationId xmlns:a16="http://schemas.microsoft.com/office/drawing/2014/main" id="{0302CE86-CA7A-3023-BF95-6598284E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7762" y="912817"/>
            <a:ext cx="4699938" cy="4829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97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359DE7C-2F8C-65D4-7267-4B8B856E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33" y="452741"/>
            <a:ext cx="11228133" cy="59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2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A8C7-261D-1941-E3F9-01315726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EFE2-47A1-36CD-48CE-401BE42C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single base change in DNA or RNA</a:t>
            </a:r>
          </a:p>
          <a:p>
            <a:pPr lvl="1"/>
            <a:r>
              <a:rPr lang="en-US" sz="2000" dirty="0"/>
              <a:t>silent (neutral): </a:t>
            </a:r>
            <a:r>
              <a:rPr lang="en-US" sz="2000" b="1" dirty="0"/>
              <a:t>CUC (Leu) becomes CUA (Leu)</a:t>
            </a:r>
          </a:p>
          <a:p>
            <a:pPr lvl="1"/>
            <a:r>
              <a:rPr lang="en-US" sz="2000" dirty="0"/>
              <a:t>missense (beneficial, neutral, deleterious): </a:t>
            </a:r>
            <a:r>
              <a:rPr lang="en-US" sz="2000" b="1" dirty="0"/>
              <a:t>CUC (Leu) becomes CCC (Pro)</a:t>
            </a:r>
          </a:p>
          <a:p>
            <a:pPr lvl="1"/>
            <a:r>
              <a:rPr lang="en-US" sz="2000" dirty="0"/>
              <a:t>nonsense (creates premature stop codon – deleterious): </a:t>
            </a:r>
            <a:r>
              <a:rPr lang="en-US" sz="2000" b="1" dirty="0"/>
              <a:t>UAC (Tyr) becomes UAA</a:t>
            </a:r>
          </a:p>
          <a:p>
            <a:pPr lvl="1"/>
            <a:r>
              <a:rPr lang="en-US" sz="2000" dirty="0"/>
              <a:t>frameshift (extra AA): </a:t>
            </a:r>
            <a:r>
              <a:rPr lang="en-US" sz="2000" b="1" dirty="0"/>
              <a:t>sequence CGC AAC CUC becomes CGC A</a:t>
            </a:r>
            <a:r>
              <a:rPr lang="en-US" sz="2000" b="1" u="sng" dirty="0"/>
              <a:t>C</a:t>
            </a:r>
            <a:r>
              <a:rPr lang="en-US" sz="2000" b="1" dirty="0"/>
              <a:t>A CCU C</a:t>
            </a:r>
          </a:p>
        </p:txBody>
      </p:sp>
    </p:spTree>
    <p:extLst>
      <p:ext uri="{BB962C8B-B14F-4D97-AF65-F5344CB8AC3E}">
        <p14:creationId xmlns:p14="http://schemas.microsoft.com/office/powerpoint/2010/main" val="107453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FB42-0FFF-7358-C340-16D159E4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9532-69FB-C526-47D1-BA4242B3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Distinguish between the structures and functions of DNA and RNA</a:t>
            </a:r>
            <a:endParaRPr lang="en-US" dirty="0"/>
          </a:p>
          <a:p>
            <a:r>
              <a:rPr lang="en-US" dirty="0"/>
              <a:t>Outline the flow of genetic information </a:t>
            </a:r>
            <a:r>
              <a:rPr lang="en-US"/>
              <a:t>as described by </a:t>
            </a:r>
            <a:r>
              <a:rPr lang="en-US" dirty="0"/>
              <a:t>the central dogma</a:t>
            </a:r>
          </a:p>
          <a:p>
            <a:r>
              <a:rPr lang="en-US" dirty="0"/>
              <a:t>Explain how genotype that is linked to phenotype (proteins) largely are responsible for an organism’s characteristics.</a:t>
            </a:r>
          </a:p>
          <a:p>
            <a:r>
              <a:rPr lang="en-US" dirty="0"/>
              <a:t>Explain how the genetic code specifies the relationship between the sequence of codons in RNA and the amino acid sequence of a polypeptide.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1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2C565-3006-22AC-AF45-A2BF1784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5314222" cy="1161020"/>
          </a:xfrm>
        </p:spPr>
        <p:txBody>
          <a:bodyPr>
            <a:normAutofit/>
          </a:bodyPr>
          <a:lstStyle/>
          <a:p>
            <a:r>
              <a:rPr lang="en-US" sz="3700" dirty="0"/>
              <a:t>What is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CADC-6F37-71A6-6FCB-8B8DF05A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4" y="2096199"/>
            <a:ext cx="6051792" cy="3747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“Bioinformatics is defined as the application of tools of computation and analysis to the capture and interpretation of biological data.” (</a:t>
            </a:r>
            <a:r>
              <a:rPr lang="en-US" sz="2400" dirty="0" err="1"/>
              <a:t>Bayat</a:t>
            </a:r>
            <a:r>
              <a:rPr lang="en-US" sz="2400" dirty="0"/>
              <a:t>, 2002)</a:t>
            </a:r>
          </a:p>
          <a:p>
            <a:pPr marL="0" indent="0">
              <a:buNone/>
            </a:pPr>
            <a:r>
              <a:rPr lang="en-US" sz="2400" dirty="0"/>
              <a:t>“Bioinformatics is the science of analyzing heaps of data” (Hansen, 2022)</a:t>
            </a:r>
          </a:p>
        </p:txBody>
      </p:sp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1D9A04E0-ED18-B682-1087-782909E3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34" y="1375442"/>
            <a:ext cx="3622628" cy="3622628"/>
          </a:xfrm>
          <a:prstGeom prst="rect">
            <a:avLst/>
          </a:prstGeom>
        </p:spPr>
      </p:pic>
      <p:sp>
        <p:nvSpPr>
          <p:cNvPr id="3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CE341D9C-BF5C-4FF9-8BDA-3B4838CE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5680"/>
            <a:ext cx="0" cy="5711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352B8AEB-3A84-48C9-BE11-1E19E66A0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607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2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E15E-DA17-3827-584F-AC299C9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today’s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D593-1F22-1A3C-BF0A-AA0290A01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DNA stores genetic information</a:t>
            </a:r>
          </a:p>
          <a:p>
            <a:r>
              <a:rPr lang="en-US" sz="2800" dirty="0"/>
              <a:t>DNA is replicated using proteins</a:t>
            </a:r>
          </a:p>
          <a:p>
            <a:r>
              <a:rPr lang="en-US" sz="2800" dirty="0"/>
              <a:t>RNA also stores genetic information</a:t>
            </a:r>
          </a:p>
          <a:p>
            <a:r>
              <a:rPr lang="en-US" sz="2800" dirty="0"/>
              <a:t>RNA replicates itself</a:t>
            </a:r>
          </a:p>
        </p:txBody>
      </p:sp>
    </p:spTree>
    <p:extLst>
      <p:ext uri="{BB962C8B-B14F-4D97-AF65-F5344CB8AC3E}">
        <p14:creationId xmlns:p14="http://schemas.microsoft.com/office/powerpoint/2010/main" val="325612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B279-CCAB-6EA9-C95E-6A6B2AC9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Nucleotides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6185413-24EC-4C6B-14E4-7BA560B47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1"/>
          <a:stretch/>
        </p:blipFill>
        <p:spPr>
          <a:xfrm>
            <a:off x="398609" y="1522295"/>
            <a:ext cx="6542865" cy="3813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4DC1A-A325-B810-E722-CD3D24330D9C}"/>
              </a:ext>
            </a:extLst>
          </p:cNvPr>
          <p:cNvSpPr txBox="1"/>
          <p:nvPr/>
        </p:nvSpPr>
        <p:spPr>
          <a:xfrm>
            <a:off x="663430" y="5335704"/>
            <a:ext cx="6274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Phosphate group + 5-C Sugar + Nitrogenous 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56F77-6062-9935-16BD-33CED3A7E480}"/>
              </a:ext>
            </a:extLst>
          </p:cNvPr>
          <p:cNvSpPr txBox="1"/>
          <p:nvPr/>
        </p:nvSpPr>
        <p:spPr>
          <a:xfrm>
            <a:off x="6844600" y="1540956"/>
            <a:ext cx="4165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Adenine (A), Guanine (C), Cytosine(C), and Thymine 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RNA, Thymine is replaced with Uracil (U)</a:t>
            </a:r>
          </a:p>
        </p:txBody>
      </p:sp>
    </p:spTree>
    <p:extLst>
      <p:ext uri="{BB962C8B-B14F-4D97-AF65-F5344CB8AC3E}">
        <p14:creationId xmlns:p14="http://schemas.microsoft.com/office/powerpoint/2010/main" val="24012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2842C-EB70-3772-5C97-7D8FF1B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750" y="552782"/>
            <a:ext cx="5225498" cy="1160313"/>
          </a:xfrm>
        </p:spPr>
        <p:txBody>
          <a:bodyPr>
            <a:normAutofit/>
          </a:bodyPr>
          <a:lstStyle/>
          <a:p>
            <a:r>
              <a:rPr lang="en-US" dirty="0"/>
              <a:t>Nucleic Acids</a:t>
            </a:r>
          </a:p>
        </p:txBody>
      </p:sp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2A873B7-8FC2-5CFA-08AF-B6BAA7894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6" y="1544329"/>
            <a:ext cx="4259144" cy="37693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F609-479B-FAC0-88AE-B47FC9A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000" y="2263662"/>
            <a:ext cx="6062397" cy="35217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Created by polymerization of nucleotides</a:t>
            </a:r>
          </a:p>
          <a:p>
            <a:r>
              <a:rPr lang="en-US" sz="2400" dirty="0"/>
              <a:t>Phosphodiester bond connects phosphate group to sugar</a:t>
            </a:r>
          </a:p>
          <a:p>
            <a:r>
              <a:rPr lang="en-US" sz="2400" dirty="0"/>
              <a:t>Creates sugar-phosphate backbone</a:t>
            </a:r>
          </a:p>
          <a:p>
            <a:r>
              <a:rPr lang="en-US" sz="2400" dirty="0"/>
              <a:t>Unlinked 5’ phosphate on one end, unlinked 3’ OH on other</a:t>
            </a:r>
          </a:p>
          <a:p>
            <a:pPr lvl="1"/>
            <a:r>
              <a:rPr lang="en-US" sz="2000" dirty="0"/>
              <a:t>gives strand direction</a:t>
            </a:r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C7970-104C-4B47-9697-0B0ECA961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9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953601-1CC2-471E-A514-F1705E09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1600" y="1905000"/>
            <a:ext cx="60623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1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FCB8-613D-5107-C9FF-591366B5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structure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7A55D717-9A4C-093D-C6EC-F2E974544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58"/>
          <a:stretch/>
        </p:blipFill>
        <p:spPr>
          <a:xfrm>
            <a:off x="6096000" y="552782"/>
            <a:ext cx="2761457" cy="3991271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719B226-044E-2053-7379-252647E6F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27"/>
          <a:stretch/>
        </p:blipFill>
        <p:spPr>
          <a:xfrm>
            <a:off x="8857457" y="2096199"/>
            <a:ext cx="2970867" cy="46540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170D-978A-837F-4B28-F7D2A1CD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 nucleic acid strands bound together</a:t>
            </a:r>
          </a:p>
          <a:p>
            <a:r>
              <a:rPr lang="en-US" sz="2400" dirty="0"/>
              <a:t>Nitrogenous bases bound by H-bonds</a:t>
            </a:r>
          </a:p>
          <a:p>
            <a:pPr lvl="1"/>
            <a:r>
              <a:rPr lang="en-US" sz="2200" dirty="0"/>
              <a:t>sugar-phosphate outward-facing</a:t>
            </a:r>
          </a:p>
          <a:p>
            <a:r>
              <a:rPr lang="en-US" sz="2400" dirty="0"/>
              <a:t>Run anti-parallel, and twist, forming helix</a:t>
            </a:r>
          </a:p>
          <a:p>
            <a:r>
              <a:rPr lang="en-US" sz="2400" dirty="0"/>
              <a:t>A bonds with T/U</a:t>
            </a:r>
            <a:br>
              <a:rPr lang="en-US" sz="2400" dirty="0"/>
            </a:br>
            <a:r>
              <a:rPr lang="en-US" sz="2400" dirty="0"/>
              <a:t>C bonds with G</a:t>
            </a:r>
          </a:p>
        </p:txBody>
      </p:sp>
    </p:spTree>
    <p:extLst>
      <p:ext uri="{BB962C8B-B14F-4D97-AF65-F5344CB8AC3E}">
        <p14:creationId xmlns:p14="http://schemas.microsoft.com/office/powerpoint/2010/main" val="141321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8263DC-470B-9234-F399-C6715E99EA3F}"/>
              </a:ext>
            </a:extLst>
          </p:cNvPr>
          <p:cNvGrpSpPr>
            <a:grpSpLocks noChangeAspect="1"/>
          </p:cNvGrpSpPr>
          <p:nvPr/>
        </p:nvGrpSpPr>
        <p:grpSpPr>
          <a:xfrm>
            <a:off x="6074070" y="274320"/>
            <a:ext cx="6117930" cy="6309360"/>
            <a:chOff x="6096000" y="63069"/>
            <a:chExt cx="5899739" cy="6084343"/>
          </a:xfrm>
        </p:grpSpPr>
        <p:pic>
          <p:nvPicPr>
            <p:cNvPr id="4" name="Picture 2" descr="V:\Graphics\Powerpoint\MH_DCM\MH_DCM-TEXTEDIT PROJECTS\BROOKER-Pri-Bio-1e\Final files\chapt09\chapt09_labeled\Photos\bro32274_09_22.jpg">
              <a:extLst>
                <a:ext uri="{FF2B5EF4-FFF2-40B4-BE49-F238E27FC236}">
                  <a16:creationId xmlns:a16="http://schemas.microsoft.com/office/drawing/2014/main" id="{023DA58C-4645-1025-2B2F-9D5140A55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50397" y="63069"/>
              <a:ext cx="5745342" cy="6084343"/>
            </a:xfrm>
            <a:prstGeom prst="rect">
              <a:avLst/>
            </a:prstGeom>
            <a:noFill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D83B17-1DCE-1FA7-D5E6-2F71F2648A2B}"/>
                </a:ext>
              </a:extLst>
            </p:cNvPr>
            <p:cNvSpPr/>
            <p:nvPr/>
          </p:nvSpPr>
          <p:spPr>
            <a:xfrm>
              <a:off x="6096000" y="205273"/>
              <a:ext cx="1928327" cy="5577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D8E1E9-191B-A9A3-013A-A34819A5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Tertiary structure of DNA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DEE9-C587-8536-7637-5C4C272C0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79" y="1555308"/>
            <a:ext cx="9489000" cy="3747384"/>
          </a:xfrm>
        </p:spPr>
        <p:txBody>
          <a:bodyPr>
            <a:normAutofit/>
          </a:bodyPr>
          <a:lstStyle/>
          <a:p>
            <a:r>
              <a:rPr lang="en-US" sz="2400" dirty="0"/>
              <a:t>Wraps around histones, folds along protein fiber</a:t>
            </a:r>
            <a:br>
              <a:rPr lang="en-US" sz="2400" dirty="0"/>
            </a:br>
            <a:r>
              <a:rPr lang="en-US" sz="2400" dirty="0"/>
              <a:t>creates chromosomes</a:t>
            </a:r>
          </a:p>
          <a:p>
            <a:r>
              <a:rPr lang="en-US" sz="2400" dirty="0"/>
              <a:t>Creates “addresses” for genes </a:t>
            </a:r>
          </a:p>
        </p:txBody>
      </p:sp>
    </p:spTree>
    <p:extLst>
      <p:ext uri="{BB962C8B-B14F-4D97-AF65-F5344CB8AC3E}">
        <p14:creationId xmlns:p14="http://schemas.microsoft.com/office/powerpoint/2010/main" val="44591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439D-9A97-FBEB-EA2A-F5FDFCDE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16ADE-E34F-E8EF-9305-044E5B3B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8" y="2078276"/>
            <a:ext cx="10427540" cy="387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2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8D3E3-34E2-C232-C82B-F40EDD4E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552782"/>
            <a:ext cx="4423224" cy="1643663"/>
          </a:xfrm>
        </p:spPr>
        <p:txBody>
          <a:bodyPr>
            <a:normAutofit/>
          </a:bodyPr>
          <a:lstStyle/>
          <a:p>
            <a:r>
              <a:rPr lang="en-US" dirty="0"/>
              <a:t>Introducing RNA</a:t>
            </a:r>
          </a:p>
        </p:txBody>
      </p:sp>
      <p:pic>
        <p:nvPicPr>
          <p:cNvPr id="4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244C32C3-D2AE-3A42-18D8-81C4DEBC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4" y="731080"/>
            <a:ext cx="4842769" cy="53958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71F8-82F8-3786-D015-F4D285BA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257" y="2735229"/>
            <a:ext cx="5186564" cy="310835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Much less stable than DNA</a:t>
            </a:r>
          </a:p>
          <a:p>
            <a:r>
              <a:rPr lang="en-US" sz="2400" dirty="0"/>
              <a:t>Single stranded (stem &amp; loop structure)</a:t>
            </a:r>
          </a:p>
          <a:p>
            <a:r>
              <a:rPr lang="en-US" sz="2400" dirty="0"/>
              <a:t>Self-replicating</a:t>
            </a:r>
          </a:p>
          <a:p>
            <a:r>
              <a:rPr lang="en-US" sz="2400" dirty="0"/>
              <a:t>Can catalyze reactions like protein synthesis</a:t>
            </a:r>
          </a:p>
        </p:txBody>
      </p:sp>
      <p:cxnSp>
        <p:nvCxnSpPr>
          <p:cNvPr id="11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28403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11342</TotalTime>
  <Words>704</Words>
  <Application>Microsoft Macintosh PowerPoint</Application>
  <PresentationFormat>Widescreen</PresentationFormat>
  <Paragraphs>178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Elephant</vt:lpstr>
      <vt:lpstr>Univers Condensed</vt:lpstr>
      <vt:lpstr>MimeoVTI</vt:lpstr>
      <vt:lpstr>Review of DNA &amp; Central Dogma</vt:lpstr>
      <vt:lpstr>What is bioinformatics?</vt:lpstr>
      <vt:lpstr>In today’s cells</vt:lpstr>
      <vt:lpstr>Nucleotides</vt:lpstr>
      <vt:lpstr>Nucleic Acids</vt:lpstr>
      <vt:lpstr>DNA structure</vt:lpstr>
      <vt:lpstr>Tertiary structure of DNA</vt:lpstr>
      <vt:lpstr>DNA replication</vt:lpstr>
      <vt:lpstr>Introducing RNA</vt:lpstr>
      <vt:lpstr>Proteins</vt:lpstr>
      <vt:lpstr>How does this relate to bioinformatics?</vt:lpstr>
      <vt:lpstr>Central Dogma</vt:lpstr>
      <vt:lpstr>PowerPoint Presentation</vt:lpstr>
      <vt:lpstr>PowerPoint Presentation</vt:lpstr>
      <vt:lpstr>Exceptions to Central Dogma</vt:lpstr>
      <vt:lpstr>Genetic code</vt:lpstr>
      <vt:lpstr>PowerPoint Presentation</vt:lpstr>
      <vt:lpstr>Point Mutations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Casey Hansen</cp:lastModifiedBy>
  <cp:revision>26</cp:revision>
  <dcterms:created xsi:type="dcterms:W3CDTF">2022-07-07T22:59:19Z</dcterms:created>
  <dcterms:modified xsi:type="dcterms:W3CDTF">2022-10-20T14:31:08Z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49abc7-59be-4d4c-a462-decca6d4dac9_Enabled">
    <vt:lpwstr>true</vt:lpwstr>
  </property>
  <property fmtid="{D5CDD505-2E9C-101B-9397-08002B2CF9AE}" pid="3" name="MSIP_Label_8b49abc7-59be-4d4c-a462-decca6d4dac9_SetDate">
    <vt:lpwstr>2022-10-19T23:39:12Z</vt:lpwstr>
  </property>
  <property fmtid="{D5CDD505-2E9C-101B-9397-08002B2CF9AE}" pid="4" name="MSIP_Label_8b49abc7-59be-4d4c-a462-decca6d4dac9_Method">
    <vt:lpwstr>Standard</vt:lpwstr>
  </property>
  <property fmtid="{D5CDD505-2E9C-101B-9397-08002B2CF9AE}" pid="5" name="MSIP_Label_8b49abc7-59be-4d4c-a462-decca6d4dac9_Name">
    <vt:lpwstr>defa4170-0d19-0005-0004-bc88714345d2</vt:lpwstr>
  </property>
  <property fmtid="{D5CDD505-2E9C-101B-9397-08002B2CF9AE}" pid="6" name="MSIP_Label_8b49abc7-59be-4d4c-a462-decca6d4dac9_SiteId">
    <vt:lpwstr>00758a75-d55f-4737-a49c-29f42e96b59b</vt:lpwstr>
  </property>
  <property fmtid="{D5CDD505-2E9C-101B-9397-08002B2CF9AE}" pid="7" name="MSIP_Label_8b49abc7-59be-4d4c-a462-decca6d4dac9_ActionId">
    <vt:lpwstr>5a64ddd8-9cd3-4c38-b1d8-54bddb11927c</vt:lpwstr>
  </property>
  <property fmtid="{D5CDD505-2E9C-101B-9397-08002B2CF9AE}" pid="8" name="MSIP_Label_8b49abc7-59be-4d4c-a462-decca6d4dac9_ContentBits">
    <vt:lpwstr>0</vt:lpwstr>
  </property>
</Properties>
</file>