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7"/>
  </p:notesMasterIdLst>
  <p:sldIdLst>
    <p:sldId id="256" r:id="rId2"/>
    <p:sldId id="295" r:id="rId3"/>
    <p:sldId id="296" r:id="rId4"/>
    <p:sldId id="297" r:id="rId5"/>
    <p:sldId id="298" r:id="rId6"/>
    <p:sldId id="299" r:id="rId7"/>
    <p:sldId id="294" r:id="rId8"/>
    <p:sldId id="300" r:id="rId9"/>
    <p:sldId id="301" r:id="rId10"/>
    <p:sldId id="302" r:id="rId11"/>
    <p:sldId id="304" r:id="rId12"/>
    <p:sldId id="305" r:id="rId13"/>
    <p:sldId id="303" r:id="rId14"/>
    <p:sldId id="306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1"/>
    <p:restoredTop sz="90634"/>
  </p:normalViewPr>
  <p:slideViewPr>
    <p:cSldViewPr snapToGrid="0" snapToObjects="1">
      <p:cViewPr varScale="1">
        <p:scale>
          <a:sx n="111" d="100"/>
          <a:sy n="111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EBC5-EC3D-4F48-930D-C3B06B0C32C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E1648-410E-5F43-A03E-67B2400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Speed, standardization, reference info that is defined ahead of time, robustness</a:t>
            </a:r>
            <a:r>
              <a:rPr lang="en-US"/>
              <a:t>,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Working with Range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9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8773-2B62-5F76-B3C9-EC31CE5C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FBD-8754-EFA8-956F-93DE970B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2 ranges that overlap is redundant data</a:t>
            </a:r>
          </a:p>
          <a:p>
            <a:r>
              <a:rPr lang="en-US" dirty="0"/>
              <a:t>You can </a:t>
            </a:r>
            <a:r>
              <a:rPr lang="en-US" i="1" dirty="0"/>
              <a:t>reduce</a:t>
            </a:r>
            <a:r>
              <a:rPr lang="en-US" dirty="0"/>
              <a:t> ranges to be more continuous, easier to manage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IRanges(start=sample(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(50),20), width=5)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May also want to know where there are gaps in the range data: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gaps(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5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885C-6938-25F7-5716-2AE618B9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1EE6-4880-A70B-1F62-C1235BEA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Maybe you want to know </a:t>
            </a:r>
            <a:r>
              <a:rPr lang="en-US" sz="2400" i="1" dirty="0"/>
              <a:t>where</a:t>
            </a:r>
            <a:r>
              <a:rPr lang="en-US" sz="2400" dirty="0"/>
              <a:t> the overlap is occurring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&lt;- IRanges(start=4, end=13)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&lt;- IRanges(start=12, end=17)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intersect(a, b)</a:t>
            </a:r>
          </a:p>
        </p:txBody>
      </p:sp>
    </p:spTree>
    <p:extLst>
      <p:ext uri="{BB962C8B-B14F-4D97-AF65-F5344CB8AC3E}">
        <p14:creationId xmlns:p14="http://schemas.microsoft.com/office/powerpoint/2010/main" val="207127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4D15-0A69-D994-2036-2C90E49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overlaps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AE22-1DCB-6925-366A-C1406A13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90" y="2096199"/>
            <a:ext cx="10314878" cy="3747384"/>
          </a:xfrm>
        </p:spPr>
        <p:txBody>
          <a:bodyPr>
            <a:normAutofit/>
          </a:bodyPr>
          <a:lstStyle/>
          <a:p>
            <a:r>
              <a:rPr lang="en-US" sz="2400" dirty="0"/>
              <a:t>Connects experimental data as aligned reads (i.e. organized sequences)</a:t>
            </a:r>
          </a:p>
          <a:p>
            <a:r>
              <a:rPr lang="en-US" sz="2400" dirty="0"/>
              <a:t>In RNA-seq, overlaps quantify cellular activity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IRanges(start=c(1, 26, 19, 11, 21, 7), end=c(16, 30, 19, 15, 24, 8), names=letters[1:6])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IRanges(start=c(1, 19, 10), end=c(5, 29, 16), names=letters[24:26])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findOverlaps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92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C272-E8F5-672D-A608-4F123291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AC09-FF82-A47D-EBEF-7CC823D9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16927"/>
            <a:ext cx="9489000" cy="42266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to want to search for ranges </a:t>
            </a:r>
            <a:r>
              <a:rPr lang="en-US" i="1" dirty="0"/>
              <a:t>near</a:t>
            </a:r>
            <a:r>
              <a:rPr lang="en-US" dirty="0"/>
              <a:t> a query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IRanges(start=6, end=13, name=‘query’)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IRanges(start=c(2, 4, 18, 19), end=c(4, 5, 21, 24), names=1:4)</a:t>
            </a:r>
          </a:p>
          <a:p>
            <a:r>
              <a:rPr lang="en-US" dirty="0"/>
              <a:t>Find the subject range closest to the query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nearest(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Find the subject range preceded by the query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precede(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Find the subject range followed by the query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5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EBBE-713D-635A-2586-2D222A53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seems so simple…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D3FD-77E1-7AA5-8D9E-07DADC9C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do we need specific tools for this?</a:t>
            </a:r>
          </a:p>
        </p:txBody>
      </p:sp>
    </p:spTree>
    <p:extLst>
      <p:ext uri="{BB962C8B-B14F-4D97-AF65-F5344CB8AC3E}">
        <p14:creationId xmlns:p14="http://schemas.microsoft.com/office/powerpoint/2010/main" val="208554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FB42-0FFF-7358-C340-16D159E4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9532-69FB-C526-47D1-BA4242B3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importance/utility of range data</a:t>
            </a:r>
          </a:p>
          <a:p>
            <a:r>
              <a:rPr lang="en-US" dirty="0"/>
              <a:t>Use the </a:t>
            </a:r>
            <a:r>
              <a:rPr lang="en-US" dirty="0" err="1"/>
              <a:t>IRange</a:t>
            </a:r>
            <a:r>
              <a:rPr lang="en-US" dirty="0"/>
              <a:t> package to:</a:t>
            </a:r>
          </a:p>
          <a:p>
            <a:pPr lvl="1"/>
            <a:r>
              <a:rPr lang="en-US" dirty="0"/>
              <a:t>define ranges</a:t>
            </a:r>
          </a:p>
          <a:p>
            <a:pPr lvl="1"/>
            <a:r>
              <a:rPr lang="en-US" dirty="0"/>
              <a:t>reduce range data</a:t>
            </a:r>
          </a:p>
          <a:p>
            <a:pPr lvl="1"/>
            <a:r>
              <a:rPr lang="en-US" dirty="0"/>
              <a:t>search for specific ranges</a:t>
            </a:r>
          </a:p>
          <a:p>
            <a:pPr lvl="1"/>
            <a:r>
              <a:rPr lang="en-US" dirty="0"/>
              <a:t>analyze overlaps in range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1686-2B62-789C-6513-4E944B66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of DNA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1430-E0BC-9949-501E-03EFA9A8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sequences represents a reference DNA molecule</a:t>
            </a:r>
          </a:p>
          <a:p>
            <a:r>
              <a:rPr lang="en-US" sz="2400" dirty="0"/>
              <a:t>These sequences act as a </a:t>
            </a:r>
            <a:r>
              <a:rPr lang="en-US" sz="2400" u="sng" dirty="0"/>
              <a:t>coordinate</a:t>
            </a:r>
            <a:r>
              <a:rPr lang="en-US" sz="2400" dirty="0"/>
              <a:t> </a:t>
            </a:r>
            <a:r>
              <a:rPr lang="en-US" sz="2400" u="sng" dirty="0"/>
              <a:t>system</a:t>
            </a:r>
          </a:p>
          <a:p>
            <a:r>
              <a:rPr lang="en-US" sz="2400" dirty="0"/>
              <a:t>Within a sequence, can describe a region as a </a:t>
            </a:r>
            <a:r>
              <a:rPr lang="en-US" sz="2400" u="sng" dirty="0"/>
              <a:t>range</a:t>
            </a:r>
            <a:br>
              <a:rPr lang="en-US" sz="2400" u="sng" dirty="0"/>
            </a:br>
            <a:r>
              <a:rPr lang="en-US" sz="2400" dirty="0"/>
              <a:t>AAGTCATCGCGTATTTCAGGATCTACGGAGACTAGCTAG</a:t>
            </a:r>
          </a:p>
          <a:p>
            <a:r>
              <a:rPr lang="en-US" sz="2400" dirty="0"/>
              <a:t>Many types of genomic data are linked to a certain range</a:t>
            </a: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C7C2F107-2988-FA19-49BC-9DD0AC5ED7CD}"/>
              </a:ext>
            </a:extLst>
          </p:cNvPr>
          <p:cNvSpPr/>
          <p:nvPr/>
        </p:nvSpPr>
        <p:spPr>
          <a:xfrm rot="5400000">
            <a:off x="2111339" y="3128485"/>
            <a:ext cx="148977" cy="2142162"/>
          </a:xfrm>
          <a:prstGeom prst="righ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81F-F274-F648-356D-FB67BF5D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in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58E4-97EA-B899-E8B8-9593AAF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 are how we specify a single subsequence on a chromosome sequence</a:t>
            </a:r>
          </a:p>
          <a:p>
            <a:r>
              <a:rPr lang="en-US" dirty="0"/>
              <a:t>Think of ranges like indexing a vector or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[1:30,]</a:t>
            </a:r>
          </a:p>
          <a:p>
            <a:pPr lvl="1"/>
            <a:r>
              <a:rPr lang="en-US" dirty="0"/>
              <a:t>like indexing, range data only give information about </a:t>
            </a:r>
            <a:r>
              <a:rPr lang="en-US" i="1" dirty="0"/>
              <a:t>that</a:t>
            </a:r>
            <a:r>
              <a:rPr lang="en-US" dirty="0"/>
              <a:t> specific sequence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988D099-E173-4206-455A-4CF17C64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2" y="4096415"/>
            <a:ext cx="7772400" cy="220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4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F592-9167-84F8-3A6E-C0059BF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genomic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67B6-AB93-101A-7FE1-72B75A9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 3 pieces of information: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200" dirty="0"/>
              <a:t>Range (focus of this chapter)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200" dirty="0"/>
              <a:t>Chromosome/sequence name (usually a number, e.g. CHR22)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200" dirty="0"/>
              <a:t>Strand (forward or reverse)</a:t>
            </a:r>
          </a:p>
        </p:txBody>
      </p:sp>
    </p:spTree>
    <p:extLst>
      <p:ext uri="{BB962C8B-B14F-4D97-AF65-F5344CB8AC3E}">
        <p14:creationId xmlns:p14="http://schemas.microsoft.com/office/powerpoint/2010/main" val="248589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3258-C17F-2615-2BF7-ACC2B903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D39B-6170-C8DC-5C1C-ED4E2A15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0-based [start, end)</a:t>
            </a:r>
          </a:p>
          <a:p>
            <a:r>
              <a:rPr lang="en-US" dirty="0"/>
              <a:t>1-based [start, end]*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FCFE70C-53CF-D672-0009-C098F6F1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48" y="3078271"/>
            <a:ext cx="7772400" cy="31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6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91C9-0C11-EBAF-CA47-D20F21EB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7911-F631-2492-B347-05D39E8F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Bioconductor, </a:t>
            </a:r>
            <a:r>
              <a:rPr lang="en-US" dirty="0" err="1"/>
              <a:t>GenomicRanges</a:t>
            </a:r>
            <a:r>
              <a:rPr lang="en-US" dirty="0"/>
              <a:t>, and </a:t>
            </a:r>
            <a:r>
              <a:rPr lang="en-US" dirty="0" err="1"/>
              <a:t>Irange</a:t>
            </a:r>
            <a:endParaRPr lang="en-US" dirty="0"/>
          </a:p>
          <a:p>
            <a:r>
              <a:rPr lang="en-US" dirty="0"/>
              <a:t>Work through toy examples</a:t>
            </a:r>
          </a:p>
          <a:p>
            <a:r>
              <a:rPr lang="en-US" dirty="0"/>
              <a:t>Basic operations</a:t>
            </a:r>
          </a:p>
          <a:p>
            <a:r>
              <a:rPr lang="en-US" dirty="0"/>
              <a:t>Finding overlapping ranges</a:t>
            </a:r>
          </a:p>
          <a:p>
            <a:r>
              <a:rPr lang="en-US" dirty="0"/>
              <a:t>Finding distance between ranges</a:t>
            </a:r>
          </a:p>
        </p:txBody>
      </p:sp>
    </p:spTree>
    <p:extLst>
      <p:ext uri="{BB962C8B-B14F-4D97-AF65-F5344CB8AC3E}">
        <p14:creationId xmlns:p14="http://schemas.microsoft.com/office/powerpoint/2010/main" val="219708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7D4D-8181-EF9B-C4E2-E6E26479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50A5-F749-FFE9-848B-3A6463B1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::install()</a:t>
            </a:r>
          </a:p>
          <a:p>
            <a:pPr marL="0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GenomicRanges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library(IRanges)</a:t>
            </a:r>
          </a:p>
        </p:txBody>
      </p:sp>
    </p:spTree>
    <p:extLst>
      <p:ext uri="{BB962C8B-B14F-4D97-AF65-F5344CB8AC3E}">
        <p14:creationId xmlns:p14="http://schemas.microsoft.com/office/powerpoint/2010/main" val="92247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4D42-2DD3-7A31-C086-95F47F44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1F22-07F7-259B-6B32-8C9F764A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50" y="2274619"/>
            <a:ext cx="9489000" cy="3747384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Define range by start/end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rng1 &lt;- IRanges(start=4, end=13)</a:t>
            </a:r>
          </a:p>
          <a:p>
            <a:r>
              <a:rPr lang="en-US" dirty="0">
                <a:cs typeface="Courier New" panose="02070309020205020404" pitchFamily="49" charset="0"/>
              </a:rPr>
              <a:t>Define range by start/length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rng2 &lt;- IRanges(start=4, width=3)</a:t>
            </a:r>
          </a:p>
          <a:p>
            <a:r>
              <a:rPr lang="en-US" dirty="0">
                <a:cs typeface="Courier New" panose="02070309020205020404" pitchFamily="49" charset="0"/>
              </a:rPr>
              <a:t>Define multiple ranges at once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IRanges(start=c(4, 7, 2, 20), end=c(13, 7, 2, 23))</a:t>
            </a:r>
          </a:p>
          <a:p>
            <a:r>
              <a:rPr lang="en-US" dirty="0">
                <a:cs typeface="Courier New" panose="02070309020205020404" pitchFamily="49" charset="0"/>
              </a:rPr>
              <a:t>Name ranges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names(x) &lt;- letters[1:4]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1740ADD-397C-4863-E03F-0D8139E9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940" y="374528"/>
            <a:ext cx="6696710" cy="22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7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48BD-99E7-0766-24D1-CA224E6C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952633"/>
          </a:xfrm>
        </p:spPr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4EF5-3469-B7F4-A966-6FC856E8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05415"/>
            <a:ext cx="9489000" cy="4338168"/>
          </a:xfrm>
        </p:spPr>
        <p:txBody>
          <a:bodyPr>
            <a:normAutofit/>
          </a:bodyPr>
          <a:lstStyle/>
          <a:p>
            <a:r>
              <a:rPr lang="en-US" dirty="0"/>
              <a:t>Grow/shrink a range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IRanges(start=c(40,80), end=c(67,114))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+ 4L</a:t>
            </a:r>
          </a:p>
          <a:p>
            <a:r>
              <a:rPr lang="en-US" dirty="0"/>
              <a:t>Restrict the neighborhood of ranges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IRanges(start=c(4, 6, 10, 12), width=13)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restrict(y, 5, 10)</a:t>
            </a:r>
          </a:p>
          <a:p>
            <a:r>
              <a:rPr lang="en-US" dirty="0"/>
              <a:t>Flank (find ranges immediately before/after)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flank(x, width=7)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flank(x, width=7, start=FALSE)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08423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12098</TotalTime>
  <Words>778</Words>
  <Application>Microsoft Macintosh PowerPoint</Application>
  <PresentationFormat>Widescreen</PresentationFormat>
  <Paragraphs>89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Elephant</vt:lpstr>
      <vt:lpstr>Univers Condensed</vt:lpstr>
      <vt:lpstr>MimeoVTI</vt:lpstr>
      <vt:lpstr>Working with Range Data</vt:lpstr>
      <vt:lpstr>Refresh of DNA sequences</vt:lpstr>
      <vt:lpstr>Ranges in bioinformatics</vt:lpstr>
      <vt:lpstr>Specify genomic position</vt:lpstr>
      <vt:lpstr>Range intervals</vt:lpstr>
      <vt:lpstr>Interactive Introduction</vt:lpstr>
      <vt:lpstr>Install packages</vt:lpstr>
      <vt:lpstr>Toy examples</vt:lpstr>
      <vt:lpstr>Basic operations</vt:lpstr>
      <vt:lpstr>Overlapping ranges</vt:lpstr>
      <vt:lpstr>Defining the overlap</vt:lpstr>
      <vt:lpstr>Finding overlaps</vt:lpstr>
      <vt:lpstr>Distance between ranges</vt:lpstr>
      <vt:lpstr>But this seems so simple…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25</cp:revision>
  <dcterms:created xsi:type="dcterms:W3CDTF">2022-07-07T22:59:19Z</dcterms:created>
  <dcterms:modified xsi:type="dcterms:W3CDTF">2022-10-25T16:24:04Z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2022-10-25T00:42:01Z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f30bc924-adab-457b-a284-514f3b42b4f5</vt:lpwstr>
  </property>
  <property fmtid="{D5CDD505-2E9C-101B-9397-08002B2CF9AE}" pid="8" name="MSIP_Label_8b49abc7-59be-4d4c-a462-decca6d4dac9_ContentBits">
    <vt:lpwstr>0</vt:lpwstr>
  </property>
</Properties>
</file>