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2" r:id="rId19"/>
    <p:sldId id="274" r:id="rId20"/>
    <p:sldId id="275" r:id="rId21"/>
    <p:sldId id="291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73" r:id="rId30"/>
    <p:sldId id="283" r:id="rId31"/>
    <p:sldId id="284" r:id="rId32"/>
    <p:sldId id="285" r:id="rId33"/>
    <p:sldId id="286" r:id="rId34"/>
    <p:sldId id="289" r:id="rId35"/>
    <p:sldId id="290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/>
    <p:restoredTop sz="88592"/>
  </p:normalViewPr>
  <p:slideViewPr>
    <p:cSldViewPr snapToGrid="0" snapToObjects="1">
      <p:cViewPr varScale="1">
        <p:scale>
          <a:sx n="109" d="100"/>
          <a:sy n="109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Robust: to eliminate outside factors</a:t>
            </a:r>
          </a:p>
          <a:p>
            <a:r>
              <a:rPr lang="en-US" dirty="0"/>
              <a:t>Reproducible: proves truth of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6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9dcAGaVU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Ideology: Data Skills, Robust and Reproducible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1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F01-1B45-488C-4FAE-2A2EA72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 silico</a:t>
            </a:r>
            <a:r>
              <a:rPr lang="en-US" dirty="0"/>
              <a:t> reproducibility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497A-0192-D336-B6F9-E7B984E5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1878345"/>
            <a:ext cx="10152529" cy="3965238"/>
          </a:xfrm>
        </p:spPr>
        <p:txBody>
          <a:bodyPr>
            <a:normAutofit/>
          </a:bodyPr>
          <a:lstStyle/>
          <a:p>
            <a:r>
              <a:rPr lang="en-US" sz="2400" dirty="0"/>
              <a:t>More than just functional code</a:t>
            </a:r>
          </a:p>
          <a:p>
            <a:r>
              <a:rPr lang="en-US" sz="2400" dirty="0"/>
              <a:t>Relies on details about the software versions, when data was downloaded, etc.</a:t>
            </a:r>
          </a:p>
          <a:p>
            <a:r>
              <a:rPr lang="en-US" sz="2400" b="1" dirty="0"/>
              <a:t>Metadata</a:t>
            </a:r>
            <a:r>
              <a:rPr lang="en-US" sz="2400" dirty="0"/>
              <a:t>: data about the 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25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FB4B-C98C-1841-EEAC-0FFA0391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Think-Pair-Share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EA8B-B906-B7A8-9B56-C10A9744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pitfalls of </a:t>
            </a:r>
            <a:r>
              <a:rPr lang="en-US" sz="2400" i="1" dirty="0"/>
              <a:t>in silico</a:t>
            </a:r>
            <a:r>
              <a:rPr lang="en-US" sz="2400" dirty="0"/>
              <a:t> reproduction? (1 min)</a:t>
            </a:r>
          </a:p>
          <a:p>
            <a:r>
              <a:rPr lang="en-US" sz="2400" dirty="0"/>
              <a:t>Share with a neighbor, think of solutions to pitfalls (2 min)</a:t>
            </a:r>
          </a:p>
        </p:txBody>
      </p:sp>
    </p:spTree>
    <p:extLst>
      <p:ext uri="{BB962C8B-B14F-4D97-AF65-F5344CB8AC3E}">
        <p14:creationId xmlns:p14="http://schemas.microsoft.com/office/powerpoint/2010/main" val="32136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ED0E-D127-68FC-1B0F-5E21C780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7727-2FCA-9BD2-6D5A-01692F36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2096199"/>
            <a:ext cx="9899942" cy="3747384"/>
          </a:xfrm>
        </p:spPr>
        <p:txBody>
          <a:bodyPr>
            <a:normAutofit/>
          </a:bodyPr>
          <a:lstStyle/>
          <a:p>
            <a:r>
              <a:rPr lang="en-US" sz="2400" dirty="0"/>
              <a:t>“Common errors are simple, and simple errors are common” (</a:t>
            </a:r>
            <a:r>
              <a:rPr lang="en-US" sz="2400" dirty="0" err="1"/>
              <a:t>Baggerly</a:t>
            </a:r>
            <a:r>
              <a:rPr lang="en-US" sz="2400" dirty="0"/>
              <a:t> and Coombes)</a:t>
            </a:r>
          </a:p>
          <a:p>
            <a:r>
              <a:rPr lang="en-US" sz="2400" b="1" dirty="0"/>
              <a:t>Silent errors</a:t>
            </a:r>
            <a:r>
              <a:rPr lang="en-US" sz="2400" dirty="0"/>
              <a:t> – when programs produce (erroneous) output instead of giving an error message</a:t>
            </a:r>
          </a:p>
          <a:p>
            <a:r>
              <a:rPr lang="en-US" sz="2400" dirty="0"/>
              <a:t>Important to be able to identify</a:t>
            </a:r>
          </a:p>
        </p:txBody>
      </p:sp>
    </p:spTree>
    <p:extLst>
      <p:ext uri="{BB962C8B-B14F-4D97-AF65-F5344CB8AC3E}">
        <p14:creationId xmlns:p14="http://schemas.microsoft.com/office/powerpoint/2010/main" val="17145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03AB-3EE0-B38B-9A66-A9DAA6D0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E3FE-5125-483C-254A-59911512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Produces prohibitively large intermedia data</a:t>
            </a:r>
          </a:p>
          <a:p>
            <a:r>
              <a:rPr lang="en-US" sz="2400" dirty="0"/>
              <a:t>Multiple steps</a:t>
            </a:r>
          </a:p>
          <a:p>
            <a:r>
              <a:rPr lang="en-US" sz="2400" dirty="0"/>
              <a:t>Impossible to form strong prior expectations*</a:t>
            </a:r>
          </a:p>
          <a:p>
            <a:r>
              <a:rPr lang="en-US" sz="2400" dirty="0"/>
              <a:t>Can be specific to system of interest</a:t>
            </a:r>
          </a:p>
        </p:txBody>
      </p:sp>
    </p:spTree>
    <p:extLst>
      <p:ext uri="{BB962C8B-B14F-4D97-AF65-F5344CB8AC3E}">
        <p14:creationId xmlns:p14="http://schemas.microsoft.com/office/powerpoint/2010/main" val="12150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A95C-A4E5-21E7-DCB3-71DBD5E8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Murphy’s Law of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62A0-219E-CA19-7B16-AFEBD9BC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OG: whatever can go wrong, will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You’ll have to run analysis multiple times, usually because of an upstream bug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You’ll look at previous work and be utterly flabbergasted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There’s typo somewhere and you can’t find it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8AC9-EFFD-6DBE-6DE8-1B972B9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 of Bioinformatics: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617-A862-CE32-B3FE-DBC47FA2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/>
              <a:t>NEVER TRUST YOUR TOOLS (OR DATA)</a:t>
            </a:r>
          </a:p>
        </p:txBody>
      </p:sp>
    </p:spTree>
    <p:extLst>
      <p:ext uri="{BB962C8B-B14F-4D97-AF65-F5344CB8AC3E}">
        <p14:creationId xmlns:p14="http://schemas.microsoft.com/office/powerpoint/2010/main" val="419558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47F4-530C-61A2-9D20-EA31CF22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“Duke saga”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CF912-3BED-30CD-4211-49F5240B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https://www.youtube.com/watch?v=eV9dcAGaVU8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99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8F17-DE1D-89B6-F9E7-287ACA1B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Duke saga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96DB-F7CC-E318-086B-5C970D6D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was the proposed treatment a big deal in the first place?</a:t>
            </a:r>
          </a:p>
          <a:p>
            <a:r>
              <a:rPr lang="en-US" sz="2400" dirty="0"/>
              <a:t>Why did it take so long to find the mistake?</a:t>
            </a:r>
          </a:p>
          <a:p>
            <a:r>
              <a:rPr lang="en-US" sz="2400" dirty="0"/>
              <a:t>Is there anything that could have prevented this?</a:t>
            </a:r>
          </a:p>
        </p:txBody>
      </p:sp>
    </p:spTree>
    <p:extLst>
      <p:ext uri="{BB962C8B-B14F-4D97-AF65-F5344CB8AC3E}">
        <p14:creationId xmlns:p14="http://schemas.microsoft.com/office/powerpoint/2010/main" val="39806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F13-06B2-0764-F9D5-3B3C20FA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3B5-F2ED-F966-05E3-8202FECC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78345"/>
            <a:ext cx="9631001" cy="42090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Pay attention to experimental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code for humans, data for computers*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your computer to the work for you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assumptions/bias loud and proud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code, or let code test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existing libraries when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Treat data as read-only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Spend time developing frequently used scripts into tools (Intro to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data prove it’s high quality</a:t>
            </a:r>
          </a:p>
        </p:txBody>
      </p:sp>
    </p:spTree>
    <p:extLst>
      <p:ext uri="{BB962C8B-B14F-4D97-AF65-F5344CB8AC3E}">
        <p14:creationId xmlns:p14="http://schemas.microsoft.com/office/powerpoint/2010/main" val="24265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C661-99B0-36EF-1896-182138C4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4495-FF2B-BAC3-4A2B-8E993BF3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Well defined hypothesis, clear independent/dependent variables, methods</a:t>
            </a:r>
          </a:p>
          <a:p>
            <a:r>
              <a:rPr lang="en-US" sz="2400" dirty="0"/>
              <a:t>Foundation for analysis</a:t>
            </a:r>
          </a:p>
          <a:p>
            <a:r>
              <a:rPr lang="en-US" sz="2400" dirty="0"/>
              <a:t>Bad experiment </a:t>
            </a:r>
            <a:r>
              <a:rPr lang="en-US" sz="2400" dirty="0">
                <a:sym typeface="Wingdings" pitchFamily="2" charset="2"/>
              </a:rPr>
              <a:t> wasted analysis</a:t>
            </a:r>
          </a:p>
          <a:p>
            <a:r>
              <a:rPr lang="en-US" sz="2400" dirty="0">
                <a:sym typeface="Wingdings" pitchFamily="2" charset="2"/>
              </a:rPr>
              <a:t>Great experiment  suggests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5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2C565-3006-22AC-AF45-A2BF1784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en-US" sz="3700"/>
              <a:t>What is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CADC-6F37-71A6-6FCB-8B8DF05A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4" y="2096199"/>
            <a:ext cx="6051792" cy="374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“Bioinformatics is defined as the application of tools of computation and analysis to the capture and interpretation of biological data.” (</a:t>
            </a:r>
            <a:r>
              <a:rPr lang="en-US" sz="2400" dirty="0" err="1"/>
              <a:t>Bayat</a:t>
            </a:r>
            <a:r>
              <a:rPr lang="en-US" sz="2400" dirty="0"/>
              <a:t>, 2002)</a:t>
            </a:r>
          </a:p>
          <a:p>
            <a:pPr marL="0" indent="0">
              <a:buNone/>
            </a:pPr>
            <a:r>
              <a:rPr lang="en-US" sz="2400" dirty="0"/>
              <a:t>“Bioinformatics is the science of analyzing heaps of data” (Hansen, 2022)</a:t>
            </a:r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1D9A04E0-ED18-B682-1087-782909E3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3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088E-4ABD-AAF1-4E79-F736EF0F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Code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7850-CEBE-4B6C-5DA7-345BB521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“Debugging is twice as hard as writing code in the first place…” (Kernighan)</a:t>
            </a:r>
          </a:p>
          <a:p>
            <a:r>
              <a:rPr lang="en-US" sz="2400" dirty="0"/>
              <a:t>Code should be built in a way that’s easy to pick up and work with</a:t>
            </a:r>
          </a:p>
          <a:p>
            <a:pPr lvl="1"/>
            <a:r>
              <a:rPr lang="en-US" sz="2200" dirty="0"/>
              <a:t>looking at it for the first time or continuing work</a:t>
            </a:r>
          </a:p>
          <a:p>
            <a:r>
              <a:rPr lang="en-US" sz="2400" dirty="0"/>
              <a:t>Style guides help with consistency</a:t>
            </a:r>
          </a:p>
          <a:p>
            <a:r>
              <a:rPr lang="en-US" sz="2400" dirty="0"/>
              <a:t>Helps with reproducibility </a:t>
            </a:r>
          </a:p>
        </p:txBody>
      </p:sp>
    </p:spTree>
    <p:extLst>
      <p:ext uri="{BB962C8B-B14F-4D97-AF65-F5344CB8AC3E}">
        <p14:creationId xmlns:p14="http://schemas.microsoft.com/office/powerpoint/2010/main" val="6203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088E-4ABD-AAF1-4E79-F736EF0F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Data for computers*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7850-CEBE-4B6C-5DA7-345BB521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computer is handling the data, so its functionality matters most</a:t>
            </a:r>
          </a:p>
          <a:p>
            <a:r>
              <a:rPr lang="en-US" sz="2400" dirty="0"/>
              <a:t>Computers do not “read” as humans do</a:t>
            </a:r>
          </a:p>
          <a:p>
            <a:r>
              <a:rPr lang="en-US" sz="2400" dirty="0"/>
              <a:t>*Can require intermediate transformation</a:t>
            </a:r>
          </a:p>
          <a:p>
            <a:pPr lvl="1"/>
            <a:r>
              <a:rPr lang="en-US" sz="2200" dirty="0"/>
              <a:t>Tools exist to automate this process</a:t>
            </a:r>
          </a:p>
        </p:txBody>
      </p:sp>
    </p:spTree>
    <p:extLst>
      <p:ext uri="{BB962C8B-B14F-4D97-AF65-F5344CB8AC3E}">
        <p14:creationId xmlns:p14="http://schemas.microsoft.com/office/powerpoint/2010/main" val="32275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508-DBDF-90A3-78DA-B71F9906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Let the computer do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B2D9-CC5B-9483-C110-50DFB541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Automate as much as possible</a:t>
            </a:r>
          </a:p>
          <a:p>
            <a:r>
              <a:rPr lang="en-US" sz="2400" dirty="0"/>
              <a:t>Minimize probability of human error</a:t>
            </a:r>
          </a:p>
          <a:p>
            <a:r>
              <a:rPr lang="en-US" sz="2400" dirty="0"/>
              <a:t>Save your effort for more important tasks</a:t>
            </a:r>
          </a:p>
          <a:p>
            <a:r>
              <a:rPr lang="en-US" sz="2400" dirty="0"/>
              <a:t>This does require some forethought (Chapter 2)</a:t>
            </a:r>
          </a:p>
        </p:txBody>
      </p:sp>
    </p:spTree>
    <p:extLst>
      <p:ext uri="{BB962C8B-B14F-4D97-AF65-F5344CB8AC3E}">
        <p14:creationId xmlns:p14="http://schemas.microsoft.com/office/powerpoint/2010/main" val="23951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B9F-217C-B718-4FBB-A118D8D9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Declare assumptions/bias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B2A-EAD7-E734-EFD4-48EF45F9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All</a:t>
            </a:r>
            <a:r>
              <a:rPr lang="en-US" sz="2400" dirty="0"/>
              <a:t> code is written with assumptions</a:t>
            </a:r>
          </a:p>
          <a:p>
            <a:r>
              <a:rPr lang="en-US" sz="2400" dirty="0"/>
              <a:t>Not all users make the same assumptions</a:t>
            </a:r>
          </a:p>
          <a:p>
            <a:r>
              <a:rPr lang="en-US" sz="2400" dirty="0"/>
              <a:t>Some assumptions can make errors (if/else)</a:t>
            </a:r>
          </a:p>
          <a:p>
            <a:r>
              <a:rPr lang="en-US" sz="2400" dirty="0"/>
              <a:t>Can write in checks to stop is assumption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220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3CB1-0844-13BC-EE5D-B194381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Test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BC54-6E62-D93C-392E-63C29E1E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show that code works by trying to make it fail</a:t>
            </a:r>
          </a:p>
          <a:p>
            <a:r>
              <a:rPr lang="en-US" sz="2400" dirty="0"/>
              <a:t>Test early, test often</a:t>
            </a:r>
          </a:p>
          <a:p>
            <a:r>
              <a:rPr lang="en-US" sz="2400" dirty="0"/>
              <a:t>Testing code by hand takes multiple users and a lot of time</a:t>
            </a:r>
          </a:p>
          <a:p>
            <a:r>
              <a:rPr lang="en-US" sz="2400" dirty="0"/>
              <a:t>Writing code to test code is faster, less subjective</a:t>
            </a:r>
          </a:p>
          <a:p>
            <a:r>
              <a:rPr lang="en-US" sz="2400" dirty="0"/>
              <a:t>Strangers are much better at finding errors than you 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0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8A29-54CE-B066-807E-EFC5030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Use existing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2BD5-6125-835D-4342-332434FD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Remember </a:t>
            </a:r>
            <a:r>
              <a:rPr lang="en-US" sz="2400" b="1" dirty="0"/>
              <a:t>Rule #1</a:t>
            </a:r>
            <a:endParaRPr lang="en-US" sz="2400" dirty="0"/>
          </a:p>
          <a:p>
            <a:r>
              <a:rPr lang="en-US" sz="2400" b="1" dirty="0"/>
              <a:t>Rule #2: </a:t>
            </a:r>
            <a:r>
              <a:rPr lang="en-US" sz="2400" dirty="0"/>
              <a:t>Spend your time where it will make the most impact</a:t>
            </a:r>
            <a:endParaRPr lang="en-US" sz="2400" b="1" dirty="0"/>
          </a:p>
          <a:p>
            <a:r>
              <a:rPr lang="en-US" sz="2400" dirty="0"/>
              <a:t>Someone else has already done the debugging (you hope)</a:t>
            </a:r>
          </a:p>
          <a:p>
            <a:r>
              <a:rPr lang="en-US" sz="2400" dirty="0"/>
              <a:t>Being able to search through existing libraries is a vital skill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5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237-C845-31FE-432A-24E87130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Data is read-only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EFF8-3F67-0AA5-71B5-93A92497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Rule #3: </a:t>
            </a:r>
            <a:r>
              <a:rPr lang="en-US" sz="2400" dirty="0"/>
              <a:t>Never edit the data file!</a:t>
            </a:r>
          </a:p>
          <a:p>
            <a:r>
              <a:rPr lang="en-US" sz="2400" dirty="0"/>
              <a:t>Too easy to write over data (fabrication)</a:t>
            </a:r>
          </a:p>
          <a:p>
            <a:r>
              <a:rPr lang="en-US" sz="2400" dirty="0"/>
              <a:t>Editing original files inevitably causes data loss</a:t>
            </a:r>
          </a:p>
          <a:p>
            <a:r>
              <a:rPr lang="en-US" sz="2400" dirty="0"/>
              <a:t>Very easy to use a temporary copy in the code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41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547-97B0-A521-C9B9-D23EFF72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Develop frequently used scripts into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CE35-8315-50C4-D64C-49A7B35D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</a:t>
            </a:r>
            <a:r>
              <a:rPr lang="en-US" sz="2400" b="1" dirty="0"/>
              <a:t>Rule #2</a:t>
            </a:r>
          </a:p>
          <a:p>
            <a:r>
              <a:rPr lang="en-US" sz="2400" dirty="0"/>
              <a:t>Scripts are usually informal, tools cleaner and more functional</a:t>
            </a:r>
          </a:p>
          <a:p>
            <a:r>
              <a:rPr lang="en-US" sz="2400" dirty="0"/>
              <a:t>Fewer chances for errors</a:t>
            </a:r>
          </a:p>
          <a:p>
            <a:r>
              <a:rPr lang="en-US" sz="2400" dirty="0"/>
              <a:t>Can be shared with collaborators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9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E92A-09BF-FD44-89E4-9E68713B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Let data prove its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2FC2-3173-1B43-F8FE-633398B4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 is </a:t>
            </a:r>
            <a:r>
              <a:rPr lang="en-US" sz="2400" i="1" dirty="0"/>
              <a:t>part</a:t>
            </a:r>
            <a:r>
              <a:rPr lang="en-US" sz="2400" dirty="0"/>
              <a:t> of the experiment, not a supplement to</a:t>
            </a:r>
          </a:p>
          <a:p>
            <a:r>
              <a:rPr lang="en-US" sz="2400" b="1" dirty="0"/>
              <a:t>Exploratory Data Analysis (EDA)</a:t>
            </a:r>
            <a:r>
              <a:rPr lang="en-US" sz="2400" dirty="0"/>
              <a:t>: method by which data quality is determined (Chapter 8)</a:t>
            </a:r>
          </a:p>
          <a:p>
            <a:r>
              <a:rPr lang="en-US" sz="2400" dirty="0"/>
              <a:t>Analyze not just the output data, but input data as well</a:t>
            </a:r>
          </a:p>
        </p:txBody>
      </p:sp>
    </p:spTree>
    <p:extLst>
      <p:ext uri="{BB962C8B-B14F-4D97-AF65-F5344CB8AC3E}">
        <p14:creationId xmlns:p14="http://schemas.microsoft.com/office/powerpoint/2010/main" val="32904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6EC3-E945-347B-A02C-CB57E7BA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D74A-407D-C61D-8393-32AD5D6A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Release your code &amp; data*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 </a:t>
            </a:r>
            <a:r>
              <a:rPr lang="en-US" u="sng" dirty="0"/>
              <a:t>everything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figures and statistics using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code as documentation (comments, git)</a:t>
            </a:r>
          </a:p>
        </p:txBody>
      </p:sp>
    </p:spTree>
    <p:extLst>
      <p:ext uri="{BB962C8B-B14F-4D97-AF65-F5344CB8AC3E}">
        <p14:creationId xmlns:p14="http://schemas.microsoft.com/office/powerpoint/2010/main" val="12293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E15E-DA17-3827-584F-AC299C9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593-1F22-1A3C-BF0A-AA0290A0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Frequently used with genomics data</a:t>
            </a:r>
          </a:p>
          <a:p>
            <a:pPr lvl="1"/>
            <a:r>
              <a:rPr lang="en-US" sz="2400" dirty="0"/>
              <a:t>ATCTCTTGGCTCCAGCATCGATGAAGAACGCA</a:t>
            </a:r>
          </a:p>
          <a:p>
            <a:r>
              <a:rPr lang="en-US" sz="2800" dirty="0"/>
              <a:t>Methods can also be applied to microbiology, world modeling systems, etc.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2EBC8-F9FA-5FDA-7A3F-AB07F5D6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1531294"/>
            <a:ext cx="12123497" cy="5130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1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D979-DDB3-7F1D-ECF8-A05F695E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Release code &amp; data*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A411-CC3D-EF92-CB00-356E2A66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Transparency is part of reproducible and robust research</a:t>
            </a:r>
          </a:p>
          <a:p>
            <a:r>
              <a:rPr lang="en-US" sz="2400" dirty="0"/>
              <a:t>Creates good benchmarking input</a:t>
            </a:r>
          </a:p>
          <a:p>
            <a:r>
              <a:rPr lang="en-US" sz="2400" b="1" dirty="0"/>
              <a:t>Benchmark</a:t>
            </a:r>
            <a:r>
              <a:rPr lang="en-US" sz="2400" dirty="0"/>
              <a:t>: a point of reference against which code can be validated</a:t>
            </a:r>
          </a:p>
          <a:p>
            <a:pPr lvl="1"/>
            <a:r>
              <a:rPr lang="en-US" sz="2000" dirty="0"/>
              <a:t>Simple input to prove functionality </a:t>
            </a:r>
          </a:p>
          <a:p>
            <a:r>
              <a:rPr lang="en-US" sz="2400" dirty="0"/>
              <a:t>Sometimes depends on publication timeline</a:t>
            </a:r>
          </a:p>
        </p:txBody>
      </p:sp>
    </p:spTree>
    <p:extLst>
      <p:ext uri="{BB962C8B-B14F-4D97-AF65-F5344CB8AC3E}">
        <p14:creationId xmlns:p14="http://schemas.microsoft.com/office/powerpoint/2010/main" val="31538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F40A-B48B-EDAC-3DE0-2CC6CD2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Document everything (yes everything)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6844-93A1-C007-F2BD-716C65C2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Makes code accessible to other users</a:t>
            </a:r>
          </a:p>
          <a:p>
            <a:r>
              <a:rPr lang="en-US" sz="2400" dirty="0"/>
              <a:t>Shows how to reproduce results</a:t>
            </a:r>
          </a:p>
          <a:p>
            <a:r>
              <a:rPr lang="en-US" sz="2400" dirty="0"/>
              <a:t>Helps prove robustness of code</a:t>
            </a:r>
          </a:p>
          <a:p>
            <a:r>
              <a:rPr lang="en-US" sz="2400" dirty="0"/>
              <a:t>Help track down errors</a:t>
            </a:r>
          </a:p>
        </p:txBody>
      </p:sp>
    </p:spTree>
    <p:extLst>
      <p:ext uri="{BB962C8B-B14F-4D97-AF65-F5344CB8AC3E}">
        <p14:creationId xmlns:p14="http://schemas.microsoft.com/office/powerpoint/2010/main" val="35186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6157-F69F-7538-5155-01B8479A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Make figures 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FEFC-B7FE-D8D3-0D63-04570F85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Makes figures fast and consistent</a:t>
            </a:r>
          </a:p>
          <a:p>
            <a:r>
              <a:rPr lang="en-US" sz="2400" dirty="0"/>
              <a:t>No need to copy data</a:t>
            </a:r>
          </a:p>
          <a:p>
            <a:r>
              <a:rPr lang="en-US" sz="2400" dirty="0"/>
              <a:t>Make changes more easily (once you learn the process)</a:t>
            </a:r>
          </a:p>
        </p:txBody>
      </p:sp>
    </p:spTree>
    <p:extLst>
      <p:ext uri="{BB962C8B-B14F-4D97-AF65-F5344CB8AC3E}">
        <p14:creationId xmlns:p14="http://schemas.microsoft.com/office/powerpoint/2010/main" val="18142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5FF6-C96D-C078-56B6-3503D10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Code as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18C9-7D4A-1C2B-BCC8-B040C5FB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farther away your documentation is from what it’s documenting, the less accessible the code is</a:t>
            </a:r>
          </a:p>
          <a:p>
            <a:r>
              <a:rPr lang="en-US" sz="2400" dirty="0"/>
              <a:t>Comments help users follow the algorithm</a:t>
            </a:r>
          </a:p>
          <a:p>
            <a:r>
              <a:rPr lang="en-US" sz="2400" dirty="0"/>
              <a:t>README files and other documentation guide user</a:t>
            </a:r>
          </a:p>
          <a:p>
            <a:r>
              <a:rPr lang="en-US" sz="2400" i="1" dirty="0"/>
              <a:t>git</a:t>
            </a:r>
            <a:r>
              <a:rPr lang="en-US" sz="2400" dirty="0"/>
              <a:t> documents the versions of codes (Chapter 5)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813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25B-763B-F8B6-2C8D-CCEFE9B5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EED8-C492-35FC-C122-4B24F9D6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Chapter 2: Setting up and Managing a Bioinformatics Project</a:t>
            </a:r>
          </a:p>
          <a:p>
            <a:r>
              <a:rPr lang="en-US" sz="2600" dirty="0"/>
              <a:t>Learn how to organize your work to make your (and my) life easier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525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B42-0FFF-7358-C340-16D159E4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Onboarding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9532-69FB-C526-47D1-BA4242B3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dirty="0"/>
              <a:t>Become familiar with RStudio and software</a:t>
            </a:r>
          </a:p>
          <a:p>
            <a:r>
              <a:rPr lang="en-US" dirty="0"/>
              <a:t>Practice reading and following code, be able to make changes in existing script</a:t>
            </a:r>
          </a:p>
          <a:p>
            <a:r>
              <a:rPr lang="en-US" dirty="0"/>
              <a:t>Practice identifying what is robust and reproducible</a:t>
            </a:r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7658-C754-9E42-96EB-9FCCF160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0CCE-0A1D-3D9C-E931-53043BFB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VS reproducible</a:t>
            </a:r>
          </a:p>
          <a:p>
            <a:pPr marL="0" indent="0">
              <a:buNone/>
            </a:pPr>
            <a:r>
              <a:rPr lang="en-US" dirty="0"/>
              <a:t>Robust: eliminate outside factors and show direct causation </a:t>
            </a:r>
          </a:p>
          <a:p>
            <a:pPr marL="0" indent="0">
              <a:buNone/>
            </a:pPr>
            <a:r>
              <a:rPr lang="en-US" dirty="0"/>
              <a:t>Reproducible: proving truth of results that its not a fluke </a:t>
            </a:r>
          </a:p>
        </p:txBody>
      </p:sp>
    </p:spTree>
    <p:extLst>
      <p:ext uri="{BB962C8B-B14F-4D97-AF65-F5344CB8AC3E}">
        <p14:creationId xmlns:p14="http://schemas.microsoft.com/office/powerpoint/2010/main" val="113907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849FEA-C851-7665-809E-AEDC70A87C8A}"/>
              </a:ext>
            </a:extLst>
          </p:cNvPr>
          <p:cNvGrpSpPr/>
          <p:nvPr/>
        </p:nvGrpSpPr>
        <p:grpSpPr>
          <a:xfrm>
            <a:off x="720612" y="1393371"/>
            <a:ext cx="9709375" cy="4071257"/>
            <a:chOff x="1241312" y="1393371"/>
            <a:chExt cx="9709375" cy="4071257"/>
          </a:xfrm>
        </p:grpSpPr>
        <p:pic>
          <p:nvPicPr>
            <p:cNvPr id="5" name="Picture 4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66D781B4-18EA-2A19-75CF-42C5EA547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455"/>
            <a:stretch/>
          </p:blipFill>
          <p:spPr>
            <a:xfrm>
              <a:off x="1241312" y="1393371"/>
              <a:ext cx="9709375" cy="40712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D3F3D0-78FF-CDF7-3376-6891D43E7FAC}"/>
                </a:ext>
              </a:extLst>
            </p:cNvPr>
            <p:cNvSpPr txBox="1"/>
            <p:nvPr/>
          </p:nvSpPr>
          <p:spPr>
            <a:xfrm>
              <a:off x="8418179" y="4750467"/>
              <a:ext cx="1468771" cy="40011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>
                  <a:solidFill>
                    <a:srgbClr val="FEE646"/>
                  </a:solidFill>
                </a:rPr>
                <a:t>bioinformatics</a:t>
              </a:r>
            </a:p>
          </p:txBody>
        </p:sp>
      </p:grp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AB54D9D-5DD8-FF67-AA92-40FF36B8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61" y="133349"/>
            <a:ext cx="6642875" cy="6591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08BA99-326F-BCEB-BAF0-6437B671C4BD}"/>
              </a:ext>
            </a:extLst>
          </p:cNvPr>
          <p:cNvSpPr txBox="1"/>
          <p:nvPr/>
        </p:nvSpPr>
        <p:spPr>
          <a:xfrm>
            <a:off x="8820537" y="6504802"/>
            <a:ext cx="146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2015 Vince Buffalo</a:t>
            </a:r>
          </a:p>
        </p:txBody>
      </p:sp>
    </p:spTree>
    <p:extLst>
      <p:ext uri="{BB962C8B-B14F-4D97-AF65-F5344CB8AC3E}">
        <p14:creationId xmlns:p14="http://schemas.microsoft.com/office/powerpoint/2010/main" val="26848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B642-9649-4AAB-A3AE-15C88510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excess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ED07-03FB-623C-CE01-F1ABA96F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Moore’s Law</a:t>
            </a:r>
            <a:r>
              <a:rPr lang="en-US" sz="2400" dirty="0"/>
              <a:t> – the number of transistors in computer chips doubles every ~2 years</a:t>
            </a:r>
          </a:p>
          <a:p>
            <a:pPr lvl="1"/>
            <a:r>
              <a:rPr lang="en-US" sz="2000" dirty="0"/>
              <a:t>Faster speeds, more RAM, more powerful computers</a:t>
            </a:r>
          </a:p>
          <a:p>
            <a:r>
              <a:rPr lang="en-US" sz="2400" dirty="0"/>
              <a:t>Bioinformatics tools are built to address the growing data knowledge base</a:t>
            </a:r>
          </a:p>
          <a:p>
            <a:pPr lvl="1"/>
            <a:r>
              <a:rPr lang="en-US" sz="2000" dirty="0"/>
              <a:t>Too many tools, not properly benchmarked</a:t>
            </a:r>
          </a:p>
        </p:txBody>
      </p:sp>
    </p:spTree>
    <p:extLst>
      <p:ext uri="{BB962C8B-B14F-4D97-AF65-F5344CB8AC3E}">
        <p14:creationId xmlns:p14="http://schemas.microsoft.com/office/powerpoint/2010/main" val="18786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834A-BC81-242C-B6CA-10A90D11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course &amp;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FAEF-BBD0-DF3C-22F8-E0A3A60C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78346"/>
            <a:ext cx="9489000" cy="42131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Focus on skills rather than software</a:t>
            </a:r>
          </a:p>
          <a:p>
            <a:r>
              <a:rPr lang="en-US" sz="2400" dirty="0"/>
              <a:t>Explore and extract meaning from large, complex datasets</a:t>
            </a:r>
          </a:p>
          <a:p>
            <a:r>
              <a:rPr lang="en-US" sz="2400" dirty="0"/>
              <a:t>Building your toolbox:</a:t>
            </a:r>
          </a:p>
          <a:p>
            <a:pPr lvl="1"/>
            <a:r>
              <a:rPr lang="en-US" sz="2200" dirty="0"/>
              <a:t>Know basic programming </a:t>
            </a:r>
            <a:r>
              <a:rPr lang="en-US" sz="2200"/>
              <a:t>language (R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Use text editor</a:t>
            </a:r>
          </a:p>
          <a:p>
            <a:pPr lvl="1"/>
            <a:r>
              <a:rPr lang="en-US" sz="2200" dirty="0"/>
              <a:t>Basic Unix commands</a:t>
            </a:r>
          </a:p>
          <a:p>
            <a:pPr lvl="1"/>
            <a:r>
              <a:rPr lang="en-US" sz="2200" dirty="0"/>
              <a:t>Basic Biology</a:t>
            </a:r>
          </a:p>
          <a:p>
            <a:pPr lvl="1"/>
            <a:r>
              <a:rPr lang="en-US" sz="2200" dirty="0"/>
              <a:t>Basic regular expressions</a:t>
            </a:r>
          </a:p>
          <a:p>
            <a:pPr lvl="1"/>
            <a:r>
              <a:rPr lang="en-US" sz="2200" dirty="0"/>
              <a:t>Find help and read documentation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75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891F-74D5-11F2-EF20-49B4ABE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94C1-9055-FFAB-D2C1-33DA6A1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“The set of computational skills that give you the ability to quickly improvise a way of looking at complex datasets, using a well-known set of tools”</a:t>
            </a:r>
          </a:p>
          <a:p>
            <a:r>
              <a:rPr lang="en-US" sz="2400" b="1" dirty="0"/>
              <a:t>Rule #1 – </a:t>
            </a:r>
            <a:r>
              <a:rPr lang="en-US" sz="2400" dirty="0"/>
              <a:t>don’t recreate the wheel; use the available tools before trying to create your own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8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0BDE-7B13-7393-32E4-64C5EA10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755034" cy="1325563"/>
          </a:xfrm>
        </p:spPr>
        <p:txBody>
          <a:bodyPr/>
          <a:lstStyle/>
          <a:p>
            <a:r>
              <a:rPr lang="en-US" dirty="0"/>
              <a:t>Reproducible &amp; robust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656A-59C4-2604-2E7A-8FFF30BD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u="sng" dirty="0"/>
              <a:t>must</a:t>
            </a:r>
            <a:r>
              <a:rPr lang="en-US" sz="2400" dirty="0"/>
              <a:t> in bioinformatics</a:t>
            </a:r>
          </a:p>
          <a:p>
            <a:r>
              <a:rPr lang="en-US" sz="2400" dirty="0"/>
              <a:t>What does it mean?</a:t>
            </a:r>
          </a:p>
          <a:p>
            <a:r>
              <a:rPr lang="en-US" sz="2400" dirty="0"/>
              <a:t>“Non-producible single occurrences are of no significance to science” (Karl Popper, 1959)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6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63F-DB63-AD99-FFAD-11B60E4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E31D-0192-03E7-F117-4D2EE226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Think of examples that refute Popper’s postulation</a:t>
            </a:r>
          </a:p>
        </p:txBody>
      </p:sp>
    </p:spTree>
    <p:extLst>
      <p:ext uri="{BB962C8B-B14F-4D97-AF65-F5344CB8AC3E}">
        <p14:creationId xmlns:p14="http://schemas.microsoft.com/office/powerpoint/2010/main" val="245575973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11411</TotalTime>
  <Words>1251</Words>
  <Application>Microsoft Macintosh PowerPoint</Application>
  <PresentationFormat>Widescreen</PresentationFormat>
  <Paragraphs>186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Elephant</vt:lpstr>
      <vt:lpstr>Univers Condensed</vt:lpstr>
      <vt:lpstr>MimeoVTI</vt:lpstr>
      <vt:lpstr>Ideology: Data Skills, Robust and Reproducible Bioinformatics</vt:lpstr>
      <vt:lpstr>What is bioinformatics?</vt:lpstr>
      <vt:lpstr>Where is bioinformatics?</vt:lpstr>
      <vt:lpstr>PowerPoint Presentation</vt:lpstr>
      <vt:lpstr>An excess of data</vt:lpstr>
      <vt:lpstr>Aim of course &amp; textbook</vt:lpstr>
      <vt:lpstr>Data skills</vt:lpstr>
      <vt:lpstr>Reproducible &amp; robust research</vt:lpstr>
      <vt:lpstr>Discussion</vt:lpstr>
      <vt:lpstr>in silico reproducibility</vt:lpstr>
      <vt:lpstr>Think-Pair-Share</vt:lpstr>
      <vt:lpstr>Errors</vt:lpstr>
      <vt:lpstr>Bioinformatics analysis</vt:lpstr>
      <vt:lpstr>Murphy’s Law of Bioinformatics</vt:lpstr>
      <vt:lpstr>Golden Rule of Bioinformatics:</vt:lpstr>
      <vt:lpstr>The “Duke saga”</vt:lpstr>
      <vt:lpstr>Duke saga discussion</vt:lpstr>
      <vt:lpstr>Recommendations for  robustness</vt:lpstr>
      <vt:lpstr>1. Experimental design</vt:lpstr>
      <vt:lpstr>2A. Code for humans</vt:lpstr>
      <vt:lpstr>2B. Data for computers*</vt:lpstr>
      <vt:lpstr>3. Let the computer do the work</vt:lpstr>
      <vt:lpstr>4. Declare assumptions/bias </vt:lpstr>
      <vt:lpstr>5. Test the code</vt:lpstr>
      <vt:lpstr>6. Use existing libraries</vt:lpstr>
      <vt:lpstr>7. Data is read-only</vt:lpstr>
      <vt:lpstr>8. Develop frequently used scripts into tools</vt:lpstr>
      <vt:lpstr>9. Let data prove its quality</vt:lpstr>
      <vt:lpstr>Recommendations for reproducibility</vt:lpstr>
      <vt:lpstr>1. Release code &amp; data*</vt:lpstr>
      <vt:lpstr>2. Document everything (yes everything)</vt:lpstr>
      <vt:lpstr>3. Make figures using scripts</vt:lpstr>
      <vt:lpstr>4. Code as documentation</vt:lpstr>
      <vt:lpstr>Next time…</vt:lpstr>
      <vt:lpstr>Lab 1: Onboarding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20</cp:revision>
  <dcterms:created xsi:type="dcterms:W3CDTF">2022-07-07T22:59:19Z</dcterms:created>
  <dcterms:modified xsi:type="dcterms:W3CDTF">2022-08-30T23:07:10Z</dcterms:modified>
</cp:coreProperties>
</file>