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25"/>
  </p:notesMasterIdLst>
  <p:sldIdLst>
    <p:sldId id="256" r:id="rId2"/>
    <p:sldId id="287" r:id="rId3"/>
    <p:sldId id="291" r:id="rId4"/>
    <p:sldId id="289" r:id="rId5"/>
    <p:sldId id="290" r:id="rId6"/>
    <p:sldId id="306" r:id="rId7"/>
    <p:sldId id="292" r:id="rId8"/>
    <p:sldId id="293" r:id="rId9"/>
    <p:sldId id="294" r:id="rId10"/>
    <p:sldId id="295" r:id="rId11"/>
    <p:sldId id="296" r:id="rId12"/>
    <p:sldId id="297" r:id="rId13"/>
    <p:sldId id="303" r:id="rId14"/>
    <p:sldId id="298" r:id="rId15"/>
    <p:sldId id="299" r:id="rId16"/>
    <p:sldId id="305" r:id="rId17"/>
    <p:sldId id="300" r:id="rId18"/>
    <p:sldId id="301" r:id="rId19"/>
    <p:sldId id="307" r:id="rId20"/>
    <p:sldId id="302" r:id="rId21"/>
    <p:sldId id="308" r:id="rId22"/>
    <p:sldId id="309" r:id="rId23"/>
    <p:sldId id="28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BFF"/>
    <a:srgbClr val="FF60A5"/>
    <a:srgbClr val="FEE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05"/>
    <p:restoredTop sz="88725"/>
  </p:normalViewPr>
  <p:slideViewPr>
    <p:cSldViewPr snapToGrid="0" snapToObjects="1">
      <p:cViewPr varScale="1">
        <p:scale>
          <a:sx n="88" d="100"/>
          <a:sy n="88" d="100"/>
        </p:scale>
        <p:origin x="2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A3318-4437-3940-A2FA-DCE846CF6F7C}" type="datetimeFigureOut">
              <a:rPr lang="en-US" smtClean="0"/>
              <a:t>9/26/22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E9E3F-EA03-234D-BBCD-53628BB06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62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E770-44AE-47D5-B4B1-71BEC9A9D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9456049" cy="3594112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A91C7-81A9-46F3-B0F4-D9AB88085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667581"/>
            <a:ext cx="9456049" cy="1197387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648C8-9681-4994-B52A-1A8BC79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102693"/>
            <a:ext cx="2743200" cy="365125"/>
          </a:xfrm>
        </p:spPr>
        <p:txBody>
          <a:bodyPr/>
          <a:lstStyle/>
          <a:p>
            <a:fld id="{AE3425CA-4B9D-4420-BB9E-C250DB30E421}" type="datetime1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7F203-CB10-488B-82DC-9D0571A5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B2E9B-C8B7-4716-9D05-265A0424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D8031-DD67-43C6-94A0-646636C95560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65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C3B3-C67F-4C48-A663-EF010429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C4B3F-B3CB-4CF0-AEC8-1893A6A27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6D005-2B71-4325-A646-A2278C3A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B861-3779-4E37-8DF0-E9EB3EA96210}" type="datetime1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6B01-AE16-42EF-B970-5CAF0C89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9BE2-24F4-4F83-8E64-4307C979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04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01120-856A-4F01-B7C1-D87A1E5F8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74324" y="552782"/>
            <a:ext cx="2620891" cy="5294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62358-C84C-4947-B826-FF738422E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52782"/>
            <a:ext cx="6803155" cy="529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1139-AA1A-46DB-B793-17FB8E6E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8388-E864-4553-9937-AE9FC5E50CFC}" type="datetime1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E06F6-0FE2-40FB-BFEE-010C2229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A7B1B-13A1-41BA-B924-FD11450C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5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2B9A-9384-46B2-8B4F-B9C2035C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3CF4-CD0B-4F3C-A1CE-1BA3EFDEE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E659-17B0-4F70-8F1C-93BF4DB6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1E1E-C50D-4FD4-8B1E-ECD78340D9AB}" type="datetime1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B0750-AB4E-4FCF-9B52-BC954760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66B99-C716-4464-B695-623F4C5A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64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233A-AD59-4FB1-A1CA-AABFAE04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9538428" cy="371441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56964-650B-4E87-9541-0E659DEC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9" y="4672584"/>
            <a:ext cx="9538428" cy="1143802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1BB50-DF4A-47B5-A3AD-18712A3A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3AFB-9E54-459E-8C6D-0913AC3BA5D7}" type="datetime1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F59B3-D1B8-4A51-AD6E-868C5BF6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CA779-6272-4A15-A566-20C4E9A6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B86E8F-91EA-4626-BCA8-3B4973C7C9D6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29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2A00-5BBD-436C-BB6D-CE650FC4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3"/>
            <a:ext cx="9683871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B3E2E-F3C4-4CDD-9138-86AE7A1B5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248" y="2108362"/>
            <a:ext cx="4507926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5CD01-B639-46B6-B53D-18FE1E39A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9171" y="2108362"/>
            <a:ext cx="4825948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34C3-86AC-48F9-92A4-F17BFAF9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4B6-0CA7-46BA-A00B-1E68E5C3ED0C}" type="datetime1">
              <a:rPr lang="en-US" smtClean="0"/>
              <a:t>9/26/22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6A29-C51F-4654-82AD-04056FA6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1EEB6-57E6-40E7-9702-1D5999B5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29C81A-4806-44FF-99D8-13A65B2D066F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8DDCF9-5353-4B5F-8565-8C27F795A4BF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020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D1A9-BF08-4C6D-805E-244B234E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7784"/>
            <a:ext cx="94395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0C1D8-0907-4FDB-BFAD-36E14AF98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114185"/>
            <a:ext cx="4438887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A4441-5FC3-4F86-8ADE-ED90424DB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8" y="2900451"/>
            <a:ext cx="4438887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EB34D-DB36-47E0-AE2C-FBEBA2720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95090" y="2114185"/>
            <a:ext cx="4485728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56219-D498-410D-8F2C-03045AE48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95090" y="2900451"/>
            <a:ext cx="4485730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DC9AD-F6B8-44D0-8169-84553C1F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549-537C-41EC-B9CC-5B6A9AC2A6A7}" type="datetime1">
              <a:rPr lang="en-US" smtClean="0"/>
              <a:t>9/26/22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985ED-7382-4F00-845D-4F27841B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2CC25-9EC7-4706-9BD4-5E20C4B3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BC7D26-1B30-46B8-8221-09886FA3D030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86A75-E140-4995-A8BB-89B5ACE678D2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645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1C2-B85F-435F-8DF3-C714A547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9FE38-24D5-4D5F-A92E-E4F8B23F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8D56-3D0E-48B8-8218-1F3A06A96C62}" type="datetime1">
              <a:rPr lang="en-US" smtClean="0"/>
              <a:t>9/26/22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9DF69-BE29-4038-9744-17BFC57B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9496F-64EC-46E7-97F0-BCB7E79F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09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F19E0-8FE3-45E8-A227-D74EEF1A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309E-27D4-401F-A74A-DEA16C7B51DC}" type="datetime1">
              <a:rPr lang="en-US" smtClean="0"/>
              <a:t>9/26/22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B1926-56F3-40BC-A03F-62B96941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FE2B6-07A4-4AA0-9BCE-204E13DA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16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266A-CB24-44C5-B2E8-01142084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9283"/>
            <a:ext cx="4603963" cy="2572489"/>
          </a:xfrm>
        </p:spPr>
        <p:txBody>
          <a:bodyPr anchor="ctr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DBD1-7133-47A5-A771-2CEA1853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796" y="549283"/>
            <a:ext cx="4455517" cy="53197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A729F-B24D-424E-B067-003B0601F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3296498"/>
            <a:ext cx="4603963" cy="2572489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A7323-5497-426C-9DD9-3CF69E88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2B81-2BC3-42D7-B67D-05C685AA80AD}" type="datetime1">
              <a:rPr lang="en-US" smtClean="0"/>
              <a:t>9/26/22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D7667-4D25-40AF-9D6D-FCB2C21E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50918-EDF8-47A5-BEA8-AC9A7A15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2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5D2B-FAFB-4BC9-A917-610FDCD0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4608576" cy="2569464"/>
          </a:xfr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6A694-5302-42BE-8A7A-6007C10F8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25952" y="552783"/>
            <a:ext cx="4663440" cy="53082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4481C-81D6-4329-8203-70B3FCC3F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9" y="3300984"/>
            <a:ext cx="4608576" cy="2569464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D6C12-26C4-4DF7-B013-56D0849A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F2B-E487-4905-B553-FB649F2B6F23}" type="datetime1">
              <a:rPr lang="en-US" smtClean="0"/>
              <a:t>9/26/22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2F307-FB97-40EC-8517-E6F351B3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1B397-305A-42B7-A763-829634B9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99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BD48A-4D17-4225-AC4D-67B4C686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489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4A2B-77AF-4E51-B0C1-0D361EF81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096199"/>
            <a:ext cx="9489000" cy="3747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9C2F5-57CA-4152-A766-8F877538F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1248" y="61026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EF7C3A7-D6F6-4D38-A7C3-B72967BB81A6}" type="datetime1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25FB5-D02B-4BB9-8B8B-D1A11CFE8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4260" y="24276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44FF-6F88-4090-A77F-499DF9AAE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5546" y="5878515"/>
            <a:ext cx="952229" cy="420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32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94AEDE-F25F-43E6-A2C4-7FFF41074990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793C08-EF4C-422B-A728-6C717C47DF6F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25BC6-56A8-46DE-8037-A9A577624B0D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988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lack">
            <a:extLst>
              <a:ext uri="{FF2B5EF4-FFF2-40B4-BE49-F238E27FC236}">
                <a16:creationId xmlns:a16="http://schemas.microsoft.com/office/drawing/2014/main" id="{E99D7AAF-4170-4D21-AB6C-605F6F10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A45DAD-DF1D-A85D-6A03-7C778BBE0F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2928" r="-1" b="34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3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CB7981-BE03-515F-029F-0FFF3486D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6947455" cy="5111275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Introduction to 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74D27-696C-E649-E60F-45828FB10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8898" y="663960"/>
            <a:ext cx="2063256" cy="5111271"/>
          </a:xfrm>
        </p:spPr>
        <p:txBody>
          <a:bodyPr anchor="t">
            <a:normAutofit fontScale="70000" lnSpcReduction="20000"/>
          </a:bodyPr>
          <a:lstStyle/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2800" dirty="0">
              <a:solidFill>
                <a:srgbClr val="FFFFFF"/>
              </a:solidFill>
            </a:endParaRPr>
          </a:p>
          <a:p>
            <a:r>
              <a:rPr lang="en-US" sz="3400" dirty="0">
                <a:solidFill>
                  <a:srgbClr val="FFFFFF"/>
                </a:solidFill>
              </a:rPr>
              <a:t>Chapter 5</a:t>
            </a:r>
          </a:p>
        </p:txBody>
      </p:sp>
      <p:cxnSp>
        <p:nvCxnSpPr>
          <p:cNvPr id="15" name="Main Horizontal Connector">
            <a:extLst>
              <a:ext uri="{FF2B5EF4-FFF2-40B4-BE49-F238E27FC236}">
                <a16:creationId xmlns:a16="http://schemas.microsoft.com/office/drawing/2014/main" id="{4D594499-F983-4364-8ABC-5BCDC2E90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52928D3-58AB-4E4F-A2E6-74A3B341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53400" y="334928"/>
            <a:ext cx="0" cy="5712509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794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2A46A-9A5D-F3AF-97DC-780A9115E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1948E-D758-31CE-61A0-6A718F0AF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Navigate into your BIO247 directory</a:t>
            </a:r>
          </a:p>
          <a:p>
            <a:r>
              <a:rPr lang="en-US" sz="2400" dirty="0"/>
              <a:t>In that directory, initialize a Git repository:</a:t>
            </a:r>
            <a:br>
              <a:rPr lang="en-US" sz="2400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git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/>
              <a:t>Let’s clone a </a:t>
            </a:r>
            <a:r>
              <a:rPr lang="en-US" sz="2400" dirty="0" err="1"/>
              <a:t>SEQuence</a:t>
            </a:r>
            <a:r>
              <a:rPr lang="en-US" sz="2400" dirty="0"/>
              <a:t> </a:t>
            </a:r>
            <a:r>
              <a:rPr lang="en-US" sz="2400" dirty="0" err="1"/>
              <a:t>ToolKit</a:t>
            </a:r>
            <a:r>
              <a:rPr lang="en-US" sz="2400" dirty="0"/>
              <a:t> into your home folder:</a:t>
            </a:r>
            <a:br>
              <a:rPr lang="en-US" sz="2400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git clone git://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/lh3/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seqtk.git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cd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seqtk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ls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808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E2499-C593-7B04-110C-FE7A1FF28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Cloning a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CB352-2846-9394-FC9F-B7B9A07FC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You can’t directly modify the original repository</a:t>
            </a:r>
          </a:p>
          <a:p>
            <a:r>
              <a:rPr lang="en-US" sz="2400" dirty="0"/>
              <a:t>You have access to a copy of the contents</a:t>
            </a:r>
          </a:p>
          <a:p>
            <a:r>
              <a:rPr lang="en-US" sz="2400" dirty="0"/>
              <a:t>You have access to retrieve new updates when they’re released</a:t>
            </a:r>
          </a:p>
        </p:txBody>
      </p:sp>
    </p:spTree>
    <p:extLst>
      <p:ext uri="{BB962C8B-B14F-4D97-AF65-F5344CB8AC3E}">
        <p14:creationId xmlns:p14="http://schemas.microsoft.com/office/powerpoint/2010/main" val="50791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3CAA6-75B3-B727-FEFC-45959BB0A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F6C01-AF8D-4145-D004-23C74D218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Git doesn’t automatically start tracking everything in the repository (useful for temporary files)</a:t>
            </a:r>
          </a:p>
          <a:p>
            <a:r>
              <a:rPr lang="en-US" sz="2400" dirty="0"/>
              <a:t>You need to tell Git what to track:</a:t>
            </a:r>
            <a:br>
              <a:rPr lang="en-US" sz="2400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git add &lt;file or folder&gt;</a:t>
            </a:r>
          </a:p>
          <a:p>
            <a:r>
              <a:rPr lang="en-US" sz="2400" dirty="0"/>
              <a:t>It is also good to check the git status periodically:</a:t>
            </a:r>
            <a:br>
              <a:rPr lang="en-US" sz="2400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git status</a:t>
            </a:r>
          </a:p>
        </p:txBody>
      </p:sp>
    </p:spTree>
    <p:extLst>
      <p:ext uri="{BB962C8B-B14F-4D97-AF65-F5344CB8AC3E}">
        <p14:creationId xmlns:p14="http://schemas.microsoft.com/office/powerpoint/2010/main" val="317634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EAB9F-57B4-F600-D26E-A9EFD558A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36584-7DB4-B3BB-0609-F28EDB228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Take your R script from yesterday’s lab:</a:t>
            </a:r>
          </a:p>
          <a:p>
            <a:pPr lvl="1"/>
            <a:r>
              <a:rPr lang="en-US" sz="2400" dirty="0"/>
              <a:t>make sure it’s in your directory</a:t>
            </a:r>
          </a:p>
          <a:p>
            <a:pPr lvl="1"/>
            <a:r>
              <a:rPr lang="en-US" sz="2400" dirty="0"/>
              <a:t>select it for tracking</a:t>
            </a:r>
          </a:p>
          <a:p>
            <a:pPr lvl="1"/>
            <a:r>
              <a:rPr lang="en-US" sz="2400" dirty="0"/>
              <a:t>check the git status of your directory</a:t>
            </a:r>
          </a:p>
        </p:txBody>
      </p:sp>
    </p:spTree>
    <p:extLst>
      <p:ext uri="{BB962C8B-B14F-4D97-AF65-F5344CB8AC3E}">
        <p14:creationId xmlns:p14="http://schemas.microsoft.com/office/powerpoint/2010/main" val="2820549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0C628-99C1-E042-B589-0CB512D5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Staging files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49570B-650D-7C26-A230-1F80A14724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365" r="23682"/>
          <a:stretch/>
        </p:blipFill>
        <p:spPr>
          <a:xfrm>
            <a:off x="5585748" y="552782"/>
            <a:ext cx="4557486" cy="54371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B30712-C6F2-E860-90CD-B766BF46D54D}"/>
              </a:ext>
            </a:extLst>
          </p:cNvPr>
          <p:cNvSpPr txBox="1"/>
          <p:nvPr/>
        </p:nvSpPr>
        <p:spPr>
          <a:xfrm>
            <a:off x="547189" y="2148114"/>
            <a:ext cx="4851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Untracked files stay untracked until you add them</a:t>
            </a:r>
          </a:p>
        </p:txBody>
      </p:sp>
    </p:spTree>
    <p:extLst>
      <p:ext uri="{BB962C8B-B14F-4D97-AF65-F5344CB8AC3E}">
        <p14:creationId xmlns:p14="http://schemas.microsoft.com/office/powerpoint/2010/main" val="1475960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F922A-D858-5321-83ED-086FE4034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Committing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B965E-3D4F-0320-E573-38882B3D9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Committing the staged file creates a snapshot of its contents</a:t>
            </a:r>
          </a:p>
          <a:p>
            <a:r>
              <a:rPr lang="en-US" sz="2400" dirty="0"/>
              <a:t>When committing, include a short message describing the snapshot</a:t>
            </a:r>
          </a:p>
          <a:p>
            <a:pPr lvl="1"/>
            <a:r>
              <a:rPr lang="en-US" sz="2000" dirty="0"/>
              <a:t>For new files, quick description</a:t>
            </a:r>
          </a:p>
          <a:p>
            <a:pPr lvl="1"/>
            <a:r>
              <a:rPr lang="en-US" sz="2000" dirty="0"/>
              <a:t>For changed file, describe changes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git commit -m &lt;commit message&gt;</a:t>
            </a:r>
          </a:p>
        </p:txBody>
      </p:sp>
    </p:spTree>
    <p:extLst>
      <p:ext uri="{BB962C8B-B14F-4D97-AF65-F5344CB8AC3E}">
        <p14:creationId xmlns:p14="http://schemas.microsoft.com/office/powerpoint/2010/main" val="270100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1CE9-5C61-7A7C-0665-464C24F7C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64279-3C07-92EC-278A-02D5AC55D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Commit your initial R script, then check Git status</a:t>
            </a:r>
          </a:p>
          <a:p>
            <a:r>
              <a:rPr lang="en-US" sz="2400" dirty="0"/>
              <a:t>Change something in your R script (e.g. add a comment line), and check Git status again</a:t>
            </a:r>
          </a:p>
          <a:p>
            <a:r>
              <a:rPr lang="en-US" sz="2400" dirty="0"/>
              <a:t>Commit your changes</a:t>
            </a:r>
          </a:p>
        </p:txBody>
      </p:sp>
    </p:spTree>
    <p:extLst>
      <p:ext uri="{BB962C8B-B14F-4D97-AF65-F5344CB8AC3E}">
        <p14:creationId xmlns:p14="http://schemas.microsoft.com/office/powerpoint/2010/main" val="1859635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912BD-CEBA-AAF2-9BD5-BAA4FE685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66EF5-100E-88A7-DE72-3BF1E916E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Especially when debugging, it’s useful to see differences side-by-side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git diff</a:t>
            </a:r>
          </a:p>
          <a:p>
            <a:r>
              <a:rPr lang="en-US" sz="2400" dirty="0"/>
              <a:t>Shows difference between working directory and staged files</a:t>
            </a:r>
          </a:p>
          <a:p>
            <a:r>
              <a:rPr lang="en-US" sz="2400" dirty="0"/>
              <a:t>If nothing staged, shows difference between last commit and current version</a:t>
            </a:r>
          </a:p>
        </p:txBody>
      </p:sp>
    </p:spTree>
    <p:extLst>
      <p:ext uri="{BB962C8B-B14F-4D97-AF65-F5344CB8AC3E}">
        <p14:creationId xmlns:p14="http://schemas.microsoft.com/office/powerpoint/2010/main" val="396134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C2981-C60C-F6A6-9E70-C67CA7884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712EB-FED0-0F68-964F-F0A772A4D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Sometimes you want to see all of the commits you’ve made (or make sure you actually made one!)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git log</a:t>
            </a:r>
          </a:p>
        </p:txBody>
      </p:sp>
    </p:spTree>
    <p:extLst>
      <p:ext uri="{BB962C8B-B14F-4D97-AF65-F5344CB8AC3E}">
        <p14:creationId xmlns:p14="http://schemas.microsoft.com/office/powerpoint/2010/main" val="3157762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A6AE4-52AC-6323-419F-FD5E9CE1E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6A648-BE5A-CC34-F204-1C69A4D18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Make another change in your R script</a:t>
            </a:r>
          </a:p>
          <a:p>
            <a:r>
              <a:rPr lang="en-US" sz="2400" dirty="0"/>
              <a:t>First check the differences as is</a:t>
            </a:r>
          </a:p>
          <a:p>
            <a:r>
              <a:rPr lang="en-US" sz="2400" dirty="0"/>
              <a:t>Next, stage your changes and check the differences again</a:t>
            </a:r>
          </a:p>
          <a:p>
            <a:r>
              <a:rPr lang="en-US" sz="2400" dirty="0"/>
              <a:t>Commit your changes, and call your Git log</a:t>
            </a:r>
          </a:p>
        </p:txBody>
      </p:sp>
    </p:spTree>
    <p:extLst>
      <p:ext uri="{BB962C8B-B14F-4D97-AF65-F5344CB8AC3E}">
        <p14:creationId xmlns:p14="http://schemas.microsoft.com/office/powerpoint/2010/main" val="276511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6025E-8178-B8CE-C95D-52C061EF5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Versioning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151CD-4A87-F400-0002-B86C2ED1C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971" y="2096199"/>
            <a:ext cx="10174515" cy="3747384"/>
          </a:xfrm>
        </p:spPr>
        <p:txBody>
          <a:bodyPr>
            <a:normAutofit/>
          </a:bodyPr>
          <a:lstStyle/>
          <a:p>
            <a:r>
              <a:rPr lang="en-US" sz="2400" dirty="0"/>
              <a:t>Have files such as </a:t>
            </a:r>
            <a:r>
              <a:rPr lang="en-US" sz="2400" i="1" dirty="0"/>
              <a:t>syllabus-vers4.docx</a:t>
            </a:r>
            <a:r>
              <a:rPr lang="en-US" sz="2400" dirty="0"/>
              <a:t>, </a:t>
            </a:r>
            <a:r>
              <a:rPr lang="en-US" sz="2400" i="1" dirty="0"/>
              <a:t>file_09202022.txt</a:t>
            </a:r>
            <a:r>
              <a:rPr lang="en-US" sz="2400" dirty="0"/>
              <a:t>, </a:t>
            </a:r>
            <a:r>
              <a:rPr lang="en-US" sz="2400" i="1" dirty="0" err="1"/>
              <a:t>data_newest</a:t>
            </a:r>
            <a:r>
              <a:rPr lang="en-US" sz="2400" i="1" dirty="0"/>
              <a:t> (3).xlsx </a:t>
            </a:r>
          </a:p>
          <a:p>
            <a:pPr lvl="1"/>
            <a:r>
              <a:rPr lang="en-US" sz="2000" dirty="0"/>
              <a:t>Takes up a lot of memory/folder space</a:t>
            </a:r>
          </a:p>
          <a:p>
            <a:pPr lvl="1"/>
            <a:r>
              <a:rPr lang="en-US" sz="2000" dirty="0"/>
              <a:t>Not ideal for collaborative working</a:t>
            </a:r>
          </a:p>
          <a:p>
            <a:pPr lvl="1"/>
            <a:r>
              <a:rPr lang="en-US" sz="2000" dirty="0"/>
              <a:t>Who remembers which version is the correct one?</a:t>
            </a:r>
          </a:p>
          <a:p>
            <a:pPr lvl="1"/>
            <a:r>
              <a:rPr lang="en-US" sz="2000" dirty="0"/>
              <a:t>Dropbox and Google drive are terrible (Buffalo, 2015)</a:t>
            </a:r>
          </a:p>
        </p:txBody>
      </p:sp>
    </p:spTree>
    <p:extLst>
      <p:ext uri="{BB962C8B-B14F-4D97-AF65-F5344CB8AC3E}">
        <p14:creationId xmlns:p14="http://schemas.microsoft.com/office/powerpoint/2010/main" val="269960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1F3C7-983D-AEEC-8C3C-3BEC29669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Git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9F180-70FC-8DF2-28FC-CF2C3F65F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99" y="1878345"/>
            <a:ext cx="10406743" cy="4682112"/>
          </a:xfrm>
        </p:spPr>
        <p:txBody>
          <a:bodyPr>
            <a:normAutofit/>
          </a:bodyPr>
          <a:lstStyle/>
          <a:p>
            <a:r>
              <a:rPr lang="en-US" sz="2400" dirty="0"/>
              <a:t>Sometimes files need altered or removed</a:t>
            </a:r>
          </a:p>
          <a:p>
            <a:pPr lvl="1"/>
            <a:r>
              <a:rPr lang="en-US" sz="2200" dirty="0"/>
              <a:t>move command can add a file extension:</a:t>
            </a:r>
            <a:br>
              <a:rPr lang="en-US" sz="2200" dirty="0"/>
            </a:br>
            <a:r>
              <a:rPr lang="en-US" sz="2200" dirty="0"/>
              <a:t>$ git mv README </a:t>
            </a:r>
            <a:r>
              <a:rPr lang="en-US" sz="2200" dirty="0" err="1"/>
              <a:t>README.md</a:t>
            </a:r>
            <a:endParaRPr lang="en-US" sz="2200" dirty="0"/>
          </a:p>
          <a:p>
            <a:pPr lvl="1"/>
            <a:r>
              <a:rPr lang="en-US" sz="2200" dirty="0"/>
              <a:t>to remove it  from the repository, use remove command</a:t>
            </a:r>
            <a:br>
              <a:rPr lang="en-US" sz="2200" dirty="0"/>
            </a:br>
            <a:r>
              <a:rPr lang="en-US" sz="2200" dirty="0"/>
              <a:t>$ git rm README2</a:t>
            </a:r>
          </a:p>
          <a:p>
            <a:r>
              <a:rPr lang="en-US" sz="2400" dirty="0"/>
              <a:t>Sometimes you know that you don’t want to track a specific file</a:t>
            </a:r>
          </a:p>
          <a:p>
            <a:pPr lvl="1"/>
            <a:r>
              <a:rPr lang="en-US" sz="2200" dirty="0"/>
              <a:t>create text file .</a:t>
            </a:r>
            <a:r>
              <a:rPr lang="en-US" sz="2200" dirty="0" err="1"/>
              <a:t>gitignore</a:t>
            </a:r>
            <a:r>
              <a:rPr lang="en-US" sz="2200" dirty="0"/>
              <a:t>, add files to ignore</a:t>
            </a:r>
          </a:p>
          <a:p>
            <a:pPr lvl="1"/>
            <a:r>
              <a:rPr lang="en-US" sz="2200" dirty="0"/>
              <a:t>commit this file to save changes</a:t>
            </a:r>
          </a:p>
        </p:txBody>
      </p:sp>
    </p:spTree>
    <p:extLst>
      <p:ext uri="{BB962C8B-B14F-4D97-AF65-F5344CB8AC3E}">
        <p14:creationId xmlns:p14="http://schemas.microsoft.com/office/powerpoint/2010/main" val="311170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50FE6-CEA2-61A3-8883-D3AC09BA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A935D-C53E-DCD7-B146-73985B587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Create a .</a:t>
            </a:r>
            <a:r>
              <a:rPr lang="en-US" sz="2400" dirty="0" err="1"/>
              <a:t>gitignore</a:t>
            </a:r>
            <a:r>
              <a:rPr lang="en-US" sz="2400" dirty="0"/>
              <a:t> file </a:t>
            </a:r>
          </a:p>
          <a:p>
            <a:r>
              <a:rPr lang="en-US" sz="2400" dirty="0"/>
              <a:t>Add your PDF files for ignoring</a:t>
            </a:r>
          </a:p>
        </p:txBody>
      </p:sp>
    </p:spTree>
    <p:extLst>
      <p:ext uri="{BB962C8B-B14F-4D97-AF65-F5344CB8AC3E}">
        <p14:creationId xmlns:p14="http://schemas.microsoft.com/office/powerpoint/2010/main" val="68579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F92A7-79B1-D338-6F4F-8B2AA2F10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“undo”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366FE-58EC-8D39-D0B5-3C3366DE3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If you change your mind about a staged commit:</a:t>
            </a:r>
            <a:br>
              <a:rPr lang="en-US" sz="2400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git reset HEAD &lt;filename&gt;</a:t>
            </a:r>
          </a:p>
          <a:p>
            <a:r>
              <a:rPr lang="en-US" sz="2400" dirty="0"/>
              <a:t>If you feel like you’ve made a mess of your file and you’d like to undo all of the changes:</a:t>
            </a:r>
            <a:br>
              <a:rPr lang="en-US" sz="2400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git checkout -- &lt;filename&gt;</a:t>
            </a:r>
          </a:p>
        </p:txBody>
      </p:sp>
    </p:spTree>
    <p:extLst>
      <p:ext uri="{BB962C8B-B14F-4D97-AF65-F5344CB8AC3E}">
        <p14:creationId xmlns:p14="http://schemas.microsoft.com/office/powerpoint/2010/main" val="155512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8AF4A-31F1-D235-1524-314B3D527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14271-49A7-350E-91DF-3F2DE5F5B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Create or download a Git repository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a local branch of an online repository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Stage and commit changes to your files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View your commit history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Revert to a previous version of a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Resolving different versions of a file</a:t>
            </a:r>
          </a:p>
        </p:txBody>
      </p:sp>
    </p:spTree>
    <p:extLst>
      <p:ext uri="{BB962C8B-B14F-4D97-AF65-F5344CB8AC3E}">
        <p14:creationId xmlns:p14="http://schemas.microsoft.com/office/powerpoint/2010/main" val="279552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D9806-2799-883A-14A0-A5ED2DD4B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Git is necessary – keeping snapshots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E45AB-7F9D-77BA-EFA2-8C4AE247F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If problem occurs during development, can rewind to last successful version</a:t>
            </a:r>
          </a:p>
          <a:p>
            <a:r>
              <a:rPr lang="en-US" sz="2400" dirty="0"/>
              <a:t>If output changes, easy to figure out why</a:t>
            </a:r>
          </a:p>
          <a:p>
            <a:r>
              <a:rPr lang="en-US" sz="2400" dirty="0"/>
              <a:t>Easy to roll back to previous versions, or see all versions at once</a:t>
            </a:r>
          </a:p>
          <a:p>
            <a:r>
              <a:rPr lang="en-US" sz="2400" dirty="0"/>
              <a:t>Can even see side-by-side comparisons</a:t>
            </a:r>
          </a:p>
          <a:p>
            <a:r>
              <a:rPr lang="en-US" sz="2400" dirty="0"/>
              <a:t>Makes work more </a:t>
            </a:r>
            <a:r>
              <a:rPr lang="en-US" sz="2400" u="sng" dirty="0"/>
              <a:t>reproducible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60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D1702-2758-E3A4-3C39-A22C981F9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Git is necessary – tracking important changes to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F0BFC-1D74-BF61-3C6B-C011BE15D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Track changes in code, down to the smallest detail</a:t>
            </a:r>
          </a:p>
          <a:p>
            <a:r>
              <a:rPr lang="en-US" sz="2400" dirty="0"/>
              <a:t>Easier to stay up-to-date with software/code changes</a:t>
            </a:r>
          </a:p>
          <a:p>
            <a:pPr lvl="1"/>
            <a:r>
              <a:rPr lang="en-US" sz="2000" dirty="0"/>
              <a:t>prevents you from using outdated/buggy code</a:t>
            </a:r>
          </a:p>
        </p:txBody>
      </p:sp>
    </p:spTree>
    <p:extLst>
      <p:ext uri="{BB962C8B-B14F-4D97-AF65-F5344CB8AC3E}">
        <p14:creationId xmlns:p14="http://schemas.microsoft.com/office/powerpoint/2010/main" val="211603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741CA-AAA9-6C14-8DBC-1D5AC2FE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Git is necessary – keeps software organized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A4AA7-EEC9-D776-179B-4D7641AB8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All the work/versions/changes kept in a central location</a:t>
            </a:r>
          </a:p>
          <a:p>
            <a:r>
              <a:rPr lang="en-US" sz="2400" dirty="0"/>
              <a:t>Record of project’s history</a:t>
            </a:r>
          </a:p>
        </p:txBody>
      </p:sp>
    </p:spTree>
    <p:extLst>
      <p:ext uri="{BB962C8B-B14F-4D97-AF65-F5344CB8AC3E}">
        <p14:creationId xmlns:p14="http://schemas.microsoft.com/office/powerpoint/2010/main" val="346366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8D8F8-83BF-BF31-B9CC-F916D5981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However…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918D9-9973-F5EE-3AD2-D69B91857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Git is incredibly useful and saves a lot of time, memory, and debugging</a:t>
            </a:r>
          </a:p>
          <a:p>
            <a:r>
              <a:rPr lang="en-US" sz="2400" dirty="0"/>
              <a:t>It’s still a pain in the butt</a:t>
            </a:r>
          </a:p>
        </p:txBody>
      </p:sp>
    </p:spTree>
    <p:extLst>
      <p:ext uri="{BB962C8B-B14F-4D97-AF65-F5344CB8AC3E}">
        <p14:creationId xmlns:p14="http://schemas.microsoft.com/office/powerpoint/2010/main" val="451352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0BE6E-E3D6-E40C-A37A-BB79EE8AE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1: installing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8C3EE-F57A-2DA0-2182-5F220E675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UNIX terminal: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brew install git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apt-get install git</a:t>
            </a:r>
          </a:p>
        </p:txBody>
      </p:sp>
    </p:spTree>
    <p:extLst>
      <p:ext uri="{BB962C8B-B14F-4D97-AF65-F5344CB8AC3E}">
        <p14:creationId xmlns:p14="http://schemas.microsoft.com/office/powerpoint/2010/main" val="1790789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86ED8-5F03-8087-C25C-E0E64B1F5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3D84A-95E8-8924-AFE4-055F13B73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2096199"/>
            <a:ext cx="10580914" cy="3747384"/>
          </a:xfrm>
        </p:spPr>
        <p:txBody>
          <a:bodyPr/>
          <a:lstStyle/>
          <a:p>
            <a:r>
              <a:rPr lang="en-US" dirty="0"/>
              <a:t>We interact with Git with </a:t>
            </a:r>
            <a:r>
              <a:rPr lang="en-US" i="1" dirty="0"/>
              <a:t>subcommands</a:t>
            </a:r>
            <a:r>
              <a:rPr lang="en-US" dirty="0"/>
              <a:t> which we access via</a:t>
            </a:r>
            <a:br>
              <a:rPr lang="en-US" dirty="0"/>
            </a:br>
            <a:r>
              <a:rPr lang="en-US" dirty="0"/>
              <a:t>git &lt;subcommand&gt;</a:t>
            </a:r>
          </a:p>
          <a:p>
            <a:r>
              <a:rPr lang="en-US" dirty="0"/>
              <a:t>Set up Git for your use: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git config --global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“Sewall Wright”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git config --global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user.email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swright@adaptivelandscape.org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US" dirty="0"/>
              <a:t>To enable terminal colors: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git config --global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color.iu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true</a:t>
            </a:r>
          </a:p>
        </p:txBody>
      </p:sp>
    </p:spTree>
    <p:extLst>
      <p:ext uri="{BB962C8B-B14F-4D97-AF65-F5344CB8AC3E}">
        <p14:creationId xmlns:p14="http://schemas.microsoft.com/office/powerpoint/2010/main" val="29044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E99DE-9176-EF58-CF30-8759B8433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415A4-21A9-09C6-1A10-8F4DC4FED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9" y="2096199"/>
            <a:ext cx="10232571" cy="3747384"/>
          </a:xfrm>
        </p:spPr>
        <p:txBody>
          <a:bodyPr>
            <a:normAutofit/>
          </a:bodyPr>
          <a:lstStyle/>
          <a:p>
            <a:r>
              <a:rPr lang="en-US" sz="2400" dirty="0"/>
              <a:t>A </a:t>
            </a:r>
            <a:r>
              <a:rPr lang="en-US" sz="2400" i="1" dirty="0"/>
              <a:t>repository</a:t>
            </a:r>
            <a:r>
              <a:rPr lang="en-US" sz="2400" dirty="0"/>
              <a:t> is a directory under version control</a:t>
            </a:r>
          </a:p>
          <a:p>
            <a:r>
              <a:rPr lang="en-US" sz="2400" dirty="0"/>
              <a:t>Contains both working files and snapshots of the project at certain points in time</a:t>
            </a:r>
          </a:p>
          <a:p>
            <a:r>
              <a:rPr lang="en-US" sz="2400" dirty="0"/>
              <a:t>These snapshots are called </a:t>
            </a:r>
            <a:r>
              <a:rPr lang="en-US" sz="2400" i="1" dirty="0"/>
              <a:t>commits</a:t>
            </a:r>
            <a:endParaRPr lang="en-US" sz="2400" dirty="0"/>
          </a:p>
          <a:p>
            <a:r>
              <a:rPr lang="en-US" sz="2400" dirty="0"/>
              <a:t>Can initialize one from an existing directory, or cloning a repository that exists elsewhere</a:t>
            </a:r>
          </a:p>
        </p:txBody>
      </p:sp>
    </p:spTree>
    <p:extLst>
      <p:ext uri="{BB962C8B-B14F-4D97-AF65-F5344CB8AC3E}">
        <p14:creationId xmlns:p14="http://schemas.microsoft.com/office/powerpoint/2010/main" val="277393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MimeoVTI">
  <a:themeElements>
    <a:clrScheme name="AnalogousFromLightSeedRightStep">
      <a:dk1>
        <a:srgbClr val="000000"/>
      </a:dk1>
      <a:lt1>
        <a:srgbClr val="FFFFFF"/>
      </a:lt1>
      <a:dk2>
        <a:srgbClr val="412C24"/>
      </a:dk2>
      <a:lt2>
        <a:srgbClr val="E2E6E8"/>
      </a:lt2>
      <a:accent1>
        <a:srgbClr val="C0998A"/>
      </a:accent1>
      <a:accent2>
        <a:srgbClr val="B4A27B"/>
      </a:accent2>
      <a:accent3>
        <a:srgbClr val="A2A77E"/>
      </a:accent3>
      <a:accent4>
        <a:srgbClr val="8EAA74"/>
      </a:accent4>
      <a:accent5>
        <a:srgbClr val="84AB82"/>
      </a:accent5>
      <a:accent6>
        <a:srgbClr val="77AE8B"/>
      </a:accent6>
      <a:hlink>
        <a:srgbClr val="5D8A9A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meoVTI" id="{63E3BFD8-7F9C-46D1-A4F3-04054403C108}" vid="{C505C190-EE38-45FD-8294-6454536D04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{1AA13CDE-1CDD-B042-ACD7-4A61F6F28850}tf10001070</Template>
  <TotalTime>44577</TotalTime>
  <Words>844</Words>
  <Application>Microsoft Macintosh PowerPoint</Application>
  <PresentationFormat>Widescreen</PresentationFormat>
  <Paragraphs>114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Courier New</vt:lpstr>
      <vt:lpstr>Elephant</vt:lpstr>
      <vt:lpstr>Univers Condensed</vt:lpstr>
      <vt:lpstr>MimeoVTI</vt:lpstr>
      <vt:lpstr>Introduction to git</vt:lpstr>
      <vt:lpstr>Traditional Versioning</vt:lpstr>
      <vt:lpstr>Why Git is necessary – keeping snapshots</vt:lpstr>
      <vt:lpstr>Why Git is necessary – tracking important changes to code</vt:lpstr>
      <vt:lpstr>Why Git is necessary – keeps software organized</vt:lpstr>
      <vt:lpstr>However…</vt:lpstr>
      <vt:lpstr>Exercise 1: installing Git</vt:lpstr>
      <vt:lpstr>Using Git</vt:lpstr>
      <vt:lpstr>Creating Repositories</vt:lpstr>
      <vt:lpstr>Exercise 2: </vt:lpstr>
      <vt:lpstr>Cloning a repository</vt:lpstr>
      <vt:lpstr>Tracking files</vt:lpstr>
      <vt:lpstr>Exercise 3</vt:lpstr>
      <vt:lpstr>Staging files</vt:lpstr>
      <vt:lpstr>Committing changes</vt:lpstr>
      <vt:lpstr>Exercise 4</vt:lpstr>
      <vt:lpstr>Comparing versions</vt:lpstr>
      <vt:lpstr>Commit history</vt:lpstr>
      <vt:lpstr>Exercise 5</vt:lpstr>
      <vt:lpstr>Negative Git commands</vt:lpstr>
      <vt:lpstr>Exercise 6</vt:lpstr>
      <vt:lpstr>The “undo” Git</vt:lpstr>
      <vt:lpstr>Learning Outcomes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Ideology: Data Skills, Robust and Reproducible Bioinformatics</dc:title>
  <dc:creator>Hansen, Casey Elizabeth</dc:creator>
  <cp:lastModifiedBy>Casey Hansen</cp:lastModifiedBy>
  <cp:revision>72</cp:revision>
  <cp:lastPrinted>2022-09-13T15:01:16Z</cp:lastPrinted>
  <dcterms:created xsi:type="dcterms:W3CDTF">2022-07-07T22:59:19Z</dcterms:created>
  <dcterms:modified xsi:type="dcterms:W3CDTF">2022-09-27T14:01:33Z</dcterms:modified>
</cp:coreProperties>
</file>