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59" r:id="rId6"/>
    <p:sldId id="260" r:id="rId7"/>
    <p:sldId id="283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FF"/>
    <a:srgbClr val="FF60A5"/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5"/>
    <p:restoredTop sz="85117"/>
  </p:normalViewPr>
  <p:slideViewPr>
    <p:cSldViewPr snapToGrid="0" snapToObjects="1">
      <p:cViewPr varScale="1">
        <p:scale>
          <a:sx n="107" d="100"/>
          <a:sy n="107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565B2-E644-6141-8E71-0F345D8BC611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04FA9-CCF4-B74D-920E-EE27C6F8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6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04FA9-CCF4-B74D-920E-EE27C6F8C1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means a type of input or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04FA9-CCF4-B74D-920E-EE27C6F8C1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means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04FA9-CCF4-B74D-920E-EE27C6F8C1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hello in the set of hello and goodbye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04FA9-CCF4-B74D-920E-EE27C6F8C1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differentiate between levels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04FA9-CCF4-B74D-920E-EE27C6F8C1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7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04FA9-CCF4-B74D-920E-EE27C6F8C1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04FA9-CCF4-B74D-920E-EE27C6F8C1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5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04FA9-CCF4-B74D-920E-EE27C6F8C1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4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8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040C-BDCF-9486-12F8-70E2D247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AD12-7D22-148B-BF41-EB1BC03B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Much the same as algebra – placeholders</a:t>
            </a:r>
          </a:p>
          <a:p>
            <a:r>
              <a:rPr lang="en-US" sz="2400" dirty="0"/>
              <a:t>Main difference </a:t>
            </a:r>
            <a:r>
              <a:rPr lang="en-US" sz="2400" dirty="0">
                <a:sym typeface="Wingdings" pitchFamily="2" charset="2"/>
              </a:rPr>
              <a:t> in programming variables can be holders for unknown </a:t>
            </a:r>
            <a:r>
              <a:rPr lang="en-US" sz="2400" i="1" dirty="0">
                <a:sym typeface="Wingdings" pitchFamily="2" charset="2"/>
              </a:rPr>
              <a:t>or</a:t>
            </a:r>
            <a:r>
              <a:rPr lang="en-US" sz="2400" dirty="0">
                <a:sym typeface="Wingdings" pitchFamily="2" charset="2"/>
              </a:rPr>
              <a:t> known variables</a:t>
            </a:r>
          </a:p>
          <a:p>
            <a:r>
              <a:rPr lang="en-US" sz="2400" dirty="0">
                <a:sym typeface="Wingdings" pitchFamily="2" charset="2"/>
              </a:rPr>
              <a:t>Variables can themselves be variable</a:t>
            </a:r>
          </a:p>
          <a:p>
            <a:r>
              <a:rPr lang="en-US" sz="2400" dirty="0">
                <a:sym typeface="Wingdings" pitchFamily="2" charset="2"/>
              </a:rPr>
              <a:t>To assign variables in R, use 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&lt;-</a:t>
            </a:r>
            <a:r>
              <a:rPr lang="en-US" sz="2400" dirty="0">
                <a:sym typeface="Wingdings" pitchFamily="2" charset="2"/>
              </a:rPr>
              <a:t> operator</a:t>
            </a:r>
          </a:p>
          <a:p>
            <a:pPr marL="228600" lvl="1" indent="0">
              <a:buNone/>
            </a:pPr>
            <a:r>
              <a:rPr lang="en-US" sz="22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 e &lt;- 2.718281828904590</a:t>
            </a:r>
            <a:endParaRPr lang="en-US" sz="2200" dirty="0">
              <a:solidFill>
                <a:srgbClr val="002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F7E2-4F1C-F204-AC4A-45E9C1B3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values*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4AA4-647F-FB50-AE06-E8FCE854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1748118"/>
            <a:ext cx="10260106" cy="4343400"/>
          </a:xfrm>
        </p:spPr>
        <p:txBody>
          <a:bodyPr numCol="2">
            <a:normAutofit/>
          </a:bodyPr>
          <a:lstStyle/>
          <a:p>
            <a:r>
              <a:rPr lang="en-US" sz="2400" dirty="0"/>
              <a:t>Numeric (a.k.a. float)</a:t>
            </a:r>
          </a:p>
          <a:p>
            <a:pPr lvl="1"/>
            <a:r>
              <a:rPr lang="en-US" sz="2000" dirty="0"/>
              <a:t>1.4, 3.0, -5.001</a:t>
            </a:r>
          </a:p>
          <a:p>
            <a:r>
              <a:rPr lang="en-US" sz="2400" dirty="0"/>
              <a:t>Integer</a:t>
            </a:r>
          </a:p>
          <a:p>
            <a:pPr lvl="1"/>
            <a:r>
              <a:rPr lang="en-US" sz="2000" dirty="0"/>
              <a:t>1,2,3,…</a:t>
            </a:r>
          </a:p>
          <a:p>
            <a:r>
              <a:rPr lang="en-US" sz="2400" dirty="0"/>
              <a:t>Character (a.k.a. string)</a:t>
            </a:r>
          </a:p>
          <a:p>
            <a:pPr lvl="1"/>
            <a:r>
              <a:rPr lang="en-US" sz="2000" dirty="0"/>
              <a:t>“protein”, ”CGTAGCTTGACCT”</a:t>
            </a:r>
          </a:p>
          <a:p>
            <a:r>
              <a:rPr lang="en-US" sz="2400" dirty="0"/>
              <a:t>Logical (a.k.a. Boolean)</a:t>
            </a:r>
          </a:p>
          <a:p>
            <a:pPr lvl="1"/>
            <a:r>
              <a:rPr lang="en-US" sz="2000" dirty="0"/>
              <a:t>True and False</a:t>
            </a:r>
          </a:p>
          <a:p>
            <a:r>
              <a:rPr lang="en-US" sz="2400" dirty="0"/>
              <a:t>Complex and raw (not this course)</a:t>
            </a:r>
          </a:p>
          <a:p>
            <a:r>
              <a:rPr lang="en-US" sz="2400" dirty="0"/>
              <a:t>*</a:t>
            </a:r>
            <a:r>
              <a:rPr lang="en-US" sz="2400" i="1" dirty="0"/>
              <a:t>value</a:t>
            </a:r>
            <a:r>
              <a:rPr lang="en-US" sz="2400" dirty="0"/>
              <a:t> has multiple meanings in CS</a:t>
            </a:r>
          </a:p>
        </p:txBody>
      </p:sp>
    </p:spTree>
    <p:extLst>
      <p:ext uri="{BB962C8B-B14F-4D97-AF65-F5344CB8AC3E}">
        <p14:creationId xmlns:p14="http://schemas.microsoft.com/office/powerpoint/2010/main" val="36615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9065-FA29-83BA-DB66-8202A755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40E0-2A5B-BB0C-FD3F-678F8BE5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 represents missing data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 represents a ‘none’ value</a:t>
            </a:r>
          </a:p>
          <a:p>
            <a:pPr lvl="1"/>
            <a:r>
              <a:rPr lang="en-US" sz="2000" dirty="0">
                <a:sym typeface="Wingdings" pitchFamily="2" charset="2"/>
              </a:rPr>
              <a:t>“Nothing is zero but zero is not always nothing”</a:t>
            </a:r>
            <a:endParaRPr lang="en-US" sz="20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Inf, -Inf </a:t>
            </a:r>
            <a:r>
              <a:rPr lang="en-US" sz="2400" dirty="0">
                <a:sym typeface="Wingdings" pitchFamily="2" charset="2"/>
              </a:rPr>
              <a:t> positive/negative infinity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 ”Not a Number”, things like 0/0</a:t>
            </a:r>
          </a:p>
          <a:p>
            <a:r>
              <a:rPr lang="en-US" sz="2400" dirty="0">
                <a:sym typeface="Wingdings" pitchFamily="2" charset="2"/>
              </a:rPr>
              <a:t>Yes, the capitalization matters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76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4725-C0B0-FE6D-03B5-F9FA8732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A98B-A0F8-85B1-D5AB-A4EC610F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78345"/>
            <a:ext cx="9489000" cy="41450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 expression that evaluates the truth of a statement</a:t>
            </a:r>
          </a:p>
          <a:p>
            <a:r>
              <a:rPr lang="en-US" sz="2400" dirty="0"/>
              <a:t>Often uses </a:t>
            </a:r>
            <a:r>
              <a:rPr lang="en-US" sz="2400" u="sng" dirty="0"/>
              <a:t>comparison operators</a:t>
            </a:r>
          </a:p>
          <a:p>
            <a:r>
              <a:rPr lang="en-US" sz="2400" dirty="0"/>
              <a:t>Returns Boolean values TRUE or 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5+3 == 11</a:t>
            </a:r>
            <a:b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FALSE</a:t>
            </a:r>
            <a:b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“hello” %in% c(“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hello”,”goodbye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b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TRUE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11-9 != 6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31432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F59B-D754-10A5-DBC4-26D1054A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8036-63EA-FF46-5DA3-D3A1A50B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Try the following R commands and see what the result is:</a:t>
            </a:r>
            <a:br>
              <a:rPr lang="en-US" sz="2400" dirty="0"/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is.nan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(0/0)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is.nan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(5/0)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5/0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is.nan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(c())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(c())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is.null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(c())</a:t>
            </a:r>
          </a:p>
        </p:txBody>
      </p:sp>
    </p:spTree>
    <p:extLst>
      <p:ext uri="{BB962C8B-B14F-4D97-AF65-F5344CB8AC3E}">
        <p14:creationId xmlns:p14="http://schemas.microsoft.com/office/powerpoint/2010/main" val="286893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15D3-2985-12DC-1D89-0292B81E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E9E4-5194-E9CE-CE52-2E52028F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Scalar – singular data value (0-D)</a:t>
            </a:r>
          </a:p>
          <a:p>
            <a:r>
              <a:rPr lang="en-US" sz="2400" dirty="0"/>
              <a:t>Vector – a container of data (1-D)</a:t>
            </a:r>
          </a:p>
          <a:p>
            <a:pPr lvl="1"/>
            <a:r>
              <a:rPr lang="en-US" sz="2000" dirty="0"/>
              <a:t>Factor – vector that stores categorical values</a:t>
            </a:r>
          </a:p>
          <a:p>
            <a:r>
              <a:rPr lang="en-US" sz="2400" dirty="0"/>
              <a:t>List – a container of data (1-D)</a:t>
            </a:r>
          </a:p>
          <a:p>
            <a:r>
              <a:rPr lang="en-US" sz="2400" dirty="0" err="1"/>
              <a:t>Dataframe</a:t>
            </a:r>
            <a:r>
              <a:rPr lang="en-US" sz="2400" dirty="0"/>
              <a:t> – a container of data (2-D)</a:t>
            </a:r>
          </a:p>
          <a:p>
            <a:r>
              <a:rPr lang="en-US" sz="2400" dirty="0"/>
              <a:t>Class – gives coding objects (variables, values, containers, etc.) higher-level properties</a:t>
            </a:r>
          </a:p>
        </p:txBody>
      </p:sp>
    </p:spTree>
    <p:extLst>
      <p:ext uri="{BB962C8B-B14F-4D97-AF65-F5344CB8AC3E}">
        <p14:creationId xmlns:p14="http://schemas.microsoft.com/office/powerpoint/2010/main" val="380344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64CD-FB9A-68D5-13FA-8B976BD2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9B55-4071-F0F9-9939-DD0A7A51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7" y="1567543"/>
            <a:ext cx="10286375" cy="4385785"/>
          </a:xfrm>
        </p:spPr>
        <p:txBody>
          <a:bodyPr numCol="1">
            <a:noAutofit/>
          </a:bodyPr>
          <a:lstStyle/>
          <a:p>
            <a:r>
              <a:rPr lang="en-US" sz="2400" dirty="0"/>
              <a:t>Defined by function 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c()</a:t>
            </a:r>
          </a:p>
          <a:p>
            <a:r>
              <a:rPr lang="en-US" sz="2400" dirty="0">
                <a:cs typeface="Consolas" panose="020B0609020204030204" pitchFamily="49" charset="0"/>
              </a:rPr>
              <a:t>Each value in a vector is called an </a:t>
            </a:r>
            <a:r>
              <a:rPr lang="en-US" sz="2400" i="1" dirty="0">
                <a:cs typeface="Consolas" panose="020B0609020204030204" pitchFamily="49" charset="0"/>
              </a:rPr>
              <a:t>element</a:t>
            </a:r>
            <a:endParaRPr lang="en-US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c(3.4, 5.0,  13.1)</a:t>
            </a:r>
          </a:p>
          <a:p>
            <a:r>
              <a:rPr lang="en-US" sz="2400" dirty="0">
                <a:cs typeface="Consolas" panose="020B0609020204030204" pitchFamily="49" charset="0"/>
              </a:rPr>
              <a:t>Can also have “names” for each value </a:t>
            </a:r>
            <a:br>
              <a:rPr lang="en-US" sz="2400" dirty="0">
                <a:cs typeface="Consolas" panose="020B0609020204030204" pitchFamily="49" charset="0"/>
              </a:rPr>
            </a:br>
            <a:r>
              <a:rPr lang="en-US" sz="2400" dirty="0">
                <a:cs typeface="Consolas" panose="020B0609020204030204" pitchFamily="49" charset="0"/>
              </a:rPr>
              <a:t>(Python dictionary)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c(a=3.4, b=5.0, c=13.1)</a:t>
            </a:r>
          </a:p>
          <a:p>
            <a:r>
              <a:rPr lang="en-US" sz="2400" dirty="0">
                <a:cs typeface="Consolas" panose="020B0609020204030204" pitchFamily="49" charset="0"/>
              </a:rPr>
              <a:t>All values in a vector must be of the same type (all numeric, all character, all Boolean…)</a:t>
            </a:r>
          </a:p>
        </p:txBody>
      </p:sp>
    </p:spTree>
    <p:extLst>
      <p:ext uri="{BB962C8B-B14F-4D97-AF65-F5344CB8AC3E}">
        <p14:creationId xmlns:p14="http://schemas.microsoft.com/office/powerpoint/2010/main" val="36833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11AD-A15A-F245-3179-088E404E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vector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C992-1E49-520E-1F33-856F0319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nsolas" panose="020B0609020204030204" pitchFamily="49" charset="0"/>
              </a:rPr>
              <a:t>You can use names to reference the values</a:t>
            </a:r>
            <a:br>
              <a:rPr lang="en-US" sz="2400" dirty="0"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“a” ”b” “c”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[‘a’]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3.4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0A5"/>
                </a:solidFill>
              </a:rPr>
              <a:t>Discussion: Why would naming values in a vector be useful?</a:t>
            </a:r>
          </a:p>
        </p:txBody>
      </p:sp>
    </p:spTree>
    <p:extLst>
      <p:ext uri="{BB962C8B-B14F-4D97-AF65-F5344CB8AC3E}">
        <p14:creationId xmlns:p14="http://schemas.microsoft.com/office/powerpoint/2010/main" val="18691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097D-6132-E7D5-0FB7-E583AD31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4A5E-1CF3-2691-B125-5A98BF23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index</a:t>
            </a:r>
            <a:r>
              <a:rPr lang="en-US" sz="2400" dirty="0"/>
              <a:t>: the numbered location of a value (noun)</a:t>
            </a:r>
            <a:br>
              <a:rPr lang="en-US" sz="2400" dirty="0"/>
            </a:br>
            <a:r>
              <a:rPr lang="en-US" sz="2400" dirty="0"/>
              <a:t>	to reference a value by location (verb)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c(1, 1, 2, 3, 5, 8)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</a:t>
            </a:r>
          </a:p>
          <a:p>
            <a:r>
              <a:rPr lang="en-US" sz="2400" dirty="0"/>
              <a:t>indexing in R begins at 1, not at 0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79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423D-E322-29DA-40D0-037FD9C3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37D9-A3DD-68B9-FEEE-DDD888D7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c(1,1,2,3,5,8,13)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vector of length 7</a:t>
            </a:r>
            <a:br>
              <a:rPr lang="en-US" sz="2400" dirty="0"/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[3:5] </a:t>
            </a:r>
            <a:r>
              <a:rPr lang="en-US" sz="2400" dirty="0">
                <a:sym typeface="Wingdings" pitchFamily="2" charset="2"/>
              </a:rPr>
              <a:t> return 3</a:t>
            </a:r>
            <a:r>
              <a:rPr lang="en-US" sz="2400" baseline="30000" dirty="0">
                <a:sym typeface="Wingdings" pitchFamily="2" charset="2"/>
              </a:rPr>
              <a:t>rd</a:t>
            </a:r>
            <a:r>
              <a:rPr lang="en-US" sz="2400" dirty="0">
                <a:sym typeface="Wingdings" pitchFamily="2" charset="2"/>
              </a:rPr>
              <a:t>, 4</a:t>
            </a:r>
            <a:r>
              <a:rPr lang="en-US" sz="2400" baseline="30000" dirty="0">
                <a:sym typeface="Wingdings" pitchFamily="2" charset="2"/>
              </a:rPr>
              <a:t>th</a:t>
            </a:r>
            <a:r>
              <a:rPr lang="en-US" sz="2400" dirty="0">
                <a:sym typeface="Wingdings" pitchFamily="2" charset="2"/>
              </a:rPr>
              <a:t>, and 5</a:t>
            </a:r>
            <a:r>
              <a:rPr lang="en-US" sz="2400" baseline="30000" dirty="0">
                <a:sym typeface="Wingdings" pitchFamily="2" charset="2"/>
              </a:rPr>
              <a:t>th</a:t>
            </a:r>
            <a:r>
              <a:rPr lang="en-US" sz="2400" dirty="0">
                <a:sym typeface="Wingdings" pitchFamily="2" charset="2"/>
              </a:rPr>
              <a:t> elements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[c(2,1,10) </a:t>
            </a:r>
            <a:r>
              <a:rPr lang="en-US" sz="2400" dirty="0">
                <a:sym typeface="Wingdings" pitchFamily="2" charset="2"/>
              </a:rPr>
              <a:t> out of range indexing – what will this return?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[c(-4,-5)] </a:t>
            </a:r>
            <a:r>
              <a:rPr lang="en-US" sz="2400" dirty="0">
                <a:sym typeface="Wingdings" pitchFamily="2" charset="2"/>
              </a:rPr>
              <a:t> exclude 4</a:t>
            </a:r>
            <a:r>
              <a:rPr lang="en-US" sz="2400" baseline="30000" dirty="0">
                <a:sym typeface="Wingdings" pitchFamily="2" charset="2"/>
              </a:rPr>
              <a:t>th</a:t>
            </a:r>
            <a:r>
              <a:rPr lang="en-US" sz="2400" dirty="0">
                <a:sym typeface="Wingdings" pitchFamily="2" charset="2"/>
              </a:rPr>
              <a:t> and 5</a:t>
            </a:r>
            <a:r>
              <a:rPr lang="en-US" sz="2400" baseline="30000" dirty="0">
                <a:sym typeface="Wingdings" pitchFamily="2" charset="2"/>
              </a:rPr>
              <a:t>th</a:t>
            </a:r>
            <a:r>
              <a:rPr lang="en-US" sz="2400" dirty="0">
                <a:sym typeface="Wingdings" pitchFamily="2" charset="2"/>
              </a:rPr>
              <a:t> elements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[c(2,3,4,5,7,1,6)] </a:t>
            </a:r>
            <a:r>
              <a:rPr lang="en-US" sz="2400" dirty="0">
                <a:sym typeface="Wingdings" pitchFamily="2" charset="2"/>
              </a:rPr>
              <a:t> reorder elements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[6:1] </a:t>
            </a:r>
            <a:r>
              <a:rPr lang="en-US" sz="2400" dirty="0">
                <a:sym typeface="Wingdings" pitchFamily="2" charset="2"/>
              </a:rPr>
              <a:t> reverse elements</a:t>
            </a:r>
          </a:p>
        </p:txBody>
      </p:sp>
    </p:spTree>
    <p:extLst>
      <p:ext uri="{BB962C8B-B14F-4D97-AF65-F5344CB8AC3E}">
        <p14:creationId xmlns:p14="http://schemas.microsoft.com/office/powerpoint/2010/main" val="243255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2C565-3006-22AC-AF45-A2BF1784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661" y="552782"/>
            <a:ext cx="4975397" cy="1643663"/>
          </a:xfrm>
        </p:spPr>
        <p:txBody>
          <a:bodyPr>
            <a:normAutofit/>
          </a:bodyPr>
          <a:lstStyle/>
          <a:p>
            <a:r>
              <a:rPr lang="en-US" dirty="0"/>
              <a:t>Golden rule of 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6D0EF0-578D-4C56-5D98-28D4EB65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22" y="334928"/>
            <a:ext cx="3960413" cy="618814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2AB278E-EE5F-21C8-D440-287115B6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661" y="2735229"/>
            <a:ext cx="4975404" cy="3108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”If it works, don't touch it!"</a:t>
            </a:r>
          </a:p>
        </p:txBody>
      </p:sp>
      <p:cxnSp>
        <p:nvCxnSpPr>
          <p:cNvPr id="29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26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E91D-A88A-1281-156D-49A12CD2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is a </a:t>
            </a:r>
            <a:r>
              <a:rPr lang="en-US" dirty="0" err="1"/>
              <a:t>tacocat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47C1-E894-9E09-8B2E-6367CDBE7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a palindrome?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do you compare if two things are equal?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do you find the reverse of a word?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“</a:t>
            </a:r>
            <a:r>
              <a:rPr lang="en-US" sz="2400" dirty="0" err="1"/>
              <a:t>tacocat</a:t>
            </a:r>
            <a:r>
              <a:rPr lang="en-US" sz="2400" dirty="0"/>
              <a:t>” a palindrome?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if you didn’t know the length of the word?</a:t>
            </a:r>
          </a:p>
        </p:txBody>
      </p:sp>
    </p:spTree>
    <p:extLst>
      <p:ext uri="{BB962C8B-B14F-4D97-AF65-F5344CB8AC3E}">
        <p14:creationId xmlns:p14="http://schemas.microsoft.com/office/powerpoint/2010/main" val="364342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812D-5BE8-8214-3CD6-7DEAC09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07F9-A8DC-1373-A170-033DB8B9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c(“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t”,”a”,”c”,”o”,”c”,”a”,”t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[length(vector):1]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TRUE TRUE TRUE TRUE TRUE TRUE TRUE</a:t>
            </a:r>
          </a:p>
          <a:p>
            <a:r>
              <a:rPr lang="en-US" sz="2400" dirty="0"/>
              <a:t>Using the 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 </a:t>
            </a:r>
            <a:r>
              <a:rPr lang="en-US" sz="2400" dirty="0"/>
              <a:t>function generalizes for any vector</a:t>
            </a:r>
          </a:p>
          <a:p>
            <a:r>
              <a:rPr lang="en-US" sz="2400" dirty="0"/>
              <a:t>Generalized code is </a:t>
            </a:r>
            <a:r>
              <a:rPr lang="en-US" sz="2400" u="sng" dirty="0"/>
              <a:t>usually</a:t>
            </a:r>
            <a:r>
              <a:rPr lang="en-US" sz="2400" dirty="0"/>
              <a:t> more robust</a:t>
            </a:r>
          </a:p>
          <a:p>
            <a:r>
              <a:rPr lang="en-US" sz="2400" b="1" dirty="0"/>
              <a:t>Rule #4: There are exceptions to every rule</a:t>
            </a:r>
          </a:p>
        </p:txBody>
      </p:sp>
    </p:spTree>
    <p:extLst>
      <p:ext uri="{BB962C8B-B14F-4D97-AF65-F5344CB8AC3E}">
        <p14:creationId xmlns:p14="http://schemas.microsoft.com/office/powerpoint/2010/main" val="3818158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00C-FA97-25EE-1F9C-70F88E78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character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7CF1-024A-A56D-F590-671745C7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</a:t>
            </a:r>
          </a:p>
          <a:p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(char, start, stop)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word &lt;- “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tacocat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(word,1,1)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“t”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(word,1,4)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“taco”</a:t>
            </a:r>
          </a:p>
        </p:txBody>
      </p:sp>
    </p:spTree>
    <p:extLst>
      <p:ext uri="{BB962C8B-B14F-4D97-AF65-F5344CB8AC3E}">
        <p14:creationId xmlns:p14="http://schemas.microsoft.com/office/powerpoint/2010/main" val="396013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B130-36C7-F7A8-4C52-AC1F00B8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51EC-F801-E363-58B7-55F4FF3F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Applying operations to vectors</a:t>
            </a:r>
            <a:br>
              <a:rPr lang="en-US" sz="2400" dirty="0"/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vect_1 &lt;- c(1,2,3,4)</a:t>
            </a:r>
            <a:b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vect_2 &lt;- c(4,3,2,1)</a:t>
            </a:r>
          </a:p>
          <a:p>
            <a:r>
              <a:rPr lang="en-US" sz="2400" dirty="0">
                <a:solidFill>
                  <a:srgbClr val="FF60A5"/>
                </a:solidFill>
              </a:rPr>
              <a:t>What is </a:t>
            </a:r>
            <a:r>
              <a:rPr lang="en-US" sz="2400" dirty="0">
                <a:solidFill>
                  <a:srgbClr val="FF60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vect_1 + vect_2</a:t>
            </a:r>
            <a:r>
              <a:rPr lang="en-US" sz="2400" dirty="0">
                <a:solidFill>
                  <a:srgbClr val="FF60A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6600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0CBE-E1EB-13F9-6511-FD7DD75F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40A7-2312-E930-5CAF-F2247786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c(1,2,3) + c(4,5,6)</a:t>
            </a:r>
          </a:p>
          <a:p>
            <a:r>
              <a:rPr lang="en-US" sz="2400" dirty="0"/>
              <a:t>c(1,2,3) + 2</a:t>
            </a:r>
          </a:p>
          <a:p>
            <a:r>
              <a:rPr lang="en-US" sz="2400" dirty="0"/>
              <a:t>c(1,2,3) + c(4,5)</a:t>
            </a:r>
          </a:p>
          <a:p>
            <a:r>
              <a:rPr lang="en-US" sz="2400" dirty="0"/>
              <a:t>Vector sequence 1:50</a:t>
            </a:r>
          </a:p>
          <a:p>
            <a:r>
              <a:rPr lang="en-US" sz="2400" dirty="0">
                <a:solidFill>
                  <a:srgbClr val="002BFF"/>
                </a:solidFill>
              </a:rPr>
              <a:t>THINK-PAIR-SHARE</a:t>
            </a:r>
            <a:r>
              <a:rPr lang="en-US" sz="2400" dirty="0"/>
              <a:t>: Where would you want to use each of these?</a:t>
            </a:r>
          </a:p>
        </p:txBody>
      </p:sp>
    </p:spTree>
    <p:extLst>
      <p:ext uri="{BB962C8B-B14F-4D97-AF65-F5344CB8AC3E}">
        <p14:creationId xmlns:p14="http://schemas.microsoft.com/office/powerpoint/2010/main" val="1648569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FE0F-4F2C-013F-91CC-FFA561F1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C16D-7A51-8D83-ED0A-B8ACE579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09646"/>
            <a:ext cx="9489000" cy="3747384"/>
          </a:xfrm>
        </p:spPr>
        <p:txBody>
          <a:bodyPr>
            <a:normAutofit/>
          </a:bodyPr>
          <a:lstStyle/>
          <a:p>
            <a:r>
              <a:rPr lang="en-US" sz="2400" dirty="0"/>
              <a:t>Forcing vector elements into the same type</a:t>
            </a:r>
          </a:p>
          <a:p>
            <a:r>
              <a:rPr lang="en-US" sz="2400" dirty="0"/>
              <a:t>If you don’t tell R what to do, it’ll choose for you</a:t>
            </a:r>
          </a:p>
          <a:p>
            <a:pPr lvl="1"/>
            <a:r>
              <a:rPr lang="en-US" sz="2000" dirty="0"/>
              <a:t>You don’t want R to choose for you</a:t>
            </a:r>
          </a:p>
          <a:p>
            <a:r>
              <a:rPr lang="en-US" sz="2200" dirty="0">
                <a:solidFill>
                  <a:srgbClr val="002BFF"/>
                </a:solidFill>
              </a:rPr>
              <a:t>Try making a heterogeneous vector (use multiple value types). What happens?</a:t>
            </a:r>
          </a:p>
        </p:txBody>
      </p:sp>
    </p:spTree>
    <p:extLst>
      <p:ext uri="{BB962C8B-B14F-4D97-AF65-F5344CB8AC3E}">
        <p14:creationId xmlns:p14="http://schemas.microsoft.com/office/powerpoint/2010/main" val="14111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0969-75F9-E932-3910-A354EAD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FCD8-FB60-0EBA-954C-F81F4654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Lists are like vectors, but do not have to be homogeneous</a:t>
            </a:r>
          </a:p>
          <a:p>
            <a:r>
              <a:rPr lang="en-US" sz="2400" dirty="0"/>
              <a:t>Lists are in the data class, vectors are in value class</a:t>
            </a:r>
          </a:p>
          <a:p>
            <a:r>
              <a:rPr lang="en-US" sz="2400" dirty="0"/>
              <a:t>Define using the list() function</a:t>
            </a:r>
            <a:br>
              <a:rPr lang="en-US" sz="2400" dirty="0"/>
            </a:b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list1 &lt;- list(”red”,42, FALSE)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363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5DEB-F752-09D2-FDD5-589462C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750F-828B-B2DF-EA97-0B3950D0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TL;DR – how R represents spreadsheets</a:t>
            </a:r>
          </a:p>
          <a:p>
            <a:r>
              <a:rPr lang="en-US" sz="2400" dirty="0"/>
              <a:t>Can be imported from file or user defined</a:t>
            </a:r>
          </a:p>
          <a:p>
            <a:r>
              <a:rPr lang="en-US" sz="2400" dirty="0"/>
              <a:t>Can perform operations on large datasets at once</a:t>
            </a:r>
          </a:p>
        </p:txBody>
      </p:sp>
    </p:spTree>
    <p:extLst>
      <p:ext uri="{BB962C8B-B14F-4D97-AF65-F5344CB8AC3E}">
        <p14:creationId xmlns:p14="http://schemas.microsoft.com/office/powerpoint/2010/main" val="674990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B9B8-AF58-4E36-9B81-06364139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0C5A2C-810A-845D-8168-15D050959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826392"/>
              </p:ext>
            </p:extLst>
          </p:nvPr>
        </p:nvGraphicFramePr>
        <p:xfrm>
          <a:off x="1880629" y="1631602"/>
          <a:ext cx="74102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3008295547"/>
                    </a:ext>
                  </a:extLst>
                </a:gridCol>
                <a:gridCol w="3162829">
                  <a:extLst>
                    <a:ext uri="{9D8B030D-6E8A-4147-A177-3AD203B41FA5}">
                      <a16:colId xmlns:a16="http://schemas.microsoft.com/office/drawing/2014/main" val="3187612810"/>
                    </a:ext>
                  </a:extLst>
                </a:gridCol>
                <a:gridCol w="3162829">
                  <a:extLst>
                    <a:ext uri="{9D8B030D-6E8A-4147-A177-3AD203B41FA5}">
                      <a16:colId xmlns:a16="http://schemas.microsoft.com/office/drawing/2014/main" val="2071084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4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Korra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7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3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Asmai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3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997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97C2E2-DC23-FC91-65B0-EA94AB7B0A21}"/>
              </a:ext>
            </a:extLst>
          </p:cNvPr>
          <p:cNvSpPr txBox="1"/>
          <p:nvPr/>
        </p:nvSpPr>
        <p:spPr>
          <a:xfrm>
            <a:off x="841248" y="3965966"/>
            <a:ext cx="9020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c(“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Korra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”,”Bolin”,”Mako”,”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Asami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”,”Tenzin”)</a:t>
            </a:r>
          </a:p>
          <a:p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House &lt;- c(“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Water”,”Earth”,”Fire”,”Tech”,”Air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Score &lt;- c(7,9,4,6,7)</a:t>
            </a:r>
          </a:p>
          <a:p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Name,House,Score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print(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1032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2A7F-521E-CBE3-4E4E-4D3EE1B3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945-EECF-1944-C5B1-FCFC7374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Referencing column</a:t>
            </a:r>
            <a:br>
              <a:rPr lang="en-US" dirty="0"/>
            </a:b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[,1]</a:t>
            </a:r>
            <a:b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df$Name</a:t>
            </a:r>
            <a:endParaRPr lang="en-US" dirty="0">
              <a:solidFill>
                <a:srgbClr val="002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Referencing row</a:t>
            </a:r>
            <a:br>
              <a:rPr lang="en-US" dirty="0"/>
            </a:b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[2,]</a:t>
            </a:r>
          </a:p>
          <a:p>
            <a:r>
              <a:rPr lang="en-US" dirty="0"/>
              <a:t>Referencing cell</a:t>
            </a:r>
            <a:br>
              <a:rPr lang="en-US" dirty="0"/>
            </a:b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[4,3]</a:t>
            </a:r>
          </a:p>
        </p:txBody>
      </p:sp>
    </p:spTree>
    <p:extLst>
      <p:ext uri="{BB962C8B-B14F-4D97-AF65-F5344CB8AC3E}">
        <p14:creationId xmlns:p14="http://schemas.microsoft.com/office/powerpoint/2010/main" val="306295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E15E-DA17-3827-584F-AC299C9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How/why people use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D593-1F22-1A3C-BF0A-AA0290A01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2096199"/>
            <a:ext cx="10112188" cy="3747384"/>
          </a:xfrm>
        </p:spPr>
        <p:txBody>
          <a:bodyPr>
            <a:normAutofit/>
          </a:bodyPr>
          <a:lstStyle/>
          <a:p>
            <a:r>
              <a:rPr lang="en-US" sz="2400" dirty="0"/>
              <a:t>Most people: specifically for performing statistical analysis</a:t>
            </a:r>
          </a:p>
          <a:p>
            <a:r>
              <a:rPr lang="en-US" sz="2400" dirty="0"/>
              <a:t>Us: use R as a “data programming language”</a:t>
            </a:r>
          </a:p>
          <a:p>
            <a:pPr lvl="1"/>
            <a:r>
              <a:rPr lang="en-US" sz="2400" dirty="0"/>
              <a:t>not limited in the types of analysis we can do</a:t>
            </a:r>
          </a:p>
          <a:p>
            <a:pPr lvl="1"/>
            <a:r>
              <a:rPr lang="en-US" sz="2400" dirty="0"/>
              <a:t>can explore hidden stories in data</a:t>
            </a:r>
          </a:p>
          <a:p>
            <a:pPr>
              <a:buFont typeface="System Font Regular"/>
              <a:buChar char="★"/>
            </a:pPr>
            <a:r>
              <a:rPr lang="en-US" sz="2400" i="1" dirty="0"/>
              <a:t>We are </a:t>
            </a:r>
            <a:r>
              <a:rPr lang="en-US" sz="2400" i="1" u="sng" dirty="0"/>
              <a:t>not</a:t>
            </a:r>
            <a:r>
              <a:rPr lang="en-US" sz="2400" i="1" dirty="0"/>
              <a:t> going to learn R in its entirety</a:t>
            </a:r>
          </a:p>
          <a:p>
            <a:pPr lvl="1"/>
            <a:r>
              <a:rPr lang="en-US" sz="2400" dirty="0"/>
              <a:t>focus on 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32561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8CC9-1479-C395-40A9-8895C14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nice things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BA4F-BF12-AF96-46CE-D578998F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write sophisticated scripts, can also use more exploratory environments (RStudio, </a:t>
            </a:r>
            <a:r>
              <a:rPr lang="en-US" sz="2400" dirty="0" err="1"/>
              <a:t>RMarkdown</a:t>
            </a:r>
            <a:r>
              <a:rPr lang="en-US" sz="2400" dirty="0"/>
              <a:t>)</a:t>
            </a:r>
          </a:p>
          <a:p>
            <a:r>
              <a:rPr lang="en-US" sz="2400" dirty="0"/>
              <a:t>Some of the most user-friendly documentation</a:t>
            </a:r>
          </a:p>
          <a:p>
            <a:r>
              <a:rPr lang="en-US" sz="2400" dirty="0"/>
              <a:t>The language exists somewhere between Python and Mathematica</a:t>
            </a:r>
          </a:p>
        </p:txBody>
      </p:sp>
    </p:spTree>
    <p:extLst>
      <p:ext uri="{BB962C8B-B14F-4D97-AF65-F5344CB8AC3E}">
        <p14:creationId xmlns:p14="http://schemas.microsoft.com/office/powerpoint/2010/main" val="329021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A761-778B-5E66-4B71-1497FE5A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8451-6FDD-5F28-A6EF-019A45B6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Understanding data and its limitations through interactive investigation</a:t>
            </a:r>
          </a:p>
          <a:p>
            <a:r>
              <a:rPr lang="en-US" sz="2400" dirty="0"/>
              <a:t>Experiment within and experiment</a:t>
            </a:r>
          </a:p>
          <a:p>
            <a:r>
              <a:rPr lang="en-US" sz="2400" dirty="0"/>
              <a:t>A more robust analysis method, independent of software/technology*</a:t>
            </a:r>
          </a:p>
          <a:p>
            <a:pPr lvl="1"/>
            <a:r>
              <a:rPr lang="en-US" sz="2400" dirty="0"/>
              <a:t>*requires more justification</a:t>
            </a:r>
          </a:p>
          <a:p>
            <a:r>
              <a:rPr lang="en-US" sz="2400" dirty="0"/>
              <a:t>Can reveal unconventional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0406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5285-EBB8-6B58-5A27-87AADCAC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9B98-B029-8296-992D-A1EDDC2D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list of molecular interactions</a:t>
            </a:r>
          </a:p>
          <a:p>
            <a:r>
              <a:rPr lang="en-US" sz="2400" dirty="0"/>
              <a:t>Interactions automatically sourced from academic papers</a:t>
            </a:r>
          </a:p>
          <a:p>
            <a:r>
              <a:rPr lang="en-US" sz="2400" dirty="0"/>
              <a:t>Some interactions have more details than others</a:t>
            </a:r>
          </a:p>
          <a:p>
            <a:r>
              <a:rPr lang="en-US" sz="2400" dirty="0"/>
              <a:t>Phosphorylation – adding a phosphate group to a protein, usually activates/increases something</a:t>
            </a:r>
          </a:p>
        </p:txBody>
      </p:sp>
    </p:spTree>
    <p:extLst>
      <p:ext uri="{BB962C8B-B14F-4D97-AF65-F5344CB8AC3E}">
        <p14:creationId xmlns:p14="http://schemas.microsoft.com/office/powerpoint/2010/main" val="233941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13A5E-A7CE-D724-1566-6FDADE03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EDA results – what do we see?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35265-37F6-2866-A156-CE9B595A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744" y="1925346"/>
            <a:ext cx="4287519" cy="412207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RA1 – interactions collected through general search</a:t>
            </a:r>
          </a:p>
          <a:p>
            <a:pPr>
              <a:lnSpc>
                <a:spcPct val="120000"/>
              </a:lnSpc>
            </a:pPr>
            <a:r>
              <a:rPr lang="en-US" dirty="0"/>
              <a:t>RA2 – interactions collected through targeted search</a:t>
            </a:r>
          </a:p>
          <a:p>
            <a:pPr>
              <a:lnSpc>
                <a:spcPct val="120000"/>
              </a:lnSpc>
            </a:pPr>
            <a:r>
              <a:rPr lang="en-US" dirty="0"/>
              <a:t>RA2.0.1 – RA2 interactions filtered through bioinformatics tools to remove “junk” interactions</a:t>
            </a:r>
          </a:p>
          <a:p>
            <a:pPr>
              <a:lnSpc>
                <a:spcPct val="120000"/>
              </a:lnSpc>
            </a:pPr>
            <a:r>
              <a:rPr lang="en-US" dirty="0"/>
              <a:t>RA2.0.1.1 – RA2.0.1 interactions manually judged by expert to remove junk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F7BF12D-DBE0-B9EA-2B2F-BF2677D7D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635786" y="2246279"/>
            <a:ext cx="6162178" cy="3466224"/>
          </a:xfrm>
          <a:prstGeom prst="rect">
            <a:avLst/>
          </a:prstGeom>
        </p:spPr>
      </p:pic>
      <p:sp>
        <p:nvSpPr>
          <p:cNvPr id="19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9F83-6C45-F91A-F80D-620A3589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3263-4452-019C-3E80-375BF6F8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023" y="2849234"/>
            <a:ext cx="3797987" cy="30002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&gt;log(e)</a:t>
            </a:r>
            <a:br>
              <a:rPr lang="en-US" sz="4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[1] 1</a:t>
            </a:r>
            <a:b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&gt;help(log)</a:t>
            </a:r>
            <a:br>
              <a:rPr lang="en-US" sz="4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971CD9-5D15-B165-686E-644C0634E46E}"/>
              </a:ext>
            </a:extLst>
          </p:cNvPr>
          <p:cNvCxnSpPr/>
          <p:nvPr/>
        </p:nvCxnSpPr>
        <p:spPr>
          <a:xfrm>
            <a:off x="4101353" y="3429000"/>
            <a:ext cx="148966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57E5C-7CFE-74C3-3082-C86D29AE08BD}"/>
              </a:ext>
            </a:extLst>
          </p:cNvPr>
          <p:cNvCxnSpPr/>
          <p:nvPr/>
        </p:nvCxnSpPr>
        <p:spPr>
          <a:xfrm flipH="1">
            <a:off x="5585748" y="3429000"/>
            <a:ext cx="1218464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095935-3AB6-4099-A690-50480004E5FE}"/>
              </a:ext>
            </a:extLst>
          </p:cNvPr>
          <p:cNvSpPr txBox="1"/>
          <p:nvPr/>
        </p:nvSpPr>
        <p:spPr>
          <a:xfrm>
            <a:off x="6208426" y="2991996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3A81C-9D6A-1E0D-2AA4-95F1C98B9A83}"/>
              </a:ext>
            </a:extLst>
          </p:cNvPr>
          <p:cNvCxnSpPr/>
          <p:nvPr/>
        </p:nvCxnSpPr>
        <p:spPr>
          <a:xfrm>
            <a:off x="2675965" y="3198167"/>
            <a:ext cx="101605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800E03-3403-3508-15B4-D9CDFE88AF71}"/>
              </a:ext>
            </a:extLst>
          </p:cNvPr>
          <p:cNvSpPr txBox="1"/>
          <p:nvPr/>
        </p:nvSpPr>
        <p:spPr>
          <a:xfrm>
            <a:off x="452396" y="2736502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expression to evaluate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427852A-B367-0A33-78D4-385CEFE2160F}"/>
              </a:ext>
            </a:extLst>
          </p:cNvPr>
          <p:cNvSpPr/>
          <p:nvPr/>
        </p:nvSpPr>
        <p:spPr>
          <a:xfrm rot="16200000">
            <a:off x="5174268" y="2539939"/>
            <a:ext cx="274320" cy="548640"/>
          </a:xfrm>
          <a:prstGeom prst="rightBrace">
            <a:avLst/>
          </a:prstGeom>
          <a:ln w="28575">
            <a:solidFill>
              <a:srgbClr val="FF60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7F0A8-5E00-82E5-2333-B2A6D307D8B1}"/>
              </a:ext>
            </a:extLst>
          </p:cNvPr>
          <p:cNvSpPr txBox="1"/>
          <p:nvPr/>
        </p:nvSpPr>
        <p:spPr>
          <a:xfrm>
            <a:off x="4195482" y="2271252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0A5"/>
                </a:solidFill>
              </a:rPr>
              <a:t>function argument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0F5DE5-9A4A-487A-5697-D51672A9B6FD}"/>
              </a:ext>
            </a:extLst>
          </p:cNvPr>
          <p:cNvCxnSpPr/>
          <p:nvPr/>
        </p:nvCxnSpPr>
        <p:spPr>
          <a:xfrm>
            <a:off x="2782105" y="3875002"/>
            <a:ext cx="1016058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C3A939-0774-E1E0-2B25-C36F80F81B76}"/>
              </a:ext>
            </a:extLst>
          </p:cNvPr>
          <p:cNvSpPr txBox="1"/>
          <p:nvPr/>
        </p:nvSpPr>
        <p:spPr>
          <a:xfrm>
            <a:off x="1708431" y="3453661"/>
            <a:ext cx="16722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return value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A6A10D-2303-1339-3889-66EF9992818B}"/>
              </a:ext>
            </a:extLst>
          </p:cNvPr>
          <p:cNvCxnSpPr/>
          <p:nvPr/>
        </p:nvCxnSpPr>
        <p:spPr>
          <a:xfrm flipH="1">
            <a:off x="6637176" y="4349352"/>
            <a:ext cx="1233836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E30529-A3B7-71DE-173B-99C97F59C19C}"/>
              </a:ext>
            </a:extLst>
          </p:cNvPr>
          <p:cNvSpPr txBox="1"/>
          <p:nvPr/>
        </p:nvSpPr>
        <p:spPr>
          <a:xfrm>
            <a:off x="7609829" y="388768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help function</a:t>
            </a:r>
          </a:p>
        </p:txBody>
      </p:sp>
    </p:spTree>
    <p:extLst>
      <p:ext uri="{BB962C8B-B14F-4D97-AF65-F5344CB8AC3E}">
        <p14:creationId xmlns:p14="http://schemas.microsoft.com/office/powerpoint/2010/main" val="19043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5" grpId="0"/>
      <p:bldP spid="19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1513-0C96-D473-D20E-AE2C6322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E1AB-2905-BF1D-4100-0ECA4F8F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value provided to obtain the return value</a:t>
            </a:r>
          </a:p>
          <a:p>
            <a:r>
              <a:rPr lang="en-US" sz="2400" dirty="0"/>
              <a:t>There are required and optional arguments</a:t>
            </a:r>
          </a:p>
          <a:p>
            <a:r>
              <a:rPr lang="en-US" sz="2400" dirty="0"/>
              <a:t>Plot function: 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plot(x, y,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col.axis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xaxs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xlim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yaxs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ylim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main,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pch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cex.lab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cex.axis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cex.main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cex.sub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8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,…)</a:t>
            </a:r>
          </a:p>
          <a:p>
            <a:r>
              <a:rPr lang="en-US" sz="2400" dirty="0"/>
              <a:t>Can also use variables as arguments</a:t>
            </a:r>
          </a:p>
        </p:txBody>
      </p:sp>
    </p:spTree>
    <p:extLst>
      <p:ext uri="{BB962C8B-B14F-4D97-AF65-F5344CB8AC3E}">
        <p14:creationId xmlns:p14="http://schemas.microsoft.com/office/powerpoint/2010/main" val="4168070762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38456</TotalTime>
  <Words>1440</Words>
  <Application>Microsoft Macintosh PowerPoint</Application>
  <PresentationFormat>Widescreen</PresentationFormat>
  <Paragraphs>188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Elephant</vt:lpstr>
      <vt:lpstr>System Font Regular</vt:lpstr>
      <vt:lpstr>Univers Condensed</vt:lpstr>
      <vt:lpstr>Wingdings</vt:lpstr>
      <vt:lpstr>MimeoVTI</vt:lpstr>
      <vt:lpstr>Introduction to R</vt:lpstr>
      <vt:lpstr>Golden rule of R</vt:lpstr>
      <vt:lpstr>How/why people use R</vt:lpstr>
      <vt:lpstr>Some nice things about R</vt:lpstr>
      <vt:lpstr>About EDA</vt:lpstr>
      <vt:lpstr>Example</vt:lpstr>
      <vt:lpstr>EDA results – what do we see?</vt:lpstr>
      <vt:lpstr>Anatomy of R syntax</vt:lpstr>
      <vt:lpstr>Function arguments</vt:lpstr>
      <vt:lpstr>Programming variables</vt:lpstr>
      <vt:lpstr>Types of values* in R</vt:lpstr>
      <vt:lpstr>Special values</vt:lpstr>
      <vt:lpstr>Boolean expressions</vt:lpstr>
      <vt:lpstr>Exercise</vt:lpstr>
      <vt:lpstr>Types of Data Structures</vt:lpstr>
      <vt:lpstr>Vectors</vt:lpstr>
      <vt:lpstr>Referencing vector elements</vt:lpstr>
      <vt:lpstr>Indexing vectors</vt:lpstr>
      <vt:lpstr>Advanced indexing</vt:lpstr>
      <vt:lpstr>Exercise: what is a tacocat?</vt:lpstr>
      <vt:lpstr>One Solution:</vt:lpstr>
      <vt:lpstr>Indexing character values</vt:lpstr>
      <vt:lpstr>Vectorization</vt:lpstr>
      <vt:lpstr>Examples</vt:lpstr>
      <vt:lpstr>Coercion</vt:lpstr>
      <vt:lpstr>Lists</vt:lpstr>
      <vt:lpstr>Dataframes</vt:lpstr>
      <vt:lpstr>Example</vt:lpstr>
      <vt:lpstr>Indexing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28</cp:revision>
  <dcterms:created xsi:type="dcterms:W3CDTF">2022-07-07T22:59:19Z</dcterms:created>
  <dcterms:modified xsi:type="dcterms:W3CDTF">2022-09-08T16:37:11Z</dcterms:modified>
</cp:coreProperties>
</file>