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88" r:id="rId3"/>
    <p:sldId id="281" r:id="rId4"/>
    <p:sldId id="287" r:id="rId5"/>
    <p:sldId id="291" r:id="rId6"/>
    <p:sldId id="289" r:id="rId7"/>
    <p:sldId id="290" r:id="rId8"/>
    <p:sldId id="293" r:id="rId9"/>
    <p:sldId id="292" r:id="rId10"/>
    <p:sldId id="294" r:id="rId11"/>
    <p:sldId id="295" r:id="rId12"/>
    <p:sldId id="296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7"/>
    <p:restoredTop sz="88752"/>
  </p:normalViewPr>
  <p:slideViewPr>
    <p:cSldViewPr snapToGrid="0" snapToObjects="1">
      <p:cViewPr>
        <p:scale>
          <a:sx n="59" d="100"/>
          <a:sy n="59" d="100"/>
        </p:scale>
        <p:origin x="10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means do not include </a:t>
            </a:r>
          </a:p>
          <a:p>
            <a:r>
              <a:rPr lang="en-US" dirty="0"/>
              <a:t>(0,9]</a:t>
            </a:r>
          </a:p>
          <a:p>
            <a:r>
              <a:rPr lang="en-US"/>
              <a:t>Bracket </a:t>
            </a:r>
            <a:r>
              <a:rPr lang="en-US" dirty="0"/>
              <a:t>means to include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9E3F-EA03-234D-BBCD-53628BB06B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R-part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8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E7A4-A4F6-6D87-3237-3BFD6CF0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0F03-B412-74BB-38BD-2F55A13E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act of creating a finite number of categories (or bins) to represent continuous (infinite) data</a:t>
            </a:r>
          </a:p>
          <a:p>
            <a:r>
              <a:rPr lang="en-US" sz="2400" dirty="0"/>
              <a:t>In EDA we use this to change resolution at which we look at data</a:t>
            </a:r>
          </a:p>
          <a:p>
            <a:r>
              <a:rPr lang="en-US" sz="2400" dirty="0"/>
              <a:t>Yes, discretization is its own type of smoothing</a:t>
            </a:r>
          </a:p>
          <a:p>
            <a:r>
              <a:rPr lang="en-US" sz="2400" dirty="0"/>
              <a:t>Can you think of real-world discretization?</a:t>
            </a:r>
          </a:p>
        </p:txBody>
      </p:sp>
    </p:spTree>
    <p:extLst>
      <p:ext uri="{BB962C8B-B14F-4D97-AF65-F5344CB8AC3E}">
        <p14:creationId xmlns:p14="http://schemas.microsoft.com/office/powerpoint/2010/main" val="17769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720C-8E82-F97D-4EC9-7112EB2A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correct number of bins? Who knows!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2C1DE-FEC5-3C5C-DDD7-14EF11BD28B7}"/>
              </a:ext>
            </a:extLst>
          </p:cNvPr>
          <p:cNvSpPr/>
          <p:nvPr/>
        </p:nvSpPr>
        <p:spPr>
          <a:xfrm>
            <a:off x="3903761" y="2351315"/>
            <a:ext cx="3280809" cy="28302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DA7ABCFF-C1B0-6CB2-EF7C-670B50287D5E}"/>
              </a:ext>
            </a:extLst>
          </p:cNvPr>
          <p:cNvSpPr/>
          <p:nvPr/>
        </p:nvSpPr>
        <p:spPr>
          <a:xfrm>
            <a:off x="5244662" y="3429000"/>
            <a:ext cx="604595" cy="671285"/>
          </a:xfrm>
          <a:custGeom>
            <a:avLst/>
            <a:gdLst>
              <a:gd name="connsiteX0" fmla="*/ 54581 w 604595"/>
              <a:gd name="connsiteY0" fmla="*/ 223295 h 671285"/>
              <a:gd name="connsiteX1" fmla="*/ 78695 w 604595"/>
              <a:gd name="connsiteY1" fmla="*/ 107327 h 671285"/>
              <a:gd name="connsiteX2" fmla="*/ 196003 w 604595"/>
              <a:gd name="connsiteY2" fmla="*/ 80833 h 671285"/>
              <a:gd name="connsiteX3" fmla="*/ 314277 w 604595"/>
              <a:gd name="connsiteY3" fmla="*/ 53329 h 671285"/>
              <a:gd name="connsiteX4" fmla="*/ 360363 w 604595"/>
              <a:gd name="connsiteY4" fmla="*/ 3107 h 671285"/>
              <a:gd name="connsiteX5" fmla="*/ 417520 w 604595"/>
              <a:gd name="connsiteY5" fmla="*/ 38552 h 671285"/>
              <a:gd name="connsiteX6" fmla="*/ 496313 w 604595"/>
              <a:gd name="connsiteY6" fmla="*/ 10721 h 671285"/>
              <a:gd name="connsiteX7" fmla="*/ 536270 w 604595"/>
              <a:gd name="connsiteY7" fmla="*/ 86645 h 671285"/>
              <a:gd name="connsiteX8" fmla="*/ 587548 w 604595"/>
              <a:gd name="connsiteY8" fmla="*/ 160331 h 671285"/>
              <a:gd name="connsiteX9" fmla="*/ 585253 w 604595"/>
              <a:gd name="connsiteY9" fmla="*/ 240233 h 671285"/>
              <a:gd name="connsiteX10" fmla="*/ 602019 w 604595"/>
              <a:gd name="connsiteY10" fmla="*/ 362400 h 671285"/>
              <a:gd name="connsiteX11" fmla="*/ 523478 w 604595"/>
              <a:gd name="connsiteY11" fmla="*/ 469340 h 671285"/>
              <a:gd name="connsiteX12" fmla="*/ 495362 w 604595"/>
              <a:gd name="connsiteY12" fmla="*/ 560973 h 671285"/>
              <a:gd name="connsiteX13" fmla="*/ 399634 w 604595"/>
              <a:gd name="connsiteY13" fmla="*/ 572068 h 671285"/>
              <a:gd name="connsiteX14" fmla="*/ 331225 w 604595"/>
              <a:gd name="connsiteY14" fmla="*/ 669824 h 671285"/>
              <a:gd name="connsiteX15" fmla="*/ 230641 w 604595"/>
              <a:gd name="connsiteY15" fmla="*/ 610154 h 671285"/>
              <a:gd name="connsiteX16" fmla="*/ 81228 w 604595"/>
              <a:gd name="connsiteY16" fmla="*/ 551199 h 671285"/>
              <a:gd name="connsiteX17" fmla="*/ 15534 w 604595"/>
              <a:gd name="connsiteY17" fmla="*/ 485593 h 671285"/>
              <a:gd name="connsiteX18" fmla="*/ 29571 w 604595"/>
              <a:gd name="connsiteY18" fmla="*/ 397037 h 671285"/>
              <a:gd name="connsiteX19" fmla="*/ -70 w 604595"/>
              <a:gd name="connsiteY19" fmla="*/ 306180 h 671285"/>
              <a:gd name="connsiteX20" fmla="*/ 54063 w 604595"/>
              <a:gd name="connsiteY20" fmla="*/ 225424 h 671285"/>
              <a:gd name="connsiteX21" fmla="*/ 54581 w 604595"/>
              <a:gd name="connsiteY21" fmla="*/ 223295 h 671285"/>
              <a:gd name="connsiteX0" fmla="*/ 65679 w 604595"/>
              <a:gd name="connsiteY0" fmla="*/ 406764 h 671285"/>
              <a:gd name="connsiteX1" fmla="*/ 30229 w 604595"/>
              <a:gd name="connsiteY1" fmla="*/ 394379 h 671285"/>
              <a:gd name="connsiteX2" fmla="*/ 96959 w 604595"/>
              <a:gd name="connsiteY2" fmla="*/ 542295 h 671285"/>
              <a:gd name="connsiteX3" fmla="*/ 81452 w 604595"/>
              <a:gd name="connsiteY3" fmla="*/ 548216 h 671285"/>
              <a:gd name="connsiteX4" fmla="*/ 230613 w 604595"/>
              <a:gd name="connsiteY4" fmla="*/ 607419 h 671285"/>
              <a:gd name="connsiteX5" fmla="*/ 221264 w 604595"/>
              <a:gd name="connsiteY5" fmla="*/ 580381 h 671285"/>
              <a:gd name="connsiteX6" fmla="*/ 403441 w 604595"/>
              <a:gd name="connsiteY6" fmla="*/ 539995 h 671285"/>
              <a:gd name="connsiteX7" fmla="*/ 399704 w 604595"/>
              <a:gd name="connsiteY7" fmla="*/ 569659 h 671285"/>
              <a:gd name="connsiteX8" fmla="*/ 477644 w 604595"/>
              <a:gd name="connsiteY8" fmla="*/ 356682 h 671285"/>
              <a:gd name="connsiteX9" fmla="*/ 523142 w 604595"/>
              <a:gd name="connsiteY9" fmla="*/ 467568 h 671285"/>
              <a:gd name="connsiteX10" fmla="*/ 584973 w 604595"/>
              <a:gd name="connsiteY10" fmla="*/ 238585 h 671285"/>
              <a:gd name="connsiteX11" fmla="*/ 564708 w 604595"/>
              <a:gd name="connsiteY11" fmla="*/ 280168 h 671285"/>
              <a:gd name="connsiteX12" fmla="*/ 536354 w 604595"/>
              <a:gd name="connsiteY12" fmla="*/ 84314 h 671285"/>
              <a:gd name="connsiteX13" fmla="*/ 537417 w 604595"/>
              <a:gd name="connsiteY13" fmla="*/ 103955 h 671285"/>
              <a:gd name="connsiteX14" fmla="*/ 406954 w 604595"/>
              <a:gd name="connsiteY14" fmla="*/ 61410 h 671285"/>
              <a:gd name="connsiteX15" fmla="*/ 417338 w 604595"/>
              <a:gd name="connsiteY15" fmla="*/ 36361 h 671285"/>
              <a:gd name="connsiteX16" fmla="*/ 309868 w 604595"/>
              <a:gd name="connsiteY16" fmla="*/ 73344 h 671285"/>
              <a:gd name="connsiteX17" fmla="*/ 314893 w 604595"/>
              <a:gd name="connsiteY17" fmla="*/ 51744 h 671285"/>
              <a:gd name="connsiteX18" fmla="*/ 195933 w 604595"/>
              <a:gd name="connsiteY18" fmla="*/ 80678 h 671285"/>
              <a:gd name="connsiteX19" fmla="*/ 214127 w 604595"/>
              <a:gd name="connsiteY19" fmla="*/ 101625 h 671285"/>
              <a:gd name="connsiteX20" fmla="*/ 57758 w 604595"/>
              <a:gd name="connsiteY20" fmla="*/ 245345 h 671285"/>
              <a:gd name="connsiteX21" fmla="*/ 54581 w 604595"/>
              <a:gd name="connsiteY21" fmla="*/ 22329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4595" h="671285" fill="none" extrusionOk="0">
                <a:moveTo>
                  <a:pt x="54581" y="223295"/>
                </a:moveTo>
                <a:cubicBezTo>
                  <a:pt x="48075" y="186584"/>
                  <a:pt x="55871" y="133631"/>
                  <a:pt x="78695" y="107327"/>
                </a:cubicBezTo>
                <a:cubicBezTo>
                  <a:pt x="112623" y="59092"/>
                  <a:pt x="156985" y="33248"/>
                  <a:pt x="196003" y="80833"/>
                </a:cubicBezTo>
                <a:cubicBezTo>
                  <a:pt x="224538" y="17350"/>
                  <a:pt x="275056" y="1141"/>
                  <a:pt x="314277" y="53329"/>
                </a:cubicBezTo>
                <a:cubicBezTo>
                  <a:pt x="323051" y="26765"/>
                  <a:pt x="339862" y="5433"/>
                  <a:pt x="360363" y="3107"/>
                </a:cubicBezTo>
                <a:cubicBezTo>
                  <a:pt x="386339" y="-4655"/>
                  <a:pt x="404472" y="11340"/>
                  <a:pt x="417520" y="38552"/>
                </a:cubicBezTo>
                <a:cubicBezTo>
                  <a:pt x="432756" y="2574"/>
                  <a:pt x="471640" y="-9886"/>
                  <a:pt x="496313" y="10721"/>
                </a:cubicBezTo>
                <a:cubicBezTo>
                  <a:pt x="509352" y="28755"/>
                  <a:pt x="535565" y="61843"/>
                  <a:pt x="536270" y="86645"/>
                </a:cubicBezTo>
                <a:cubicBezTo>
                  <a:pt x="566389" y="95443"/>
                  <a:pt x="578699" y="128066"/>
                  <a:pt x="587548" y="160331"/>
                </a:cubicBezTo>
                <a:cubicBezTo>
                  <a:pt x="598782" y="188088"/>
                  <a:pt x="591554" y="212053"/>
                  <a:pt x="585253" y="240233"/>
                </a:cubicBezTo>
                <a:cubicBezTo>
                  <a:pt x="609815" y="275167"/>
                  <a:pt x="612795" y="323805"/>
                  <a:pt x="602019" y="362400"/>
                </a:cubicBezTo>
                <a:cubicBezTo>
                  <a:pt x="595029" y="421123"/>
                  <a:pt x="563078" y="464714"/>
                  <a:pt x="523478" y="469340"/>
                </a:cubicBezTo>
                <a:cubicBezTo>
                  <a:pt x="527511" y="508736"/>
                  <a:pt x="510498" y="534578"/>
                  <a:pt x="495362" y="560973"/>
                </a:cubicBezTo>
                <a:cubicBezTo>
                  <a:pt x="463865" y="600526"/>
                  <a:pt x="432943" y="601137"/>
                  <a:pt x="399634" y="572068"/>
                </a:cubicBezTo>
                <a:cubicBezTo>
                  <a:pt x="396050" y="614192"/>
                  <a:pt x="359937" y="650958"/>
                  <a:pt x="331225" y="669824"/>
                </a:cubicBezTo>
                <a:cubicBezTo>
                  <a:pt x="290241" y="684966"/>
                  <a:pt x="253158" y="667935"/>
                  <a:pt x="230641" y="610154"/>
                </a:cubicBezTo>
                <a:cubicBezTo>
                  <a:pt x="165393" y="642176"/>
                  <a:pt x="114678" y="627263"/>
                  <a:pt x="81228" y="551199"/>
                </a:cubicBezTo>
                <a:cubicBezTo>
                  <a:pt x="57278" y="563365"/>
                  <a:pt x="27432" y="529311"/>
                  <a:pt x="15534" y="485593"/>
                </a:cubicBezTo>
                <a:cubicBezTo>
                  <a:pt x="5463" y="455885"/>
                  <a:pt x="14660" y="414768"/>
                  <a:pt x="29571" y="397037"/>
                </a:cubicBezTo>
                <a:cubicBezTo>
                  <a:pt x="9451" y="370468"/>
                  <a:pt x="-2711" y="341944"/>
                  <a:pt x="-70" y="306180"/>
                </a:cubicBezTo>
                <a:cubicBezTo>
                  <a:pt x="-1354" y="263737"/>
                  <a:pt x="30102" y="223172"/>
                  <a:pt x="54063" y="225424"/>
                </a:cubicBezTo>
                <a:cubicBezTo>
                  <a:pt x="54401" y="224575"/>
                  <a:pt x="54560" y="223999"/>
                  <a:pt x="54581" y="223295"/>
                </a:cubicBezTo>
                <a:close/>
              </a:path>
              <a:path w="604595" h="671285" fill="none" extrusionOk="0">
                <a:moveTo>
                  <a:pt x="65679" y="406764"/>
                </a:moveTo>
                <a:cubicBezTo>
                  <a:pt x="54095" y="406716"/>
                  <a:pt x="42494" y="402284"/>
                  <a:pt x="30229" y="394379"/>
                </a:cubicBezTo>
                <a:moveTo>
                  <a:pt x="96959" y="542295"/>
                </a:moveTo>
                <a:cubicBezTo>
                  <a:pt x="93223" y="544445"/>
                  <a:pt x="87241" y="546884"/>
                  <a:pt x="81452" y="548216"/>
                </a:cubicBezTo>
                <a:moveTo>
                  <a:pt x="230613" y="607419"/>
                </a:moveTo>
                <a:cubicBezTo>
                  <a:pt x="227143" y="600434"/>
                  <a:pt x="225189" y="588522"/>
                  <a:pt x="221264" y="580381"/>
                </a:cubicBezTo>
                <a:moveTo>
                  <a:pt x="403441" y="539995"/>
                </a:moveTo>
                <a:cubicBezTo>
                  <a:pt x="403276" y="550072"/>
                  <a:pt x="401592" y="559463"/>
                  <a:pt x="399704" y="569659"/>
                </a:cubicBezTo>
                <a:moveTo>
                  <a:pt x="477644" y="356682"/>
                </a:moveTo>
                <a:cubicBezTo>
                  <a:pt x="500461" y="377892"/>
                  <a:pt x="524024" y="421222"/>
                  <a:pt x="523142" y="467568"/>
                </a:cubicBezTo>
                <a:moveTo>
                  <a:pt x="584973" y="238585"/>
                </a:moveTo>
                <a:cubicBezTo>
                  <a:pt x="579552" y="256749"/>
                  <a:pt x="575421" y="268179"/>
                  <a:pt x="564708" y="280168"/>
                </a:cubicBezTo>
                <a:moveTo>
                  <a:pt x="536354" y="84314"/>
                </a:moveTo>
                <a:cubicBezTo>
                  <a:pt x="537349" y="90251"/>
                  <a:pt x="537754" y="97485"/>
                  <a:pt x="537417" y="103955"/>
                </a:cubicBezTo>
                <a:moveTo>
                  <a:pt x="406954" y="61410"/>
                </a:moveTo>
                <a:cubicBezTo>
                  <a:pt x="409807" y="52023"/>
                  <a:pt x="415278" y="43181"/>
                  <a:pt x="417338" y="36361"/>
                </a:cubicBezTo>
                <a:moveTo>
                  <a:pt x="309868" y="73344"/>
                </a:moveTo>
                <a:cubicBezTo>
                  <a:pt x="311901" y="66025"/>
                  <a:pt x="312674" y="59049"/>
                  <a:pt x="314893" y="51744"/>
                </a:cubicBezTo>
                <a:moveTo>
                  <a:pt x="195933" y="80678"/>
                </a:moveTo>
                <a:cubicBezTo>
                  <a:pt x="200824" y="85877"/>
                  <a:pt x="209153" y="93526"/>
                  <a:pt x="214127" y="101625"/>
                </a:cubicBezTo>
                <a:moveTo>
                  <a:pt x="57758" y="245345"/>
                </a:moveTo>
                <a:cubicBezTo>
                  <a:pt x="56274" y="236342"/>
                  <a:pt x="55380" y="230677"/>
                  <a:pt x="54581" y="223295"/>
                </a:cubicBezTo>
              </a:path>
              <a:path w="604595" h="671285" stroke="0" extrusionOk="0">
                <a:moveTo>
                  <a:pt x="54581" y="223295"/>
                </a:moveTo>
                <a:cubicBezTo>
                  <a:pt x="42092" y="175774"/>
                  <a:pt x="55504" y="140173"/>
                  <a:pt x="78695" y="107327"/>
                </a:cubicBezTo>
                <a:cubicBezTo>
                  <a:pt x="116979" y="59617"/>
                  <a:pt x="147042" y="47218"/>
                  <a:pt x="196003" y="80833"/>
                </a:cubicBezTo>
                <a:cubicBezTo>
                  <a:pt x="211525" y="21831"/>
                  <a:pt x="276385" y="13143"/>
                  <a:pt x="314277" y="53329"/>
                </a:cubicBezTo>
                <a:cubicBezTo>
                  <a:pt x="318975" y="23814"/>
                  <a:pt x="344697" y="9382"/>
                  <a:pt x="360363" y="3107"/>
                </a:cubicBezTo>
                <a:cubicBezTo>
                  <a:pt x="388346" y="-862"/>
                  <a:pt x="405543" y="9020"/>
                  <a:pt x="417520" y="38552"/>
                </a:cubicBezTo>
                <a:cubicBezTo>
                  <a:pt x="434123" y="3729"/>
                  <a:pt x="465799" y="-4271"/>
                  <a:pt x="496313" y="10721"/>
                </a:cubicBezTo>
                <a:cubicBezTo>
                  <a:pt x="517017" y="22249"/>
                  <a:pt x="530124" y="55771"/>
                  <a:pt x="536270" y="86645"/>
                </a:cubicBezTo>
                <a:cubicBezTo>
                  <a:pt x="562855" y="97966"/>
                  <a:pt x="586565" y="125928"/>
                  <a:pt x="587548" y="160331"/>
                </a:cubicBezTo>
                <a:cubicBezTo>
                  <a:pt x="588004" y="185651"/>
                  <a:pt x="595076" y="217081"/>
                  <a:pt x="585253" y="240233"/>
                </a:cubicBezTo>
                <a:cubicBezTo>
                  <a:pt x="604253" y="276959"/>
                  <a:pt x="609351" y="322830"/>
                  <a:pt x="602019" y="362400"/>
                </a:cubicBezTo>
                <a:cubicBezTo>
                  <a:pt x="596562" y="424874"/>
                  <a:pt x="566268" y="466820"/>
                  <a:pt x="523478" y="469340"/>
                </a:cubicBezTo>
                <a:cubicBezTo>
                  <a:pt x="526433" y="501821"/>
                  <a:pt x="513189" y="537263"/>
                  <a:pt x="495362" y="560973"/>
                </a:cubicBezTo>
                <a:cubicBezTo>
                  <a:pt x="466035" y="596326"/>
                  <a:pt x="428146" y="599332"/>
                  <a:pt x="399634" y="572068"/>
                </a:cubicBezTo>
                <a:cubicBezTo>
                  <a:pt x="387801" y="620602"/>
                  <a:pt x="359311" y="648691"/>
                  <a:pt x="331225" y="669824"/>
                </a:cubicBezTo>
                <a:cubicBezTo>
                  <a:pt x="293600" y="672511"/>
                  <a:pt x="247320" y="663087"/>
                  <a:pt x="230641" y="610154"/>
                </a:cubicBezTo>
                <a:cubicBezTo>
                  <a:pt x="171427" y="670544"/>
                  <a:pt x="120929" y="637989"/>
                  <a:pt x="81228" y="551199"/>
                </a:cubicBezTo>
                <a:cubicBezTo>
                  <a:pt x="51557" y="558463"/>
                  <a:pt x="33466" y="523001"/>
                  <a:pt x="15534" y="485593"/>
                </a:cubicBezTo>
                <a:cubicBezTo>
                  <a:pt x="7263" y="457962"/>
                  <a:pt x="10089" y="421002"/>
                  <a:pt x="29571" y="397037"/>
                </a:cubicBezTo>
                <a:cubicBezTo>
                  <a:pt x="12462" y="385958"/>
                  <a:pt x="-6468" y="344582"/>
                  <a:pt x="-70" y="306180"/>
                </a:cubicBezTo>
                <a:cubicBezTo>
                  <a:pt x="3923" y="260056"/>
                  <a:pt x="17629" y="229373"/>
                  <a:pt x="54063" y="225424"/>
                </a:cubicBezTo>
                <a:cubicBezTo>
                  <a:pt x="54257" y="224731"/>
                  <a:pt x="54402" y="224045"/>
                  <a:pt x="54581" y="223295"/>
                </a:cubicBezTo>
                <a:close/>
              </a:path>
              <a:path w="604595" h="671285" fill="none" stroke="0" extrusionOk="0">
                <a:moveTo>
                  <a:pt x="65679" y="406764"/>
                </a:moveTo>
                <a:cubicBezTo>
                  <a:pt x="53936" y="405789"/>
                  <a:pt x="41729" y="400926"/>
                  <a:pt x="30229" y="394379"/>
                </a:cubicBezTo>
                <a:moveTo>
                  <a:pt x="96959" y="542295"/>
                </a:moveTo>
                <a:cubicBezTo>
                  <a:pt x="91753" y="546473"/>
                  <a:pt x="86070" y="546533"/>
                  <a:pt x="81452" y="548216"/>
                </a:cubicBezTo>
                <a:moveTo>
                  <a:pt x="230613" y="607419"/>
                </a:moveTo>
                <a:cubicBezTo>
                  <a:pt x="227769" y="599653"/>
                  <a:pt x="221358" y="590543"/>
                  <a:pt x="221264" y="580381"/>
                </a:cubicBezTo>
                <a:moveTo>
                  <a:pt x="403441" y="539995"/>
                </a:moveTo>
                <a:cubicBezTo>
                  <a:pt x="401051" y="550696"/>
                  <a:pt x="401626" y="559530"/>
                  <a:pt x="399704" y="569659"/>
                </a:cubicBezTo>
                <a:moveTo>
                  <a:pt x="477644" y="356682"/>
                </a:moveTo>
                <a:cubicBezTo>
                  <a:pt x="499869" y="379478"/>
                  <a:pt x="523308" y="421756"/>
                  <a:pt x="523142" y="467568"/>
                </a:cubicBezTo>
                <a:moveTo>
                  <a:pt x="584973" y="238585"/>
                </a:moveTo>
                <a:cubicBezTo>
                  <a:pt x="579263" y="253604"/>
                  <a:pt x="576142" y="269095"/>
                  <a:pt x="564708" y="280168"/>
                </a:cubicBezTo>
                <a:moveTo>
                  <a:pt x="536354" y="84314"/>
                </a:moveTo>
                <a:cubicBezTo>
                  <a:pt x="535997" y="90686"/>
                  <a:pt x="536823" y="97658"/>
                  <a:pt x="537417" y="103955"/>
                </a:cubicBezTo>
                <a:moveTo>
                  <a:pt x="406954" y="61410"/>
                </a:moveTo>
                <a:cubicBezTo>
                  <a:pt x="408995" y="51647"/>
                  <a:pt x="413275" y="41480"/>
                  <a:pt x="417338" y="36361"/>
                </a:cubicBezTo>
                <a:moveTo>
                  <a:pt x="309868" y="73344"/>
                </a:moveTo>
                <a:cubicBezTo>
                  <a:pt x="310265" y="66844"/>
                  <a:pt x="312193" y="59710"/>
                  <a:pt x="314893" y="51744"/>
                </a:cubicBezTo>
                <a:moveTo>
                  <a:pt x="195933" y="80678"/>
                </a:moveTo>
                <a:cubicBezTo>
                  <a:pt x="200673" y="86969"/>
                  <a:pt x="209045" y="94667"/>
                  <a:pt x="214127" y="101625"/>
                </a:cubicBezTo>
                <a:moveTo>
                  <a:pt x="57758" y="245345"/>
                </a:moveTo>
                <a:cubicBezTo>
                  <a:pt x="54853" y="237881"/>
                  <a:pt x="55169" y="228580"/>
                  <a:pt x="54581" y="2232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  <a:alpha val="21129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lou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320A-82DD-F53B-E833-FC2826750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54"/>
          <a:stretch/>
        </p:blipFill>
        <p:spPr>
          <a:xfrm>
            <a:off x="478391" y="2349499"/>
            <a:ext cx="3280808" cy="2830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62B07-06F4-C017-3829-7FB100C1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7"/>
          <a:stretch/>
        </p:blipFill>
        <p:spPr>
          <a:xfrm>
            <a:off x="7329132" y="2351315"/>
            <a:ext cx="3280810" cy="28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3CF6-A192-31C6-C242-E011A2AD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E85F-3180-6329-0E54-FB49D3FA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 through example 8-4 in the textbook (page 216), using 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cut()</a:t>
            </a:r>
            <a:r>
              <a:rPr lang="en-US" sz="2400" dirty="0">
                <a:solidFill>
                  <a:srgbClr val="002BFF"/>
                </a:solidFill>
                <a:cs typeface="Consolas" panose="020B0609020204030204" pitchFamily="49" charset="0"/>
              </a:rPr>
              <a:t> </a:t>
            </a:r>
            <a:r>
              <a:rPr lang="en-US" sz="2400" dirty="0"/>
              <a:t>function to bin content</a:t>
            </a:r>
          </a:p>
          <a:p>
            <a:r>
              <a:rPr lang="en-US" sz="2400" dirty="0"/>
              <a:t>How does the cut function work?</a:t>
            </a:r>
          </a:p>
        </p:txBody>
      </p:sp>
    </p:spTree>
    <p:extLst>
      <p:ext uri="{BB962C8B-B14F-4D97-AF65-F5344CB8AC3E}">
        <p14:creationId xmlns:p14="http://schemas.microsoft.com/office/powerpoint/2010/main" val="30988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Be able to create a figure using the gg2plot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create a density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discretize data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A053-D7C0-EA26-BC17-90E3296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6B06-15DC-D086-4F69-8E478183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of the least fussy visualization methods</a:t>
            </a:r>
          </a:p>
          <a:p>
            <a:pPr lvl="1"/>
            <a:r>
              <a:rPr lang="en-US" sz="2000" dirty="0"/>
              <a:t>more behind the scenes work</a:t>
            </a:r>
          </a:p>
          <a:p>
            <a:r>
              <a:rPr lang="en-US" sz="2200" dirty="0"/>
              <a:t>“Quick and pretty” instead of ”quick and dirty”</a:t>
            </a:r>
          </a:p>
          <a:p>
            <a:r>
              <a:rPr lang="en-US" sz="2200" dirty="0"/>
              <a:t>Good for a “quick check” to visualize data, while being complete</a:t>
            </a:r>
          </a:p>
        </p:txBody>
      </p:sp>
    </p:spTree>
    <p:extLst>
      <p:ext uri="{BB962C8B-B14F-4D97-AF65-F5344CB8AC3E}">
        <p14:creationId xmlns:p14="http://schemas.microsoft.com/office/powerpoint/2010/main" val="37980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5DEB-F752-09D2-FDD5-589462C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ggplot2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750F-828B-B2DF-EA97-0B3950D0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Follows the same steps as installing any package: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(“ggplot2”)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6749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B3C-806E-6B83-B158-672CB3E5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7D00-D9BB-950E-74DE-82DF018B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you have a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/>
              <a:t> with columns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df$position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df$diversity</a:t>
            </a:r>
            <a:endParaRPr lang="en-US" sz="2400" dirty="0">
              <a:solidFill>
                <a:srgbClr val="002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position,y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=diversity)</a:t>
            </a:r>
          </a:p>
          <a:p>
            <a:pPr lvl="1"/>
            <a:r>
              <a:rPr lang="en-US" sz="2000" dirty="0"/>
              <a:t>“upload”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/>
              <a:t> to </a:t>
            </a:r>
            <a:r>
              <a:rPr lang="en-US" sz="2000" dirty="0" err="1"/>
              <a:t>ggplot</a:t>
            </a:r>
            <a:endParaRPr lang="en-US" sz="2000" dirty="0"/>
          </a:p>
          <a:p>
            <a:pPr lvl="1"/>
            <a:r>
              <a:rPr lang="en-US" sz="2000" dirty="0"/>
              <a:t>create scatterplot from 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diversity</a:t>
            </a:r>
            <a:r>
              <a:rPr lang="en-US" sz="2000" dirty="0"/>
              <a:t> values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000" dirty="0"/>
              <a:t> to specify that 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diversity</a:t>
            </a:r>
            <a:r>
              <a:rPr lang="en-US" sz="2000" dirty="0"/>
              <a:t> come from the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df,aes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position,y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=diversity)) +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15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BD19-BFA0-A0D1-98D6-1FAC3202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9F6C0-AAA1-A522-42C1-9613E8AC1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Import the </a:t>
                </a:r>
                <a:r>
                  <a:rPr lang="en-US" sz="2400" i="1" dirty="0"/>
                  <a:t>Dataset_S1.txt </a:t>
                </a:r>
                <a:r>
                  <a:rPr lang="en-US" sz="2400" dirty="0"/>
                  <a:t>spreadsheet into </a:t>
                </a:r>
                <a:r>
                  <a:rPr lang="en-US" sz="2400" dirty="0" err="1"/>
                  <a:t>Rstudio</a:t>
                </a:r>
                <a:endParaRPr lang="en-US" sz="2400" dirty="0"/>
              </a:p>
              <a:p>
                <a:r>
                  <a:rPr lang="en-US" sz="2400" dirty="0"/>
                  <a:t>Add a new column “position” that is determined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dirty="0"/>
                  <a:t>Add a new column “diversity” that is determined by (Pi/10,000)</a:t>
                </a:r>
              </a:p>
              <a:p>
                <a:r>
                  <a:rPr lang="en-US" sz="2400" dirty="0"/>
                  <a:t>Create a position vs. diversity scatter plot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9F6C0-AAA1-A522-42C1-9613E8AC1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2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6AD8-80CE-F8CD-F76E-274AF51E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DF5A-0E4E-6EC7-F7F9-C1B98561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Too many data, too little time</a:t>
            </a:r>
          </a:p>
          <a:p>
            <a:r>
              <a:rPr lang="en-US" sz="2400" dirty="0">
                <a:cs typeface="Consolas" panose="020B0609020204030204" pitchFamily="49" charset="0"/>
              </a:rPr>
              <a:t>So much data on a plot that information is lost</a:t>
            </a:r>
          </a:p>
          <a:p>
            <a:r>
              <a:rPr lang="en-US" sz="2400" dirty="0">
                <a:cs typeface="Consolas" panose="020B0609020204030204" pitchFamily="49" charset="0"/>
              </a:rPr>
              <a:t>ggplot2 gives you the option to use transparency to address this</a:t>
            </a:r>
          </a:p>
          <a:p>
            <a:r>
              <a:rPr lang="en-US" sz="2400" dirty="0">
                <a:cs typeface="Consolas" panose="020B0609020204030204" pitchFamily="49" charset="0"/>
              </a:rPr>
              <a:t>Dr. Hansen prefers using colors/markers and increasing visibility (we’ll come back to this in advanced visualization)</a:t>
            </a:r>
          </a:p>
          <a:p>
            <a:endParaRPr lang="en-US" sz="2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7D2F-B06F-195B-46E6-3D425E73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6771-1238-FE97-1CB5-6E131280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2096199"/>
            <a:ext cx="10189029" cy="3747384"/>
          </a:xfrm>
        </p:spPr>
        <p:txBody>
          <a:bodyPr>
            <a:normAutofit/>
          </a:bodyPr>
          <a:lstStyle/>
          <a:p>
            <a:r>
              <a:rPr lang="en-US" sz="2400" dirty="0"/>
              <a:t>Good for observing distribution of values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geom_density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2400" dirty="0">
                <a:solidFill>
                  <a:srgbClr val="002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(x=diversity),fill=“black”)</a:t>
            </a:r>
          </a:p>
        </p:txBody>
      </p:sp>
    </p:spTree>
    <p:extLst>
      <p:ext uri="{BB962C8B-B14F-4D97-AF65-F5344CB8AC3E}">
        <p14:creationId xmlns:p14="http://schemas.microsoft.com/office/powerpoint/2010/main" val="331752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3D00-7A81-8544-EFD4-28B49EBF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3F93-0A69-40D6-1612-7D5C1D13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Upload </a:t>
            </a:r>
            <a:r>
              <a:rPr lang="en-US" sz="2400" i="1" dirty="0" err="1"/>
              <a:t>Test_V_output.csv</a:t>
            </a:r>
            <a:r>
              <a:rPr lang="en-US" sz="2400" i="1" dirty="0"/>
              <a:t> </a:t>
            </a:r>
            <a:r>
              <a:rPr lang="en-US" sz="2400" dirty="0"/>
              <a:t>(if needed)</a:t>
            </a:r>
          </a:p>
          <a:p>
            <a:r>
              <a:rPr lang="en-US" sz="2400" dirty="0"/>
              <a:t>Plot the density of the Total Score</a:t>
            </a:r>
          </a:p>
          <a:p>
            <a:r>
              <a:rPr lang="en-US" sz="2400" dirty="0"/>
              <a:t>What can we say about the interactions based on the Total Score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3194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7E93-54B7-8CB8-5436-8A72DEF9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B930-2F3D-2EE6-8EC2-AB3C63C6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62" y="2038142"/>
            <a:ext cx="9489000" cy="3747384"/>
          </a:xfrm>
        </p:spPr>
        <p:txBody>
          <a:bodyPr>
            <a:normAutofit/>
          </a:bodyPr>
          <a:lstStyle/>
          <a:p>
            <a:r>
              <a:rPr lang="en-US" sz="2400" dirty="0"/>
              <a:t>Smoothing is the trickster god of Data Science*</a:t>
            </a:r>
          </a:p>
          <a:p>
            <a:r>
              <a:rPr lang="en-US" sz="2400" dirty="0"/>
              <a:t>Can help make patterns in data clearer</a:t>
            </a:r>
          </a:p>
          <a:p>
            <a:r>
              <a:rPr lang="en-US" sz="2400" dirty="0"/>
              <a:t>Can also make you imagine patterns that aren’t there</a:t>
            </a:r>
          </a:p>
          <a:p>
            <a:r>
              <a:rPr lang="en-US" sz="2400" dirty="0"/>
              <a:t>Best practice: show smoothed </a:t>
            </a:r>
            <a:r>
              <a:rPr lang="en-US" sz="2400" i="1" dirty="0"/>
              <a:t>and</a:t>
            </a:r>
            <a:r>
              <a:rPr lang="en-US" sz="2400" dirty="0"/>
              <a:t> unsmoothed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A314-B326-1A23-A7A2-9805DF9F6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0" t="6015" r="5929"/>
          <a:stretch/>
        </p:blipFill>
        <p:spPr>
          <a:xfrm>
            <a:off x="6926647" y="1878345"/>
            <a:ext cx="6807201" cy="37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48516</TotalTime>
  <Words>474</Words>
  <Application>Microsoft Macintosh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Elephant</vt:lpstr>
      <vt:lpstr>Univers Condensed</vt:lpstr>
      <vt:lpstr>MimeoVTI</vt:lpstr>
      <vt:lpstr>Introduction to R-part 3</vt:lpstr>
      <vt:lpstr>Benefits of ggplot2</vt:lpstr>
      <vt:lpstr>Installing the ggplot2 package</vt:lpstr>
      <vt:lpstr>Useage</vt:lpstr>
      <vt:lpstr>Exercise 1</vt:lpstr>
      <vt:lpstr>Overplotting</vt:lpstr>
      <vt:lpstr>Density Plots</vt:lpstr>
      <vt:lpstr>Exercise 2</vt:lpstr>
      <vt:lpstr>Smoothing</vt:lpstr>
      <vt:lpstr>Discretization</vt:lpstr>
      <vt:lpstr>What’s the correct number of bins? Who knows!</vt:lpstr>
      <vt:lpstr>Exercise 3 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53</cp:revision>
  <cp:lastPrinted>2022-09-13T15:01:16Z</cp:lastPrinted>
  <dcterms:created xsi:type="dcterms:W3CDTF">2022-07-07T22:59:19Z</dcterms:created>
  <dcterms:modified xsi:type="dcterms:W3CDTF">2022-09-20T15:41:43Z</dcterms:modified>
</cp:coreProperties>
</file>