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5"/>
  </p:notesMasterIdLst>
  <p:sldIdLst>
    <p:sldId id="256" r:id="rId2"/>
    <p:sldId id="257" r:id="rId3"/>
    <p:sldId id="258" r:id="rId4"/>
    <p:sldId id="260" r:id="rId5"/>
    <p:sldId id="259" r:id="rId6"/>
    <p:sldId id="266" r:id="rId7"/>
    <p:sldId id="268" r:id="rId8"/>
    <p:sldId id="269" r:id="rId9"/>
    <p:sldId id="264" r:id="rId10"/>
    <p:sldId id="265" r:id="rId11"/>
    <p:sldId id="261"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FF"/>
    <a:srgbClr val="FF60A5"/>
    <a:srgbClr val="FEE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8"/>
    <p:restoredTop sz="87606"/>
  </p:normalViewPr>
  <p:slideViewPr>
    <p:cSldViewPr snapToGrid="0" snapToObjects="1">
      <p:cViewPr varScale="1">
        <p:scale>
          <a:sx n="107" d="100"/>
          <a:sy n="107" d="100"/>
        </p:scale>
        <p:origin x="9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4C2F0-FB4F-FB4F-9DB5-3F1B2E42D00F}" type="datetimeFigureOut">
              <a:rPr lang="en-US" smtClean="0"/>
              <a:t>9/6/22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E4F45-F55D-434B-91FE-DAEDEE0C4543}" type="slidenum">
              <a:rPr lang="en-US" smtClean="0"/>
              <a:t>‹#›</a:t>
            </a:fld>
            <a:endParaRPr lang="en-US"/>
          </a:p>
        </p:txBody>
      </p:sp>
    </p:spTree>
    <p:extLst>
      <p:ext uri="{BB962C8B-B14F-4D97-AF65-F5344CB8AC3E}">
        <p14:creationId xmlns:p14="http://schemas.microsoft.com/office/powerpoint/2010/main" val="1348966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Expert curation: team of experts that choose info to go into the data base</a:t>
            </a:r>
          </a:p>
          <a:p>
            <a:r>
              <a:rPr lang="en-US" dirty="0"/>
              <a:t>User input assembly: hosting sites where users can add to data base</a:t>
            </a:r>
          </a:p>
          <a:p>
            <a:r>
              <a:rPr lang="en-US" dirty="0"/>
              <a:t>Sourced from lit: semi automated, machine scans through literature and looks for data </a:t>
            </a:r>
          </a:p>
          <a:p>
            <a:r>
              <a:rPr lang="en-US" dirty="0"/>
              <a:t>From other bases: consolidate info from other bases</a:t>
            </a:r>
          </a:p>
        </p:txBody>
      </p:sp>
      <p:sp>
        <p:nvSpPr>
          <p:cNvPr id="4" name="Slide Number Placeholder 3"/>
          <p:cNvSpPr>
            <a:spLocks noGrp="1"/>
          </p:cNvSpPr>
          <p:nvPr>
            <p:ph type="sldNum" sz="quarter" idx="5"/>
          </p:nvPr>
        </p:nvSpPr>
        <p:spPr/>
        <p:txBody>
          <a:bodyPr/>
          <a:lstStyle/>
          <a:p>
            <a:fld id="{D3DE4F45-F55D-434B-91FE-DAEDEE0C4543}" type="slidenum">
              <a:rPr lang="en-US" smtClean="0"/>
              <a:t>3</a:t>
            </a:fld>
            <a:endParaRPr lang="en-US"/>
          </a:p>
        </p:txBody>
      </p:sp>
    </p:spTree>
    <p:extLst>
      <p:ext uri="{BB962C8B-B14F-4D97-AF65-F5344CB8AC3E}">
        <p14:creationId xmlns:p14="http://schemas.microsoft.com/office/powerpoint/2010/main" val="282463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Standardize: have one way to represent </a:t>
            </a:r>
            <a:r>
              <a:rPr lang="en-US" dirty="0" err="1"/>
              <a:t>somethins</a:t>
            </a:r>
            <a:r>
              <a:rPr lang="en-US" dirty="0"/>
              <a:t>, protein IDs</a:t>
            </a:r>
          </a:p>
          <a:p>
            <a:r>
              <a:rPr lang="en-US" dirty="0"/>
              <a:t>Reconcile different representations: different coding languages/file types</a:t>
            </a:r>
          </a:p>
          <a:p>
            <a:endParaRPr lang="en-US" dirty="0"/>
          </a:p>
          <a:p>
            <a:endParaRPr lang="en-US" dirty="0"/>
          </a:p>
          <a:p>
            <a:r>
              <a:rPr lang="en-US" dirty="0"/>
              <a:t>XML + SBML is bio standard but impossible for humans to read</a:t>
            </a:r>
          </a:p>
        </p:txBody>
      </p:sp>
      <p:sp>
        <p:nvSpPr>
          <p:cNvPr id="4" name="Slide Number Placeholder 3"/>
          <p:cNvSpPr>
            <a:spLocks noGrp="1"/>
          </p:cNvSpPr>
          <p:nvPr>
            <p:ph type="sldNum" sz="quarter" idx="5"/>
          </p:nvPr>
        </p:nvSpPr>
        <p:spPr/>
        <p:txBody>
          <a:bodyPr/>
          <a:lstStyle/>
          <a:p>
            <a:fld id="{D3DE4F45-F55D-434B-91FE-DAEDEE0C4543}" type="slidenum">
              <a:rPr lang="en-US" smtClean="0"/>
              <a:t>4</a:t>
            </a:fld>
            <a:endParaRPr lang="en-US"/>
          </a:p>
        </p:txBody>
      </p:sp>
    </p:spTree>
    <p:extLst>
      <p:ext uri="{BB962C8B-B14F-4D97-AF65-F5344CB8AC3E}">
        <p14:creationId xmlns:p14="http://schemas.microsoft.com/office/powerpoint/2010/main" val="300041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Current biological databases provide the community with data submission forms or tools and access to the compiled data via websites, FTP sites, and, sometimes, programmatic interfaces (API). Internal curation teams organize and update the data. A wiki model for biological databases, such as </a:t>
            </a:r>
            <a:r>
              <a:rPr lang="en-US" sz="1200" b="0" i="0" kern="1200" dirty="0" err="1">
                <a:solidFill>
                  <a:schemeClr val="tx1"/>
                </a:solidFill>
                <a:effectLst/>
                <a:latin typeface="+mn-lt"/>
                <a:ea typeface="+mn-ea"/>
                <a:cs typeface="+mn-cs"/>
              </a:rPr>
              <a:t>WikiPathways</a:t>
            </a:r>
            <a:r>
              <a:rPr lang="en-US" sz="1200" b="0" i="0" kern="1200" dirty="0">
                <a:solidFill>
                  <a:schemeClr val="tx1"/>
                </a:solidFill>
                <a:effectLst/>
                <a:latin typeface="+mn-lt"/>
                <a:ea typeface="+mn-ea"/>
                <a:cs typeface="+mn-cs"/>
              </a:rPr>
              <a:t>, provides a single, intuitive interface for submitting, updating, organizing, and accessing data, allowing the community to participate in the curation process and keep up with the influx of new data. The widths of the arrows represent the relative capacity for data management in the two models.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Wiki allows for faster information into the data base which allows people to access information faster </a:t>
            </a:r>
            <a:endParaRPr lang="en-US" dirty="0"/>
          </a:p>
        </p:txBody>
      </p:sp>
      <p:sp>
        <p:nvSpPr>
          <p:cNvPr id="4" name="Slide Number Placeholder 3"/>
          <p:cNvSpPr>
            <a:spLocks noGrp="1"/>
          </p:cNvSpPr>
          <p:nvPr>
            <p:ph type="sldNum" sz="quarter" idx="5"/>
          </p:nvPr>
        </p:nvSpPr>
        <p:spPr/>
        <p:txBody>
          <a:bodyPr/>
          <a:lstStyle/>
          <a:p>
            <a:fld id="{D3DE4F45-F55D-434B-91FE-DAEDEE0C4543}" type="slidenum">
              <a:rPr lang="en-US" smtClean="0"/>
              <a:t>5</a:t>
            </a:fld>
            <a:endParaRPr lang="en-US"/>
          </a:p>
        </p:txBody>
      </p:sp>
    </p:spTree>
    <p:extLst>
      <p:ext uri="{BB962C8B-B14F-4D97-AF65-F5344CB8AC3E}">
        <p14:creationId xmlns:p14="http://schemas.microsoft.com/office/powerpoint/2010/main" val="57791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DE4F45-F55D-434B-91FE-DAEDEE0C4543}" type="slidenum">
              <a:rPr lang="en-US" smtClean="0"/>
              <a:t>6</a:t>
            </a:fld>
            <a:endParaRPr lang="en-US"/>
          </a:p>
        </p:txBody>
      </p:sp>
    </p:spTree>
    <p:extLst>
      <p:ext uri="{BB962C8B-B14F-4D97-AF65-F5344CB8AC3E}">
        <p14:creationId xmlns:p14="http://schemas.microsoft.com/office/powerpoint/2010/main" val="261523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Pathway commons integrates information found in </a:t>
            </a:r>
            <a:r>
              <a:rPr lang="en-US" dirty="0" err="1"/>
              <a:t>BioPax</a:t>
            </a:r>
            <a:r>
              <a:rPr lang="en-US" dirty="0"/>
              <a:t> and PSI-MI </a:t>
            </a:r>
          </a:p>
        </p:txBody>
      </p:sp>
      <p:sp>
        <p:nvSpPr>
          <p:cNvPr id="4" name="Slide Number Placeholder 3"/>
          <p:cNvSpPr>
            <a:spLocks noGrp="1"/>
          </p:cNvSpPr>
          <p:nvPr>
            <p:ph type="sldNum" sz="quarter" idx="5"/>
          </p:nvPr>
        </p:nvSpPr>
        <p:spPr/>
        <p:txBody>
          <a:bodyPr/>
          <a:lstStyle/>
          <a:p>
            <a:fld id="{D3DE4F45-F55D-434B-91FE-DAEDEE0C4543}" type="slidenum">
              <a:rPr lang="en-US" smtClean="0"/>
              <a:t>7</a:t>
            </a:fld>
            <a:endParaRPr lang="en-US"/>
          </a:p>
        </p:txBody>
      </p:sp>
    </p:spTree>
    <p:extLst>
      <p:ext uri="{BB962C8B-B14F-4D97-AF65-F5344CB8AC3E}">
        <p14:creationId xmlns:p14="http://schemas.microsoft.com/office/powerpoint/2010/main" val="50458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DE4F45-F55D-434B-91FE-DAEDEE0C4543}" type="slidenum">
              <a:rPr lang="en-US" smtClean="0"/>
              <a:t>8</a:t>
            </a:fld>
            <a:endParaRPr lang="en-US"/>
          </a:p>
        </p:txBody>
      </p:sp>
    </p:spTree>
    <p:extLst>
      <p:ext uri="{BB962C8B-B14F-4D97-AF65-F5344CB8AC3E}">
        <p14:creationId xmlns:p14="http://schemas.microsoft.com/office/powerpoint/2010/main" val="36734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DE4F45-F55D-434B-91FE-DAEDEE0C4543}" type="slidenum">
              <a:rPr lang="en-US" smtClean="0"/>
              <a:t>9</a:t>
            </a:fld>
            <a:endParaRPr lang="en-US"/>
          </a:p>
        </p:txBody>
      </p:sp>
    </p:spTree>
    <p:extLst>
      <p:ext uri="{BB962C8B-B14F-4D97-AF65-F5344CB8AC3E}">
        <p14:creationId xmlns:p14="http://schemas.microsoft.com/office/powerpoint/2010/main" val="73240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latin typeface="Arial" pitchFamily="34" charset="0"/>
                <a:ea typeface="Arial" pitchFamily="34" charset="0"/>
              </a:rPr>
              <a:t>REACTOME Figure 4. </a:t>
            </a:r>
            <a:r>
              <a:rPr lang="en-US" altLang="en-US" dirty="0">
                <a:latin typeface="Arial" pitchFamily="34" charset="0"/>
                <a:ea typeface="Arial" pitchFamily="34" charset="0"/>
              </a:rPr>
              <a:t>Analysis tool user data submission interface, showing time-series data. Each row represents data for a different gene. Columns contain an identifier (probe set, gene name, etc.) on the left and expression values for four time points to the right, entered as tab-delimited text. UniProt identifiers, gene names and </a:t>
            </a:r>
            <a:r>
              <a:rPr lang="en-US" altLang="en-US" dirty="0" err="1">
                <a:latin typeface="Arial" pitchFamily="34" charset="0"/>
                <a:ea typeface="Arial" pitchFamily="34" charset="0"/>
              </a:rPr>
              <a:t>Affimetrix</a:t>
            </a:r>
            <a:r>
              <a:rPr lang="en-US" altLang="en-US" dirty="0">
                <a:latin typeface="Arial" pitchFamily="34" charset="0"/>
                <a:ea typeface="Arial" pitchFamily="34" charset="0"/>
              </a:rPr>
              <a:t> identifiers, among others, can be submitted. The ‘project to human’ box at the bottom of the form, which is selected by default, causes any non-human identifiers in the data to be replaced by their human equivalents and the latter to be used for the analysis. Instructions for formatting data and lists of acceptable identifiers are provided in the users’ guide (Figure 3).</a:t>
            </a:r>
            <a:endParaRPr lang="en-US" dirty="0"/>
          </a:p>
        </p:txBody>
      </p:sp>
      <p:sp>
        <p:nvSpPr>
          <p:cNvPr id="4" name="Slide Number Placeholder 3"/>
          <p:cNvSpPr>
            <a:spLocks noGrp="1"/>
          </p:cNvSpPr>
          <p:nvPr>
            <p:ph type="sldNum" sz="quarter" idx="5"/>
          </p:nvPr>
        </p:nvSpPr>
        <p:spPr/>
        <p:txBody>
          <a:bodyPr/>
          <a:lstStyle/>
          <a:p>
            <a:fld id="{D3DE4F45-F55D-434B-91FE-DAEDEE0C4543}" type="slidenum">
              <a:rPr lang="en-US" smtClean="0"/>
              <a:t>10</a:t>
            </a:fld>
            <a:endParaRPr lang="en-US"/>
          </a:p>
        </p:txBody>
      </p:sp>
    </p:spTree>
    <p:extLst>
      <p:ext uri="{BB962C8B-B14F-4D97-AF65-F5344CB8AC3E}">
        <p14:creationId xmlns:p14="http://schemas.microsoft.com/office/powerpoint/2010/main" val="127122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9/6/22</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65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9/6/22</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6910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9/6/22</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07085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9/6/22</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5636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9/6/22</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29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9/6/22</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0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9/6/22</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64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9/6/22</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99370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9/6/22</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5541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9/6/22</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653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9/6/22</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14049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9/6/22</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9883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1093/nar/gkv135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i.org/10.1371/journal.pbio.00601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1093/nar/gkv135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A45DAD-DF1D-A85D-6A03-7C778BBE0F82}"/>
              </a:ext>
            </a:extLst>
          </p:cNvPr>
          <p:cNvPicPr>
            <a:picLocks noChangeAspect="1"/>
          </p:cNvPicPr>
          <p:nvPr/>
        </p:nvPicPr>
        <p:blipFill rotWithShape="1">
          <a:blip r:embed="rId2">
            <a:alphaModFix amt="40000"/>
          </a:blip>
          <a:srcRect t="12928" r="-1" b="3408"/>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B7981-BE03-515F-029F-0FFF3486D7F2}"/>
              </a:ext>
            </a:extLst>
          </p:cNvPr>
          <p:cNvSpPr>
            <a:spLocks noGrp="1"/>
          </p:cNvSpPr>
          <p:nvPr>
            <p:ph type="ctrTitle"/>
          </p:nvPr>
        </p:nvSpPr>
        <p:spPr>
          <a:xfrm>
            <a:off x="841248" y="663960"/>
            <a:ext cx="6947455" cy="5111275"/>
          </a:xfrm>
        </p:spPr>
        <p:txBody>
          <a:bodyPr anchor="b">
            <a:normAutofit/>
          </a:bodyPr>
          <a:lstStyle/>
          <a:p>
            <a:r>
              <a:rPr lang="en-US" dirty="0">
                <a:solidFill>
                  <a:srgbClr val="FFFFFF"/>
                </a:solidFill>
              </a:rPr>
              <a:t>Special Topic - Databases</a:t>
            </a:r>
          </a:p>
        </p:txBody>
      </p:sp>
      <p:sp>
        <p:nvSpPr>
          <p:cNvPr id="3" name="Subtitle 2">
            <a:extLst>
              <a:ext uri="{FF2B5EF4-FFF2-40B4-BE49-F238E27FC236}">
                <a16:creationId xmlns:a16="http://schemas.microsoft.com/office/drawing/2014/main" id="{24A74D27-696C-E649-E60F-45828FB10120}"/>
              </a:ext>
            </a:extLst>
          </p:cNvPr>
          <p:cNvSpPr>
            <a:spLocks noGrp="1"/>
          </p:cNvSpPr>
          <p:nvPr>
            <p:ph type="subTitle" idx="1"/>
          </p:nvPr>
        </p:nvSpPr>
        <p:spPr>
          <a:xfrm>
            <a:off x="8428898" y="663960"/>
            <a:ext cx="2063256" cy="5111271"/>
          </a:xfrm>
        </p:spPr>
        <p:txBody>
          <a:bodyPr anchor="t">
            <a:normAutofit fontScale="70000" lnSpcReduction="20000"/>
          </a:bodyPr>
          <a:lstStyle/>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1600" dirty="0">
              <a:solidFill>
                <a:srgbClr val="FFFFFF"/>
              </a:solidFill>
            </a:endParaRPr>
          </a:p>
          <a:p>
            <a:endParaRPr lang="en-US" sz="2800" dirty="0">
              <a:solidFill>
                <a:srgbClr val="FFFFFF"/>
              </a:solidFill>
            </a:endParaRPr>
          </a:p>
          <a:p>
            <a:r>
              <a:rPr lang="en-US" sz="3400" dirty="0">
                <a:solidFill>
                  <a:srgbClr val="FFFFFF"/>
                </a:solidFill>
              </a:rPr>
              <a:t>Chapter 8</a:t>
            </a:r>
          </a:p>
        </p:txBody>
      </p:sp>
      <p:cxnSp>
        <p:nvCxnSpPr>
          <p:cNvPr id="1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52928D3-58AB-4E4F-A2E6-74A3B341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534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7941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A4B6-40E8-6844-F96E-DED052CE9B68}"/>
              </a:ext>
            </a:extLst>
          </p:cNvPr>
          <p:cNvSpPr>
            <a:spLocks noGrp="1"/>
          </p:cNvSpPr>
          <p:nvPr>
            <p:ph type="title"/>
          </p:nvPr>
        </p:nvSpPr>
        <p:spPr/>
        <p:txBody>
          <a:bodyPr/>
          <a:lstStyle/>
          <a:p>
            <a:r>
              <a:rPr lang="en-US" dirty="0"/>
              <a:t>Some databases provide analysis</a:t>
            </a:r>
          </a:p>
        </p:txBody>
      </p:sp>
      <p:pic>
        <p:nvPicPr>
          <p:cNvPr id="4" name="New picture">
            <a:extLst>
              <a:ext uri="{FF2B5EF4-FFF2-40B4-BE49-F238E27FC236}">
                <a16:creationId xmlns:a16="http://schemas.microsoft.com/office/drawing/2014/main" id="{7DAA2B59-0E1A-BD8D-7A6B-52D801D47A09}"/>
              </a:ext>
            </a:extLst>
          </p:cNvPr>
          <p:cNvPicPr>
            <a:picLocks noGrp="1" noChangeAspect="1"/>
          </p:cNvPicPr>
          <p:nvPr>
            <p:ph idx="1"/>
          </p:nvPr>
        </p:nvPicPr>
        <p:blipFill>
          <a:blip r:embed="rId3"/>
          <a:stretch>
            <a:fillRect/>
          </a:stretch>
        </p:blipFill>
        <p:spPr>
          <a:xfrm>
            <a:off x="1863487" y="1645920"/>
            <a:ext cx="7444521" cy="4389120"/>
          </a:xfrm>
          <a:prstGeom prst="rect">
            <a:avLst/>
          </a:prstGeom>
        </p:spPr>
      </p:pic>
      <p:sp>
        <p:nvSpPr>
          <p:cNvPr id="5" name="Footer Placeholder 3">
            <a:extLst>
              <a:ext uri="{FF2B5EF4-FFF2-40B4-BE49-F238E27FC236}">
                <a16:creationId xmlns:a16="http://schemas.microsoft.com/office/drawing/2014/main" id="{E3F03D7B-D245-41AC-D19A-7D925F64BBB0}"/>
              </a:ext>
            </a:extLst>
          </p:cNvPr>
          <p:cNvSpPr txBox="1">
            <a:spLocks/>
          </p:cNvSpPr>
          <p:nvPr/>
        </p:nvSpPr>
        <p:spPr>
          <a:xfrm>
            <a:off x="369651" y="5996159"/>
            <a:ext cx="8518640" cy="685799"/>
          </a:xfrm>
          <a:prstGeom prst="rect">
            <a:avLst/>
          </a:prstGeom>
          <a:noFill/>
          <a:ln>
            <a:noFill/>
            <a:miter lim="800000"/>
          </a:ln>
        </p:spPr>
        <p:txBody>
          <a:bodyPr vert="horz" lIns="180000" tIns="0" rIns="180000" bIns="0" rtlCol="0" anchor="ctr" anchorCtr="0">
            <a:noAutofit/>
          </a:bodyPr>
          <a:lstStyle>
            <a:defPPr>
              <a:defRPr lang="en-US"/>
            </a:defPPr>
            <a:lvl1pPr marL="342900" indent="-3429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600" b="0" i="0" u="none" kern="1200" cap="all" spc="300" baseline="0">
                <a:solidFill>
                  <a:schemeClr val="tx1"/>
                </a:solidFill>
                <a:latin typeface="+mn-lt"/>
                <a:ea typeface="+mn-ea"/>
                <a:cs typeface="+mn-cs"/>
              </a:defRPr>
            </a:lvl1pPr>
            <a:lvl2pPr marL="742950" indent="-28575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Font typeface="Arial" pitchFamily="34" charset="0"/>
              <a:buNone/>
            </a:pPr>
            <a:r>
              <a:rPr lang="en-US" sz="1000" i="1" dirty="0">
                <a:solidFill>
                  <a:srgbClr val="333333"/>
                </a:solidFill>
              </a:rPr>
              <a:t>Nucleic Acids Res</a:t>
            </a:r>
            <a:r>
              <a:rPr lang="en-US" sz="1000" dirty="0">
                <a:solidFill>
                  <a:srgbClr val="333333"/>
                </a:solidFill>
              </a:rPr>
              <a:t>, Volume 44, Issue D1, 4 January 2016, Pages D481–D487, </a:t>
            </a:r>
            <a:r>
              <a:rPr lang="en-US" sz="1000" dirty="0">
                <a:solidFill>
                  <a:srgbClr val="333333"/>
                </a:solidFill>
                <a:hlinkClick r:id="rId4"/>
              </a:rPr>
              <a:t>https://doi.org/10.1093/nar/gkv1351</a:t>
            </a:r>
            <a:endParaRPr lang="en-US" sz="1000" dirty="0">
              <a:solidFill>
                <a:srgbClr val="333333"/>
              </a:solidFill>
            </a:endParaRPr>
          </a:p>
        </p:txBody>
      </p:sp>
      <p:pic>
        <p:nvPicPr>
          <p:cNvPr id="6" name="Picture 4" descr="Oxford University Press">
            <a:extLst>
              <a:ext uri="{FF2B5EF4-FFF2-40B4-BE49-F238E27FC236}">
                <a16:creationId xmlns:a16="http://schemas.microsoft.com/office/drawing/2014/main" id="{673A6966-2E75-E18D-0670-7E37E04F29EA}"/>
              </a:ext>
            </a:extLst>
          </p:cNvPr>
          <p:cNvPicPr>
            <a:picLocks noChangeAspect="1"/>
          </p:cNvPicPr>
          <p:nvPr/>
        </p:nvPicPr>
        <p:blipFill>
          <a:blip r:embed="rId5"/>
          <a:stretch>
            <a:fillRect/>
          </a:stretch>
        </p:blipFill>
        <p:spPr>
          <a:xfrm>
            <a:off x="8873543" y="6098930"/>
            <a:ext cx="1824578" cy="421267"/>
          </a:xfrm>
          <a:prstGeom prst="rect">
            <a:avLst/>
          </a:prstGeom>
          <a:noFill/>
          <a:ln>
            <a:noFill/>
            <a:miter lim="800000"/>
          </a:ln>
        </p:spPr>
      </p:pic>
    </p:spTree>
    <p:extLst>
      <p:ext uri="{BB962C8B-B14F-4D97-AF65-F5344CB8AC3E}">
        <p14:creationId xmlns:p14="http://schemas.microsoft.com/office/powerpoint/2010/main" val="378250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EEE8-16C3-FBBB-05BE-7054E86B356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3657D52-34E7-5451-B480-CF2B49344BB0}"/>
              </a:ext>
            </a:extLst>
          </p:cNvPr>
          <p:cNvSpPr>
            <a:spLocks noGrp="1"/>
          </p:cNvSpPr>
          <p:nvPr>
            <p:ph idx="1"/>
          </p:nvPr>
        </p:nvSpPr>
        <p:spPr/>
        <p:txBody>
          <a:bodyPr>
            <a:normAutofit lnSpcReduction="10000"/>
          </a:bodyPr>
          <a:lstStyle/>
          <a:p>
            <a:r>
              <a:rPr lang="en-US" sz="2400" dirty="0"/>
              <a:t>Very difficult to maintain</a:t>
            </a:r>
          </a:p>
          <a:p>
            <a:r>
              <a:rPr lang="en-US" sz="2400" dirty="0"/>
              <a:t>Level of detail</a:t>
            </a:r>
          </a:p>
          <a:p>
            <a:r>
              <a:rPr lang="en-US" sz="2400" dirty="0"/>
              <a:t>Data still growing every day</a:t>
            </a:r>
          </a:p>
          <a:p>
            <a:pPr lvl="1"/>
            <a:r>
              <a:rPr lang="en-US" sz="2000" dirty="0"/>
              <a:t>bailing a ship with a teaspoon</a:t>
            </a:r>
          </a:p>
          <a:p>
            <a:r>
              <a:rPr lang="en-US" sz="2400" dirty="0"/>
              <a:t>Different knowledge bases use different representation</a:t>
            </a:r>
          </a:p>
          <a:p>
            <a:pPr lvl="1"/>
            <a:r>
              <a:rPr lang="en-US" sz="2000" dirty="0"/>
              <a:t>no universal standardization</a:t>
            </a:r>
          </a:p>
          <a:p>
            <a:r>
              <a:rPr lang="en-US" sz="2200" dirty="0"/>
              <a:t>Making them accessible to human </a:t>
            </a:r>
            <a:r>
              <a:rPr lang="en-US" sz="2200" i="1" dirty="0"/>
              <a:t>and</a:t>
            </a:r>
            <a:r>
              <a:rPr lang="en-US" sz="2200" dirty="0"/>
              <a:t> machine</a:t>
            </a:r>
          </a:p>
          <a:p>
            <a:endParaRPr lang="en-US" sz="2400" dirty="0"/>
          </a:p>
        </p:txBody>
      </p:sp>
    </p:spTree>
    <p:extLst>
      <p:ext uri="{BB962C8B-B14F-4D97-AF65-F5344CB8AC3E}">
        <p14:creationId xmlns:p14="http://schemas.microsoft.com/office/powerpoint/2010/main" val="66531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C63-CBB0-15D9-696C-47FAD716F000}"/>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CC2A9EF9-4685-30A7-B35F-A60DCE09C32D}"/>
              </a:ext>
            </a:extLst>
          </p:cNvPr>
          <p:cNvSpPr>
            <a:spLocks noGrp="1"/>
          </p:cNvSpPr>
          <p:nvPr>
            <p:ph idx="1"/>
          </p:nvPr>
        </p:nvSpPr>
        <p:spPr/>
        <p:txBody>
          <a:bodyPr/>
          <a:lstStyle/>
          <a:p>
            <a:r>
              <a:rPr lang="en-US" dirty="0"/>
              <a:t>List of Biological Databases – Wikipedia</a:t>
            </a:r>
          </a:p>
          <a:p>
            <a:r>
              <a:rPr lang="en-US" dirty="0"/>
              <a:t>Ecological Data Wiki</a:t>
            </a:r>
          </a:p>
          <a:p>
            <a:r>
              <a:rPr lang="en-US" i="1" dirty="0"/>
              <a:t>Reading2_DatabaseList.xlsx</a:t>
            </a:r>
          </a:p>
          <a:p>
            <a:r>
              <a:rPr lang="en-US" dirty="0"/>
              <a:t>GenBank and European Molecular Biology Laboratory (EMBL)-Bank (sequence data)</a:t>
            </a:r>
          </a:p>
          <a:p>
            <a:r>
              <a:rPr lang="en-US" dirty="0"/>
              <a:t>Protein Data Bank (PDB) (structures)</a:t>
            </a:r>
          </a:p>
          <a:p>
            <a:r>
              <a:rPr lang="en-US" dirty="0"/>
              <a:t>Gene Expression Omnibus (GEO) and </a:t>
            </a:r>
            <a:r>
              <a:rPr lang="en-US" dirty="0" err="1"/>
              <a:t>ArrayExpress</a:t>
            </a:r>
            <a:r>
              <a:rPr lang="en-US" dirty="0"/>
              <a:t> (microarrays)</a:t>
            </a:r>
          </a:p>
          <a:p>
            <a:endParaRPr lang="en-US" dirty="0"/>
          </a:p>
        </p:txBody>
      </p:sp>
    </p:spTree>
    <p:extLst>
      <p:ext uri="{BB962C8B-B14F-4D97-AF65-F5344CB8AC3E}">
        <p14:creationId xmlns:p14="http://schemas.microsoft.com/office/powerpoint/2010/main" val="4556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1008-A5FA-3FEE-93EE-F87C51FAE8C6}"/>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D24D59C3-4466-236F-8230-1C0D21E61DA1}"/>
              </a:ext>
            </a:extLst>
          </p:cNvPr>
          <p:cNvSpPr>
            <a:spLocks noGrp="1"/>
          </p:cNvSpPr>
          <p:nvPr>
            <p:ph idx="1"/>
          </p:nvPr>
        </p:nvSpPr>
        <p:spPr/>
        <p:txBody>
          <a:bodyPr>
            <a:normAutofit/>
          </a:bodyPr>
          <a:lstStyle/>
          <a:p>
            <a:r>
              <a:rPr lang="en-US" sz="2400" dirty="0"/>
              <a:t>Create your own spreadsheet of databases, based on your major or area of interest</a:t>
            </a:r>
          </a:p>
        </p:txBody>
      </p:sp>
    </p:spTree>
    <p:extLst>
      <p:ext uri="{BB962C8B-B14F-4D97-AF65-F5344CB8AC3E}">
        <p14:creationId xmlns:p14="http://schemas.microsoft.com/office/powerpoint/2010/main" val="215469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3CCA2-D7B8-9512-974F-88F5D45C6818}"/>
              </a:ext>
            </a:extLst>
          </p:cNvPr>
          <p:cNvSpPr>
            <a:spLocks noGrp="1"/>
          </p:cNvSpPr>
          <p:nvPr>
            <p:ph type="title"/>
          </p:nvPr>
        </p:nvSpPr>
        <p:spPr>
          <a:xfrm>
            <a:off x="841249" y="552782"/>
            <a:ext cx="5137520" cy="1154711"/>
          </a:xfrm>
        </p:spPr>
        <p:txBody>
          <a:bodyPr>
            <a:normAutofit/>
          </a:bodyPr>
          <a:lstStyle/>
          <a:p>
            <a:r>
              <a:rPr lang="en-US" dirty="0"/>
              <a:t>Databases</a:t>
            </a:r>
          </a:p>
        </p:txBody>
      </p:sp>
      <p:sp>
        <p:nvSpPr>
          <p:cNvPr id="3" name="Content Placeholder 2">
            <a:extLst>
              <a:ext uri="{FF2B5EF4-FFF2-40B4-BE49-F238E27FC236}">
                <a16:creationId xmlns:a16="http://schemas.microsoft.com/office/drawing/2014/main" id="{1536E77A-C57E-C466-EFFA-681885D91DEF}"/>
              </a:ext>
            </a:extLst>
          </p:cNvPr>
          <p:cNvSpPr>
            <a:spLocks noGrp="1"/>
          </p:cNvSpPr>
          <p:nvPr>
            <p:ph idx="1"/>
          </p:nvPr>
        </p:nvSpPr>
        <p:spPr>
          <a:xfrm>
            <a:off x="367743" y="2391995"/>
            <a:ext cx="6076483" cy="3174788"/>
          </a:xfrm>
        </p:spPr>
        <p:txBody>
          <a:bodyPr anchor="t">
            <a:normAutofit/>
          </a:bodyPr>
          <a:lstStyle/>
          <a:p>
            <a:r>
              <a:rPr lang="en-US" sz="2400" dirty="0"/>
              <a:t>Sometimes interchangeable with “knowledge base”</a:t>
            </a:r>
          </a:p>
          <a:p>
            <a:r>
              <a:rPr lang="en-US" sz="2400" dirty="0"/>
              <a:t>Meant to introduce order to the chaos</a:t>
            </a:r>
          </a:p>
          <a:p>
            <a:r>
              <a:rPr lang="en-US" sz="2400" dirty="0"/>
              <a:t>Organize vast amounts of knowledge in a way that makes it more useable</a:t>
            </a:r>
          </a:p>
        </p:txBody>
      </p:sp>
      <p:pic>
        <p:nvPicPr>
          <p:cNvPr id="5" name="Picture 4" descr="A picture containing toy&#10;&#10;Description automatically generated">
            <a:extLst>
              <a:ext uri="{FF2B5EF4-FFF2-40B4-BE49-F238E27FC236}">
                <a16:creationId xmlns:a16="http://schemas.microsoft.com/office/drawing/2014/main" id="{8040B780-C0DB-1731-B8F2-DD0D0AB30495}"/>
              </a:ext>
            </a:extLst>
          </p:cNvPr>
          <p:cNvPicPr>
            <a:picLocks noChangeAspect="1"/>
          </p:cNvPicPr>
          <p:nvPr/>
        </p:nvPicPr>
        <p:blipFill rotWithShape="1">
          <a:blip r:embed="rId2"/>
          <a:srcRect l="20538" r="22781" b="2"/>
          <a:stretch/>
        </p:blipFill>
        <p:spPr>
          <a:xfrm>
            <a:off x="6448525" y="334931"/>
            <a:ext cx="4295875" cy="5712506"/>
          </a:xfrm>
          <a:prstGeom prst="rect">
            <a:avLst/>
          </a:prstGeom>
        </p:spPr>
      </p:pic>
      <p:sp>
        <p:nvSpPr>
          <p:cNvPr id="12"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60807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A7F9B4-2262-444F-8650-A1195AE98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8525"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1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E7C4-E2B5-FD15-F39A-39DD7C377378}"/>
              </a:ext>
            </a:extLst>
          </p:cNvPr>
          <p:cNvSpPr>
            <a:spLocks noGrp="1"/>
          </p:cNvSpPr>
          <p:nvPr>
            <p:ph type="title"/>
          </p:nvPr>
        </p:nvSpPr>
        <p:spPr/>
        <p:txBody>
          <a:bodyPr/>
          <a:lstStyle/>
          <a:p>
            <a:r>
              <a:rPr lang="en-US" dirty="0"/>
              <a:t>Assembly</a:t>
            </a:r>
          </a:p>
        </p:txBody>
      </p:sp>
      <p:sp>
        <p:nvSpPr>
          <p:cNvPr id="3" name="Content Placeholder 2">
            <a:extLst>
              <a:ext uri="{FF2B5EF4-FFF2-40B4-BE49-F238E27FC236}">
                <a16:creationId xmlns:a16="http://schemas.microsoft.com/office/drawing/2014/main" id="{B2805021-FD8C-6DCC-FAC5-F139C13887D4}"/>
              </a:ext>
            </a:extLst>
          </p:cNvPr>
          <p:cNvSpPr>
            <a:spLocks noGrp="1"/>
          </p:cNvSpPr>
          <p:nvPr>
            <p:ph idx="1"/>
          </p:nvPr>
        </p:nvSpPr>
        <p:spPr/>
        <p:txBody>
          <a:bodyPr>
            <a:normAutofit/>
          </a:bodyPr>
          <a:lstStyle/>
          <a:p>
            <a:r>
              <a:rPr lang="en-US" sz="2400" dirty="0"/>
              <a:t>Expert curation</a:t>
            </a:r>
          </a:p>
          <a:p>
            <a:r>
              <a:rPr lang="en-US" sz="2400" dirty="0"/>
              <a:t>User input</a:t>
            </a:r>
          </a:p>
          <a:p>
            <a:r>
              <a:rPr lang="en-US" sz="2400" dirty="0"/>
              <a:t>Sourced from literature</a:t>
            </a:r>
          </a:p>
          <a:p>
            <a:r>
              <a:rPr lang="en-US" sz="2400" dirty="0"/>
              <a:t>From other knowledge bases</a:t>
            </a:r>
          </a:p>
        </p:txBody>
      </p:sp>
    </p:spTree>
    <p:extLst>
      <p:ext uri="{BB962C8B-B14F-4D97-AF65-F5344CB8AC3E}">
        <p14:creationId xmlns:p14="http://schemas.microsoft.com/office/powerpoint/2010/main" val="67366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648B-B118-5E0B-98EE-DC7074D779AB}"/>
              </a:ext>
            </a:extLst>
          </p:cNvPr>
          <p:cNvSpPr>
            <a:spLocks noGrp="1"/>
          </p:cNvSpPr>
          <p:nvPr>
            <p:ph type="title"/>
          </p:nvPr>
        </p:nvSpPr>
        <p:spPr/>
        <p:txBody>
          <a:bodyPr/>
          <a:lstStyle/>
          <a:p>
            <a:r>
              <a:rPr lang="en-US" dirty="0"/>
              <a:t>Utility</a:t>
            </a:r>
          </a:p>
        </p:txBody>
      </p:sp>
      <p:sp>
        <p:nvSpPr>
          <p:cNvPr id="3" name="Content Placeholder 2">
            <a:extLst>
              <a:ext uri="{FF2B5EF4-FFF2-40B4-BE49-F238E27FC236}">
                <a16:creationId xmlns:a16="http://schemas.microsoft.com/office/drawing/2014/main" id="{973F68FA-81CB-E2C7-80B0-8DF52BEBCAD6}"/>
              </a:ext>
            </a:extLst>
          </p:cNvPr>
          <p:cNvSpPr>
            <a:spLocks noGrp="1"/>
          </p:cNvSpPr>
          <p:nvPr>
            <p:ph idx="1"/>
          </p:nvPr>
        </p:nvSpPr>
        <p:spPr>
          <a:xfrm>
            <a:off x="841248" y="1878345"/>
            <a:ext cx="9489000" cy="3747384"/>
          </a:xfrm>
        </p:spPr>
        <p:txBody>
          <a:bodyPr>
            <a:normAutofit/>
          </a:bodyPr>
          <a:lstStyle/>
          <a:p>
            <a:r>
              <a:rPr lang="en-US" sz="2400" dirty="0"/>
              <a:t>Help standardize data</a:t>
            </a:r>
          </a:p>
          <a:p>
            <a:r>
              <a:rPr lang="en-US" sz="2400" dirty="0"/>
              <a:t>Reconcile different representations</a:t>
            </a:r>
          </a:p>
          <a:p>
            <a:r>
              <a:rPr lang="en-US" sz="2400" dirty="0"/>
              <a:t>Collect similar data in one place</a:t>
            </a:r>
          </a:p>
          <a:p>
            <a:r>
              <a:rPr lang="en-US" sz="2400" dirty="0"/>
              <a:t>Speed up </a:t>
            </a:r>
            <a:r>
              <a:rPr lang="en-US" sz="2400" i="1" dirty="0"/>
              <a:t>in situ</a:t>
            </a:r>
            <a:r>
              <a:rPr lang="en-US" sz="2400" dirty="0"/>
              <a:t> research</a:t>
            </a:r>
          </a:p>
          <a:p>
            <a:r>
              <a:rPr lang="en-US" sz="2400" dirty="0"/>
              <a:t>Collaboration</a:t>
            </a:r>
          </a:p>
          <a:p>
            <a:r>
              <a:rPr lang="en-US" sz="2400" dirty="0"/>
              <a:t>Transformation</a:t>
            </a:r>
          </a:p>
          <a:p>
            <a:endParaRPr lang="en-US" sz="2400" dirty="0"/>
          </a:p>
          <a:p>
            <a:endParaRPr lang="en-US" sz="2400" dirty="0"/>
          </a:p>
        </p:txBody>
      </p:sp>
    </p:spTree>
    <p:extLst>
      <p:ext uri="{BB962C8B-B14F-4D97-AF65-F5344CB8AC3E}">
        <p14:creationId xmlns:p14="http://schemas.microsoft.com/office/powerpoint/2010/main" val="418890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with medium confidence">
            <a:extLst>
              <a:ext uri="{FF2B5EF4-FFF2-40B4-BE49-F238E27FC236}">
                <a16:creationId xmlns:a16="http://schemas.microsoft.com/office/drawing/2014/main" id="{C5379EFA-B3E0-8D87-0613-C7361B1AC721}"/>
              </a:ext>
            </a:extLst>
          </p:cNvPr>
          <p:cNvPicPr>
            <a:picLocks noGrp="1" noChangeAspect="1"/>
          </p:cNvPicPr>
          <p:nvPr>
            <p:ph idx="1"/>
          </p:nvPr>
        </p:nvPicPr>
        <p:blipFill rotWithShape="1">
          <a:blip r:embed="rId3"/>
          <a:srcRect l="1" t="-1158" r="-138" b="-655"/>
          <a:stretch/>
        </p:blipFill>
        <p:spPr>
          <a:xfrm>
            <a:off x="1346896" y="0"/>
            <a:ext cx="9495159" cy="6492240"/>
          </a:xfrm>
          <a:prstGeom prst="rect">
            <a:avLst/>
          </a:prstGeom>
        </p:spPr>
      </p:pic>
      <p:sp>
        <p:nvSpPr>
          <p:cNvPr id="6" name="TextBox 5">
            <a:extLst>
              <a:ext uri="{FF2B5EF4-FFF2-40B4-BE49-F238E27FC236}">
                <a16:creationId xmlns:a16="http://schemas.microsoft.com/office/drawing/2014/main" id="{14A9BEFF-2757-0107-3252-6C36EB148F36}"/>
              </a:ext>
            </a:extLst>
          </p:cNvPr>
          <p:cNvSpPr txBox="1"/>
          <p:nvPr/>
        </p:nvSpPr>
        <p:spPr>
          <a:xfrm>
            <a:off x="1261260" y="6580947"/>
            <a:ext cx="9666429" cy="246221"/>
          </a:xfrm>
          <a:prstGeom prst="rect">
            <a:avLst/>
          </a:prstGeom>
          <a:noFill/>
        </p:spPr>
        <p:txBody>
          <a:bodyPr wrap="none" rtlCol="0">
            <a:spAutoFit/>
          </a:bodyPr>
          <a:lstStyle/>
          <a:p>
            <a:r>
              <a:rPr lang="en-US" sz="1000" dirty="0"/>
              <a:t>Pico AR, </a:t>
            </a:r>
            <a:r>
              <a:rPr lang="en-US" sz="1000" dirty="0" err="1"/>
              <a:t>Kelder</a:t>
            </a:r>
            <a:r>
              <a:rPr lang="en-US" sz="1000" dirty="0"/>
              <a:t> T, van </a:t>
            </a:r>
            <a:r>
              <a:rPr lang="en-US" sz="1000" dirty="0" err="1"/>
              <a:t>Iersel</a:t>
            </a:r>
            <a:r>
              <a:rPr lang="en-US" sz="1000" dirty="0"/>
              <a:t> MP, </a:t>
            </a:r>
            <a:r>
              <a:rPr lang="en-US" sz="1000" dirty="0" err="1"/>
              <a:t>Hanspers</a:t>
            </a:r>
            <a:r>
              <a:rPr lang="en-US" sz="1000" dirty="0"/>
              <a:t> K, Conklin BR, et al. (2008) </a:t>
            </a:r>
            <a:r>
              <a:rPr lang="en-US" sz="1000" dirty="0" err="1"/>
              <a:t>WikiPathways</a:t>
            </a:r>
            <a:r>
              <a:rPr lang="en-US" sz="1000" dirty="0"/>
              <a:t>: Pathway Editing for the People. PLOS Biology 6(7): e184. </a:t>
            </a:r>
            <a:r>
              <a:rPr lang="en-US" sz="1000" u="sng" dirty="0">
                <a:hlinkClick r:id="rId4"/>
              </a:rPr>
              <a:t>https://doi.org/10.1371/journal.pbio.0060184</a:t>
            </a:r>
            <a:endParaRPr lang="en-US" sz="1000" dirty="0"/>
          </a:p>
        </p:txBody>
      </p:sp>
    </p:spTree>
    <p:extLst>
      <p:ext uri="{BB962C8B-B14F-4D97-AF65-F5344CB8AC3E}">
        <p14:creationId xmlns:p14="http://schemas.microsoft.com/office/powerpoint/2010/main" val="98511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0B706-1DA9-B59E-E6D5-13D58B8753D8}"/>
              </a:ext>
            </a:extLst>
          </p:cNvPr>
          <p:cNvSpPr>
            <a:spLocks noGrp="1"/>
          </p:cNvSpPr>
          <p:nvPr>
            <p:ph type="title"/>
          </p:nvPr>
        </p:nvSpPr>
        <p:spPr>
          <a:xfrm>
            <a:off x="841249" y="669856"/>
            <a:ext cx="5981860" cy="1040655"/>
          </a:xfrm>
        </p:spPr>
        <p:txBody>
          <a:bodyPr vert="horz" lIns="91440" tIns="45720" rIns="91440" bIns="45720" rtlCol="0" anchor="ctr">
            <a:normAutofit/>
          </a:bodyPr>
          <a:lstStyle/>
          <a:p>
            <a:r>
              <a:rPr lang="en-US" sz="3100"/>
              <a:t>Sometimes a knowledge base uses other knowledge bases</a:t>
            </a:r>
          </a:p>
        </p:txBody>
      </p:sp>
      <p:sp>
        <p:nvSpPr>
          <p:cNvPr id="1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886564"/>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FCAA1B-E660-4FFE-8F82-F41F369BDB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4510" y="334926"/>
            <a:ext cx="0" cy="155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BFC200FF-3A65-92C4-CB3E-4042D4CFBC8D}"/>
              </a:ext>
            </a:extLst>
          </p:cNvPr>
          <p:cNvGraphicFramePr>
            <a:graphicFrameLocks noGrp="1"/>
          </p:cNvGraphicFramePr>
          <p:nvPr>
            <p:ph idx="1"/>
            <p:extLst>
              <p:ext uri="{D42A27DB-BD31-4B8C-83A1-F6EECF244321}">
                <p14:modId xmlns:p14="http://schemas.microsoft.com/office/powerpoint/2010/main" val="1979945738"/>
              </p:ext>
            </p:extLst>
          </p:nvPr>
        </p:nvGraphicFramePr>
        <p:xfrm>
          <a:off x="701703" y="2393845"/>
          <a:ext cx="9716371" cy="3154910"/>
        </p:xfrm>
        <a:graphic>
          <a:graphicData uri="http://schemas.openxmlformats.org/drawingml/2006/table">
            <a:tbl>
              <a:tblPr firstRow="1" bandRow="1">
                <a:tableStyleId>{9D7B26C5-4107-4FEC-AEDC-1716B250A1EF}</a:tableStyleId>
              </a:tblPr>
              <a:tblGrid>
                <a:gridCol w="3066827">
                  <a:extLst>
                    <a:ext uri="{9D8B030D-6E8A-4147-A177-3AD203B41FA5}">
                      <a16:colId xmlns:a16="http://schemas.microsoft.com/office/drawing/2014/main" val="3414891487"/>
                    </a:ext>
                  </a:extLst>
                </a:gridCol>
                <a:gridCol w="3480614">
                  <a:extLst>
                    <a:ext uri="{9D8B030D-6E8A-4147-A177-3AD203B41FA5}">
                      <a16:colId xmlns:a16="http://schemas.microsoft.com/office/drawing/2014/main" val="3430816029"/>
                    </a:ext>
                  </a:extLst>
                </a:gridCol>
                <a:gridCol w="3168930">
                  <a:extLst>
                    <a:ext uri="{9D8B030D-6E8A-4147-A177-3AD203B41FA5}">
                      <a16:colId xmlns:a16="http://schemas.microsoft.com/office/drawing/2014/main" val="1187559433"/>
                    </a:ext>
                  </a:extLst>
                </a:gridCol>
              </a:tblGrid>
              <a:tr h="286810">
                <a:tc>
                  <a:txBody>
                    <a:bodyPr/>
                    <a:lstStyle/>
                    <a:p>
                      <a:r>
                        <a:rPr lang="en-US" sz="1300"/>
                        <a:t>Data Source</a:t>
                      </a:r>
                    </a:p>
                  </a:txBody>
                  <a:tcPr marL="65184" marR="65184" marT="32592" marB="32592"/>
                </a:tc>
                <a:tc>
                  <a:txBody>
                    <a:bodyPr/>
                    <a:lstStyle/>
                    <a:p>
                      <a:r>
                        <a:rPr lang="en-US" sz="1300"/>
                        <a:t>Size*</a:t>
                      </a:r>
                    </a:p>
                  </a:txBody>
                  <a:tcPr marL="65184" marR="65184" marT="32592" marB="32592"/>
                </a:tc>
                <a:tc>
                  <a:txBody>
                    <a:bodyPr/>
                    <a:lstStyle/>
                    <a:p>
                      <a:r>
                        <a:rPr lang="en-US" sz="1300"/>
                        <a:t>Focus (species)</a:t>
                      </a:r>
                    </a:p>
                  </a:txBody>
                  <a:tcPr marL="65184" marR="65184" marT="32592" marB="32592"/>
                </a:tc>
                <a:extLst>
                  <a:ext uri="{0D108BD9-81ED-4DB2-BD59-A6C34878D82A}">
                    <a16:rowId xmlns:a16="http://schemas.microsoft.com/office/drawing/2014/main" val="1164640845"/>
                  </a:ext>
                </a:extLst>
              </a:tr>
              <a:tr h="286810">
                <a:tc>
                  <a:txBody>
                    <a:bodyPr/>
                    <a:lstStyle/>
                    <a:p>
                      <a:r>
                        <a:rPr lang="en-US" sz="1300"/>
                        <a:t>BioGRID</a:t>
                      </a:r>
                    </a:p>
                  </a:txBody>
                  <a:tcPr marL="65184" marR="65184" marT="32592" marB="32592"/>
                </a:tc>
                <a:tc>
                  <a:txBody>
                    <a:bodyPr/>
                    <a:lstStyle/>
                    <a:p>
                      <a:r>
                        <a:rPr lang="en-US" sz="1300"/>
                        <a:t>347,508 interactions</a:t>
                      </a:r>
                    </a:p>
                  </a:txBody>
                  <a:tcPr marL="65184" marR="65184" marT="32592" marB="32592"/>
                </a:tc>
                <a:tc>
                  <a:txBody>
                    <a:bodyPr/>
                    <a:lstStyle/>
                    <a:p>
                      <a:r>
                        <a:rPr lang="en-US" sz="1300"/>
                        <a:t>Model organisms</a:t>
                      </a:r>
                    </a:p>
                  </a:txBody>
                  <a:tcPr marL="65184" marR="65184" marT="32592" marB="32592"/>
                </a:tc>
                <a:extLst>
                  <a:ext uri="{0D108BD9-81ED-4DB2-BD59-A6C34878D82A}">
                    <a16:rowId xmlns:a16="http://schemas.microsoft.com/office/drawing/2014/main" val="3151546516"/>
                  </a:ext>
                </a:extLst>
              </a:tr>
              <a:tr h="286810">
                <a:tc>
                  <a:txBody>
                    <a:bodyPr/>
                    <a:lstStyle/>
                    <a:p>
                      <a:r>
                        <a:rPr lang="en-US" sz="1300"/>
                        <a:t>Cancer Cell Map</a:t>
                      </a:r>
                    </a:p>
                  </a:txBody>
                  <a:tcPr marL="65184" marR="65184" marT="32592" marB="32592"/>
                </a:tc>
                <a:tc>
                  <a:txBody>
                    <a:bodyPr/>
                    <a:lstStyle/>
                    <a:p>
                      <a:r>
                        <a:rPr lang="en-US" sz="1300"/>
                        <a:t>10 pathways/2,104 interactions</a:t>
                      </a:r>
                    </a:p>
                  </a:txBody>
                  <a:tcPr marL="65184" marR="65184" marT="32592" marB="32592"/>
                </a:tc>
                <a:tc>
                  <a:txBody>
                    <a:bodyPr/>
                    <a:lstStyle/>
                    <a:p>
                      <a:r>
                        <a:rPr lang="en-US" sz="1300"/>
                        <a:t>Human</a:t>
                      </a:r>
                    </a:p>
                  </a:txBody>
                  <a:tcPr marL="65184" marR="65184" marT="32592" marB="32592"/>
                </a:tc>
                <a:extLst>
                  <a:ext uri="{0D108BD9-81ED-4DB2-BD59-A6C34878D82A}">
                    <a16:rowId xmlns:a16="http://schemas.microsoft.com/office/drawing/2014/main" val="1734458479"/>
                  </a:ext>
                </a:extLst>
              </a:tr>
              <a:tr h="286810">
                <a:tc>
                  <a:txBody>
                    <a:bodyPr/>
                    <a:lstStyle/>
                    <a:p>
                      <a:r>
                        <a:rPr lang="en-US" sz="1300"/>
                        <a:t>HPRD</a:t>
                      </a:r>
                    </a:p>
                  </a:txBody>
                  <a:tcPr marL="65184" marR="65184" marT="32592" marB="32592"/>
                </a:tc>
                <a:tc>
                  <a:txBody>
                    <a:bodyPr/>
                    <a:lstStyle/>
                    <a:p>
                      <a:r>
                        <a:rPr lang="en-US" sz="1300"/>
                        <a:t>40,618 interactions</a:t>
                      </a:r>
                    </a:p>
                  </a:txBody>
                  <a:tcPr marL="65184" marR="65184" marT="32592" marB="32592"/>
                </a:tc>
                <a:tc>
                  <a:txBody>
                    <a:bodyPr/>
                    <a:lstStyle/>
                    <a:p>
                      <a:r>
                        <a:rPr lang="en-US" sz="1300"/>
                        <a:t>Human</a:t>
                      </a:r>
                    </a:p>
                  </a:txBody>
                  <a:tcPr marL="65184" marR="65184" marT="32592" marB="32592"/>
                </a:tc>
                <a:extLst>
                  <a:ext uri="{0D108BD9-81ED-4DB2-BD59-A6C34878D82A}">
                    <a16:rowId xmlns:a16="http://schemas.microsoft.com/office/drawing/2014/main" val="2963627847"/>
                  </a:ext>
                </a:extLst>
              </a:tr>
              <a:tr h="286810">
                <a:tc>
                  <a:txBody>
                    <a:bodyPr/>
                    <a:lstStyle/>
                    <a:p>
                      <a:r>
                        <a:rPr lang="en-US" sz="1300"/>
                        <a:t>HumanCyc</a:t>
                      </a:r>
                    </a:p>
                  </a:txBody>
                  <a:tcPr marL="65184" marR="65184" marT="32592" marB="32592"/>
                </a:tc>
                <a:tc>
                  <a:txBody>
                    <a:bodyPr/>
                    <a:lstStyle/>
                    <a:p>
                      <a:r>
                        <a:rPr lang="en-US" sz="1300"/>
                        <a:t>266 pathways/4,879 interactions</a:t>
                      </a:r>
                    </a:p>
                  </a:txBody>
                  <a:tcPr marL="65184" marR="65184" marT="32592" marB="32592"/>
                </a:tc>
                <a:tc>
                  <a:txBody>
                    <a:bodyPr/>
                    <a:lstStyle/>
                    <a:p>
                      <a:r>
                        <a:rPr lang="en-US" sz="1300"/>
                        <a:t>Human</a:t>
                      </a:r>
                    </a:p>
                  </a:txBody>
                  <a:tcPr marL="65184" marR="65184" marT="32592" marB="32592"/>
                </a:tc>
                <a:extLst>
                  <a:ext uri="{0D108BD9-81ED-4DB2-BD59-A6C34878D82A}">
                    <a16:rowId xmlns:a16="http://schemas.microsoft.com/office/drawing/2014/main" val="3656637196"/>
                  </a:ext>
                </a:extLst>
              </a:tr>
              <a:tr h="286810">
                <a:tc>
                  <a:txBody>
                    <a:bodyPr/>
                    <a:lstStyle/>
                    <a:p>
                      <a:r>
                        <a:rPr lang="en-US" sz="1300"/>
                        <a:t>IMID</a:t>
                      </a:r>
                    </a:p>
                  </a:txBody>
                  <a:tcPr marL="65184" marR="65184" marT="32592" marB="32592"/>
                </a:tc>
                <a:tc>
                  <a:txBody>
                    <a:bodyPr/>
                    <a:lstStyle/>
                    <a:p>
                      <a:r>
                        <a:rPr lang="en-US" sz="1300"/>
                        <a:t>1,729 Interactions</a:t>
                      </a:r>
                    </a:p>
                  </a:txBody>
                  <a:tcPr marL="65184" marR="65184" marT="32592" marB="32592"/>
                </a:tc>
                <a:tc>
                  <a:txBody>
                    <a:bodyPr/>
                    <a:lstStyle/>
                    <a:p>
                      <a:r>
                        <a:rPr lang="en-US" sz="1300"/>
                        <a:t>Human</a:t>
                      </a:r>
                    </a:p>
                  </a:txBody>
                  <a:tcPr marL="65184" marR="65184" marT="32592" marB="32592"/>
                </a:tc>
                <a:extLst>
                  <a:ext uri="{0D108BD9-81ED-4DB2-BD59-A6C34878D82A}">
                    <a16:rowId xmlns:a16="http://schemas.microsoft.com/office/drawing/2014/main" val="1493417198"/>
                  </a:ext>
                </a:extLst>
              </a:tr>
              <a:tr h="286810">
                <a:tc>
                  <a:txBody>
                    <a:bodyPr/>
                    <a:lstStyle/>
                    <a:p>
                      <a:r>
                        <a:rPr lang="en-US" sz="1300"/>
                        <a:t>IntAct</a:t>
                      </a:r>
                    </a:p>
                  </a:txBody>
                  <a:tcPr marL="65184" marR="65184" marT="32592" marB="32592"/>
                </a:tc>
                <a:tc>
                  <a:txBody>
                    <a:bodyPr/>
                    <a:lstStyle/>
                    <a:p>
                      <a:r>
                        <a:rPr lang="en-US" sz="1300"/>
                        <a:t>154,567 interactions</a:t>
                      </a:r>
                    </a:p>
                  </a:txBody>
                  <a:tcPr marL="65184" marR="65184" marT="32592" marB="32592"/>
                </a:tc>
                <a:tc>
                  <a:txBody>
                    <a:bodyPr/>
                    <a:lstStyle/>
                    <a:p>
                      <a:r>
                        <a:rPr lang="en-US" sz="1300"/>
                        <a:t>All</a:t>
                      </a:r>
                    </a:p>
                  </a:txBody>
                  <a:tcPr marL="65184" marR="65184" marT="32592" marB="32592"/>
                </a:tc>
                <a:extLst>
                  <a:ext uri="{0D108BD9-81ED-4DB2-BD59-A6C34878D82A}">
                    <a16:rowId xmlns:a16="http://schemas.microsoft.com/office/drawing/2014/main" val="1425676815"/>
                  </a:ext>
                </a:extLst>
              </a:tr>
              <a:tr h="286810">
                <a:tc>
                  <a:txBody>
                    <a:bodyPr/>
                    <a:lstStyle/>
                    <a:p>
                      <a:r>
                        <a:rPr lang="en-US" sz="1300"/>
                        <a:t>MINT</a:t>
                      </a:r>
                    </a:p>
                  </a:txBody>
                  <a:tcPr marL="65184" marR="65184" marT="32592" marB="32592"/>
                </a:tc>
                <a:tc>
                  <a:txBody>
                    <a:bodyPr/>
                    <a:lstStyle/>
                    <a:p>
                      <a:r>
                        <a:rPr lang="en-US" sz="1300"/>
                        <a:t>117, 202 interactions</a:t>
                      </a:r>
                    </a:p>
                  </a:txBody>
                  <a:tcPr marL="65184" marR="65184" marT="32592" marB="32592"/>
                </a:tc>
                <a:tc>
                  <a:txBody>
                    <a:bodyPr/>
                    <a:lstStyle/>
                    <a:p>
                      <a:r>
                        <a:rPr lang="en-US" sz="1300"/>
                        <a:t>All</a:t>
                      </a:r>
                    </a:p>
                  </a:txBody>
                  <a:tcPr marL="65184" marR="65184" marT="32592" marB="32592"/>
                </a:tc>
                <a:extLst>
                  <a:ext uri="{0D108BD9-81ED-4DB2-BD59-A6C34878D82A}">
                    <a16:rowId xmlns:a16="http://schemas.microsoft.com/office/drawing/2014/main" val="1828836420"/>
                  </a:ext>
                </a:extLst>
              </a:tr>
              <a:tr h="286810">
                <a:tc>
                  <a:txBody>
                    <a:bodyPr/>
                    <a:lstStyle/>
                    <a:p>
                      <a:r>
                        <a:rPr lang="en-US" sz="1300"/>
                        <a:t>NCI/Nature PID</a:t>
                      </a:r>
                    </a:p>
                  </a:txBody>
                  <a:tcPr marL="65184" marR="65184" marT="32592" marB="32592"/>
                </a:tc>
                <a:tc>
                  <a:txBody>
                    <a:bodyPr/>
                    <a:lstStyle/>
                    <a:p>
                      <a:r>
                        <a:rPr lang="en-US" sz="1300"/>
                        <a:t>186 pathways/13,879 interactions</a:t>
                      </a:r>
                    </a:p>
                  </a:txBody>
                  <a:tcPr marL="65184" marR="65184" marT="32592" marB="32592"/>
                </a:tc>
                <a:tc>
                  <a:txBody>
                    <a:bodyPr/>
                    <a:lstStyle/>
                    <a:p>
                      <a:r>
                        <a:rPr lang="en-US" sz="1300"/>
                        <a:t>Human</a:t>
                      </a:r>
                    </a:p>
                  </a:txBody>
                  <a:tcPr marL="65184" marR="65184" marT="32592" marB="32592"/>
                </a:tc>
                <a:extLst>
                  <a:ext uri="{0D108BD9-81ED-4DB2-BD59-A6C34878D82A}">
                    <a16:rowId xmlns:a16="http://schemas.microsoft.com/office/drawing/2014/main" val="1226420195"/>
                  </a:ext>
                </a:extLst>
              </a:tr>
              <a:tr h="286810">
                <a:tc>
                  <a:txBody>
                    <a:bodyPr/>
                    <a:lstStyle/>
                    <a:p>
                      <a:r>
                        <a:rPr lang="en-US" sz="1300"/>
                        <a:t>Reactome</a:t>
                      </a:r>
                    </a:p>
                  </a:txBody>
                  <a:tcPr marL="65184" marR="65184" marT="32592" marB="32592"/>
                </a:tc>
                <a:tc>
                  <a:txBody>
                    <a:bodyPr/>
                    <a:lstStyle/>
                    <a:p>
                      <a:r>
                        <a:rPr lang="en-US" sz="1300"/>
                        <a:t>1,015 pathways/5,397 interactions</a:t>
                      </a:r>
                    </a:p>
                  </a:txBody>
                  <a:tcPr marL="65184" marR="65184" marT="32592" marB="32592"/>
                </a:tc>
                <a:tc>
                  <a:txBody>
                    <a:bodyPr/>
                    <a:lstStyle/>
                    <a:p>
                      <a:r>
                        <a:rPr lang="en-US" sz="1300"/>
                        <a:t>Human</a:t>
                      </a:r>
                    </a:p>
                  </a:txBody>
                  <a:tcPr marL="65184" marR="65184" marT="32592" marB="32592"/>
                </a:tc>
                <a:extLst>
                  <a:ext uri="{0D108BD9-81ED-4DB2-BD59-A6C34878D82A}">
                    <a16:rowId xmlns:a16="http://schemas.microsoft.com/office/drawing/2014/main" val="3672668466"/>
                  </a:ext>
                </a:extLst>
              </a:tr>
              <a:tr h="286810">
                <a:tc>
                  <a:txBody>
                    <a:bodyPr/>
                    <a:lstStyle/>
                    <a:p>
                      <a:r>
                        <a:rPr lang="en-US" sz="1300"/>
                        <a:t>All Integrated</a:t>
                      </a:r>
                    </a:p>
                  </a:txBody>
                  <a:tcPr marL="65184" marR="65184" marT="32592" marB="32592"/>
                </a:tc>
                <a:tc>
                  <a:txBody>
                    <a:bodyPr/>
                    <a:lstStyle/>
                    <a:p>
                      <a:r>
                        <a:rPr lang="en-US" sz="1300"/>
                        <a:t>1,477 pathways/687,883 interactions</a:t>
                      </a:r>
                    </a:p>
                  </a:txBody>
                  <a:tcPr marL="65184" marR="65184" marT="32592" marB="32592"/>
                </a:tc>
                <a:tc>
                  <a:txBody>
                    <a:bodyPr/>
                    <a:lstStyle/>
                    <a:p>
                      <a:r>
                        <a:rPr lang="en-US" sz="1300"/>
                        <a:t>Multiple</a:t>
                      </a:r>
                    </a:p>
                  </a:txBody>
                  <a:tcPr marL="65184" marR="65184" marT="32592" marB="32592"/>
                </a:tc>
                <a:extLst>
                  <a:ext uri="{0D108BD9-81ED-4DB2-BD59-A6C34878D82A}">
                    <a16:rowId xmlns:a16="http://schemas.microsoft.com/office/drawing/2014/main" val="3330870266"/>
                  </a:ext>
                </a:extLst>
              </a:tr>
            </a:tbl>
          </a:graphicData>
        </a:graphic>
      </p:graphicFrame>
      <p:sp>
        <p:nvSpPr>
          <p:cNvPr id="7" name="TextBox 6">
            <a:extLst>
              <a:ext uri="{FF2B5EF4-FFF2-40B4-BE49-F238E27FC236}">
                <a16:creationId xmlns:a16="http://schemas.microsoft.com/office/drawing/2014/main" id="{EDB1450F-3F51-6A83-3843-B3EE81022C07}"/>
              </a:ext>
            </a:extLst>
          </p:cNvPr>
          <p:cNvSpPr txBox="1"/>
          <p:nvPr/>
        </p:nvSpPr>
        <p:spPr>
          <a:xfrm>
            <a:off x="334296" y="6082133"/>
            <a:ext cx="10445739" cy="400110"/>
          </a:xfrm>
          <a:prstGeom prst="rect">
            <a:avLst/>
          </a:prstGeom>
          <a:noFill/>
        </p:spPr>
        <p:txBody>
          <a:bodyPr wrap="square" rtlCol="0">
            <a:spAutoFit/>
          </a:bodyPr>
          <a:lstStyle/>
          <a:p>
            <a:r>
              <a:rPr lang="en-US" sz="1000" dirty="0"/>
              <a:t>Table adapted from </a:t>
            </a:r>
            <a:r>
              <a:rPr lang="en-US" sz="1000" dirty="0" err="1"/>
              <a:t>Cerami</a:t>
            </a:r>
            <a:r>
              <a:rPr lang="en-US" sz="1000" dirty="0"/>
              <a:t> EG, Gross BE, Demir E, </a:t>
            </a:r>
            <a:r>
              <a:rPr lang="en-US" sz="1000" dirty="0" err="1"/>
              <a:t>Rodchenkov</a:t>
            </a:r>
            <a:r>
              <a:rPr lang="en-US" sz="1000" dirty="0"/>
              <a:t> I, Babur O, Anwar N, Schultz N, Bader GD, Sander C. Pathway Commons, a web resource for biological pathway data. Nucleic Acids Res. 2011 Jan;39(Database issue):D685-90. </a:t>
            </a:r>
            <a:r>
              <a:rPr lang="en-US" sz="1000" dirty="0" err="1"/>
              <a:t>doi</a:t>
            </a:r>
            <a:r>
              <a:rPr lang="en-US" sz="1000" dirty="0"/>
              <a:t>: 10.1093/</a:t>
            </a:r>
            <a:r>
              <a:rPr lang="en-US" sz="1000" dirty="0" err="1"/>
              <a:t>nar</a:t>
            </a:r>
            <a:r>
              <a:rPr lang="en-US" sz="1000" dirty="0"/>
              <a:t>/gkq1039. </a:t>
            </a:r>
            <a:r>
              <a:rPr lang="en-US" sz="1000" dirty="0" err="1"/>
              <a:t>Epub</a:t>
            </a:r>
            <a:r>
              <a:rPr lang="en-US" sz="1000" dirty="0"/>
              <a:t> 2010 Nov 10. PMID: 21071392; PMCID: PMC3013659.</a:t>
            </a:r>
          </a:p>
        </p:txBody>
      </p:sp>
    </p:spTree>
    <p:extLst>
      <p:ext uri="{BB962C8B-B14F-4D97-AF65-F5344CB8AC3E}">
        <p14:creationId xmlns:p14="http://schemas.microsoft.com/office/powerpoint/2010/main" val="317468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6D706574-CE0F-66C3-6AEA-D836ACFD1C20}"/>
              </a:ext>
            </a:extLst>
          </p:cNvPr>
          <p:cNvPicPr>
            <a:picLocks noChangeAspect="1"/>
          </p:cNvPicPr>
          <p:nvPr/>
        </p:nvPicPr>
        <p:blipFill>
          <a:blip r:embed="rId3"/>
          <a:stretch>
            <a:fillRect/>
          </a:stretch>
        </p:blipFill>
        <p:spPr>
          <a:xfrm>
            <a:off x="397224" y="1234440"/>
            <a:ext cx="11397552" cy="4389120"/>
          </a:xfrm>
          <a:prstGeom prst="rect">
            <a:avLst/>
          </a:prstGeom>
          <a:ln>
            <a:solidFill>
              <a:schemeClr val="tx1"/>
            </a:solidFill>
          </a:ln>
        </p:spPr>
      </p:pic>
      <p:sp>
        <p:nvSpPr>
          <p:cNvPr id="7" name="TextBox 6">
            <a:extLst>
              <a:ext uri="{FF2B5EF4-FFF2-40B4-BE49-F238E27FC236}">
                <a16:creationId xmlns:a16="http://schemas.microsoft.com/office/drawing/2014/main" id="{98131272-70B0-BC24-3CED-A6C67FB13E60}"/>
              </a:ext>
            </a:extLst>
          </p:cNvPr>
          <p:cNvSpPr txBox="1"/>
          <p:nvPr/>
        </p:nvSpPr>
        <p:spPr>
          <a:xfrm>
            <a:off x="334296" y="6082133"/>
            <a:ext cx="10445739" cy="400110"/>
          </a:xfrm>
          <a:prstGeom prst="rect">
            <a:avLst/>
          </a:prstGeom>
          <a:noFill/>
        </p:spPr>
        <p:txBody>
          <a:bodyPr wrap="square" rtlCol="0">
            <a:spAutoFit/>
          </a:bodyPr>
          <a:lstStyle/>
          <a:p>
            <a:r>
              <a:rPr lang="en-US" sz="1000" dirty="0" err="1"/>
              <a:t>Cerami</a:t>
            </a:r>
            <a:r>
              <a:rPr lang="en-US" sz="1000" dirty="0"/>
              <a:t> EG, Gross BE, Demir E, </a:t>
            </a:r>
            <a:r>
              <a:rPr lang="en-US" sz="1000" dirty="0" err="1"/>
              <a:t>Rodchenkov</a:t>
            </a:r>
            <a:r>
              <a:rPr lang="en-US" sz="1000" dirty="0"/>
              <a:t> I, Babur O, Anwar N, Schultz N, Bader GD, Sander C. Pathway Commons, a web resource for biological pathway data. Nucleic Acids Res. 2011 Jan;39(Database issue):D685-90. </a:t>
            </a:r>
            <a:r>
              <a:rPr lang="en-US" sz="1000" dirty="0" err="1"/>
              <a:t>doi</a:t>
            </a:r>
            <a:r>
              <a:rPr lang="en-US" sz="1000" dirty="0"/>
              <a:t>: 10.1093/</a:t>
            </a:r>
            <a:r>
              <a:rPr lang="en-US" sz="1000" dirty="0" err="1"/>
              <a:t>nar</a:t>
            </a:r>
            <a:r>
              <a:rPr lang="en-US" sz="1000" dirty="0"/>
              <a:t>/gkq1039. </a:t>
            </a:r>
            <a:r>
              <a:rPr lang="en-US" sz="1000" dirty="0" err="1"/>
              <a:t>Epub</a:t>
            </a:r>
            <a:r>
              <a:rPr lang="en-US" sz="1000" dirty="0"/>
              <a:t> 2010 Nov 10. PMID: 21071392; PMCID: PMC3013659.</a:t>
            </a:r>
          </a:p>
        </p:txBody>
      </p:sp>
    </p:spTree>
    <p:extLst>
      <p:ext uri="{BB962C8B-B14F-4D97-AF65-F5344CB8AC3E}">
        <p14:creationId xmlns:p14="http://schemas.microsoft.com/office/powerpoint/2010/main" val="380127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B2CEB96-DE47-A670-832E-F3992EA1B8C3}"/>
              </a:ext>
            </a:extLst>
          </p:cNvPr>
          <p:cNvPicPr>
            <a:picLocks noChangeAspect="1"/>
          </p:cNvPicPr>
          <p:nvPr/>
        </p:nvPicPr>
        <p:blipFill>
          <a:blip r:embed="rId3"/>
          <a:stretch>
            <a:fillRect/>
          </a:stretch>
        </p:blipFill>
        <p:spPr>
          <a:xfrm>
            <a:off x="479733" y="537497"/>
            <a:ext cx="10210540" cy="5212080"/>
          </a:xfrm>
          <a:prstGeom prst="rect">
            <a:avLst/>
          </a:prstGeom>
        </p:spPr>
      </p:pic>
      <p:sp>
        <p:nvSpPr>
          <p:cNvPr id="4" name="TextBox 3">
            <a:extLst>
              <a:ext uri="{FF2B5EF4-FFF2-40B4-BE49-F238E27FC236}">
                <a16:creationId xmlns:a16="http://schemas.microsoft.com/office/drawing/2014/main" id="{DE3514CA-22AB-54D8-2312-9DDF82AB978E}"/>
              </a:ext>
            </a:extLst>
          </p:cNvPr>
          <p:cNvSpPr txBox="1"/>
          <p:nvPr/>
        </p:nvSpPr>
        <p:spPr>
          <a:xfrm>
            <a:off x="368710" y="6074282"/>
            <a:ext cx="10321563" cy="400110"/>
          </a:xfrm>
          <a:prstGeom prst="rect">
            <a:avLst/>
          </a:prstGeom>
          <a:noFill/>
        </p:spPr>
        <p:txBody>
          <a:bodyPr wrap="square" rtlCol="0">
            <a:spAutoFit/>
          </a:bodyPr>
          <a:lstStyle/>
          <a:p>
            <a:r>
              <a:rPr lang="en-US" sz="1000" dirty="0"/>
              <a:t>Belleau F, Nolin MA, </a:t>
            </a:r>
            <a:r>
              <a:rPr lang="en-US" sz="1000" dirty="0" err="1"/>
              <a:t>Tourigny</a:t>
            </a:r>
            <a:r>
              <a:rPr lang="en-US" sz="1000" dirty="0"/>
              <a:t> N, </a:t>
            </a:r>
            <a:r>
              <a:rPr lang="en-US" sz="1000" dirty="0" err="1"/>
              <a:t>Rigault</a:t>
            </a:r>
            <a:r>
              <a:rPr lang="en-US" sz="1000" dirty="0"/>
              <a:t> P, </a:t>
            </a:r>
            <a:r>
              <a:rPr lang="en-US" sz="1000" dirty="0" err="1"/>
              <a:t>Morissette</a:t>
            </a:r>
            <a:r>
              <a:rPr lang="en-US" sz="1000" dirty="0"/>
              <a:t> J. Bio2RDF: towards a mashup to build bioinformatics knowledge systems. J Biomed Inform. 2008 Oct;41(5):706-16. </a:t>
            </a:r>
            <a:r>
              <a:rPr lang="en-US" sz="1000" dirty="0" err="1"/>
              <a:t>doi</a:t>
            </a:r>
            <a:r>
              <a:rPr lang="en-US" sz="1000" dirty="0"/>
              <a:t>: 10.1016/j.jbi.2008.03.004. </a:t>
            </a:r>
            <a:r>
              <a:rPr lang="en-US" sz="1000" dirty="0" err="1"/>
              <a:t>Epub</a:t>
            </a:r>
            <a:r>
              <a:rPr lang="en-US" sz="1000" dirty="0"/>
              <a:t> 2008 Mar 21. PMID: 18472304.</a:t>
            </a:r>
          </a:p>
        </p:txBody>
      </p:sp>
    </p:spTree>
    <p:extLst>
      <p:ext uri="{BB962C8B-B14F-4D97-AF65-F5344CB8AC3E}">
        <p14:creationId xmlns:p14="http://schemas.microsoft.com/office/powerpoint/2010/main" val="117348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676F-0BB1-F867-46A4-3D46ABD1DB64}"/>
              </a:ext>
            </a:extLst>
          </p:cNvPr>
          <p:cNvSpPr>
            <a:spLocks noGrp="1"/>
          </p:cNvSpPr>
          <p:nvPr>
            <p:ph type="title"/>
          </p:nvPr>
        </p:nvSpPr>
        <p:spPr>
          <a:xfrm>
            <a:off x="841248" y="308307"/>
            <a:ext cx="9489000" cy="1325563"/>
          </a:xfrm>
        </p:spPr>
        <p:txBody>
          <a:bodyPr/>
          <a:lstStyle/>
          <a:p>
            <a:r>
              <a:rPr lang="en-US" dirty="0"/>
              <a:t>Multiple Viewpoints</a:t>
            </a:r>
          </a:p>
        </p:txBody>
      </p:sp>
      <p:pic>
        <p:nvPicPr>
          <p:cNvPr id="4" name="New picture">
            <a:extLst>
              <a:ext uri="{FF2B5EF4-FFF2-40B4-BE49-F238E27FC236}">
                <a16:creationId xmlns:a16="http://schemas.microsoft.com/office/drawing/2014/main" id="{0EBF891D-A207-F838-9B9C-68AAD453531C}"/>
              </a:ext>
            </a:extLst>
          </p:cNvPr>
          <p:cNvPicPr>
            <a:picLocks noGrp="1" noChangeAspect="1"/>
          </p:cNvPicPr>
          <p:nvPr>
            <p:ph idx="1"/>
          </p:nvPr>
        </p:nvPicPr>
        <p:blipFill>
          <a:blip r:embed="rId3"/>
          <a:stretch>
            <a:fillRect/>
          </a:stretch>
        </p:blipFill>
        <p:spPr>
          <a:xfrm>
            <a:off x="3148938" y="1424159"/>
            <a:ext cx="4873620" cy="4572000"/>
          </a:xfrm>
          <a:prstGeom prst="rect">
            <a:avLst/>
          </a:prstGeom>
        </p:spPr>
      </p:pic>
      <p:sp>
        <p:nvSpPr>
          <p:cNvPr id="5" name="Footer Placeholder 3">
            <a:extLst>
              <a:ext uri="{FF2B5EF4-FFF2-40B4-BE49-F238E27FC236}">
                <a16:creationId xmlns:a16="http://schemas.microsoft.com/office/drawing/2014/main" id="{EA120996-E5ED-1971-07CE-AC678E1799DE}"/>
              </a:ext>
            </a:extLst>
          </p:cNvPr>
          <p:cNvSpPr txBox="1">
            <a:spLocks/>
          </p:cNvSpPr>
          <p:nvPr/>
        </p:nvSpPr>
        <p:spPr>
          <a:xfrm>
            <a:off x="369651" y="5996159"/>
            <a:ext cx="8518640" cy="685799"/>
          </a:xfrm>
          <a:prstGeom prst="rect">
            <a:avLst/>
          </a:prstGeom>
          <a:noFill/>
          <a:ln>
            <a:noFill/>
            <a:miter lim="800000"/>
          </a:ln>
        </p:spPr>
        <p:txBody>
          <a:bodyPr vert="horz" lIns="180000" tIns="0" rIns="180000" bIns="0" rtlCol="0" anchor="ctr" anchorCtr="0">
            <a:noAutofit/>
          </a:bodyPr>
          <a:lstStyle>
            <a:defPPr>
              <a:defRPr lang="en-US"/>
            </a:defPPr>
            <a:lvl1pPr marL="342900" indent="-3429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600" b="0" i="0" u="none" kern="1200" cap="all" spc="300" baseline="0">
                <a:solidFill>
                  <a:schemeClr val="tx1"/>
                </a:solidFill>
                <a:latin typeface="+mn-lt"/>
                <a:ea typeface="+mn-ea"/>
                <a:cs typeface="+mn-cs"/>
              </a:defRPr>
            </a:lvl1pPr>
            <a:lvl2pPr marL="742950" indent="-28575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Font typeface="Arial" pitchFamily="34" charset="0"/>
              <a:buNone/>
            </a:pPr>
            <a:r>
              <a:rPr lang="en-US" sz="1000" i="1" dirty="0">
                <a:solidFill>
                  <a:srgbClr val="333333"/>
                </a:solidFill>
              </a:rPr>
              <a:t>Nucleic Acids Res</a:t>
            </a:r>
            <a:r>
              <a:rPr lang="en-US" sz="1000" dirty="0">
                <a:solidFill>
                  <a:srgbClr val="333333"/>
                </a:solidFill>
              </a:rPr>
              <a:t>, Volume 44, Issue D1, 4 January 2016, Pages D481–D487, </a:t>
            </a:r>
            <a:r>
              <a:rPr lang="en-US" sz="1000" dirty="0">
                <a:solidFill>
                  <a:srgbClr val="333333"/>
                </a:solidFill>
                <a:hlinkClick r:id="rId4"/>
              </a:rPr>
              <a:t>https://doi.org/10.1093/nar/gkv1351</a:t>
            </a:r>
            <a:endParaRPr lang="en-US" sz="1000" dirty="0">
              <a:solidFill>
                <a:srgbClr val="333333"/>
              </a:solidFill>
            </a:endParaRPr>
          </a:p>
        </p:txBody>
      </p:sp>
      <p:pic>
        <p:nvPicPr>
          <p:cNvPr id="6" name="Picture 4" descr="Oxford University Press">
            <a:extLst>
              <a:ext uri="{FF2B5EF4-FFF2-40B4-BE49-F238E27FC236}">
                <a16:creationId xmlns:a16="http://schemas.microsoft.com/office/drawing/2014/main" id="{8311F96A-4001-7028-B6F1-B9513C9A2705}"/>
              </a:ext>
            </a:extLst>
          </p:cNvPr>
          <p:cNvPicPr>
            <a:picLocks noChangeAspect="1"/>
          </p:cNvPicPr>
          <p:nvPr/>
        </p:nvPicPr>
        <p:blipFill>
          <a:blip r:embed="rId5"/>
          <a:stretch>
            <a:fillRect/>
          </a:stretch>
        </p:blipFill>
        <p:spPr>
          <a:xfrm>
            <a:off x="8873543" y="6098930"/>
            <a:ext cx="1824578" cy="421267"/>
          </a:xfrm>
          <a:prstGeom prst="rect">
            <a:avLst/>
          </a:prstGeom>
          <a:noFill/>
          <a:ln>
            <a:noFill/>
            <a:miter lim="800000"/>
          </a:ln>
        </p:spPr>
      </p:pic>
    </p:spTree>
    <p:extLst>
      <p:ext uri="{BB962C8B-B14F-4D97-AF65-F5344CB8AC3E}">
        <p14:creationId xmlns:p14="http://schemas.microsoft.com/office/powerpoint/2010/main" val="3507115909"/>
      </p:ext>
    </p:extLst>
  </p:cSld>
  <p:clrMapOvr>
    <a:masterClrMapping/>
  </p:clrMapOvr>
</p:sld>
</file>

<file path=ppt/theme/theme1.xml><?xml version="1.0" encoding="utf-8"?>
<a:theme xmlns:a="http://schemas.openxmlformats.org/drawingml/2006/main" name="MimeoVTI">
  <a:themeElements>
    <a:clrScheme name="AnalogousFromLightSeedRightStep">
      <a:dk1>
        <a:srgbClr val="000000"/>
      </a:dk1>
      <a:lt1>
        <a:srgbClr val="FFFFFF"/>
      </a:lt1>
      <a:dk2>
        <a:srgbClr val="412C24"/>
      </a:dk2>
      <a:lt2>
        <a:srgbClr val="E2E6E8"/>
      </a:lt2>
      <a:accent1>
        <a:srgbClr val="C0998A"/>
      </a:accent1>
      <a:accent2>
        <a:srgbClr val="B4A27B"/>
      </a:accent2>
      <a:accent3>
        <a:srgbClr val="A2A77E"/>
      </a:accent3>
      <a:accent4>
        <a:srgbClr val="8EAA74"/>
      </a:accent4>
      <a:accent5>
        <a:srgbClr val="84AB82"/>
      </a:accent5>
      <a:accent6>
        <a:srgbClr val="77AE8B"/>
      </a:accent6>
      <a:hlink>
        <a:srgbClr val="5D8A9A"/>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37277</TotalTime>
  <Words>928</Words>
  <Application>Microsoft Macintosh PowerPoint</Application>
  <PresentationFormat>Widescreen</PresentationFormat>
  <Paragraphs>113</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Elephant</vt:lpstr>
      <vt:lpstr>Univers Condensed</vt:lpstr>
      <vt:lpstr>MimeoVTI</vt:lpstr>
      <vt:lpstr>Special Topic - Databases</vt:lpstr>
      <vt:lpstr>Databases</vt:lpstr>
      <vt:lpstr>Assembly</vt:lpstr>
      <vt:lpstr>Utility</vt:lpstr>
      <vt:lpstr>PowerPoint Presentation</vt:lpstr>
      <vt:lpstr>Sometimes a knowledge base uses other knowledge bases</vt:lpstr>
      <vt:lpstr>PowerPoint Presentation</vt:lpstr>
      <vt:lpstr>PowerPoint Presentation</vt:lpstr>
      <vt:lpstr>Multiple Viewpoints</vt:lpstr>
      <vt:lpstr>Some databases provide analysis</vt:lpstr>
      <vt:lpstr>Challenges</vt:lpstr>
      <vt:lpstr>Useful Resources</vt:lpstr>
      <vt:lpstr>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Ideology: Data Skills, Robust and Reproducible Bioinformatics</dc:title>
  <dc:creator>Hansen, Casey Elizabeth</dc:creator>
  <cp:lastModifiedBy>Nagendra Anirudh Dhanikonda</cp:lastModifiedBy>
  <cp:revision>26</cp:revision>
  <dcterms:created xsi:type="dcterms:W3CDTF">2022-07-07T22:59:19Z</dcterms:created>
  <dcterms:modified xsi:type="dcterms:W3CDTF">2022-09-06T16:11:18Z</dcterms:modified>
</cp:coreProperties>
</file>