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1" r:id="rId4"/>
    <p:sldId id="260" r:id="rId5"/>
    <p:sldId id="259" r:id="rId6"/>
    <p:sldId id="257" r:id="rId7"/>
    <p:sldId id="262" r:id="rId8"/>
    <p:sldId id="263" r:id="rId9"/>
    <p:sldId id="264" r:id="rId10"/>
    <p:sldId id="265" r:id="rId11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0DDBC-F5F0-40E1-B691-FBD3B65BFDDF}" v="65" dt="2022-11-28T22:19:10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9" d="100"/>
          <a:sy n="79" d="100"/>
        </p:scale>
        <p:origin x="2050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2B66E-C7FE-4238-B095-DBBC681C0C5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C009-D839-4609-92F9-4139A6C3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2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8C009-D839-4609-92F9-4139A6C354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0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3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9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4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4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8DE9-2D11-49F9-B332-5F5FBC926D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8DE9-2D11-49F9-B332-5F5FBC926D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C3DC-101B-4DFC-95DB-14F8C7D1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C1EC-344E-0567-F987-FF242639A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8" y="-45921"/>
            <a:ext cx="6410037" cy="2863272"/>
          </a:xfrm>
        </p:spPr>
        <p:txBody>
          <a:bodyPr/>
          <a:lstStyle/>
          <a:p>
            <a:pPr algn="l"/>
            <a:r>
              <a:rPr lang="en-US" b="1" dirty="0">
                <a:latin typeface="+mn-lt"/>
              </a:rPr>
              <a:t>Reverse Transcriptase (RT) </a:t>
            </a:r>
            <a:r>
              <a:rPr lang="en-US" dirty="0">
                <a:latin typeface="+mn-lt"/>
              </a:rPr>
              <a:t>is an </a:t>
            </a:r>
            <a:r>
              <a:rPr lang="en-US" b="1" dirty="0">
                <a:latin typeface="+mn-lt"/>
              </a:rPr>
              <a:t>enzyme</a:t>
            </a:r>
            <a:r>
              <a:rPr lang="en-US" dirty="0">
                <a:latin typeface="+mn-lt"/>
              </a:rPr>
              <a:t> that is used by </a:t>
            </a:r>
            <a:r>
              <a:rPr lang="en-US" b="1" dirty="0">
                <a:latin typeface="+mn-lt"/>
              </a:rPr>
              <a:t>HIV viruses</a:t>
            </a:r>
            <a:r>
              <a:rPr lang="en-US" dirty="0">
                <a:latin typeface="+mn-lt"/>
              </a:rPr>
              <a:t> in its replication cycle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AC4A96-3CDB-7B44-DD5D-A46D09CDD010}"/>
              </a:ext>
            </a:extLst>
          </p:cNvPr>
          <p:cNvSpPr/>
          <p:nvPr/>
        </p:nvSpPr>
        <p:spPr>
          <a:xfrm>
            <a:off x="2456881" y="4875177"/>
            <a:ext cx="1745673" cy="1108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DNA outline">
            <a:extLst>
              <a:ext uri="{FF2B5EF4-FFF2-40B4-BE49-F238E27FC236}">
                <a16:creationId xmlns:a16="http://schemas.microsoft.com/office/drawing/2014/main" id="{4CDE4A88-BD96-93E8-E178-CE0DE159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9247" y="2412107"/>
            <a:ext cx="2423160" cy="242316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8B0A87C0-D31F-241D-D8AE-9A47F254BE2E}"/>
              </a:ext>
            </a:extLst>
          </p:cNvPr>
          <p:cNvGrpSpPr/>
          <p:nvPr/>
        </p:nvGrpSpPr>
        <p:grpSpPr>
          <a:xfrm>
            <a:off x="559288" y="2964405"/>
            <a:ext cx="1050199" cy="1579880"/>
            <a:chOff x="744008" y="3361574"/>
            <a:chExt cx="1050199" cy="157988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FC2734-F07E-1476-CA5C-E85922BF61D8}"/>
                </a:ext>
              </a:extLst>
            </p:cNvPr>
            <p:cNvSpPr/>
            <p:nvPr/>
          </p:nvSpPr>
          <p:spPr>
            <a:xfrm>
              <a:off x="744008" y="3361574"/>
              <a:ext cx="1050199" cy="1579880"/>
            </a:xfrm>
            <a:custGeom>
              <a:avLst/>
              <a:gdLst>
                <a:gd name="connsiteX0" fmla="*/ 434552 w 1050199"/>
                <a:gd name="connsiteY0" fmla="*/ 0 h 1579880"/>
                <a:gd name="connsiteX1" fmla="*/ 23072 w 1050199"/>
                <a:gd name="connsiteY1" fmla="*/ 543560 h 1579880"/>
                <a:gd name="connsiteX2" fmla="*/ 1049232 w 1050199"/>
                <a:gd name="connsiteY2" fmla="*/ 1137920 h 1579880"/>
                <a:gd name="connsiteX3" fmla="*/ 200872 w 1050199"/>
                <a:gd name="connsiteY3" fmla="*/ 1579880 h 1579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0199" h="1579880">
                  <a:moveTo>
                    <a:pt x="434552" y="0"/>
                  </a:moveTo>
                  <a:cubicBezTo>
                    <a:pt x="177588" y="176953"/>
                    <a:pt x="-79375" y="353907"/>
                    <a:pt x="23072" y="543560"/>
                  </a:cubicBezTo>
                  <a:cubicBezTo>
                    <a:pt x="125519" y="733213"/>
                    <a:pt x="1019599" y="965200"/>
                    <a:pt x="1049232" y="1137920"/>
                  </a:cubicBezTo>
                  <a:cubicBezTo>
                    <a:pt x="1078865" y="1310640"/>
                    <a:pt x="419312" y="1515533"/>
                    <a:pt x="200872" y="1579880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B321C8-2858-F6F7-CBEA-A06157B97C2B}"/>
                </a:ext>
              </a:extLst>
            </p:cNvPr>
            <p:cNvCxnSpPr/>
            <p:nvPr/>
          </p:nvCxnSpPr>
          <p:spPr>
            <a:xfrm>
              <a:off x="995680" y="3500120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AB2B51-3801-607B-35F1-2362F2D21B60}"/>
                </a:ext>
              </a:extLst>
            </p:cNvPr>
            <p:cNvCxnSpPr>
              <a:cxnSpLocks/>
            </p:cNvCxnSpPr>
            <p:nvPr/>
          </p:nvCxnSpPr>
          <p:spPr>
            <a:xfrm>
              <a:off x="821525" y="3648075"/>
              <a:ext cx="17415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FE837F7-84EF-042C-2291-2537C8A41A9C}"/>
                </a:ext>
              </a:extLst>
            </p:cNvPr>
            <p:cNvCxnSpPr/>
            <p:nvPr/>
          </p:nvCxnSpPr>
          <p:spPr>
            <a:xfrm>
              <a:off x="744008" y="3794760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C8CE886-7BD6-4A80-EC6B-A349CFC7B91A}"/>
                </a:ext>
              </a:extLst>
            </p:cNvPr>
            <p:cNvCxnSpPr>
              <a:cxnSpLocks/>
            </p:cNvCxnSpPr>
            <p:nvPr/>
          </p:nvCxnSpPr>
          <p:spPr>
            <a:xfrm>
              <a:off x="789728" y="3942080"/>
              <a:ext cx="17039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2B57B71-7656-2419-C74F-1DC242BFB064}"/>
                </a:ext>
              </a:extLst>
            </p:cNvPr>
            <p:cNvCxnSpPr/>
            <p:nvPr/>
          </p:nvCxnSpPr>
          <p:spPr>
            <a:xfrm>
              <a:off x="995680" y="4065897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357B75F-BB9E-7E4D-EABB-06078DE177CE}"/>
                </a:ext>
              </a:extLst>
            </p:cNvPr>
            <p:cNvCxnSpPr/>
            <p:nvPr/>
          </p:nvCxnSpPr>
          <p:spPr>
            <a:xfrm>
              <a:off x="1239074" y="4176914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DE8B4A4-1009-E72F-151D-BDDD5CFDB1BE}"/>
                </a:ext>
              </a:extLst>
            </p:cNvPr>
            <p:cNvCxnSpPr>
              <a:cxnSpLocks/>
            </p:cNvCxnSpPr>
            <p:nvPr/>
          </p:nvCxnSpPr>
          <p:spPr>
            <a:xfrm>
              <a:off x="1400175" y="4329314"/>
              <a:ext cx="16961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0554214-8753-CE6C-6FE3-EEA9A0566B21}"/>
                </a:ext>
              </a:extLst>
            </p:cNvPr>
            <p:cNvCxnSpPr>
              <a:cxnSpLocks/>
            </p:cNvCxnSpPr>
            <p:nvPr/>
          </p:nvCxnSpPr>
          <p:spPr>
            <a:xfrm>
              <a:off x="1619250" y="4451234"/>
              <a:ext cx="13897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3E802D9-BF8E-BEFF-611C-69DA4CCFC89C}"/>
                </a:ext>
              </a:extLst>
            </p:cNvPr>
            <p:cNvCxnSpPr/>
            <p:nvPr/>
          </p:nvCxnSpPr>
          <p:spPr>
            <a:xfrm>
              <a:off x="1475865" y="4599189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E555416-FEC5-FB1D-DB97-F454F32ED1F7}"/>
                </a:ext>
              </a:extLst>
            </p:cNvPr>
            <p:cNvCxnSpPr>
              <a:cxnSpLocks/>
            </p:cNvCxnSpPr>
            <p:nvPr/>
          </p:nvCxnSpPr>
          <p:spPr>
            <a:xfrm>
              <a:off x="1447004" y="4696979"/>
              <a:ext cx="149161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82F3C0F-47B1-1B80-AA22-AE933D39892B}"/>
                </a:ext>
              </a:extLst>
            </p:cNvPr>
            <p:cNvCxnSpPr/>
            <p:nvPr/>
          </p:nvCxnSpPr>
          <p:spPr>
            <a:xfrm>
              <a:off x="1384066" y="4796674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E79EB5D-73AB-A02A-B792-3FFBF40900F0}"/>
                </a:ext>
              </a:extLst>
            </p:cNvPr>
            <p:cNvCxnSpPr>
              <a:cxnSpLocks/>
            </p:cNvCxnSpPr>
            <p:nvPr/>
          </p:nvCxnSpPr>
          <p:spPr>
            <a:xfrm>
              <a:off x="1159653" y="4877319"/>
              <a:ext cx="13765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5D2ECD84-CB16-CD19-3A4D-3E87C7DCC23C}"/>
              </a:ext>
            </a:extLst>
          </p:cNvPr>
          <p:cNvSpPr/>
          <p:nvPr/>
        </p:nvSpPr>
        <p:spPr>
          <a:xfrm rot="2472221">
            <a:off x="1535639" y="4348115"/>
            <a:ext cx="911077" cy="83941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A902CA9-7655-C969-7365-D0ACA8425034}"/>
              </a:ext>
            </a:extLst>
          </p:cNvPr>
          <p:cNvGrpSpPr/>
          <p:nvPr/>
        </p:nvGrpSpPr>
        <p:grpSpPr>
          <a:xfrm>
            <a:off x="2564668" y="4420240"/>
            <a:ext cx="1050199" cy="1579880"/>
            <a:chOff x="744008" y="3361574"/>
            <a:chExt cx="1050199" cy="157988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50D36BD-016B-0665-C9F2-80B6A178D321}"/>
                </a:ext>
              </a:extLst>
            </p:cNvPr>
            <p:cNvSpPr/>
            <p:nvPr/>
          </p:nvSpPr>
          <p:spPr>
            <a:xfrm>
              <a:off x="744008" y="3361574"/>
              <a:ext cx="1050199" cy="1579880"/>
            </a:xfrm>
            <a:custGeom>
              <a:avLst/>
              <a:gdLst>
                <a:gd name="connsiteX0" fmla="*/ 434552 w 1050199"/>
                <a:gd name="connsiteY0" fmla="*/ 0 h 1579880"/>
                <a:gd name="connsiteX1" fmla="*/ 23072 w 1050199"/>
                <a:gd name="connsiteY1" fmla="*/ 543560 h 1579880"/>
                <a:gd name="connsiteX2" fmla="*/ 1049232 w 1050199"/>
                <a:gd name="connsiteY2" fmla="*/ 1137920 h 1579880"/>
                <a:gd name="connsiteX3" fmla="*/ 200872 w 1050199"/>
                <a:gd name="connsiteY3" fmla="*/ 1579880 h 1579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0199" h="1579880">
                  <a:moveTo>
                    <a:pt x="434552" y="0"/>
                  </a:moveTo>
                  <a:cubicBezTo>
                    <a:pt x="177588" y="176953"/>
                    <a:pt x="-79375" y="353907"/>
                    <a:pt x="23072" y="543560"/>
                  </a:cubicBezTo>
                  <a:cubicBezTo>
                    <a:pt x="125519" y="733213"/>
                    <a:pt x="1019599" y="965200"/>
                    <a:pt x="1049232" y="1137920"/>
                  </a:cubicBezTo>
                  <a:cubicBezTo>
                    <a:pt x="1078865" y="1310640"/>
                    <a:pt x="419312" y="1515533"/>
                    <a:pt x="200872" y="1579880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68E357B-5FD3-27C3-E5F2-4DD60CBA24C6}"/>
                </a:ext>
              </a:extLst>
            </p:cNvPr>
            <p:cNvCxnSpPr/>
            <p:nvPr/>
          </p:nvCxnSpPr>
          <p:spPr>
            <a:xfrm>
              <a:off x="995680" y="3500120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C940482-4B8E-6E3B-C32E-552FE4DE0FAB}"/>
                </a:ext>
              </a:extLst>
            </p:cNvPr>
            <p:cNvCxnSpPr>
              <a:cxnSpLocks/>
            </p:cNvCxnSpPr>
            <p:nvPr/>
          </p:nvCxnSpPr>
          <p:spPr>
            <a:xfrm>
              <a:off x="821525" y="3648075"/>
              <a:ext cx="17415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643CA64-85D5-2B04-0D5F-488335D8815E}"/>
                </a:ext>
              </a:extLst>
            </p:cNvPr>
            <p:cNvCxnSpPr/>
            <p:nvPr/>
          </p:nvCxnSpPr>
          <p:spPr>
            <a:xfrm>
              <a:off x="744008" y="3794760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9AED99B-C904-EB93-EF25-8C1849CA583A}"/>
                </a:ext>
              </a:extLst>
            </p:cNvPr>
            <p:cNvCxnSpPr>
              <a:cxnSpLocks/>
            </p:cNvCxnSpPr>
            <p:nvPr/>
          </p:nvCxnSpPr>
          <p:spPr>
            <a:xfrm>
              <a:off x="789728" y="3942080"/>
              <a:ext cx="17039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95FF76B-02ED-FDA7-84B7-C32F193347BC}"/>
                </a:ext>
              </a:extLst>
            </p:cNvPr>
            <p:cNvCxnSpPr/>
            <p:nvPr/>
          </p:nvCxnSpPr>
          <p:spPr>
            <a:xfrm>
              <a:off x="995680" y="4065897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05EC29B-4849-2445-E697-2C247DFC16F4}"/>
                </a:ext>
              </a:extLst>
            </p:cNvPr>
            <p:cNvCxnSpPr/>
            <p:nvPr/>
          </p:nvCxnSpPr>
          <p:spPr>
            <a:xfrm>
              <a:off x="1239074" y="4176914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DA7B00-AE32-67C5-074A-4339821BB6AB}"/>
                </a:ext>
              </a:extLst>
            </p:cNvPr>
            <p:cNvCxnSpPr>
              <a:cxnSpLocks/>
            </p:cNvCxnSpPr>
            <p:nvPr/>
          </p:nvCxnSpPr>
          <p:spPr>
            <a:xfrm>
              <a:off x="1400175" y="4329314"/>
              <a:ext cx="16961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CC98ABC-DB2E-9FDA-4B89-96814E00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19250" y="4451234"/>
              <a:ext cx="13897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A6BA362-EB8D-9BA4-3DFC-BBEB75A22156}"/>
                </a:ext>
              </a:extLst>
            </p:cNvPr>
            <p:cNvCxnSpPr/>
            <p:nvPr/>
          </p:nvCxnSpPr>
          <p:spPr>
            <a:xfrm>
              <a:off x="1475865" y="4599189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01504F9-37E1-1634-759D-16A8FA458600}"/>
                </a:ext>
              </a:extLst>
            </p:cNvPr>
            <p:cNvCxnSpPr>
              <a:cxnSpLocks/>
            </p:cNvCxnSpPr>
            <p:nvPr/>
          </p:nvCxnSpPr>
          <p:spPr>
            <a:xfrm>
              <a:off x="1447004" y="4696979"/>
              <a:ext cx="149161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1F81459-8677-206C-26B7-CFB1BC027ED4}"/>
                </a:ext>
              </a:extLst>
            </p:cNvPr>
            <p:cNvCxnSpPr/>
            <p:nvPr/>
          </p:nvCxnSpPr>
          <p:spPr>
            <a:xfrm>
              <a:off x="1384066" y="4796674"/>
              <a:ext cx="27342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51989EE-CF5F-C6F9-6AB3-54590E131D75}"/>
                </a:ext>
              </a:extLst>
            </p:cNvPr>
            <p:cNvCxnSpPr>
              <a:cxnSpLocks/>
            </p:cNvCxnSpPr>
            <p:nvPr/>
          </p:nvCxnSpPr>
          <p:spPr>
            <a:xfrm>
              <a:off x="1159653" y="4877319"/>
              <a:ext cx="13765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A2596591-BB11-82BA-A842-C79D0DEF1989}"/>
              </a:ext>
            </a:extLst>
          </p:cNvPr>
          <p:cNvSpPr/>
          <p:nvPr/>
        </p:nvSpPr>
        <p:spPr>
          <a:xfrm rot="4334827">
            <a:off x="2767092" y="4445688"/>
            <a:ext cx="1745673" cy="1108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9DD8561A-9AB3-B749-9FBD-4F93D49E39AD}"/>
              </a:ext>
            </a:extLst>
          </p:cNvPr>
          <p:cNvSpPr/>
          <p:nvPr/>
        </p:nvSpPr>
        <p:spPr>
          <a:xfrm rot="19632523">
            <a:off x="4303707" y="4139080"/>
            <a:ext cx="911077" cy="83941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49B5CF-E98C-88C6-600A-161557B90A2B}"/>
              </a:ext>
            </a:extLst>
          </p:cNvPr>
          <p:cNvSpPr txBox="1"/>
          <p:nvPr/>
        </p:nvSpPr>
        <p:spPr>
          <a:xfrm>
            <a:off x="59672" y="3879440"/>
            <a:ext cx="11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Viral RNA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6FFFB1-1477-09BA-EAC3-451058DF435A}"/>
              </a:ext>
            </a:extLst>
          </p:cNvPr>
          <p:cNvSpPr txBox="1"/>
          <p:nvPr/>
        </p:nvSpPr>
        <p:spPr>
          <a:xfrm>
            <a:off x="6245636" y="2879649"/>
            <a:ext cx="11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Viral DNA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03A8398-D8D3-EC3C-EE68-243320E87B38}"/>
              </a:ext>
            </a:extLst>
          </p:cNvPr>
          <p:cNvSpPr txBox="1"/>
          <p:nvPr/>
        </p:nvSpPr>
        <p:spPr>
          <a:xfrm>
            <a:off x="4222550" y="5168027"/>
            <a:ext cx="15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Viral RT</a:t>
            </a: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DFEE7C2F-659D-8C88-7E22-569AED0F3C26}"/>
              </a:ext>
            </a:extLst>
          </p:cNvPr>
          <p:cNvSpPr txBox="1">
            <a:spLocks/>
          </p:cNvSpPr>
          <p:nvPr/>
        </p:nvSpPr>
        <p:spPr>
          <a:xfrm>
            <a:off x="1054354" y="6028958"/>
            <a:ext cx="6217208" cy="143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+mn-lt"/>
              </a:rPr>
              <a:t>HIV carries three of </a:t>
            </a:r>
            <a:r>
              <a:rPr lang="en-US" sz="3200" b="1" dirty="0">
                <a:latin typeface="+mn-lt"/>
              </a:rPr>
              <a:t>its own proteins </a:t>
            </a:r>
            <a:r>
              <a:rPr lang="en-US" sz="3200" dirty="0">
                <a:latin typeface="+mn-lt"/>
              </a:rPr>
              <a:t>into the cell, including RT </a:t>
            </a:r>
          </a:p>
        </p:txBody>
      </p:sp>
      <p:pic>
        <p:nvPicPr>
          <p:cNvPr id="101" name="Graphic 100" descr="Arrow: Slight curve with solid fill">
            <a:extLst>
              <a:ext uri="{FF2B5EF4-FFF2-40B4-BE49-F238E27FC236}">
                <a16:creationId xmlns:a16="http://schemas.microsoft.com/office/drawing/2014/main" id="{8197B399-72AE-CC49-5085-0D0508EA4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94476">
            <a:off x="4056203" y="5505653"/>
            <a:ext cx="1117608" cy="111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9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E87-D472-9298-59DB-60881ABC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02" y="418651"/>
            <a:ext cx="6072978" cy="1413934"/>
          </a:xfrm>
        </p:spPr>
        <p:txBody>
          <a:bodyPr/>
          <a:lstStyle/>
          <a:p>
            <a:r>
              <a:rPr lang="en-US" dirty="0"/>
              <a:t>Created by Rowan Angstadt and Nagendra Dhanikonda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FBCEE-E4D0-89C4-9270-67EF1CF3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947334"/>
            <a:ext cx="6309360" cy="292622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Data used was downloaded via the Stanford University HIV Drug Resistance Database, from the ACTG 5257 clinical trial.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i="0" dirty="0">
                <a:effectLst/>
              </a:rPr>
              <a:t>White blood cell image: Flaticon.com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References from original poster and research can be found here: </a:t>
            </a:r>
            <a:r>
              <a:rPr lang="en-US" b="1" dirty="0"/>
              <a:t>bit.ly/3Fs5ZZh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7" name="Graphic 6" descr="Germ with solid fill">
            <a:extLst>
              <a:ext uri="{FF2B5EF4-FFF2-40B4-BE49-F238E27FC236}">
                <a16:creationId xmlns:a16="http://schemas.microsoft.com/office/drawing/2014/main" id="{A4F36D5E-91E9-440A-AE10-CE9EBA802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5702" y="1032933"/>
            <a:ext cx="914400" cy="914400"/>
          </a:xfrm>
          <a:prstGeom prst="rect">
            <a:avLst/>
          </a:prstGeom>
        </p:spPr>
      </p:pic>
      <p:pic>
        <p:nvPicPr>
          <p:cNvPr id="9" name="Graphic 8" descr="Germ with solid fill">
            <a:extLst>
              <a:ext uri="{FF2B5EF4-FFF2-40B4-BE49-F238E27FC236}">
                <a16:creationId xmlns:a16="http://schemas.microsoft.com/office/drawing/2014/main" id="{62332456-72A9-146B-5252-3B394FE69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26" name="Picture 2" descr="W&amp;J College (@wjcollege) / Twitter">
            <a:extLst>
              <a:ext uri="{FF2B5EF4-FFF2-40B4-BE49-F238E27FC236}">
                <a16:creationId xmlns:a16="http://schemas.microsoft.com/office/drawing/2014/main" id="{C0980115-0608-948E-7843-399F56997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70472"/>
            <a:ext cx="1926077" cy="192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2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2587-3F4C-C664-D805-59A8FCBC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5" y="617803"/>
            <a:ext cx="6309360" cy="141393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HIV has a </a:t>
            </a:r>
            <a:r>
              <a:rPr lang="en-US" b="1" dirty="0">
                <a:latin typeface="+mn-lt"/>
              </a:rPr>
              <a:t>high mutation rate</a:t>
            </a:r>
            <a:r>
              <a:rPr lang="en-US" dirty="0">
                <a:latin typeface="+mn-lt"/>
              </a:rPr>
              <a:t>– meaning its reverse transcriptase </a:t>
            </a:r>
            <a:r>
              <a:rPr lang="en-US" b="1" dirty="0">
                <a:latin typeface="+mn-lt"/>
              </a:rPr>
              <a:t>also mutates</a:t>
            </a:r>
            <a:r>
              <a:rPr lang="en-US" dirty="0">
                <a:latin typeface="+mn-lt"/>
              </a:rPr>
              <a:t>, possibly leading to </a:t>
            </a:r>
            <a:r>
              <a:rPr lang="en-US" b="1" dirty="0">
                <a:latin typeface="+mn-lt"/>
              </a:rPr>
              <a:t>drug resistance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6C96D-0BD5-3B5B-11E1-09138C60BC19}"/>
              </a:ext>
            </a:extLst>
          </p:cNvPr>
          <p:cNvSpPr txBox="1"/>
          <p:nvPr/>
        </p:nvSpPr>
        <p:spPr>
          <a:xfrm>
            <a:off x="502920" y="2955269"/>
            <a:ext cx="265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…GCATGT</a:t>
            </a:r>
            <a:r>
              <a:rPr lang="en-US" b="1" dirty="0">
                <a:highlight>
                  <a:srgbClr val="FFFF00"/>
                </a:highlight>
              </a:rPr>
              <a:t>C</a:t>
            </a:r>
            <a:r>
              <a:rPr lang="en-US" b="1" dirty="0"/>
              <a:t>TACACTGT…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BC9C5-765B-A7B3-71E9-C1722A5A2CCF}"/>
              </a:ext>
            </a:extLst>
          </p:cNvPr>
          <p:cNvSpPr txBox="1"/>
          <p:nvPr/>
        </p:nvSpPr>
        <p:spPr>
          <a:xfrm>
            <a:off x="3823596" y="2345638"/>
            <a:ext cx="265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…GCATGT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b="1" dirty="0"/>
              <a:t>TACACTGT…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C350F-18B8-6CEE-DAD5-B0BE34CD54B2}"/>
              </a:ext>
            </a:extLst>
          </p:cNvPr>
          <p:cNvSpPr txBox="1"/>
          <p:nvPr/>
        </p:nvSpPr>
        <p:spPr>
          <a:xfrm>
            <a:off x="3823596" y="2992442"/>
            <a:ext cx="265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…GCATGTC</a:t>
            </a:r>
            <a:r>
              <a:rPr lang="en-US" b="1" dirty="0">
                <a:highlight>
                  <a:srgbClr val="FFFF00"/>
                </a:highlight>
              </a:rPr>
              <a:t>_</a:t>
            </a:r>
            <a:r>
              <a:rPr lang="en-US" b="1" dirty="0"/>
              <a:t>ACACTGT…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7FDD1C-2F3E-11E5-3FB7-0A0E6A884A63}"/>
              </a:ext>
            </a:extLst>
          </p:cNvPr>
          <p:cNvSpPr txBox="1"/>
          <p:nvPr/>
        </p:nvSpPr>
        <p:spPr>
          <a:xfrm>
            <a:off x="3823595" y="3639246"/>
            <a:ext cx="281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…GCATGT</a:t>
            </a:r>
            <a:r>
              <a:rPr lang="en-US" b="1" dirty="0">
                <a:highlight>
                  <a:srgbClr val="FFFF00"/>
                </a:highlight>
              </a:rPr>
              <a:t>GC</a:t>
            </a:r>
            <a:r>
              <a:rPr lang="en-US" b="1" dirty="0"/>
              <a:t>TACACTGT…</a:t>
            </a:r>
          </a:p>
        </p:txBody>
      </p:sp>
      <p:pic>
        <p:nvPicPr>
          <p:cNvPr id="11" name="Graphic 10" descr="Arrow: Clockwise curve with solid fill">
            <a:extLst>
              <a:ext uri="{FF2B5EF4-FFF2-40B4-BE49-F238E27FC236}">
                <a16:creationId xmlns:a16="http://schemas.microsoft.com/office/drawing/2014/main" id="{0ABBBA7B-FD0C-68F2-9861-96AF1A33A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946466" y="2188375"/>
            <a:ext cx="757640" cy="757640"/>
          </a:xfrm>
          <a:prstGeom prst="rect">
            <a:avLst/>
          </a:prstGeom>
        </p:spPr>
      </p:pic>
      <p:pic>
        <p:nvPicPr>
          <p:cNvPr id="12" name="Graphic 11" descr="Arrow: Clockwise curve with solid fill">
            <a:extLst>
              <a:ext uri="{FF2B5EF4-FFF2-40B4-BE49-F238E27FC236}">
                <a16:creationId xmlns:a16="http://schemas.microsoft.com/office/drawing/2014/main" id="{B3336D65-C961-3CC3-A24E-7C57D4496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2946737" y="3370631"/>
            <a:ext cx="757098" cy="757640"/>
          </a:xfrm>
          <a:prstGeom prst="rect">
            <a:avLst/>
          </a:prstGeom>
        </p:spPr>
      </p:pic>
      <p:pic>
        <p:nvPicPr>
          <p:cNvPr id="14" name="Graphic 13" descr="Arrow: Straight with solid fill">
            <a:extLst>
              <a:ext uri="{FF2B5EF4-FFF2-40B4-BE49-F238E27FC236}">
                <a16:creationId xmlns:a16="http://schemas.microsoft.com/office/drawing/2014/main" id="{5AAA3411-6B32-D441-A48E-6E568B09D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006340" y="2798558"/>
            <a:ext cx="757640" cy="7570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F7052E-8194-33E2-B3EA-481CD6CA1BA7}"/>
              </a:ext>
            </a:extLst>
          </p:cNvPr>
          <p:cNvSpPr txBox="1"/>
          <p:nvPr/>
        </p:nvSpPr>
        <p:spPr>
          <a:xfrm>
            <a:off x="742548" y="2488790"/>
            <a:ext cx="234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Viral DNA code for 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1AEAF00-9490-5E0E-A1F6-A05FB4B3F098}"/>
              </a:ext>
            </a:extLst>
          </p:cNvPr>
          <p:cNvSpPr txBox="1">
            <a:spLocks/>
          </p:cNvSpPr>
          <p:nvPr/>
        </p:nvSpPr>
        <p:spPr>
          <a:xfrm>
            <a:off x="872374" y="4341578"/>
            <a:ext cx="6309360" cy="254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>
                <a:latin typeface="+mn-lt"/>
              </a:rPr>
              <a:t>These mutations can be </a:t>
            </a:r>
            <a:r>
              <a:rPr lang="en-US" sz="4800" b="1" dirty="0">
                <a:latin typeface="+mn-lt"/>
              </a:rPr>
              <a:t>tracked</a:t>
            </a:r>
            <a:r>
              <a:rPr lang="en-US" sz="4800" dirty="0">
                <a:latin typeface="+mn-lt"/>
              </a:rPr>
              <a:t> by </a:t>
            </a:r>
            <a:r>
              <a:rPr lang="en-US" sz="4800" b="1" dirty="0">
                <a:latin typeface="+mn-lt"/>
              </a:rPr>
              <a:t>sequencing</a:t>
            </a:r>
            <a:r>
              <a:rPr lang="en-US" sz="4800" dirty="0">
                <a:latin typeface="+mn-lt"/>
              </a:rPr>
              <a:t> </a:t>
            </a:r>
            <a:r>
              <a:rPr lang="en-US" sz="4800" b="1" dirty="0">
                <a:latin typeface="+mn-lt"/>
              </a:rPr>
              <a:t>over time </a:t>
            </a:r>
          </a:p>
        </p:txBody>
      </p:sp>
    </p:spTree>
    <p:extLst>
      <p:ext uri="{BB962C8B-B14F-4D97-AF65-F5344CB8AC3E}">
        <p14:creationId xmlns:p14="http://schemas.microsoft.com/office/powerpoint/2010/main" val="407330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2587-3F4C-C664-D805-59A8FCBC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9" y="107365"/>
            <a:ext cx="7000126" cy="18187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This graph shows the </a:t>
            </a:r>
            <a:r>
              <a:rPr lang="en-US" b="1" dirty="0">
                <a:latin typeface="+mn-lt"/>
              </a:rPr>
              <a:t>similarity </a:t>
            </a:r>
            <a:r>
              <a:rPr lang="en-US" dirty="0">
                <a:latin typeface="+mn-lt"/>
              </a:rPr>
              <a:t>(the amount that </a:t>
            </a:r>
            <a:r>
              <a:rPr lang="en-US" b="1" dirty="0">
                <a:latin typeface="+mn-lt"/>
              </a:rPr>
              <a:t>didn’t mutate</a:t>
            </a:r>
            <a:r>
              <a:rPr lang="en-US" dirty="0">
                <a:latin typeface="+mn-lt"/>
              </a:rPr>
              <a:t>)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between RT sequences at the </a:t>
            </a:r>
            <a:r>
              <a:rPr lang="en-US" b="1" dirty="0">
                <a:latin typeface="+mn-lt"/>
              </a:rPr>
              <a:t>beginning and end </a:t>
            </a:r>
            <a:r>
              <a:rPr lang="en-US" dirty="0">
                <a:latin typeface="+mn-lt"/>
              </a:rPr>
              <a:t>of the study</a:t>
            </a:r>
            <a:r>
              <a:rPr lang="en-US" baseline="30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for each patient </a:t>
            </a:r>
          </a:p>
        </p:txBody>
      </p:sp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99B5F535-FFC0-6B2D-D226-D620876CD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19" y="2140085"/>
            <a:ext cx="4980561" cy="3785226"/>
          </a:xfrm>
        </p:spPr>
      </p:pic>
      <p:pic>
        <p:nvPicPr>
          <p:cNvPr id="16" name="Graphic 15" descr="Arrow: Clockwise curve with solid fill">
            <a:extLst>
              <a:ext uri="{FF2B5EF4-FFF2-40B4-BE49-F238E27FC236}">
                <a16:creationId xmlns:a16="http://schemas.microsoft.com/office/drawing/2014/main" id="{1D55EC10-76FD-34F2-7B15-808362203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46598">
            <a:off x="1781681" y="5905636"/>
            <a:ext cx="1070564" cy="1070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0A934B-0455-AE01-C159-AB36D9872902}"/>
              </a:ext>
            </a:extLst>
          </p:cNvPr>
          <p:cNvSpPr txBox="1"/>
          <p:nvPr/>
        </p:nvSpPr>
        <p:spPr>
          <a:xfrm>
            <a:off x="2840477" y="6172648"/>
            <a:ext cx="4474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Nearly all patients had a percent similarity </a:t>
            </a:r>
            <a:r>
              <a:rPr lang="en-US" sz="2400" b="1" dirty="0"/>
              <a:t>above 96%</a:t>
            </a:r>
            <a:r>
              <a:rPr lang="en-US" sz="2400" dirty="0"/>
              <a:t> (high fidelity)</a:t>
            </a:r>
          </a:p>
        </p:txBody>
      </p:sp>
    </p:spTree>
    <p:extLst>
      <p:ext uri="{BB962C8B-B14F-4D97-AF65-F5344CB8AC3E}">
        <p14:creationId xmlns:p14="http://schemas.microsoft.com/office/powerpoint/2010/main" val="335068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5200" cy="73152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B2587-3F4C-C664-D805-59A8FCBC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3" y="-63058"/>
            <a:ext cx="7023370" cy="1395747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+mn-lt"/>
              </a:rPr>
              <a:t>What could cause these results? </a:t>
            </a:r>
          </a:p>
        </p:txBody>
      </p:sp>
      <p:pic>
        <p:nvPicPr>
          <p:cNvPr id="5" name="Graphic 4" descr="Germ with solid fill">
            <a:extLst>
              <a:ext uri="{FF2B5EF4-FFF2-40B4-BE49-F238E27FC236}">
                <a16:creationId xmlns:a16="http://schemas.microsoft.com/office/drawing/2014/main" id="{D263ACEC-7953-D92B-3611-78176A553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683" y="2099707"/>
            <a:ext cx="2325699" cy="23256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E982-DB1B-4285-5AB1-335778C1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2383" y="1780162"/>
            <a:ext cx="4252134" cy="43190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Some possibilities: </a:t>
            </a:r>
          </a:p>
          <a:p>
            <a:r>
              <a:rPr lang="en-US" sz="2400" dirty="0"/>
              <a:t>Too many genetic mutations occurred, making the protein </a:t>
            </a:r>
            <a:r>
              <a:rPr lang="en-US" sz="2400" b="1" dirty="0"/>
              <a:t>non-functional, </a:t>
            </a:r>
            <a:r>
              <a:rPr lang="en-US" sz="2400" dirty="0"/>
              <a:t>stopping the replication cycle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length of the study </a:t>
            </a:r>
            <a:r>
              <a:rPr lang="en-US" sz="2400" dirty="0"/>
              <a:t>didn’t allow for more mutation </a:t>
            </a:r>
          </a:p>
          <a:p>
            <a:r>
              <a:rPr lang="en-US" sz="2400" b="1" dirty="0"/>
              <a:t>Treatments </a:t>
            </a:r>
            <a:r>
              <a:rPr lang="en-US" sz="2400" dirty="0"/>
              <a:t>lowered the replication of HIV, leading to a lower mutation rate </a:t>
            </a:r>
          </a:p>
          <a:p>
            <a:r>
              <a:rPr lang="en-US" sz="2400" b="1" dirty="0"/>
              <a:t>Or something else!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827518"/>
            <a:ext cx="7315200" cy="487225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23160" y="6827518"/>
            <a:ext cx="4892038" cy="487224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0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6527" y="343180"/>
            <a:ext cx="4234984" cy="20952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B2587-3F4C-C664-D805-59A8FCBC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343180"/>
            <a:ext cx="4234984" cy="2095216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 dirty="0">
                <a:solidFill>
                  <a:srgbClr val="FFFFFF"/>
                </a:solidFill>
              </a:rPr>
              <a:t>Do patients’ treatments affect how much RT mutates?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B81349-3A7E-4A66-9ED9-66E6F8E29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09" y="2618561"/>
            <a:ext cx="2064698" cy="4352272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Graphic 43" descr="Medicine with solid fill">
            <a:extLst>
              <a:ext uri="{FF2B5EF4-FFF2-40B4-BE49-F238E27FC236}">
                <a16:creationId xmlns:a16="http://schemas.microsoft.com/office/drawing/2014/main" id="{130A7F3C-FE0C-7192-93E1-A7819A7E7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53" y="3864433"/>
            <a:ext cx="1840414" cy="1840414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A37A7FF-19A5-40D8-8D0C-E780CBD3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64880" y="2618560"/>
            <a:ext cx="2064698" cy="4352272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Graphic 45" descr="Needle with solid fill">
            <a:extLst>
              <a:ext uri="{FF2B5EF4-FFF2-40B4-BE49-F238E27FC236}">
                <a16:creationId xmlns:a16="http://schemas.microsoft.com/office/drawing/2014/main" id="{2AE198F7-6CBF-036A-53F1-B5964C138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3382" y="3864432"/>
            <a:ext cx="1840414" cy="184041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4185" y="343180"/>
            <a:ext cx="2587975" cy="662883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56FF6-F2BD-7E25-1D86-BD1B98F0D4B8}"/>
              </a:ext>
            </a:extLst>
          </p:cNvPr>
          <p:cNvSpPr txBox="1"/>
          <p:nvPr/>
        </p:nvSpPr>
        <p:spPr>
          <a:xfrm>
            <a:off x="4773634" y="813848"/>
            <a:ext cx="2109077" cy="568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PIs, NRTIs, NNRTIs, and INIs are different types of </a:t>
            </a:r>
            <a:r>
              <a:rPr lang="en-US" sz="2400" b="1" dirty="0">
                <a:solidFill>
                  <a:srgbClr val="FFFFFF"/>
                </a:solidFill>
              </a:rPr>
              <a:t>HIV treatments</a:t>
            </a:r>
            <a:r>
              <a:rPr lang="en-US" sz="2400" dirty="0">
                <a:solidFill>
                  <a:srgbClr val="FFFFFF"/>
                </a:solidFill>
              </a:rPr>
              <a:t>– they </a:t>
            </a:r>
            <a:r>
              <a:rPr lang="en-US" sz="2400" b="1" dirty="0">
                <a:solidFill>
                  <a:srgbClr val="FFFFFF"/>
                </a:solidFill>
              </a:rPr>
              <a:t>interrupt</a:t>
            </a:r>
            <a:r>
              <a:rPr lang="en-US" sz="2400" dirty="0">
                <a:solidFill>
                  <a:srgbClr val="FFFFFF"/>
                </a:solidFill>
              </a:rPr>
              <a:t> HIV’s replication at </a:t>
            </a:r>
            <a:r>
              <a:rPr lang="en-US" sz="2400" b="1" dirty="0">
                <a:solidFill>
                  <a:srgbClr val="FFFFFF"/>
                </a:solidFill>
              </a:rPr>
              <a:t>different parts of the process</a:t>
            </a:r>
            <a:r>
              <a:rPr lang="en-US" sz="2400" dirty="0">
                <a:solidFill>
                  <a:srgbClr val="FFFF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56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EBB0EB-D47A-031F-EF09-66447ED1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64" y="206942"/>
            <a:ext cx="5772956" cy="2572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8128EA-5DD6-37FD-2C38-0801264A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64" y="4454443"/>
            <a:ext cx="5782482" cy="2686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4A4DE-6AD8-C4C2-AC4A-185F9BC98E0F}"/>
              </a:ext>
            </a:extLst>
          </p:cNvPr>
          <p:cNvSpPr txBox="1"/>
          <p:nvPr/>
        </p:nvSpPr>
        <p:spPr>
          <a:xfrm>
            <a:off x="177326" y="2884783"/>
            <a:ext cx="6799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distributions have different shapes, but similar </a:t>
            </a:r>
            <a:r>
              <a:rPr lang="en-US" sz="2400" b="1" dirty="0"/>
              <a:t>ranges</a:t>
            </a:r>
            <a:r>
              <a:rPr lang="en-US" sz="2400" dirty="0"/>
              <a:t> and </a:t>
            </a:r>
            <a:r>
              <a:rPr lang="en-US" sz="2400" b="1" dirty="0"/>
              <a:t>means</a:t>
            </a:r>
            <a:r>
              <a:rPr lang="en-US" sz="2400" dirty="0"/>
              <a:t>! This could be caused by treatment overlap– many patients take </a:t>
            </a:r>
            <a:r>
              <a:rPr lang="en-US" sz="2400" b="1" dirty="0"/>
              <a:t>multiple treatments at once.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D7963-DF45-61BC-0165-4EAC50158750}"/>
              </a:ext>
            </a:extLst>
          </p:cNvPr>
          <p:cNvCxnSpPr>
            <a:cxnSpLocks/>
          </p:cNvCxnSpPr>
          <p:nvPr/>
        </p:nvCxnSpPr>
        <p:spPr>
          <a:xfrm>
            <a:off x="2747536" y="449727"/>
            <a:ext cx="0" cy="18623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3AC74C-DAF6-2A63-B8FC-879A1C7A3D8F}"/>
              </a:ext>
            </a:extLst>
          </p:cNvPr>
          <p:cNvCxnSpPr>
            <a:cxnSpLocks/>
          </p:cNvCxnSpPr>
          <p:nvPr/>
        </p:nvCxnSpPr>
        <p:spPr>
          <a:xfrm flipH="1">
            <a:off x="2334657" y="3641955"/>
            <a:ext cx="825758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6DD96-01C5-28A3-D17F-A8AE7F38B567}"/>
              </a:ext>
            </a:extLst>
          </p:cNvPr>
          <p:cNvCxnSpPr>
            <a:cxnSpLocks/>
          </p:cNvCxnSpPr>
          <p:nvPr/>
        </p:nvCxnSpPr>
        <p:spPr>
          <a:xfrm>
            <a:off x="5623681" y="449727"/>
            <a:ext cx="9526" cy="18623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DD0A38-E8C5-1C5B-1F02-5EACEC9FBEEF}"/>
              </a:ext>
            </a:extLst>
          </p:cNvPr>
          <p:cNvCxnSpPr>
            <a:cxnSpLocks/>
          </p:cNvCxnSpPr>
          <p:nvPr/>
        </p:nvCxnSpPr>
        <p:spPr>
          <a:xfrm>
            <a:off x="2896492" y="4801060"/>
            <a:ext cx="0" cy="18839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E7C1A5-5324-30E6-049A-4679E460F7F3}"/>
              </a:ext>
            </a:extLst>
          </p:cNvPr>
          <p:cNvCxnSpPr>
            <a:cxnSpLocks/>
          </p:cNvCxnSpPr>
          <p:nvPr/>
        </p:nvCxnSpPr>
        <p:spPr>
          <a:xfrm>
            <a:off x="5633207" y="4801060"/>
            <a:ext cx="0" cy="18839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8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E87-D472-9298-59DB-60881ABC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117385"/>
            <a:ext cx="6309360" cy="1413934"/>
          </a:xfrm>
        </p:spPr>
        <p:txBody>
          <a:bodyPr/>
          <a:lstStyle/>
          <a:p>
            <a:r>
              <a:rPr lang="en-US" dirty="0">
                <a:latin typeface="+mn-lt"/>
              </a:rPr>
              <a:t>Doctors use two blood tests to track patients’ health: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6984F-62AD-141A-CC9E-A6FF8256B1CA}"/>
              </a:ext>
            </a:extLst>
          </p:cNvPr>
          <p:cNvSpPr txBox="1"/>
          <p:nvPr/>
        </p:nvSpPr>
        <p:spPr>
          <a:xfrm>
            <a:off x="330740" y="1528861"/>
            <a:ext cx="6692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Viral load </a:t>
            </a:r>
            <a:r>
              <a:rPr lang="en-US" sz="2800" dirty="0"/>
              <a:t>measures the amount of </a:t>
            </a:r>
            <a:r>
              <a:rPr lang="en-US" sz="2800" b="1" dirty="0"/>
              <a:t>HIV virus</a:t>
            </a:r>
          </a:p>
          <a:p>
            <a:r>
              <a:rPr lang="en-US" sz="2800" b="1" dirty="0"/>
              <a:t>CD4 count </a:t>
            </a:r>
            <a:r>
              <a:rPr lang="en-US" sz="2800" dirty="0"/>
              <a:t>measures the amount of </a:t>
            </a:r>
            <a:r>
              <a:rPr lang="en-US" sz="2800" b="1" dirty="0"/>
              <a:t>T</a:t>
            </a:r>
            <a:r>
              <a:rPr lang="en-US" sz="2800" dirty="0"/>
              <a:t> </a:t>
            </a:r>
            <a:r>
              <a:rPr lang="en-US" sz="2800" b="1" dirty="0"/>
              <a:t>white blood cells </a:t>
            </a:r>
          </a:p>
        </p:txBody>
      </p:sp>
      <p:pic>
        <p:nvPicPr>
          <p:cNvPr id="10" name="Graphic 9" descr="Covid-19 with solid fill">
            <a:extLst>
              <a:ext uri="{FF2B5EF4-FFF2-40B4-BE49-F238E27FC236}">
                <a16:creationId xmlns:a16="http://schemas.microsoft.com/office/drawing/2014/main" id="{0B26DEDD-93B4-502E-51AB-41BDCF06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289" y="4026504"/>
            <a:ext cx="2529192" cy="2529192"/>
          </a:xfrm>
          <a:prstGeom prst="rect">
            <a:avLst/>
          </a:prstGeom>
        </p:spPr>
      </p:pic>
      <p:pic>
        <p:nvPicPr>
          <p:cNvPr id="1026" name="Picture 2" descr="White blood cell free icon">
            <a:extLst>
              <a:ext uri="{FF2B5EF4-FFF2-40B4-BE49-F238E27FC236}">
                <a16:creationId xmlns:a16="http://schemas.microsoft.com/office/drawing/2014/main" id="{E911C1DC-0073-64E2-2AC5-AB1A179BF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00" y="4232303"/>
            <a:ext cx="2182164" cy="218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18A5D8-2040-55B1-A15D-CCA0BF6351FD}"/>
              </a:ext>
            </a:extLst>
          </p:cNvPr>
          <p:cNvSpPr txBox="1"/>
          <p:nvPr/>
        </p:nvSpPr>
        <p:spPr>
          <a:xfrm>
            <a:off x="6200410" y="4232303"/>
            <a:ext cx="43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327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E87-D472-9298-59DB-60881ABC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09360" cy="141393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Do patients with different </a:t>
            </a:r>
            <a:r>
              <a:rPr lang="en-US" b="1" dirty="0">
                <a:latin typeface="+mn-lt"/>
              </a:rPr>
              <a:t>mutation rates</a:t>
            </a:r>
            <a:r>
              <a:rPr lang="en-US" dirty="0">
                <a:latin typeface="+mn-lt"/>
              </a:rPr>
              <a:t> have different </a:t>
            </a:r>
            <a:r>
              <a:rPr lang="en-US" b="1" dirty="0">
                <a:latin typeface="+mn-lt"/>
              </a:rPr>
              <a:t>outcomes</a:t>
            </a:r>
            <a:r>
              <a:rPr lang="en-US" dirty="0">
                <a:latin typeface="+mn-lt"/>
              </a:rPr>
              <a:t>? </a:t>
            </a:r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4B4C9A5-91EE-0EE5-0BD7-05D70049D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7" y="1337469"/>
            <a:ext cx="6929794" cy="5578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C096C6-C713-C493-444A-D71723183B8C}"/>
              </a:ext>
            </a:extLst>
          </p:cNvPr>
          <p:cNvSpPr txBox="1"/>
          <p:nvPr/>
        </p:nvSpPr>
        <p:spPr>
          <a:xfrm>
            <a:off x="220037" y="1337469"/>
            <a:ext cx="3174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Patient 227– 95.9% Similarity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BE243-B994-D009-82EF-FD68424696D3}"/>
              </a:ext>
            </a:extLst>
          </p:cNvPr>
          <p:cNvSpPr txBox="1"/>
          <p:nvPr/>
        </p:nvSpPr>
        <p:spPr>
          <a:xfrm>
            <a:off x="3657600" y="1337469"/>
            <a:ext cx="3174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Patient 24– 96.8% Similarity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62183-C32E-0838-C533-265435235506}"/>
              </a:ext>
            </a:extLst>
          </p:cNvPr>
          <p:cNvSpPr txBox="1"/>
          <p:nvPr/>
        </p:nvSpPr>
        <p:spPr>
          <a:xfrm>
            <a:off x="482684" y="4057971"/>
            <a:ext cx="3174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Patient 20– 98.7% Similarity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EC45C-D2F8-4243-3EB8-7862C12ED346}"/>
              </a:ext>
            </a:extLst>
          </p:cNvPr>
          <p:cNvSpPr txBox="1"/>
          <p:nvPr/>
        </p:nvSpPr>
        <p:spPr>
          <a:xfrm>
            <a:off x="3657600" y="4192621"/>
            <a:ext cx="3492231" cy="2862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The CD4 count </a:t>
            </a:r>
            <a:r>
              <a:rPr lang="en-US" sz="2000" b="1" dirty="0"/>
              <a:t>goes up over time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There is </a:t>
            </a:r>
            <a:r>
              <a:rPr lang="en-US" sz="2000" b="1" dirty="0"/>
              <a:t>no clear trend </a:t>
            </a:r>
            <a:r>
              <a:rPr lang="en-US" sz="2000" dirty="0"/>
              <a:t>over time for viral load, but </a:t>
            </a:r>
            <a:r>
              <a:rPr lang="en-US" sz="2000" b="1" dirty="0"/>
              <a:t>higher mutation rate</a:t>
            </a:r>
            <a:r>
              <a:rPr lang="en-US" sz="2000" dirty="0"/>
              <a:t> is associated with </a:t>
            </a:r>
            <a:r>
              <a:rPr lang="en-US" sz="2000" b="1" dirty="0"/>
              <a:t>higher viral load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295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18780" cy="73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9FE87-D472-9298-59DB-60881ABC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4" y="3662680"/>
            <a:ext cx="1918208" cy="2926080"/>
          </a:xfrm>
        </p:spPr>
        <p:txBody>
          <a:bodyPr anchor="t">
            <a:normAutofit/>
          </a:bodyPr>
          <a:lstStyle/>
          <a:p>
            <a:pPr algn="ctr"/>
            <a:r>
              <a:rPr lang="en-US" sz="3700">
                <a:solidFill>
                  <a:schemeClr val="bg1"/>
                </a:solidFill>
                <a:latin typeface="+mn-lt"/>
              </a:rPr>
              <a:t>What else can we explore? </a:t>
            </a:r>
          </a:p>
        </p:txBody>
      </p:sp>
      <p:pic>
        <p:nvPicPr>
          <p:cNvPr id="6" name="Graphic 5" descr="DNA with solid fill">
            <a:extLst>
              <a:ext uri="{FF2B5EF4-FFF2-40B4-BE49-F238E27FC236}">
                <a16:creationId xmlns:a16="http://schemas.microsoft.com/office/drawing/2014/main" id="{738621D4-95DD-C67D-FEA4-D5C900BF9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540" y="2330438"/>
            <a:ext cx="783157" cy="7831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FBCEE-E4D0-89C4-9270-67EF1CF3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431" y="684389"/>
            <a:ext cx="4373879" cy="5902396"/>
          </a:xfrm>
        </p:spPr>
        <p:txBody>
          <a:bodyPr anchor="ctr">
            <a:normAutofit/>
          </a:bodyPr>
          <a:lstStyle/>
          <a:p>
            <a:r>
              <a:rPr lang="en-US" dirty="0"/>
              <a:t>If we account for patients taking multiple drugs, how do our results change? </a:t>
            </a:r>
          </a:p>
          <a:p>
            <a:r>
              <a:rPr lang="en-US" dirty="0"/>
              <a:t>What happens to RT sequences that go below 96% similarity rate? </a:t>
            </a:r>
          </a:p>
          <a:p>
            <a:r>
              <a:rPr lang="en-US" dirty="0"/>
              <a:t>What are common mutations that occur in RT? </a:t>
            </a:r>
          </a:p>
        </p:txBody>
      </p:sp>
    </p:spTree>
    <p:extLst>
      <p:ext uri="{BB962C8B-B14F-4D97-AF65-F5344CB8AC3E}">
        <p14:creationId xmlns:p14="http://schemas.microsoft.com/office/powerpoint/2010/main" val="29136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422</Words>
  <Application>Microsoft Office PowerPoint</Application>
  <PresentationFormat>Custom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Reverse Transcriptase (RT) is an enzyme that is used by HIV viruses in its replication cycle </vt:lpstr>
      <vt:lpstr>HIV has a high mutation rate– meaning its reverse transcriptase also mutates, possibly leading to drug resistance </vt:lpstr>
      <vt:lpstr>This graph shows the similarity (the amount that didn’t mutate) between RT sequences at the beginning and end of the study1 for each patient </vt:lpstr>
      <vt:lpstr>What could cause these results? </vt:lpstr>
      <vt:lpstr>Do patients’ treatments affect how much RT mutates? </vt:lpstr>
      <vt:lpstr>PowerPoint Presentation</vt:lpstr>
      <vt:lpstr>Doctors use two blood tests to track patients’ health: </vt:lpstr>
      <vt:lpstr>Do patients with different mutation rates have different outcomes? </vt:lpstr>
      <vt:lpstr>What else can we explore? </vt:lpstr>
      <vt:lpstr>Created by Rowan Angstadt and Nagendra Dhanikonda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Transcriptase is an enzyme that is used by HIV viruses to infect cells</dc:title>
  <dc:creator>Rowan Angstadt</dc:creator>
  <cp:lastModifiedBy>Rowan Angstadt</cp:lastModifiedBy>
  <cp:revision>5</cp:revision>
  <dcterms:created xsi:type="dcterms:W3CDTF">2022-11-28T19:33:43Z</dcterms:created>
  <dcterms:modified xsi:type="dcterms:W3CDTF">2022-12-05T20:23:37Z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b49abc7-59be-4d4c-a462-decca6d4dac9_Enabled">
    <vt:lpwstr>true</vt:lpwstr>
  </property>
  <property fmtid="{D5CDD505-2E9C-101B-9397-08002B2CF9AE}" pid="3" name="MSIP_Label_8b49abc7-59be-4d4c-a462-decca6d4dac9_SetDate">
    <vt:lpwstr>2022-11-28T20:17:49Z</vt:lpwstr>
  </property>
  <property fmtid="{D5CDD505-2E9C-101B-9397-08002B2CF9AE}" pid="4" name="MSIP_Label_8b49abc7-59be-4d4c-a462-decca6d4dac9_Method">
    <vt:lpwstr>Standard</vt:lpwstr>
  </property>
  <property fmtid="{D5CDD505-2E9C-101B-9397-08002B2CF9AE}" pid="5" name="MSIP_Label_8b49abc7-59be-4d4c-a462-decca6d4dac9_Name">
    <vt:lpwstr>defa4170-0d19-0005-0004-bc88714345d2</vt:lpwstr>
  </property>
  <property fmtid="{D5CDD505-2E9C-101B-9397-08002B2CF9AE}" pid="6" name="MSIP_Label_8b49abc7-59be-4d4c-a462-decca6d4dac9_SiteId">
    <vt:lpwstr>00758a75-d55f-4737-a49c-29f42e96b59b</vt:lpwstr>
  </property>
  <property fmtid="{D5CDD505-2E9C-101B-9397-08002B2CF9AE}" pid="7" name="MSIP_Label_8b49abc7-59be-4d4c-a462-decca6d4dac9_ActionId">
    <vt:lpwstr>9db4670b-9ace-49a8-bd4f-a9caa394d429</vt:lpwstr>
  </property>
  <property fmtid="{D5CDD505-2E9C-101B-9397-08002B2CF9AE}" pid="8" name="MSIP_Label_8b49abc7-59be-4d4c-a462-decca6d4dac9_ContentBits">
    <vt:lpwstr>0</vt:lpwstr>
  </property>
</Properties>
</file>