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92" r:id="rId5"/>
    <p:sldId id="293" r:id="rId6"/>
    <p:sldId id="300" r:id="rId7"/>
    <p:sldId id="294" r:id="rId8"/>
    <p:sldId id="295" r:id="rId9"/>
    <p:sldId id="301" r:id="rId10"/>
    <p:sldId id="296" r:id="rId11"/>
    <p:sldId id="302" r:id="rId12"/>
    <p:sldId id="297" r:id="rId13"/>
    <p:sldId id="298" r:id="rId14"/>
    <p:sldId id="299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84507"/>
  </p:normalViewPr>
  <p:slideViewPr>
    <p:cSldViewPr snapToGrid="0" snapToObjects="1">
      <p:cViewPr varScale="1">
        <p:scale>
          <a:sx n="103" d="100"/>
          <a:sy n="10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928BB-20EF-8A47-8443-E26BFBCB8815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47D22-85CC-C84E-BABD-57F1C5EA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0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Budget is space on computer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47D22-85CC-C84E-BABD-57F1C5EA75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3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Trash folder saves code that you don’t think you need. Might be useful in the future.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47D22-85CC-C84E-BABD-57F1C5EA75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47D22-85CC-C84E-BABD-57F1C5EA75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47D22-85CC-C84E-BABD-57F1C5EA7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3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Setting up and Managing a Bioinformatics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2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3E41-D111-C0FD-ED72-D57F6C7C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Furniture (files)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126D-CDB9-A575-C3B4-67429A64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What’s in a name?</a:t>
            </a:r>
          </a:p>
          <a:p>
            <a:pPr lvl="1"/>
            <a:r>
              <a:rPr lang="en-US" sz="2000" dirty="0"/>
              <a:t>file names have a </a:t>
            </a:r>
            <a:r>
              <a:rPr lang="en-US" sz="2000" u="sng" dirty="0"/>
              <a:t>HUGE</a:t>
            </a:r>
            <a:r>
              <a:rPr lang="en-US" sz="2000" dirty="0"/>
              <a:t> impact on accessibility and functionality</a:t>
            </a:r>
          </a:p>
          <a:p>
            <a:pPr lvl="1"/>
            <a:r>
              <a:rPr lang="en-US" sz="2000" dirty="0"/>
              <a:t>you’re naming for you, for the computer, for other users</a:t>
            </a:r>
          </a:p>
          <a:p>
            <a:pPr lvl="1"/>
            <a:r>
              <a:rPr lang="en-US" sz="2000" dirty="0"/>
              <a:t>hard rule: NO SPACES IN FILE NAMES</a:t>
            </a:r>
          </a:p>
          <a:p>
            <a:pPr lvl="1"/>
            <a:r>
              <a:rPr lang="en-US" sz="2000" dirty="0"/>
              <a:t>learn your file extensions (.ppt, .pdf, .txt, .csv, .xlsx,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be descriptive, but short, but easy to read, but don’t leave out details…got it?</a:t>
            </a:r>
          </a:p>
        </p:txBody>
      </p:sp>
    </p:spTree>
    <p:extLst>
      <p:ext uri="{BB962C8B-B14F-4D97-AF65-F5344CB8AC3E}">
        <p14:creationId xmlns:p14="http://schemas.microsoft.com/office/powerpoint/2010/main" val="34131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B5C5-5BE6-A23C-C412-9E75721F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 -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991E-688F-49E1-291A-BB1729735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Practice making a file name for each folder</a:t>
            </a:r>
          </a:p>
        </p:txBody>
      </p:sp>
    </p:spTree>
    <p:extLst>
      <p:ext uri="{BB962C8B-B14F-4D97-AF65-F5344CB8AC3E}">
        <p14:creationId xmlns:p14="http://schemas.microsoft.com/office/powerpoint/2010/main" val="130311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5179-DC8B-4C47-8949-8832158B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Blueprints (documentation)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0269-0C7A-5C68-3ABB-08344338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Help ”visitors” get around</a:t>
            </a:r>
          </a:p>
          <a:p>
            <a:r>
              <a:rPr lang="en-US" sz="2400" dirty="0"/>
              <a:t>Explain each rooms’ contents</a:t>
            </a:r>
          </a:p>
          <a:p>
            <a:r>
              <a:rPr lang="en-US" sz="2400" dirty="0"/>
              <a:t>Created before, during, and after project</a:t>
            </a:r>
          </a:p>
          <a:p>
            <a:r>
              <a:rPr lang="en-US" sz="2400" dirty="0"/>
              <a:t>Can be in README (.txt), </a:t>
            </a:r>
            <a:r>
              <a:rPr lang="en-US" sz="2400" dirty="0" err="1"/>
              <a:t>ReadtheDocs</a:t>
            </a:r>
            <a:r>
              <a:rPr lang="en-US" sz="2400" dirty="0"/>
              <a:t>, spreadsheets, markdown, or some combination thereof</a:t>
            </a:r>
          </a:p>
        </p:txBody>
      </p:sp>
    </p:spTree>
    <p:extLst>
      <p:ext uri="{BB962C8B-B14F-4D97-AF65-F5344CB8AC3E}">
        <p14:creationId xmlns:p14="http://schemas.microsoft.com/office/powerpoint/2010/main" val="22969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DE21-C066-A16D-511D-379C6B48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belongs in the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1777-83F1-A9AE-6838-D674972A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Methods and workflow</a:t>
            </a:r>
          </a:p>
          <a:p>
            <a:r>
              <a:rPr lang="en-US" sz="2400" dirty="0"/>
              <a:t>Origin of all data</a:t>
            </a:r>
          </a:p>
          <a:p>
            <a:r>
              <a:rPr lang="en-US" sz="2400" dirty="0"/>
              <a:t>Dates of download/assembly*</a:t>
            </a:r>
          </a:p>
          <a:p>
            <a:r>
              <a:rPr lang="en-US" sz="2400" dirty="0"/>
              <a:t>Data version information</a:t>
            </a:r>
          </a:p>
          <a:p>
            <a:r>
              <a:rPr lang="en-US" sz="2400" dirty="0"/>
              <a:t>How data was downloaded assembled</a:t>
            </a:r>
          </a:p>
          <a:p>
            <a:r>
              <a:rPr lang="en-US" sz="2400" dirty="0"/>
              <a:t>Relevant software versions</a:t>
            </a:r>
          </a:p>
        </p:txBody>
      </p:sp>
    </p:spTree>
    <p:extLst>
      <p:ext uri="{BB962C8B-B14F-4D97-AF65-F5344CB8AC3E}">
        <p14:creationId xmlns:p14="http://schemas.microsoft.com/office/powerpoint/2010/main" val="9616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17CF-4B72-8857-9517-19EB5853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Putting additions on the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13D9-9F55-B546-6ACB-7F5DB145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Sometimes projects create spinoffs</a:t>
            </a:r>
          </a:p>
          <a:p>
            <a:r>
              <a:rPr lang="en-US" sz="2400" dirty="0"/>
              <a:t>Creating a fully separate directory can be messy</a:t>
            </a:r>
          </a:p>
          <a:p>
            <a:r>
              <a:rPr lang="en-US" sz="2400" dirty="0"/>
              <a:t>You can create </a:t>
            </a:r>
            <a:r>
              <a:rPr lang="en-US" sz="2400" i="1" dirty="0"/>
              <a:t>sub-directories</a:t>
            </a:r>
            <a:endParaRPr lang="en-US" sz="2400" dirty="0"/>
          </a:p>
          <a:p>
            <a:pPr lvl="1"/>
            <a:r>
              <a:rPr lang="en-US" sz="2000" dirty="0"/>
              <a:t>may need to copy some files</a:t>
            </a:r>
          </a:p>
        </p:txBody>
      </p:sp>
    </p:spTree>
    <p:extLst>
      <p:ext uri="{BB962C8B-B14F-4D97-AF65-F5344CB8AC3E}">
        <p14:creationId xmlns:p14="http://schemas.microsoft.com/office/powerpoint/2010/main" val="225327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D835-A378-4445-E0FF-0BA65785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BD58-7637-6BEF-96FF-84AF3FA1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directory for </a:t>
            </a:r>
            <a:r>
              <a:rPr lang="en-US" sz="2400"/>
              <a:t>your wardrobe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28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5E79-DF35-BA8D-A7F3-72B7808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3BC0-FC2F-3D3D-CABD-A5D0A5EC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directories for semester</a:t>
            </a:r>
          </a:p>
          <a:p>
            <a:r>
              <a:rPr lang="en-US" dirty="0"/>
              <a:t>planning for 7 labs + project, 10 reading assignments</a:t>
            </a:r>
          </a:p>
          <a:p>
            <a:r>
              <a:rPr lang="en-US" dirty="0"/>
              <a:t>Brief introduction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Creating a README file</a:t>
            </a:r>
          </a:p>
        </p:txBody>
      </p:sp>
    </p:spTree>
    <p:extLst>
      <p:ext uri="{BB962C8B-B14F-4D97-AF65-F5344CB8AC3E}">
        <p14:creationId xmlns:p14="http://schemas.microsoft.com/office/powerpoint/2010/main" val="282174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565-3006-22AC-AF45-A2BF1784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CADC-6F37-71A6-6FCB-8B8DF05A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2998693"/>
            <a:ext cx="10206317" cy="28448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“Directory structures are the lab safety of computational biology” (Hansen, 2022)</a:t>
            </a:r>
          </a:p>
        </p:txBody>
      </p:sp>
    </p:spTree>
    <p:extLst>
      <p:ext uri="{BB962C8B-B14F-4D97-AF65-F5344CB8AC3E}">
        <p14:creationId xmlns:p14="http://schemas.microsoft.com/office/powerpoint/2010/main" val="318392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E15E-DA17-3827-584F-AC299C9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good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D593-1F22-1A3C-BF0A-AA0290A0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Easier for users/graders/collaborators</a:t>
            </a:r>
          </a:p>
          <a:p>
            <a:r>
              <a:rPr lang="en-US" sz="2400" dirty="0"/>
              <a:t>Easier to automate processes</a:t>
            </a:r>
          </a:p>
          <a:p>
            <a:r>
              <a:rPr lang="en-US" sz="2400" dirty="0"/>
              <a:t>Lower probability of mistakes or analysis errors</a:t>
            </a:r>
          </a:p>
          <a:p>
            <a:r>
              <a:rPr lang="en-US" sz="2400" dirty="0"/>
              <a:t>Creates foundation of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25612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73ED-2F5B-B7E4-17E1-BDB6DB99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42718"/>
            <a:ext cx="6248400" cy="4619808"/>
          </a:xfrm>
        </p:spPr>
        <p:txBody>
          <a:bodyPr lIns="0" rIns="0">
            <a:normAutofit/>
          </a:bodyPr>
          <a:lstStyle/>
          <a:p>
            <a:r>
              <a:rPr lang="en-US" sz="4000" dirty="0"/>
              <a:t>Welcome to the elaborate house analogy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93D5630-E4A8-B383-0D1A-7E84CDD4F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551" y="342716"/>
            <a:ext cx="5139638" cy="6204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52CA9-2AE6-ED95-8611-E6CB1C901859}"/>
              </a:ext>
            </a:extLst>
          </p:cNvPr>
          <p:cNvSpPr txBox="1"/>
          <p:nvPr/>
        </p:nvSpPr>
        <p:spPr>
          <a:xfrm>
            <a:off x="10383165" y="6515284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(C) Random House, Inc.</a:t>
            </a:r>
          </a:p>
        </p:txBody>
      </p:sp>
    </p:spTree>
    <p:extLst>
      <p:ext uri="{BB962C8B-B14F-4D97-AF65-F5344CB8AC3E}">
        <p14:creationId xmlns:p14="http://schemas.microsoft.com/office/powerpoint/2010/main" val="25649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0EC8-3B47-3BEB-B001-3DDA1862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Think of directories like building a house…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2CEA-2BDC-F0BF-52AB-C26B1E12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 list everything that needs to fit in the house</a:t>
            </a:r>
          </a:p>
          <a:p>
            <a:r>
              <a:rPr lang="en-US" dirty="0"/>
              <a:t>Choose themes (one theme for house, theme for each room, theme for each wall…)</a:t>
            </a:r>
          </a:p>
          <a:p>
            <a:r>
              <a:rPr lang="en-US" dirty="0"/>
              <a:t>Set you budget (usually GB)</a:t>
            </a:r>
          </a:p>
          <a:p>
            <a:r>
              <a:rPr lang="en-US" dirty="0"/>
              <a:t>Have detailed instructions for contractors</a:t>
            </a:r>
          </a:p>
          <a:p>
            <a:r>
              <a:rPr lang="en-US" dirty="0"/>
              <a:t>Blueprints help</a:t>
            </a:r>
          </a:p>
          <a:p>
            <a:r>
              <a:rPr lang="en-US" dirty="0"/>
              <a:t>You want what’s in your head to come to life!</a:t>
            </a:r>
          </a:p>
          <a:p>
            <a:pPr>
              <a:buFont typeface="System Font Regular"/>
              <a:buChar char="★"/>
            </a:pPr>
            <a:r>
              <a:rPr lang="en-US" dirty="0"/>
              <a:t>You can build your house any way you like, so long as it stands up to wind, rain, and burglars</a:t>
            </a:r>
          </a:p>
        </p:txBody>
      </p:sp>
    </p:spTree>
    <p:extLst>
      <p:ext uri="{BB962C8B-B14F-4D97-AF65-F5344CB8AC3E}">
        <p14:creationId xmlns:p14="http://schemas.microsoft.com/office/powerpoint/2010/main" val="40396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2F16-5569-8A4A-163D-B22F335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example – Bio247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ED6C-BC24-66E7-38EF-A069613B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things do we need for the course?</a:t>
            </a:r>
          </a:p>
          <a:p>
            <a:r>
              <a:rPr lang="en-US" sz="2400" dirty="0"/>
              <a:t>Who are the contractors?</a:t>
            </a:r>
          </a:p>
        </p:txBody>
      </p:sp>
    </p:spTree>
    <p:extLst>
      <p:ext uri="{BB962C8B-B14F-4D97-AF65-F5344CB8AC3E}">
        <p14:creationId xmlns:p14="http://schemas.microsoft.com/office/powerpoint/2010/main" val="20637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E274-6CE6-F34B-013B-CE2342C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Frame the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1668-D643-DBF2-13B1-EADBD98D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Each project gets its own ”dwelling” (directory)</a:t>
            </a:r>
          </a:p>
          <a:p>
            <a:r>
              <a:rPr lang="en-US" dirty="0"/>
              <a:t>Everything related to that project lives in that house</a:t>
            </a:r>
          </a:p>
          <a:p>
            <a:r>
              <a:rPr lang="en-US" dirty="0"/>
              <a:t>You decide how many rooms: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input/output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“trash”*</a:t>
            </a:r>
          </a:p>
          <a:p>
            <a:pPr lvl="1"/>
            <a:r>
              <a:rPr lang="en-US" dirty="0"/>
              <a:t>testing/tutorials</a:t>
            </a:r>
          </a:p>
          <a:p>
            <a:pPr lvl="1"/>
            <a:r>
              <a:rPr lang="en-US" dirty="0"/>
              <a:t>figures/metadata</a:t>
            </a:r>
          </a:p>
        </p:txBody>
      </p:sp>
    </p:spTree>
    <p:extLst>
      <p:ext uri="{BB962C8B-B14F-4D97-AF65-F5344CB8AC3E}">
        <p14:creationId xmlns:p14="http://schemas.microsoft.com/office/powerpoint/2010/main" val="23749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AA56-B42D-2026-72F7-02F4FB21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2381-7CF2-9E66-083D-D0F141D7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or fewer, so long as it makes sense</a:t>
            </a:r>
          </a:p>
          <a:p>
            <a:r>
              <a:rPr lang="en-US" dirty="0"/>
              <a:t>You want good </a:t>
            </a:r>
            <a:r>
              <a:rPr lang="en-US" i="1" dirty="0"/>
              <a:t>feng shui</a:t>
            </a:r>
            <a:r>
              <a:rPr lang="en-US" dirty="0"/>
              <a:t> in each room</a:t>
            </a:r>
          </a:p>
          <a:p>
            <a:r>
              <a:rPr lang="en-US" dirty="0"/>
              <a:t>Fewer rooms – easy to direct, hard to look through</a:t>
            </a:r>
          </a:p>
          <a:p>
            <a:r>
              <a:rPr lang="en-US" dirty="0"/>
              <a:t>More rooms – harder to direct, easier to find files</a:t>
            </a:r>
          </a:p>
        </p:txBody>
      </p:sp>
      <p:pic>
        <p:nvPicPr>
          <p:cNvPr id="5" name="Picture 4" descr="A picture containing indoor, room, fireplace, decorated&#10;&#10;Description automatically generated">
            <a:extLst>
              <a:ext uri="{FF2B5EF4-FFF2-40B4-BE49-F238E27FC236}">
                <a16:creationId xmlns:a16="http://schemas.microsoft.com/office/drawing/2014/main" id="{41598B6A-C4B3-E2E2-E9E4-84B62E9D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8" t="12204" r="24135"/>
          <a:stretch/>
        </p:blipFill>
        <p:spPr>
          <a:xfrm>
            <a:off x="6363728" y="827368"/>
            <a:ext cx="4287796" cy="5203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CC6AC-A591-5A64-3195-97E6E7AC0851}"/>
              </a:ext>
            </a:extLst>
          </p:cNvPr>
          <p:cNvSpPr txBox="1"/>
          <p:nvPr/>
        </p:nvSpPr>
        <p:spPr>
          <a:xfrm>
            <a:off x="3134723" y="6061437"/>
            <a:ext cx="75168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/>
              <a:t>(C) Warner Bros.</a:t>
            </a:r>
          </a:p>
          <a:p>
            <a:pPr algn="r"/>
            <a:r>
              <a:rPr lang="en-US" sz="1050" dirty="0"/>
              <a:t>The use of this image does not condone or agree with any of the statements made by one J.K.R against members of the trans community</a:t>
            </a:r>
          </a:p>
        </p:txBody>
      </p:sp>
    </p:spTree>
    <p:extLst>
      <p:ext uri="{BB962C8B-B14F-4D97-AF65-F5344CB8AC3E}">
        <p14:creationId xmlns:p14="http://schemas.microsoft.com/office/powerpoint/2010/main" val="414528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C4B2-9285-3A82-AA3B-948C66F8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Working example – frame &amp;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DEF17-AF31-B563-A4B6-8E3101E56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does this directory encompass?</a:t>
            </a:r>
          </a:p>
          <a:p>
            <a:r>
              <a:rPr lang="en-US" sz="2400" dirty="0"/>
              <a:t>What “rooms” should we have?</a:t>
            </a:r>
          </a:p>
        </p:txBody>
      </p:sp>
    </p:spTree>
    <p:extLst>
      <p:ext uri="{BB962C8B-B14F-4D97-AF65-F5344CB8AC3E}">
        <p14:creationId xmlns:p14="http://schemas.microsoft.com/office/powerpoint/2010/main" val="2904774583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14053</TotalTime>
  <Words>568</Words>
  <Application>Microsoft Macintosh PowerPoint</Application>
  <PresentationFormat>Widescreen</PresentationFormat>
  <Paragraphs>95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Elephant</vt:lpstr>
      <vt:lpstr>System Font Regular</vt:lpstr>
      <vt:lpstr>Univers Condensed</vt:lpstr>
      <vt:lpstr>MimeoVTI</vt:lpstr>
      <vt:lpstr>Setting up and Managing a Bioinformatics Project</vt:lpstr>
      <vt:lpstr>Why?</vt:lpstr>
      <vt:lpstr>Benefits of a good project setup</vt:lpstr>
      <vt:lpstr>Welcome to the elaborate house analogy</vt:lpstr>
      <vt:lpstr>Think of directories like building a house…</vt:lpstr>
      <vt:lpstr>Working example – Bio247</vt:lpstr>
      <vt:lpstr>1. Frame the house</vt:lpstr>
      <vt:lpstr>2. Rooms</vt:lpstr>
      <vt:lpstr>Working example – frame &amp; rooms</vt:lpstr>
      <vt:lpstr>3. Furniture (files) </vt:lpstr>
      <vt:lpstr>Working example - files</vt:lpstr>
      <vt:lpstr>4. Blueprints (documentation)</vt:lpstr>
      <vt:lpstr>What belongs in the blueprint</vt:lpstr>
      <vt:lpstr>5. Putting additions on the house</vt:lpstr>
      <vt:lpstr>In-class activity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18</cp:revision>
  <dcterms:created xsi:type="dcterms:W3CDTF">2022-07-07T22:59:19Z</dcterms:created>
  <dcterms:modified xsi:type="dcterms:W3CDTF">2022-09-05T15:38:06Z</dcterms:modified>
</cp:coreProperties>
</file>