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0"/>
  </p:notesMasterIdLst>
  <p:sldIdLst>
    <p:sldId id="256" r:id="rId2"/>
    <p:sldId id="281" r:id="rId3"/>
    <p:sldId id="282" r:id="rId4"/>
    <p:sldId id="284" r:id="rId5"/>
    <p:sldId id="285" r:id="rId6"/>
    <p:sldId id="287" r:id="rId7"/>
    <p:sldId id="288" r:id="rId8"/>
    <p:sldId id="289" r:id="rId9"/>
    <p:sldId id="290" r:id="rId10"/>
    <p:sldId id="294" r:id="rId11"/>
    <p:sldId id="291" r:id="rId12"/>
    <p:sldId id="296" r:id="rId13"/>
    <p:sldId id="292" r:id="rId14"/>
    <p:sldId id="297" r:id="rId15"/>
    <p:sldId id="293" r:id="rId16"/>
    <p:sldId id="298" r:id="rId17"/>
    <p:sldId id="29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FF"/>
    <a:srgbClr val="FF60A5"/>
    <a:srgbClr val="FEE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0"/>
    <p:restoredTop sz="85802"/>
  </p:normalViewPr>
  <p:slideViewPr>
    <p:cSldViewPr snapToGrid="0" snapToObjects="1">
      <p:cViewPr>
        <p:scale>
          <a:sx n="80" d="100"/>
          <a:sy n="80" d="100"/>
        </p:scale>
        <p:origin x="-22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AA888-0C64-014C-812B-03850DC51C8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4BA28-E0E6-0C41-ACEC-94342D45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grep(</a:t>
            </a:r>
            <a:r>
              <a:rPr lang="en-US" dirty="0" err="1"/>
              <a:t>pattern,x</a:t>
            </a:r>
            <a:r>
              <a:rPr lang="en-US" dirty="0"/>
              <a:t>) means find locations of ”pattern” in </a:t>
            </a:r>
            <a:r>
              <a:rPr lang="en-US" u="sng" dirty="0"/>
              <a:t>x</a:t>
            </a:r>
          </a:p>
          <a:p>
            <a:r>
              <a:rPr lang="en-US" u="none" dirty="0"/>
              <a:t>Grep(“CT[CG]”, </a:t>
            </a:r>
            <a:r>
              <a:rPr lang="en-US" u="none" dirty="0" err="1"/>
              <a:t>re_sites</a:t>
            </a:r>
            <a:r>
              <a:rPr lang="en-US" u="none" dirty="0"/>
              <a:t>) brackets means regular expression. </a:t>
            </a:r>
          </a:p>
          <a:p>
            <a:r>
              <a:rPr lang="en-US" u="none" dirty="0"/>
              <a:t>[</a:t>
            </a:r>
            <a:r>
              <a:rPr lang="en-US" u="none" dirty="0" err="1"/>
              <a:t>a,b</a:t>
            </a:r>
            <a:r>
              <a:rPr lang="en-US" u="none" dirty="0"/>
              <a:t>] </a:t>
            </a:r>
            <a:r>
              <a:rPr lang="en-US" u="none" dirty="0" err="1"/>
              <a:t>meanssearch</a:t>
            </a:r>
            <a:r>
              <a:rPr lang="en-US" u="none" dirty="0"/>
              <a:t> for a-b</a:t>
            </a:r>
          </a:p>
          <a:p>
            <a:r>
              <a:rPr lang="en-US" u="none" dirty="0"/>
              <a:t>So up there it means search for “CTC” , “CTD”, “CTE” , ”CTF” , “CTG”</a:t>
            </a:r>
          </a:p>
          <a:p>
            <a:endParaRPr lang="en-US" u="none" dirty="0"/>
          </a:p>
          <a:p>
            <a:r>
              <a:rPr lang="en-US" u="none" dirty="0" err="1"/>
              <a:t>perl</a:t>
            </a:r>
            <a:r>
              <a:rPr lang="en-US" u="none" dirty="0"/>
              <a:t>=TRUE means PCRE type of regular expression is being used. </a:t>
            </a:r>
          </a:p>
          <a:p>
            <a:r>
              <a:rPr lang="en-US" u="none" dirty="0"/>
              <a:t>fixed=TRUE means no regular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4BA28-E0E6-0C41-ACEC-94342D452B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2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Indexing is searching for something with its number</a:t>
            </a:r>
          </a:p>
          <a:p>
            <a:endParaRPr lang="en-US" dirty="0"/>
          </a:p>
          <a:p>
            <a:r>
              <a:rPr lang="en-US" dirty="0"/>
              <a:t>When searching for something with a space use ` </a:t>
            </a:r>
          </a:p>
          <a:p>
            <a:r>
              <a:rPr lang="en-US" dirty="0" err="1"/>
              <a:t>df</a:t>
            </a:r>
            <a:r>
              <a:rPr lang="en-US" dirty="0"/>
              <a:t>$`First Name`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4BA28-E0E6-0C41-ACEC-94342D452B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1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4BA28-E0E6-0C41-ACEC-94342D452B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53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4BA28-E0E6-0C41-ACEC-94342D452B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9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\t is regular expression for a tab/space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4BA28-E0E6-0C41-ACEC-94342D452B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06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a new column has to have same items as existing </a:t>
            </a:r>
            <a:r>
              <a:rPr lang="en-US" dirty="0" err="1"/>
              <a:t>dataframer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4BA28-E0E6-0C41-ACEC-94342D452B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1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 is if the elements included match into the system </a:t>
            </a:r>
          </a:p>
          <a:p>
            <a:r>
              <a:rPr lang="en-US" dirty="0"/>
              <a:t>Epistemic value: how reliable the value is based on the machine reader</a:t>
            </a:r>
          </a:p>
          <a:p>
            <a:r>
              <a:rPr lang="en-US" dirty="0"/>
              <a:t>Kind: how data compares to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4BA28-E0E6-0C41-ACEC-94342D452B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15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X,z</a:t>
            </a:r>
            <a:r>
              <a:rPr lang="en-US" dirty="0"/>
              <a:t> is the names of columns you want to remove</a:t>
            </a:r>
          </a:p>
          <a:p>
            <a:endParaRPr lang="en-US" dirty="0"/>
          </a:p>
          <a:p>
            <a:r>
              <a:rPr lang="en-US" dirty="0"/>
              <a:t>Rows don’t get saved unless you assign with &lt;-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4BA28-E0E6-0C41-ACEC-94342D452B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22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Factors are vectors that store categorical values</a:t>
            </a:r>
          </a:p>
          <a:p>
            <a:r>
              <a:rPr lang="en-US" dirty="0"/>
              <a:t>Strand is DNA</a:t>
            </a:r>
          </a:p>
          <a:p>
            <a:r>
              <a:rPr lang="en-US" dirty="0"/>
              <a:t>Chromosome is numbering chromosomes str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4BA28-E0E6-0C41-ACEC-94342D452B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5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9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45DAD-DF1D-A85D-6A03-7C778BBE0F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2928"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B7981-BE03-515F-029F-0FFF3486D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6947455" cy="511127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to R-part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74D27-696C-E649-E60F-45828FB1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8898" y="663960"/>
            <a:ext cx="2063256" cy="5111271"/>
          </a:xfrm>
        </p:spPr>
        <p:txBody>
          <a:bodyPr anchor="t">
            <a:normAutofit fontScale="70000" lnSpcReduction="20000"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3400" dirty="0">
                <a:solidFill>
                  <a:srgbClr val="FFFFFF"/>
                </a:solidFill>
              </a:rPr>
              <a:t>Chapter 8</a:t>
            </a: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9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29B9-1DB7-CC64-722B-DE28271D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14" y="552782"/>
            <a:ext cx="10261600" cy="13255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dataframes</a:t>
            </a:r>
            <a:r>
              <a:rPr lang="en-US" dirty="0"/>
              <a:t> to get more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9EC70-6E43-0467-3545-F383789D9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14" y="2096199"/>
            <a:ext cx="10261600" cy="3747384"/>
          </a:xfrm>
        </p:spPr>
        <p:txBody>
          <a:bodyPr numCol="2">
            <a:normAutofit/>
          </a:bodyPr>
          <a:lstStyle/>
          <a:p>
            <a:r>
              <a:rPr lang="en-US" sz="2400" dirty="0"/>
              <a:t>Mean</a:t>
            </a:r>
          </a:p>
          <a:p>
            <a:pPr marL="228600" lvl="1" indent="0">
              <a:buNone/>
            </a:pP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mean(</a:t>
            </a:r>
            <a:r>
              <a:rPr lang="en-US" sz="22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</a:t>
            </a: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/>
              <a:t>Standard deviation</a:t>
            </a:r>
          </a:p>
          <a:p>
            <a:pPr marL="228600" lvl="1" indent="0">
              <a:buNone/>
            </a:pP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</a:t>
            </a: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28600" lvl="1" indent="0">
              <a:buNone/>
            </a:pPr>
            <a:endParaRPr lang="en-US" sz="2200" dirty="0">
              <a:solidFill>
                <a:srgbClr val="002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1" indent="0">
              <a:buNone/>
            </a:pPr>
            <a:endParaRPr lang="en-US" sz="2200" dirty="0">
              <a:solidFill>
                <a:srgbClr val="002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1" indent="0">
              <a:buNone/>
            </a:pPr>
            <a:endParaRPr lang="en-US" sz="2200" dirty="0">
              <a:solidFill>
                <a:srgbClr val="002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/>
              <a:t>Counting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good for understanding frequencies</a:t>
            </a:r>
          </a:p>
          <a:p>
            <a:pPr marL="228600" lvl="1" indent="0">
              <a:buNone/>
            </a:pP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sum(</a:t>
            </a:r>
            <a:r>
              <a:rPr lang="en-US" sz="22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df$header</a:t>
            </a: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value)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cs typeface="Consolas" panose="020B0609020204030204" pitchFamily="49" charset="0"/>
              </a:rPr>
              <a:t>Can also use </a:t>
            </a: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table()</a:t>
            </a:r>
            <a:r>
              <a:rPr lang="en-US" sz="2200" dirty="0">
                <a:cs typeface="Consolas" panose="020B0609020204030204" pitchFamily="49" charset="0"/>
              </a:rPr>
              <a:t> or </a:t>
            </a: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count() </a:t>
            </a:r>
            <a:r>
              <a:rPr lang="en-US" sz="2200" dirty="0">
                <a:cs typeface="Consolas" panose="020B0609020204030204" pitchFamily="49" charset="0"/>
              </a:rPr>
              <a:t>functions</a:t>
            </a:r>
            <a:endParaRPr lang="en-US" sz="2000" dirty="0">
              <a:cs typeface="Consolas" panose="020B0609020204030204" pitchFamily="49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sz="20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table() </a:t>
            </a:r>
            <a:r>
              <a:rPr lang="en-US" sz="2000" dirty="0">
                <a:cs typeface="Consolas" panose="020B0609020204030204" pitchFamily="49" charset="0"/>
              </a:rPr>
              <a:t>good for counting </a:t>
            </a:r>
            <a:r>
              <a:rPr lang="en-US" sz="2000" i="1" dirty="0">
                <a:cs typeface="Consolas" panose="020B0609020204030204" pitchFamily="49" charset="0"/>
              </a:rPr>
              <a:t>everything</a:t>
            </a:r>
            <a:endParaRPr lang="en-US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60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7FB1-1B3B-3F3C-9042-C9A86B10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Mean and </a:t>
            </a:r>
            <a:r>
              <a:rPr lang="en-US" dirty="0" err="1"/>
              <a:t>Stddev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E985-45E5-24A2-C064-28B5649C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the mean and standard deviation of the Total Scores in this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Also find out how many unique papers were used to create this set</a:t>
            </a:r>
          </a:p>
          <a:p>
            <a:pPr lvl="1"/>
            <a:r>
              <a:rPr lang="en-US" sz="2000" dirty="0"/>
              <a:t>Papers are represented by their PMCID</a:t>
            </a:r>
          </a:p>
          <a:p>
            <a:pPr lvl="1"/>
            <a:r>
              <a:rPr lang="en-US" sz="2000" dirty="0"/>
              <a:t>You can get a vector of </a:t>
            </a:r>
            <a:r>
              <a:rPr lang="en-US" sz="2000" i="1" dirty="0"/>
              <a:t>all</a:t>
            </a:r>
            <a:r>
              <a:rPr lang="en-US" sz="2000" dirty="0"/>
              <a:t> PMCIDs, but how would you get just the unique ones? (hint: you’ll have to google it!)</a:t>
            </a:r>
          </a:p>
        </p:txBody>
      </p:sp>
    </p:spTree>
    <p:extLst>
      <p:ext uri="{BB962C8B-B14F-4D97-AF65-F5344CB8AC3E}">
        <p14:creationId xmlns:p14="http://schemas.microsoft.com/office/powerpoint/2010/main" val="326815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E52B-E257-3DCA-5957-BF4CEF33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D572-B250-F5B9-E06B-5DEB20902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Sometimes, you want to add more data to a </a:t>
            </a:r>
            <a:r>
              <a:rPr lang="en-US" sz="2400" dirty="0" err="1"/>
              <a:t>dataframe</a:t>
            </a:r>
            <a:r>
              <a:rPr lang="en-US" sz="2400" dirty="0"/>
              <a:t>, based on calculations:</a:t>
            </a:r>
          </a:p>
          <a:p>
            <a:pPr lvl="1"/>
            <a:r>
              <a:rPr lang="en-US" sz="2000" dirty="0"/>
              <a:t>Adding/multiplying/subtracting/dividing 2 column</a:t>
            </a:r>
          </a:p>
          <a:p>
            <a:r>
              <a:rPr lang="en-US" sz="2400" dirty="0"/>
              <a:t>You can do this by vectorization</a:t>
            </a:r>
          </a:p>
          <a:p>
            <a:r>
              <a:rPr lang="en-US" sz="2400" dirty="0"/>
              <a:t>Then, define a new column just like a variable:</a:t>
            </a:r>
          </a:p>
          <a:p>
            <a:pPr marL="228600" lvl="1" indent="0">
              <a:buNone/>
            </a:pP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df$header</a:t>
            </a: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2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new_col</a:t>
            </a:r>
            <a:endParaRPr lang="en-US" sz="2200" dirty="0">
              <a:solidFill>
                <a:srgbClr val="002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12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76B1-31BA-2391-9EE1-536F1A82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578EB-D953-9C26-0A56-1001E7322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Pretend the Total Score column doesn’t exist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have Evidence Scores, Kind Scores, Match Scores, Epistemic Value</a:t>
            </a:r>
          </a:p>
          <a:p>
            <a:pPr lvl="1"/>
            <a:r>
              <a:rPr lang="en-US" sz="2000" dirty="0"/>
              <a:t>Evidence – how many times found</a:t>
            </a:r>
          </a:p>
          <a:p>
            <a:pPr lvl="1"/>
            <a:r>
              <a:rPr lang="en-US" sz="2000" dirty="0"/>
              <a:t>Match – how the molecules compare</a:t>
            </a:r>
          </a:p>
          <a:p>
            <a:pPr lvl="1"/>
            <a:r>
              <a:rPr lang="en-US" sz="2000" dirty="0"/>
              <a:t>Kind – how the interaction compares</a:t>
            </a:r>
          </a:p>
          <a:p>
            <a:pPr lvl="1"/>
            <a:r>
              <a:rPr lang="en-US" sz="2000" dirty="0"/>
              <a:t>Epistemic – believability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I’m telling you that Total Score = (Kind+(Evidence*Match))*Epistemic</a:t>
            </a:r>
          </a:p>
        </p:txBody>
      </p:sp>
    </p:spTree>
    <p:extLst>
      <p:ext uri="{BB962C8B-B14F-4D97-AF65-F5344CB8AC3E}">
        <p14:creationId xmlns:p14="http://schemas.microsoft.com/office/powerpoint/2010/main" val="299731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6AB2-C3F0-E550-9B31-B93E277B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5245-22AF-6B03-F27C-F6735EC7B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71" y="1727200"/>
            <a:ext cx="9749677" cy="4441371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Sometimes you don’t need everything in the file</a:t>
            </a:r>
          </a:p>
          <a:p>
            <a:r>
              <a:rPr lang="en-US" sz="2600" b="1" dirty="0"/>
              <a:t>DATA IS READ-ONLY</a:t>
            </a:r>
            <a:r>
              <a:rPr lang="en-US" sz="2600" dirty="0"/>
              <a:t>, but </a:t>
            </a:r>
            <a:r>
              <a:rPr lang="en-US" sz="2600" dirty="0" err="1"/>
              <a:t>dataframes</a:t>
            </a:r>
            <a:r>
              <a:rPr lang="en-US" sz="2600" dirty="0"/>
              <a:t> are not</a:t>
            </a:r>
          </a:p>
          <a:p>
            <a:r>
              <a:rPr lang="en-US" sz="2600" dirty="0"/>
              <a:t>2 ways to delete columns:</a:t>
            </a:r>
          </a:p>
          <a:p>
            <a:pPr marL="228600" lvl="1" indent="0">
              <a:buNone/>
            </a:pP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subset(</a:t>
            </a:r>
            <a:r>
              <a:rPr lang="en-US" sz="22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select = -c(</a:t>
            </a:r>
            <a:r>
              <a:rPr lang="en-US" sz="22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x,z</a:t>
            </a: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2200" dirty="0">
                <a:solidFill>
                  <a:srgbClr val="002BFF"/>
                </a:solidFill>
                <a:cs typeface="Consolas" panose="020B0609020204030204" pitchFamily="49" charset="0"/>
              </a:rPr>
            </a:br>
            <a:r>
              <a:rPr lang="en-US" sz="2200" dirty="0" err="1">
                <a:cs typeface="Consolas" panose="020B0609020204030204" pitchFamily="49" charset="0"/>
              </a:rPr>
              <a:t>x,z</a:t>
            </a:r>
            <a:r>
              <a:rPr lang="en-US" sz="2200" dirty="0">
                <a:cs typeface="Consolas" panose="020B0609020204030204" pitchFamily="49" charset="0"/>
              </a:rPr>
              <a:t> are names of columns to remove</a:t>
            </a:r>
            <a:br>
              <a:rPr lang="en-US" sz="2200" dirty="0">
                <a:cs typeface="Consolas" panose="020B0609020204030204" pitchFamily="49" charset="0"/>
              </a:rPr>
            </a:b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 </a:t>
            </a:r>
            <a:r>
              <a:rPr lang="en-US" sz="22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2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[,!(names(</a:t>
            </a:r>
            <a:r>
              <a:rPr lang="en-US" sz="22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%in% c("</a:t>
            </a:r>
            <a:r>
              <a:rPr lang="en-US" sz="22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x","z</a:t>
            </a: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"))]</a:t>
            </a:r>
          </a:p>
          <a:p>
            <a:r>
              <a:rPr lang="en-US" sz="2600" dirty="0"/>
              <a:t>2 ways to subset rows:</a:t>
            </a:r>
            <a:br>
              <a:rPr lang="en-US" sz="2400" dirty="0"/>
            </a:b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[c(1, 5, 7),]</a:t>
            </a:r>
            <a:b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[1:5,]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558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0777-7EA5-1D4C-0B74-B71D2F20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9B42-2A88-44EB-C326-FFE2C2DFF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43" y="2096199"/>
            <a:ext cx="10072913" cy="37473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decide that the locations, cell type, organism, etc. is getting in the way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also decide you only want the top 100 scored interactions (remember when we first opened the file it was sorted highest to lowest score)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989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027C-F23D-4243-8AC0-33859FA3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new </a:t>
            </a:r>
            <a:r>
              <a:rPr lang="en-US" dirty="0" err="1"/>
              <a:t>dataframe</a:t>
            </a:r>
            <a:r>
              <a:rPr lang="en-US" dirty="0"/>
              <a:t> to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AE0B0-41CE-C071-BCD5-B8551C172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Very simple and straightforward:</a:t>
            </a:r>
            <a:br>
              <a:rPr lang="en-US" sz="2400" dirty="0"/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write.csv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“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filename.csv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r>
              <a:rPr lang="en-US" sz="2400" dirty="0">
                <a:cs typeface="Consolas" panose="020B0609020204030204" pitchFamily="49" charset="0"/>
              </a:rPr>
              <a:t>Go ahead and write your created </a:t>
            </a:r>
            <a:r>
              <a:rPr lang="en-US" sz="2400" dirty="0" err="1">
                <a:cs typeface="Consolas" panose="020B0609020204030204" pitchFamily="49" charset="0"/>
              </a:rPr>
              <a:t>dataframe</a:t>
            </a:r>
            <a:r>
              <a:rPr lang="en-US" sz="2400" dirty="0">
                <a:cs typeface="Consolas" panose="020B0609020204030204" pitchFamily="49" charset="0"/>
              </a:rPr>
              <a:t> to file, and open the CSV from your computer</a:t>
            </a:r>
          </a:p>
        </p:txBody>
      </p:sp>
    </p:spTree>
    <p:extLst>
      <p:ext uri="{BB962C8B-B14F-4D97-AF65-F5344CB8AC3E}">
        <p14:creationId xmlns:p14="http://schemas.microsoft.com/office/powerpoint/2010/main" val="194275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7B56-1160-1566-494E-B03706E1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41BF-8266-78AD-6A3A-B5E16D13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538514"/>
            <a:ext cx="9489000" cy="43050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Special Type of vector that stores “categorical values”</a:t>
            </a:r>
          </a:p>
          <a:p>
            <a:r>
              <a:rPr lang="en-US" dirty="0"/>
              <a:t>Types of factors:</a:t>
            </a:r>
          </a:p>
          <a:p>
            <a:pPr lvl="1"/>
            <a:r>
              <a:rPr lang="en-US" dirty="0"/>
              <a:t>categorical: </a:t>
            </a: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c(”</a:t>
            </a:r>
            <a:r>
              <a:rPr lang="en-US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high”,”medium”,”low</a:t>
            </a: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pPr lvl="1"/>
            <a:r>
              <a:rPr lang="en-US" dirty="0"/>
              <a:t>strand:</a:t>
            </a: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c(“</a:t>
            </a:r>
            <a:r>
              <a:rPr lang="en-US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forward”,”reverse</a:t>
            </a: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pPr lvl="1"/>
            <a:r>
              <a:rPr lang="en-US" dirty="0"/>
              <a:t>chromosome: </a:t>
            </a: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c(“ch1”,”ch2”,…)</a:t>
            </a:r>
          </a:p>
          <a:p>
            <a:r>
              <a:rPr lang="en-US" dirty="0"/>
              <a:t>Shows you vector values </a:t>
            </a:r>
            <a:r>
              <a:rPr lang="en-US" i="1" dirty="0"/>
              <a:t>and</a:t>
            </a:r>
            <a:r>
              <a:rPr lang="en-US" dirty="0"/>
              <a:t> categories (levels)</a:t>
            </a:r>
          </a:p>
          <a:p>
            <a:r>
              <a:rPr lang="en-US" dirty="0"/>
              <a:t>Can add categories even if not in data</a:t>
            </a:r>
          </a:p>
          <a:p>
            <a:r>
              <a:rPr lang="en-US" dirty="0"/>
              <a:t>Can present as a table</a:t>
            </a:r>
          </a:p>
          <a:p>
            <a:r>
              <a:rPr lang="en-US" dirty="0"/>
              <a:t>Can be represented as discrete values representing their level: </a:t>
            </a: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c(0,1,2)</a:t>
            </a:r>
          </a:p>
        </p:txBody>
      </p:sp>
    </p:spTree>
    <p:extLst>
      <p:ext uri="{BB962C8B-B14F-4D97-AF65-F5344CB8AC3E}">
        <p14:creationId xmlns:p14="http://schemas.microsoft.com/office/powerpoint/2010/main" val="565195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AF4A-31F1-D235-1524-314B3D52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14271-49A7-350E-91DF-3F2DE5F5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Be able to upload spreadsheet (.xlsx, .csv, .</a:t>
            </a:r>
            <a:r>
              <a:rPr lang="en-US" dirty="0" err="1"/>
              <a:t>tsv</a:t>
            </a:r>
            <a:r>
              <a:rPr lang="en-US" dirty="0"/>
              <a:t>, .txt) to </a:t>
            </a:r>
            <a:r>
              <a:rPr lang="en-US" dirty="0" err="1"/>
              <a:t>Rstudio</a:t>
            </a:r>
            <a:r>
              <a:rPr lang="en-US" dirty="0"/>
              <a:t> as a </a:t>
            </a:r>
            <a:r>
              <a:rPr lang="en-US" dirty="0" err="1"/>
              <a:t>dataframe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 able to access the rows/</a:t>
            </a:r>
            <a:r>
              <a:rPr lang="en-US" dirty="0" err="1"/>
              <a:t>colums</a:t>
            </a:r>
            <a:r>
              <a:rPr lang="en-US" dirty="0"/>
              <a:t> of a </a:t>
            </a:r>
            <a:r>
              <a:rPr lang="en-US" dirty="0" err="1"/>
              <a:t>dataframe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 able to calculate the mean and standard deviation of </a:t>
            </a:r>
            <a:r>
              <a:rPr lang="en-US" dirty="0" err="1"/>
              <a:t>dataframe</a:t>
            </a:r>
            <a:r>
              <a:rPr lang="en-US" dirty="0"/>
              <a:t>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vectorization on </a:t>
            </a:r>
            <a:r>
              <a:rPr lang="en-US" dirty="0" err="1"/>
              <a:t>dataframe</a:t>
            </a:r>
            <a:r>
              <a:rPr lang="en-US" dirty="0"/>
              <a:t>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Add/delete columns/rows to </a:t>
            </a:r>
            <a:r>
              <a:rPr lang="en-US" dirty="0" err="1"/>
              <a:t>dataframes</a:t>
            </a:r>
            <a:r>
              <a:rPr lang="en-US" dirty="0"/>
              <a:t> and create subsets of </a:t>
            </a:r>
            <a:r>
              <a:rPr lang="en-US" dirty="0" err="1"/>
              <a:t>dataframes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</a:t>
            </a:r>
            <a:r>
              <a:rPr lang="en-US" dirty="0" err="1"/>
              <a:t>dataframe</a:t>
            </a:r>
            <a:r>
              <a:rPr lang="en-US" dirty="0"/>
              <a:t> to file</a:t>
            </a:r>
          </a:p>
        </p:txBody>
      </p:sp>
    </p:spTree>
    <p:extLst>
      <p:ext uri="{BB962C8B-B14F-4D97-AF65-F5344CB8AC3E}">
        <p14:creationId xmlns:p14="http://schemas.microsoft.com/office/powerpoint/2010/main" val="279552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5DEB-F752-09D2-FDD5-589462CC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750F-828B-B2DF-EA97-0B3950D0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TL;DR – how R represents spreadsheets</a:t>
            </a:r>
          </a:p>
          <a:p>
            <a:r>
              <a:rPr lang="en-US" sz="2400" dirty="0"/>
              <a:t>Can be imported from file or user defined</a:t>
            </a:r>
          </a:p>
          <a:p>
            <a:r>
              <a:rPr lang="en-US" sz="2400" dirty="0"/>
              <a:t>Can perform operations on large datasets at once</a:t>
            </a:r>
          </a:p>
        </p:txBody>
      </p:sp>
    </p:spTree>
    <p:extLst>
      <p:ext uri="{BB962C8B-B14F-4D97-AF65-F5344CB8AC3E}">
        <p14:creationId xmlns:p14="http://schemas.microsoft.com/office/powerpoint/2010/main" val="67499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B9B8-AF58-4E36-9B81-06364139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0C5A2C-810A-845D-8168-15D050959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826392"/>
              </p:ext>
            </p:extLst>
          </p:nvPr>
        </p:nvGraphicFramePr>
        <p:xfrm>
          <a:off x="1880629" y="1631602"/>
          <a:ext cx="74102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3008295547"/>
                    </a:ext>
                  </a:extLst>
                </a:gridCol>
                <a:gridCol w="3162829">
                  <a:extLst>
                    <a:ext uri="{9D8B030D-6E8A-4147-A177-3AD203B41FA5}">
                      <a16:colId xmlns:a16="http://schemas.microsoft.com/office/drawing/2014/main" val="3187612810"/>
                    </a:ext>
                  </a:extLst>
                </a:gridCol>
                <a:gridCol w="3162829">
                  <a:extLst>
                    <a:ext uri="{9D8B030D-6E8A-4147-A177-3AD203B41FA5}">
                      <a16:colId xmlns:a16="http://schemas.microsoft.com/office/drawing/2014/main" val="2071084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4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Korra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7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6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83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Asmai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3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Tenzin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997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97C2E2-DC23-FC91-65B0-EA94AB7B0A21}"/>
              </a:ext>
            </a:extLst>
          </p:cNvPr>
          <p:cNvSpPr txBox="1"/>
          <p:nvPr/>
        </p:nvSpPr>
        <p:spPr>
          <a:xfrm>
            <a:off x="841248" y="3965966"/>
            <a:ext cx="90204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 &lt;- c(“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Korra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”,”Bolin”,”Mako”,”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Asami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”,”Tenzin”)</a:t>
            </a:r>
          </a:p>
          <a:p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House &lt;- c(“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Water”,”Earth”,”Fire”,”Tech”,”Air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Score &lt;- c(7,9,4,6,7)</a:t>
            </a:r>
          </a:p>
          <a:p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Name,House,Score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print(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103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2A7F-521E-CBE3-4E4E-4D3EE1B3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A945-EECF-1944-C5B1-FCFC73740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727200"/>
            <a:ext cx="9489000" cy="411638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Referencing column</a:t>
            </a:r>
            <a:br>
              <a:rPr lang="en-US" sz="2400" dirty="0"/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[,1]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df$Name</a:t>
            </a:r>
            <a:endParaRPr lang="en-US" sz="2400" dirty="0">
              <a:solidFill>
                <a:srgbClr val="002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/>
              <a:t>Referencing row</a:t>
            </a:r>
            <a:br>
              <a:rPr lang="en-US" sz="2400" dirty="0"/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[2,]</a:t>
            </a:r>
          </a:p>
          <a:p>
            <a:r>
              <a:rPr lang="en-US" sz="2400" dirty="0"/>
              <a:t>Referencing cell</a:t>
            </a:r>
            <a:br>
              <a:rPr lang="en-US" sz="2400" dirty="0"/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[4,3]</a:t>
            </a:r>
          </a:p>
          <a:p>
            <a:r>
              <a:rPr lang="en-US" sz="2400" dirty="0">
                <a:cs typeface="Consolas" panose="020B0609020204030204" pitchFamily="49" charset="0"/>
              </a:rPr>
              <a:t>Returning structure of </a:t>
            </a:r>
            <a:r>
              <a:rPr lang="en-US" sz="2400" dirty="0" err="1">
                <a:cs typeface="Consolas" panose="020B0609020204030204" pitchFamily="49" charset="0"/>
              </a:rPr>
              <a:t>dataframe</a:t>
            </a:r>
            <a:r>
              <a:rPr lang="en-US" sz="2400" dirty="0">
                <a:cs typeface="Consolas" panose="020B0609020204030204" pitchFamily="49" charset="0"/>
              </a:rPr>
              <a:t>: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29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D638-189F-F39D-6620-9C3C2FD6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you can do with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A43F-6308-4F03-A35B-564B9F73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Run statistical analysis (mean, median, mode, standard deviation, etc.)</a:t>
            </a:r>
          </a:p>
          <a:p>
            <a:r>
              <a:rPr lang="en-US" sz="2400" dirty="0"/>
              <a:t>Categorize data</a:t>
            </a:r>
          </a:p>
          <a:p>
            <a:r>
              <a:rPr lang="en-US" sz="2400" dirty="0"/>
              <a:t>Create figures/charts</a:t>
            </a:r>
          </a:p>
          <a:p>
            <a:r>
              <a:rPr lang="en-US" sz="2400" dirty="0"/>
              <a:t>Generate trendlines</a:t>
            </a:r>
          </a:p>
        </p:txBody>
      </p:sp>
    </p:spTree>
    <p:extLst>
      <p:ext uri="{BB962C8B-B14F-4D97-AF65-F5344CB8AC3E}">
        <p14:creationId xmlns:p14="http://schemas.microsoft.com/office/powerpoint/2010/main" val="345575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219-46F0-11E5-3769-FDE247B1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spreadsheet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5E0EC-B6EA-E18B-4894-7154A619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Comma-separated file (.csv, .txt)</a:t>
            </a:r>
          </a:p>
          <a:p>
            <a:pPr lvl="1"/>
            <a:r>
              <a:rPr lang="en-US" dirty="0"/>
              <a:t>Instead of rows/columns, lines of data are separated by comma</a:t>
            </a:r>
          </a:p>
          <a:p>
            <a:r>
              <a:rPr lang="en-US" dirty="0"/>
              <a:t>Tab-separated file (.</a:t>
            </a:r>
            <a:r>
              <a:rPr lang="en-US" dirty="0" err="1"/>
              <a:t>tsv</a:t>
            </a:r>
            <a:r>
              <a:rPr lang="en-US" dirty="0"/>
              <a:t>, .txt)</a:t>
            </a:r>
          </a:p>
          <a:p>
            <a:pPr lvl="1"/>
            <a:r>
              <a:rPr lang="en-US" dirty="0"/>
              <a:t>Instead of commas, data are separated by whitespace “ “</a:t>
            </a:r>
          </a:p>
          <a:p>
            <a:pPr lvl="1"/>
            <a:r>
              <a:rPr lang="en-US" dirty="0"/>
              <a:t>Helpful when data is long, complicated strings (DNA seq), but not helpful for regular text</a:t>
            </a:r>
          </a:p>
          <a:p>
            <a:r>
              <a:rPr lang="en-US" dirty="0"/>
              <a:t>Excel spreadsheet (.xlsx, .</a:t>
            </a:r>
            <a:r>
              <a:rPr lang="en-US" dirty="0" err="1"/>
              <a:t>xls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Built-in formatting to make data more reader-friendly</a:t>
            </a:r>
          </a:p>
        </p:txBody>
      </p:sp>
    </p:spTree>
    <p:extLst>
      <p:ext uri="{BB962C8B-B14F-4D97-AF65-F5344CB8AC3E}">
        <p14:creationId xmlns:p14="http://schemas.microsoft.com/office/powerpoint/2010/main" val="42543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5C30-B16A-0677-8358-BD36AEE5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27" y="222602"/>
            <a:ext cx="9489000" cy="953288"/>
          </a:xfrm>
        </p:spPr>
        <p:txBody>
          <a:bodyPr>
            <a:normAutofit/>
          </a:bodyPr>
          <a:lstStyle/>
          <a:p>
            <a:r>
              <a:rPr lang="en-US" sz="4000" dirty="0"/>
              <a:t>Uploading spreadsheets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8448-4A50-3DEA-3D91-8361619C5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3" y="1175890"/>
            <a:ext cx="10392229" cy="49828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CSV</a:t>
            </a:r>
          </a:p>
          <a:p>
            <a:pPr marL="228600" lvl="1" indent="0">
              <a:buNone/>
            </a:pP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(file=“</a:t>
            </a:r>
            <a:r>
              <a:rPr lang="en-US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filename.csv</a:t>
            </a: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</a:t>
            </a:r>
            <a:r>
              <a:rPr lang="en-US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=“,”, header=TRUE)</a:t>
            </a:r>
          </a:p>
          <a:p>
            <a:pPr marL="228600" lvl="1" indent="0">
              <a:buNone/>
            </a:pP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(file=“</a:t>
            </a:r>
            <a:r>
              <a:rPr lang="en-US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filename.csv</a:t>
            </a: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</a:t>
            </a:r>
            <a:r>
              <a:rPr lang="en-US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=“,”, header=TRUE)</a:t>
            </a:r>
          </a:p>
          <a:p>
            <a:pPr marL="228600" lvl="1" indent="0">
              <a:buNone/>
            </a:pPr>
            <a:r>
              <a:rPr lang="en-US" dirty="0" err="1"/>
              <a:t>sep</a:t>
            </a:r>
            <a:r>
              <a:rPr lang="en-US" dirty="0"/>
              <a:t> = ’separator’</a:t>
            </a:r>
            <a:br>
              <a:rPr lang="en-US" dirty="0"/>
            </a:br>
            <a:r>
              <a:rPr lang="en-US" dirty="0"/>
              <a:t>header = whether or not there is a header in the data 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Or just use import module of RStudio</a:t>
            </a:r>
          </a:p>
          <a:p>
            <a:r>
              <a:rPr lang="en-US" dirty="0"/>
              <a:t>TSV</a:t>
            </a:r>
          </a:p>
          <a:p>
            <a:pPr marL="228600" lvl="1" indent="0">
              <a:buNone/>
            </a:pP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(file=“filename.csv”,</a:t>
            </a:r>
            <a:r>
              <a:rPr lang="en-US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=“\</a:t>
            </a:r>
            <a:r>
              <a:rPr lang="en-US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t”,header</a:t>
            </a: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</a:p>
          <a:p>
            <a:r>
              <a:rPr lang="en-US" dirty="0"/>
              <a:t>Excel</a:t>
            </a:r>
          </a:p>
          <a:p>
            <a:pPr marL="228600" lvl="1" indent="0">
              <a:buNone/>
            </a:pP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readxl</a:t>
            </a: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b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</a:t>
            </a:r>
            <a:r>
              <a:rPr lang="en-US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readxl</a:t>
            </a: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read_excel(“</a:t>
            </a:r>
            <a:r>
              <a:rPr lang="en-US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filename.xlsx</a:t>
            </a: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258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DA32-9B28-3A24-CB68-C7F03B1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790613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0D5E-AEFE-D4EA-972A-3811383C1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43" y="1367111"/>
            <a:ext cx="10247085" cy="3747384"/>
          </a:xfrm>
        </p:spPr>
        <p:txBody>
          <a:bodyPr lIns="0" rIns="0">
            <a:normAutofit/>
          </a:bodyPr>
          <a:lstStyle/>
          <a:p>
            <a:r>
              <a:rPr lang="en-US" sz="2400" dirty="0"/>
              <a:t>Under BIO247 </a:t>
            </a:r>
            <a:r>
              <a:rPr lang="en-US" sz="2400" dirty="0">
                <a:sym typeface="Wingdings" pitchFamily="2" charset="2"/>
              </a:rPr>
              <a:t> Resources  Lecture Slides you will find file </a:t>
            </a:r>
            <a:r>
              <a:rPr lang="en-US" sz="2400" i="1" dirty="0" err="1">
                <a:sym typeface="Wingdings" pitchFamily="2" charset="2"/>
              </a:rPr>
              <a:t>Test_V_output.csv</a:t>
            </a:r>
            <a:endParaRPr lang="en-US" sz="2400" i="1" dirty="0">
              <a:sym typeface="Wingdings" pitchFamily="2" charset="2"/>
            </a:endParaRPr>
          </a:p>
          <a:p>
            <a:r>
              <a:rPr lang="en-US" sz="2400" dirty="0"/>
              <a:t>This file contains judged and scored molecular interactions, as they relate to a model of the 133-Skel Melanoma System</a:t>
            </a:r>
          </a:p>
          <a:p>
            <a:r>
              <a:rPr lang="en-US" sz="2400" dirty="0"/>
              <a:t>They are judged on their usefulness, and this judgement is represented by a multi-level numeric score</a:t>
            </a:r>
          </a:p>
          <a:p>
            <a:r>
              <a:rPr lang="en-US" sz="2400" dirty="0">
                <a:solidFill>
                  <a:srgbClr val="00B050"/>
                </a:solidFill>
              </a:rPr>
              <a:t>What kind of information is included in this output?</a:t>
            </a:r>
          </a:p>
          <a:p>
            <a:endParaRPr lang="en-US" sz="2400" i="1" dirty="0">
              <a:sym typeface="Wingdings" pitchFamily="2" charset="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D6BDDC-BAF6-4E88-3CDA-8CAB2DC0734F}"/>
              </a:ext>
            </a:extLst>
          </p:cNvPr>
          <p:cNvGrpSpPr/>
          <p:nvPr/>
        </p:nvGrpSpPr>
        <p:grpSpPr>
          <a:xfrm>
            <a:off x="4266010" y="5114495"/>
            <a:ext cx="2639476" cy="729088"/>
            <a:chOff x="5606363" y="2724518"/>
            <a:chExt cx="2639476" cy="7290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A9ABEC-7CD9-9D3F-82D5-724E0AF21961}"/>
                </a:ext>
              </a:extLst>
            </p:cNvPr>
            <p:cNvGrpSpPr/>
            <p:nvPr/>
          </p:nvGrpSpPr>
          <p:grpSpPr>
            <a:xfrm>
              <a:off x="5606363" y="2767410"/>
              <a:ext cx="2639476" cy="686196"/>
              <a:chOff x="1230734" y="3746104"/>
              <a:chExt cx="2639476" cy="686196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D861700-D461-E8E5-D900-DE777AF21A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30734" y="3746104"/>
                <a:ext cx="914400" cy="685800"/>
              </a:xfrm>
              <a:prstGeom prst="roundRect">
                <a:avLst/>
              </a:prstGeom>
              <a:solidFill>
                <a:srgbClr val="9AD1D3"/>
              </a:solidFill>
              <a:ln>
                <a:solidFill>
                  <a:srgbClr val="9AD1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source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sz="1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957553B-ADBE-E67F-71D6-E3A8918E577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55810" y="3746500"/>
                <a:ext cx="914400" cy="685800"/>
              </a:xfrm>
              <a:prstGeom prst="roundRect">
                <a:avLst/>
              </a:prstGeom>
              <a:solidFill>
                <a:srgbClr val="9AD1D3"/>
              </a:solidFill>
              <a:ln>
                <a:solidFill>
                  <a:srgbClr val="9AD1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target</a:t>
                </a:r>
              </a:p>
              <a:p>
                <a:pPr algn="ctr"/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5F50690-063F-6D2D-6A8A-CD7290DF8C21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2145134" y="4089004"/>
                <a:ext cx="810676" cy="396"/>
              </a:xfrm>
              <a:prstGeom prst="straightConnector1">
                <a:avLst/>
              </a:prstGeom>
              <a:ln w="3810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FF8110-82B2-605F-AE38-7800C4646AB9}"/>
                </a:ext>
              </a:extLst>
            </p:cNvPr>
            <p:cNvSpPr txBox="1"/>
            <p:nvPr/>
          </p:nvSpPr>
          <p:spPr>
            <a:xfrm>
              <a:off x="6682520" y="2724518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90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9119-A53C-F8A3-2964-EBAE8CF2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Rows &amp; Columns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A482-0AF3-C91C-2C70-14BFB41CF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Upload </a:t>
            </a:r>
            <a:r>
              <a:rPr lang="en-US" sz="2400" i="1" dirty="0" err="1"/>
              <a:t>Test_V_output.csv</a:t>
            </a:r>
            <a:r>
              <a:rPr lang="en-US" sz="2400" i="1" dirty="0"/>
              <a:t> </a:t>
            </a:r>
            <a:r>
              <a:rPr lang="en-US" sz="2400" dirty="0"/>
              <a:t>to RStudio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the Total Scores, and save it into a vector called </a:t>
            </a:r>
            <a:r>
              <a:rPr lang="en-US" sz="2400" dirty="0" err="1"/>
              <a:t>tot_score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Choose a row in the </a:t>
            </a:r>
            <a:r>
              <a:rPr lang="en-US" sz="2400" dirty="0" err="1"/>
              <a:t>dataframe</a:t>
            </a:r>
            <a:r>
              <a:rPr lang="en-US" sz="2400" dirty="0"/>
              <a:t> (any row, could be your favorite number row)</a:t>
            </a:r>
            <a:br>
              <a:rPr lang="en-US" sz="2400" dirty="0"/>
            </a:br>
            <a:r>
              <a:rPr lang="en-US" sz="2400" dirty="0"/>
              <a:t>Find the molecules involved in that interaction, and find its Total Score</a:t>
            </a:r>
          </a:p>
        </p:txBody>
      </p:sp>
    </p:spTree>
    <p:extLst>
      <p:ext uri="{BB962C8B-B14F-4D97-AF65-F5344CB8AC3E}">
        <p14:creationId xmlns:p14="http://schemas.microsoft.com/office/powerpoint/2010/main" val="144241721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4A27B"/>
      </a:accent2>
      <a:accent3>
        <a:srgbClr val="A2A77E"/>
      </a:accent3>
      <a:accent4>
        <a:srgbClr val="8EAA74"/>
      </a:accent4>
      <a:accent5>
        <a:srgbClr val="84AB82"/>
      </a:accent5>
      <a:accent6>
        <a:srgbClr val="77AE8B"/>
      </a:accent6>
      <a:hlink>
        <a:srgbClr val="5D8A9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44925</TotalTime>
  <Words>1248</Words>
  <Application>Microsoft Macintosh PowerPoint</Application>
  <PresentationFormat>Widescreen</PresentationFormat>
  <Paragraphs>179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Narrow</vt:lpstr>
      <vt:lpstr>Calibri</vt:lpstr>
      <vt:lpstr>Consolas</vt:lpstr>
      <vt:lpstr>Courier New</vt:lpstr>
      <vt:lpstr>Elephant</vt:lpstr>
      <vt:lpstr>Times New Roman</vt:lpstr>
      <vt:lpstr>Univers Condensed</vt:lpstr>
      <vt:lpstr>Wingdings</vt:lpstr>
      <vt:lpstr>MimeoVTI</vt:lpstr>
      <vt:lpstr>Introduction to R-part 2</vt:lpstr>
      <vt:lpstr>Dataframes</vt:lpstr>
      <vt:lpstr>Example</vt:lpstr>
      <vt:lpstr>Indexing Dataframes</vt:lpstr>
      <vt:lpstr>Things you can do with dataframes</vt:lpstr>
      <vt:lpstr>Types of spreadsheet files</vt:lpstr>
      <vt:lpstr>Uploading spreadsheets</vt:lpstr>
      <vt:lpstr>Practice</vt:lpstr>
      <vt:lpstr>Exercise 1: Rows &amp; Columns </vt:lpstr>
      <vt:lpstr>Using dataframes to get more data</vt:lpstr>
      <vt:lpstr>Exercise 2: Mean and Stddev</vt:lpstr>
      <vt:lpstr>Adding Data</vt:lpstr>
      <vt:lpstr>Exercise 3: Vectorization</vt:lpstr>
      <vt:lpstr>Deleting Data</vt:lpstr>
      <vt:lpstr>Exercise 4: Subsets</vt:lpstr>
      <vt:lpstr>Saving new dataframe to file</vt:lpstr>
      <vt:lpstr>Factors</vt:lpstr>
      <vt:lpstr>Learning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Ideology: Data Skills, Robust and Reproducible Bioinformatics</dc:title>
  <dc:creator>Hansen, Casey Elizabeth</dc:creator>
  <cp:lastModifiedBy>Nagendra Anirudh Dhanikonda</cp:lastModifiedBy>
  <cp:revision>43</cp:revision>
  <dcterms:created xsi:type="dcterms:W3CDTF">2022-07-07T22:59:19Z</dcterms:created>
  <dcterms:modified xsi:type="dcterms:W3CDTF">2022-09-15T15:58:10Z</dcterms:modified>
</cp:coreProperties>
</file>