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43"/>
    <p:restoredTop sz="90722"/>
  </p:normalViewPr>
  <p:slideViewPr>
    <p:cSldViewPr snapToGrid="0" snapToObjects="1">
      <p:cViewPr varScale="1">
        <p:scale>
          <a:sx n="104" d="100"/>
          <a:sy n="104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EBC5-EC3D-4F48-930D-C3B06B0C32CB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E1648-410E-5F43-A03E-67B2400D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E1648-410E-5F43-A03E-67B2400DB7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00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Export, save as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E1648-410E-5F43-A03E-67B2400DB7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5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9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10/24/22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10/24/22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a5AOyEDJq8?start=15&amp;feature=oemb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45DAD-DF1D-A85D-6A03-7C778BBE0F82}"/>
              </a:ext>
            </a:extLst>
          </p:cNvPr>
          <p:cNvPicPr>
            <a:picLocks noChangeAspect="1"/>
          </p:cNvPicPr>
          <p:nvPr/>
        </p:nvPicPr>
        <p:blipFill rotWithShape="1">
          <a:blip>
            <a:alphaModFix amt="40000"/>
          </a:blip>
          <a:srcRect t="12928"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B7981-BE03-515F-029F-0FFF3486D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744" y="663960"/>
            <a:ext cx="7927169" cy="511127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Lab 6: Advanced Visualization Techniques, a.k.a. The Great Plot-along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74D27-696C-E649-E60F-45828FB1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8898" y="663960"/>
            <a:ext cx="2063256" cy="5111271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9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EBAC-31D5-C92C-8AAC-23160AB0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non-linear regression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34C1D-C9CE-8484-722E-9C0BFAE5A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78346"/>
            <a:ext cx="9489000" cy="424486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Use the </a:t>
            </a:r>
            <a:r>
              <a:rPr lang="en-US" sz="2400" dirty="0" err="1"/>
              <a:t>nls</a:t>
            </a:r>
            <a:r>
              <a:rPr lang="en-US" sz="2400" dirty="0"/>
              <a:t>() function (non-linear least squares)</a:t>
            </a:r>
          </a:p>
          <a:p>
            <a:r>
              <a:rPr lang="en-US" sz="2400" dirty="0"/>
              <a:t>Requires knowledge of the </a:t>
            </a:r>
            <a:r>
              <a:rPr lang="en-US" sz="2400" i="1" dirty="0"/>
              <a:t>type</a:t>
            </a:r>
            <a:r>
              <a:rPr lang="en-US" sz="2400" dirty="0"/>
              <a:t> of fit line you want</a:t>
            </a:r>
          </a:p>
          <a:p>
            <a:r>
              <a:rPr lang="en-US" sz="2400" dirty="0"/>
              <a:t>Example with Michaelis-Menten, where x, y are vectors of data: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 &lt;-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nls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y~a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*x/(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b+x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(y, predict(fit))</a:t>
            </a:r>
            <a:b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plot(x, y)</a:t>
            </a:r>
            <a:b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lines(x, predict(fit))</a:t>
            </a:r>
          </a:p>
          <a:p>
            <a:r>
              <a:rPr lang="en-US" sz="2400" dirty="0"/>
              <a:t>Try it: Plot the concentration of protein D, and create a M-M fit line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780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4BB1-71D8-5E50-7633-0E25D5D0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688189"/>
          </a:xfrm>
        </p:spPr>
        <p:txBody>
          <a:bodyPr>
            <a:normAutofit fontScale="90000"/>
          </a:bodyPr>
          <a:lstStyle/>
          <a:p>
            <a:r>
              <a:rPr lang="en-US" dirty="0"/>
              <a:t>Saving your Plot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01F613-482E-E36B-0E3F-84A6BA6A2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385387" y="1110343"/>
            <a:ext cx="10806020" cy="561702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D096AE-99B1-4A28-10FB-9302F1750053}"/>
              </a:ext>
            </a:extLst>
          </p:cNvPr>
          <p:cNvSpPr/>
          <p:nvPr/>
        </p:nvSpPr>
        <p:spPr>
          <a:xfrm>
            <a:off x="7135586" y="3020786"/>
            <a:ext cx="1485900" cy="816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94BE2BD-81B6-2919-6A32-657A7EA09BC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551827" y="0"/>
            <a:ext cx="7088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9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A7C79-1493-373C-34AE-6D1C41AD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31760"/>
            <a:ext cx="6094012" cy="1611821"/>
          </a:xfrm>
        </p:spPr>
        <p:txBody>
          <a:bodyPr>
            <a:normAutofit/>
          </a:bodyPr>
          <a:lstStyle/>
          <a:p>
            <a:r>
              <a:rPr lang="en-US" sz="3700"/>
              <a:t>Adding figures to document (the easy way)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B0DD0EB2-53EB-4CF4-0845-5DD7E76B394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/>
          <a:stretch>
            <a:fillRect/>
          </a:stretch>
        </p:blipFill>
        <p:spPr>
          <a:xfrm>
            <a:off x="1532737" y="382026"/>
            <a:ext cx="4711034" cy="353327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CF5086-CDE2-60FF-423B-92CB9B2BC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556" y="669852"/>
            <a:ext cx="3473137" cy="5173731"/>
          </a:xfrm>
        </p:spPr>
        <p:txBody>
          <a:bodyPr>
            <a:normAutofit/>
          </a:bodyPr>
          <a:lstStyle/>
          <a:p>
            <a:r>
              <a:rPr lang="en-US" dirty="0"/>
              <a:t>Draw text box first</a:t>
            </a:r>
          </a:p>
          <a:p>
            <a:r>
              <a:rPr lang="en-US" dirty="0"/>
              <a:t>Insert image</a:t>
            </a:r>
          </a:p>
          <a:p>
            <a:r>
              <a:rPr lang="en-US" dirty="0"/>
              <a:t>Center “paragraph”</a:t>
            </a:r>
          </a:p>
          <a:p>
            <a:r>
              <a:rPr lang="en-US" dirty="0"/>
              <a:t>Right-click to insert caption, automatically kept with image</a:t>
            </a:r>
          </a:p>
        </p:txBody>
      </p:sp>
      <p:sp>
        <p:nvSpPr>
          <p:cNvPr id="13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AD3678-2F11-4087-A664-9BA1E27C4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345884"/>
            <a:ext cx="0" cy="5701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E06D87-197F-4804-8E18-C458EE4BF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3962400"/>
            <a:ext cx="691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78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AAA0-6B1F-E946-0CC7-99EBDA4D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5B8B9-B703-9890-24B5-CB49C43F5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Add all of today’s figures to Word document</a:t>
            </a:r>
          </a:p>
          <a:p>
            <a:pPr marL="685800" lvl="1" indent="-457200">
              <a:buFont typeface="+mj-lt"/>
              <a:buAutoNum type="romanLcPeriod"/>
            </a:pPr>
            <a:r>
              <a:rPr lang="en-US" dirty="0"/>
              <a:t>Be sure to add captions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useful figure for your project</a:t>
            </a:r>
          </a:p>
          <a:p>
            <a:pPr marL="685800" lvl="1" indent="-457200">
              <a:buFont typeface="+mj-lt"/>
              <a:buAutoNum type="romanLcPeriod"/>
            </a:pPr>
            <a:r>
              <a:rPr lang="en-US" dirty="0"/>
              <a:t>Again, be sure to add caption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Please</a:t>
            </a:r>
            <a:r>
              <a:rPr lang="en-US" dirty="0"/>
              <a:t> include name on document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6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2107-FD83-28D3-84C6-102B24EE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with 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A790-7BBC-F8E0-0749-AB17A3D2E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Great for quick-and-pretty plots</a:t>
            </a:r>
          </a:p>
          <a:p>
            <a:r>
              <a:rPr lang="en-US" sz="2400" dirty="0"/>
              <a:t>Easiest way to create density plots and histograms</a:t>
            </a:r>
          </a:p>
          <a:p>
            <a:r>
              <a:rPr lang="en-US" sz="2400" dirty="0"/>
              <a:t>Doesn’t need a lot of customization (both good and bad)</a:t>
            </a:r>
          </a:p>
          <a:p>
            <a:r>
              <a:rPr lang="en-US" sz="2400" dirty="0"/>
              <a:t>Better and easier than excel in every way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097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5F19-4AFE-DAF6-0251-25A62FD6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900461"/>
          </a:xfrm>
        </p:spPr>
        <p:txBody>
          <a:bodyPr/>
          <a:lstStyle/>
          <a:p>
            <a:r>
              <a:rPr lang="en-US" dirty="0"/>
              <a:t>Using the plot()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B175B-2B5A-1F35-5A27-332906C12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30" y="1411054"/>
            <a:ext cx="10386393" cy="4520969"/>
          </a:xfrm>
        </p:spPr>
        <p:txBody>
          <a:bodyPr lIns="0" rIns="0">
            <a:normAutofit lnSpcReduction="10000"/>
          </a:bodyPr>
          <a:lstStyle/>
          <a:p>
            <a:r>
              <a:rPr lang="en-US" sz="2400" dirty="0"/>
              <a:t>Upload the </a:t>
            </a:r>
            <a:r>
              <a:rPr lang="en-US" sz="2400" dirty="0" err="1"/>
              <a:t>Conc_data.csv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plot(x, y,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col.axis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=‘white’,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xaxs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=‘label’,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start,end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yaxs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=‘label’,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start,end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main=‘Title’,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=19, col=‘color’,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cex.lab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=1.5,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cex.axis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=1.5,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cex.main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=1.5,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cex.sub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=1.5,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=1.5)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colors: ‘</a:t>
            </a:r>
            <a:r>
              <a:rPr lang="en-US" sz="2400" dirty="0" err="1">
                <a:cs typeface="Courier New" panose="02070309020205020404" pitchFamily="49" charset="0"/>
              </a:rPr>
              <a:t>red’,’blue’,’green’,’purple’,’pink’,’black’,’yellow’,’orange</a:t>
            </a:r>
            <a:r>
              <a:rPr lang="en-US" sz="2400" dirty="0">
                <a:cs typeface="Courier New" panose="02070309020205020404" pitchFamily="49" charset="0"/>
              </a:rPr>
              <a:t>’</a:t>
            </a:r>
          </a:p>
          <a:p>
            <a:r>
              <a:rPr lang="en-US" sz="2400" dirty="0" err="1">
                <a:cs typeface="Courier New" panose="02070309020205020404" pitchFamily="49" charset="0"/>
              </a:rPr>
              <a:t>pch</a:t>
            </a:r>
            <a:r>
              <a:rPr lang="en-US" sz="2400" dirty="0">
                <a:cs typeface="Courier New" panose="02070309020205020404" pitchFamily="49" charset="0"/>
              </a:rPr>
              <a:t> values (determines point shape): 0-25</a:t>
            </a:r>
          </a:p>
          <a:p>
            <a:r>
              <a:rPr lang="en-US" sz="2400" b="1" dirty="0">
                <a:cs typeface="Courier New" panose="02070309020205020404" pitchFamily="49" charset="0"/>
              </a:rPr>
              <a:t>Try it: Plot the concentration of Protein A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B9650-2275-C7BA-55B4-4F1DCF17378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642615" y="3671539"/>
            <a:ext cx="3186461" cy="31864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234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41CB-FA24-7094-606B-1EFCCEA3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multiple data on one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532C9-A62F-E888-B79F-FD58FB5C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points() </a:t>
            </a:r>
            <a:r>
              <a:rPr lang="en-US" sz="2400" dirty="0"/>
              <a:t>function after initial plot() definition</a:t>
            </a:r>
          </a:p>
          <a:p>
            <a:r>
              <a:rPr lang="en-US" sz="2400" dirty="0"/>
              <a:t>Need to keep track of x- and y-axis limits, requires some pre-planning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plot(time,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conc_A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col=‘black’)</a:t>
            </a:r>
            <a:b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points(time,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conc_B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col=‘orange’)</a:t>
            </a:r>
            <a:b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points(time,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conc_C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col=‘green’)</a:t>
            </a:r>
            <a:b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points(time,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conc_D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col=‘purple’)</a:t>
            </a:r>
          </a:p>
          <a:p>
            <a:r>
              <a:rPr lang="en-US" sz="2400" b="1" dirty="0"/>
              <a:t>Try it: plot the concentrations of all 4 proteins on one graph</a:t>
            </a:r>
          </a:p>
        </p:txBody>
      </p:sp>
    </p:spTree>
    <p:extLst>
      <p:ext uri="{BB962C8B-B14F-4D97-AF65-F5344CB8AC3E}">
        <p14:creationId xmlns:p14="http://schemas.microsoft.com/office/powerpoint/2010/main" val="299955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A297-8D25-711A-693E-AB9CFDBA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D321-8CFB-A829-2025-47FF3B81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 argument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type=‘l’</a:t>
            </a:r>
            <a:r>
              <a:rPr lang="en-US" sz="2400" dirty="0"/>
              <a:t> to plot declaration</a:t>
            </a:r>
          </a:p>
          <a:p>
            <a:r>
              <a:rPr lang="en-US" sz="2400" dirty="0"/>
              <a:t>To plot multiple lines:</a:t>
            </a:r>
            <a:br>
              <a:rPr lang="en-US" sz="2400" dirty="0"/>
            </a:br>
            <a:r>
              <a:rPr lang="en-US" sz="2400" dirty="0"/>
              <a:t>use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lines()</a:t>
            </a:r>
            <a:r>
              <a:rPr lang="en-US" sz="24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2400" dirty="0"/>
              <a:t>function, much the same as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points()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to use different line types, add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=num </a:t>
            </a:r>
            <a:r>
              <a:rPr lang="en-US" sz="2400" dirty="0">
                <a:cs typeface="Courier New" panose="02070309020205020404" pitchFamily="49" charset="0"/>
              </a:rPr>
              <a:t>argument (num=1-6)</a:t>
            </a:r>
          </a:p>
          <a:p>
            <a:r>
              <a:rPr lang="en-US" sz="2400" b="1" dirty="0">
                <a:cs typeface="Courier New" panose="02070309020205020404" pitchFamily="49" charset="0"/>
              </a:rPr>
              <a:t>Try it: plot the protein concentrations as lines, not points</a:t>
            </a:r>
          </a:p>
        </p:txBody>
      </p:sp>
    </p:spTree>
    <p:extLst>
      <p:ext uri="{BB962C8B-B14F-4D97-AF65-F5344CB8AC3E}">
        <p14:creationId xmlns:p14="http://schemas.microsoft.com/office/powerpoint/2010/main" val="257682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D452-3FE7-C816-A9D8-1078CE5D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legends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2DC63-07CB-3BE6-3A59-E486DA13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2096199"/>
            <a:ext cx="10335984" cy="37473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legend() function after main graph is made</a:t>
            </a:r>
          </a:p>
          <a:p>
            <a:r>
              <a:rPr lang="en-US" dirty="0"/>
              <a:t>For line graphs: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legend(‘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topright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’/’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bottomleft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’/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c(“name1”,”name2”,…), </a:t>
            </a:r>
            <a:r>
              <a:rPr lang="en-US" u="sng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US" u="sng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=1/c(1,2,…)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col=c(‘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blue’,’red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’,…)</a:t>
            </a:r>
          </a:p>
          <a:p>
            <a:r>
              <a:rPr lang="en-US" dirty="0"/>
              <a:t>For scatter plots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legend(‘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topright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’/’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bottomleft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’/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c(“name1”,”name2”,…), </a:t>
            </a:r>
            <a:r>
              <a:rPr lang="en-US" u="sng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u="sng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=1/c(1,2,…)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col=c(‘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blue’,’red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’,…)</a:t>
            </a:r>
          </a:p>
          <a:p>
            <a:r>
              <a:rPr lang="en-US" b="1" dirty="0"/>
              <a:t>Try it: add a legend to your most recent graph</a:t>
            </a:r>
          </a:p>
        </p:txBody>
      </p:sp>
    </p:spTree>
    <p:extLst>
      <p:ext uri="{BB962C8B-B14F-4D97-AF65-F5344CB8AC3E}">
        <p14:creationId xmlns:p14="http://schemas.microsoft.com/office/powerpoint/2010/main" val="375615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D74F-ED2F-FFC5-8E30-336617B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plots on one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7BC9-6FE5-D82F-F415-A1C9E3E26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grid, add each graph to grid</a:t>
            </a:r>
          </a:p>
          <a:p>
            <a:r>
              <a:rPr lang="en-US" dirty="0"/>
              <a:t>Graphs fill up one row at a time (left to right, top to bottom)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old.par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par(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row,column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plot(time,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conc_A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plot(time,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conc_B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old.par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</a:t>
            </a:r>
            <a:r>
              <a:rPr lang="en-US" u="sng" dirty="0"/>
              <a:t>do not forget! This closes the plot page</a:t>
            </a:r>
          </a:p>
          <a:p>
            <a:r>
              <a:rPr lang="en-US" b="1" dirty="0"/>
              <a:t>Try it: plot the 4 protein concentrations on separate graphs, but one page</a:t>
            </a:r>
          </a:p>
        </p:txBody>
      </p:sp>
    </p:spTree>
    <p:extLst>
      <p:ext uri="{BB962C8B-B14F-4D97-AF65-F5344CB8AC3E}">
        <p14:creationId xmlns:p14="http://schemas.microsoft.com/office/powerpoint/2010/main" val="82709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C561-6276-C56A-1AB2-B63C870D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whitespace around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55775-4479-CA8D-7F15-A701142E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par() </a:t>
            </a:r>
            <a:r>
              <a:rPr lang="en-US" sz="2400" dirty="0"/>
              <a:t>before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</a:p>
          <a:p>
            <a:r>
              <a:rPr lang="en-US" sz="2400" dirty="0"/>
              <a:t>Increase around whole graph: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oma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c(0,0,0,0))</a:t>
            </a:r>
          </a:p>
          <a:p>
            <a:r>
              <a:rPr lang="en-US" sz="2400" dirty="0"/>
              <a:t>Increase space only on one side: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par(mar = c(bottom, left, top, right))</a:t>
            </a:r>
          </a:p>
        </p:txBody>
      </p:sp>
    </p:spTree>
    <p:extLst>
      <p:ext uri="{BB962C8B-B14F-4D97-AF65-F5344CB8AC3E}">
        <p14:creationId xmlns:p14="http://schemas.microsoft.com/office/powerpoint/2010/main" val="90881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B92A-8A93-F26B-0C6F-CC3E7D5D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linear regression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552F-ECAD-0C73-AC41-CF026E74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function (for ‘linear model’)</a:t>
            </a:r>
            <a:br>
              <a:rPr lang="en-US" sz="2400" dirty="0"/>
            </a:b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target,y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~ &lt;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predictor,x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/>
              <a:t>To plot line on graph, add </a:t>
            </a:r>
            <a:r>
              <a:rPr lang="en-US" sz="2400" dirty="0" err="1"/>
              <a:t>abline</a:t>
            </a:r>
            <a:r>
              <a:rPr lang="en-US" sz="2400" dirty="0"/>
              <a:t>():</a:t>
            </a:r>
            <a:br>
              <a:rPr lang="en-US" sz="2400" dirty="0"/>
            </a:b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(&lt;target&gt; ~ &lt;predictor&gt;))</a:t>
            </a:r>
          </a:p>
          <a:p>
            <a:r>
              <a:rPr lang="en-US" sz="2400" b="1" dirty="0"/>
              <a:t>Try it: Plot the concentration for protein B, and add a linear regression line</a:t>
            </a:r>
          </a:p>
        </p:txBody>
      </p:sp>
    </p:spTree>
    <p:extLst>
      <p:ext uri="{BB962C8B-B14F-4D97-AF65-F5344CB8AC3E}">
        <p14:creationId xmlns:p14="http://schemas.microsoft.com/office/powerpoint/2010/main" val="1013041542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A"/>
      </a:accent1>
      <a:accent2>
        <a:srgbClr val="B4A27B"/>
      </a:accent2>
      <a:accent3>
        <a:srgbClr val="A2A77E"/>
      </a:accent3>
      <a:accent4>
        <a:srgbClr val="8EAA74"/>
      </a:accent4>
      <a:accent5>
        <a:srgbClr val="84AB82"/>
      </a:accent5>
      <a:accent6>
        <a:srgbClr val="77AE8B"/>
      </a:accent6>
      <a:hlink>
        <a:srgbClr val="5D8A9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11555</TotalTime>
  <Words>789</Words>
  <Application>Microsoft Macintosh PowerPoint</Application>
  <PresentationFormat>Widescreen</PresentationFormat>
  <Paragraphs>79</Paragraphs>
  <Slides>13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Elephant</vt:lpstr>
      <vt:lpstr>Univers Condensed</vt:lpstr>
      <vt:lpstr>MimeoVTI</vt:lpstr>
      <vt:lpstr>Lab 6: Advanced Visualization Techniques, a.k.a. The Great Plot-along</vt:lpstr>
      <vt:lpstr>Previously, with ggplot2</vt:lpstr>
      <vt:lpstr>Using the plot() function</vt:lpstr>
      <vt:lpstr>Plotting multiple data on one graph</vt:lpstr>
      <vt:lpstr>Plotting lines</vt:lpstr>
      <vt:lpstr>Adding legends</vt:lpstr>
      <vt:lpstr>Multiple plots on one page</vt:lpstr>
      <vt:lpstr>Increasing whitespace around plot</vt:lpstr>
      <vt:lpstr>Finding a linear regression line</vt:lpstr>
      <vt:lpstr>Finding a non-linear regression line</vt:lpstr>
      <vt:lpstr>Saving your Plot</vt:lpstr>
      <vt:lpstr>Adding figures to document (the easy way)</vt:lpstr>
      <vt:lpstr>Lab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Ideology: Data Skills, Robust and Reproducible Bioinformatics</dc:title>
  <dc:creator>Hansen, Casey Elizabeth</dc:creator>
  <cp:lastModifiedBy>Nagendra Anirudh Dhanikonda</cp:lastModifiedBy>
  <cp:revision>32</cp:revision>
  <dcterms:created xsi:type="dcterms:W3CDTF">2022-07-07T22:59:19Z</dcterms:created>
  <dcterms:modified xsi:type="dcterms:W3CDTF">2022-10-24T20:18:41Z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b49abc7-59be-4d4c-a462-decca6d4dac9_Enabled">
    <vt:lpwstr>true</vt:lpwstr>
  </property>
  <property fmtid="{D5CDD505-2E9C-101B-9397-08002B2CF9AE}" pid="3" name="MSIP_Label_8b49abc7-59be-4d4c-a462-decca6d4dac9_SetDate">
    <vt:lpwstr>2022-10-24T11:19:19Z</vt:lpwstr>
  </property>
  <property fmtid="{D5CDD505-2E9C-101B-9397-08002B2CF9AE}" pid="4" name="MSIP_Label_8b49abc7-59be-4d4c-a462-decca6d4dac9_Method">
    <vt:lpwstr>Standard</vt:lpwstr>
  </property>
  <property fmtid="{D5CDD505-2E9C-101B-9397-08002B2CF9AE}" pid="5" name="MSIP_Label_8b49abc7-59be-4d4c-a462-decca6d4dac9_Name">
    <vt:lpwstr>defa4170-0d19-0005-0004-bc88714345d2</vt:lpwstr>
  </property>
  <property fmtid="{D5CDD505-2E9C-101B-9397-08002B2CF9AE}" pid="6" name="MSIP_Label_8b49abc7-59be-4d4c-a462-decca6d4dac9_SiteId">
    <vt:lpwstr>00758a75-d55f-4737-a49c-29f42e96b59b</vt:lpwstr>
  </property>
  <property fmtid="{D5CDD505-2E9C-101B-9397-08002B2CF9AE}" pid="7" name="MSIP_Label_8b49abc7-59be-4d4c-a462-decca6d4dac9_ActionId">
    <vt:lpwstr>6a43b869-50de-4fe7-b202-f6533b9288a4</vt:lpwstr>
  </property>
  <property fmtid="{D5CDD505-2E9C-101B-9397-08002B2CF9AE}" pid="8" name="MSIP_Label_8b49abc7-59be-4d4c-a462-decca6d4dac9_ContentBits">
    <vt:lpwstr>0</vt:lpwstr>
  </property>
</Properties>
</file>