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sldIdLst>
    <p:sldId id="256" r:id="rId2"/>
    <p:sldId id="309" r:id="rId3"/>
    <p:sldId id="310" r:id="rId4"/>
    <p:sldId id="311" r:id="rId5"/>
    <p:sldId id="312" r:id="rId6"/>
    <p:sldId id="286" r:id="rId7"/>
    <p:sldId id="31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88732"/>
  </p:normalViewPr>
  <p:slideViewPr>
    <p:cSldViewPr snapToGrid="0" snapToObjects="1">
      <p:cViewPr varScale="1">
        <p:scale>
          <a:sx n="109" d="100"/>
          <a:sy n="109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4CD5C-5B8E-F34E-A72A-ADC6744F7BD2}" type="doc">
      <dgm:prSet loTypeId="urn:microsoft.com/office/officeart/2005/8/layout/lProcess1" loCatId="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094A5C5-D8B1-1D4E-8D11-CF4A2F44A970}">
      <dgm:prSet phldrT="[Text]"/>
      <dgm:spPr/>
      <dgm:t>
        <a:bodyPr/>
        <a:lstStyle/>
        <a:p>
          <a:r>
            <a:rPr lang="en-US" dirty="0"/>
            <a:t>Initial word</a:t>
          </a:r>
        </a:p>
      </dgm:t>
    </dgm:pt>
    <dgm:pt modelId="{878FE7E2-394D-0245-9A0C-CFEBC027EC38}" type="parTrans" cxnId="{364CEDB4-3C7A-CE49-9284-2120846C0AE0}">
      <dgm:prSet/>
      <dgm:spPr/>
      <dgm:t>
        <a:bodyPr/>
        <a:lstStyle/>
        <a:p>
          <a:endParaRPr lang="en-US"/>
        </a:p>
      </dgm:t>
    </dgm:pt>
    <dgm:pt modelId="{DD56A2FB-A2AE-EB49-95FD-48FDD8F59BB3}" type="sibTrans" cxnId="{364CEDB4-3C7A-CE49-9284-2120846C0AE0}">
      <dgm:prSet/>
      <dgm:spPr/>
      <dgm:t>
        <a:bodyPr/>
        <a:lstStyle/>
        <a:p>
          <a:endParaRPr lang="en-US"/>
        </a:p>
      </dgm:t>
    </dgm:pt>
    <dgm:pt modelId="{B9F81569-703D-8949-8E5E-37A90A18730F}">
      <dgm:prSet phldrT="[Text]"/>
      <dgm:spPr/>
      <dgm:t>
        <a:bodyPr/>
        <a:lstStyle/>
        <a:p>
          <a:r>
            <a:rPr lang="en-US" dirty="0"/>
            <a:t>Reverse word completely</a:t>
          </a:r>
        </a:p>
      </dgm:t>
    </dgm:pt>
    <dgm:pt modelId="{517C6420-6ACC-5948-A769-5B56A7B5D045}" type="parTrans" cxnId="{E52F4059-0D52-944C-8C66-894D120E95F7}">
      <dgm:prSet/>
      <dgm:spPr/>
      <dgm:t>
        <a:bodyPr/>
        <a:lstStyle/>
        <a:p>
          <a:endParaRPr lang="en-US"/>
        </a:p>
      </dgm:t>
    </dgm:pt>
    <dgm:pt modelId="{81690C07-79CA-754F-946B-541002C0858D}" type="sibTrans" cxnId="{E52F4059-0D52-944C-8C66-894D120E95F7}">
      <dgm:prSet/>
      <dgm:spPr/>
      <dgm:t>
        <a:bodyPr/>
        <a:lstStyle/>
        <a:p>
          <a:endParaRPr lang="en-US"/>
        </a:p>
      </dgm:t>
    </dgm:pt>
    <dgm:pt modelId="{CDB8948D-FDD4-1747-B906-B123E3215DF6}">
      <dgm:prSet phldrT="[Text]"/>
      <dgm:spPr/>
      <dgm:t>
        <a:bodyPr/>
        <a:lstStyle/>
        <a:p>
          <a:r>
            <a:rPr lang="en-US" dirty="0"/>
            <a:t>Is word a palindrome?</a:t>
          </a:r>
        </a:p>
      </dgm:t>
    </dgm:pt>
    <dgm:pt modelId="{E6C44C97-F5D8-7945-A697-7841BD954141}" type="parTrans" cxnId="{DDEAC194-F270-F741-B038-5F44FC572779}">
      <dgm:prSet/>
      <dgm:spPr/>
      <dgm:t>
        <a:bodyPr/>
        <a:lstStyle/>
        <a:p>
          <a:endParaRPr lang="en-US"/>
        </a:p>
      </dgm:t>
    </dgm:pt>
    <dgm:pt modelId="{55BFE625-493D-C74D-A146-097FF1E760CE}" type="sibTrans" cxnId="{DDEAC194-F270-F741-B038-5F44FC572779}">
      <dgm:prSet/>
      <dgm:spPr/>
      <dgm:t>
        <a:bodyPr/>
        <a:lstStyle/>
        <a:p>
          <a:endParaRPr lang="en-US"/>
        </a:p>
      </dgm:t>
    </dgm:pt>
    <dgm:pt modelId="{6143CCD6-74EF-2E48-8454-49F83D5CB92B}">
      <dgm:prSet phldrT="[Text]"/>
      <dgm:spPr/>
      <dgm:t>
        <a:bodyPr/>
        <a:lstStyle/>
        <a:p>
          <a:r>
            <a:rPr lang="en-US" dirty="0"/>
            <a:t>If initial word is the same as reverse word, YES</a:t>
          </a:r>
        </a:p>
      </dgm:t>
    </dgm:pt>
    <dgm:pt modelId="{26427C66-A852-BE41-8A0E-E4224EB3326F}" type="parTrans" cxnId="{5FE5F690-18C5-FE41-88B2-20BB14A51623}">
      <dgm:prSet/>
      <dgm:spPr/>
      <dgm:t>
        <a:bodyPr/>
        <a:lstStyle/>
        <a:p>
          <a:endParaRPr lang="en-US"/>
        </a:p>
      </dgm:t>
    </dgm:pt>
    <dgm:pt modelId="{B5A57C50-B4A7-B94A-9F7A-9A64055B4B0D}" type="sibTrans" cxnId="{5FE5F690-18C5-FE41-88B2-20BB14A51623}">
      <dgm:prSet/>
      <dgm:spPr/>
      <dgm:t>
        <a:bodyPr/>
        <a:lstStyle/>
        <a:p>
          <a:endParaRPr lang="en-US"/>
        </a:p>
      </dgm:t>
    </dgm:pt>
    <dgm:pt modelId="{024B2FC1-7156-F149-A51D-02670F14843F}">
      <dgm:prSet phldrT="[Text]"/>
      <dgm:spPr/>
      <dgm:t>
        <a:bodyPr/>
        <a:lstStyle/>
        <a:p>
          <a:r>
            <a:rPr lang="en-US" dirty="0"/>
            <a:t>If initial word is not the same as reverse word, NO</a:t>
          </a:r>
        </a:p>
      </dgm:t>
    </dgm:pt>
    <dgm:pt modelId="{9B75FA01-429E-684D-904C-B698B0E8D846}" type="parTrans" cxnId="{B501513B-7B4B-CB4F-8725-6D6D47EAAF6C}">
      <dgm:prSet/>
      <dgm:spPr/>
      <dgm:t>
        <a:bodyPr/>
        <a:lstStyle/>
        <a:p>
          <a:endParaRPr lang="en-US"/>
        </a:p>
      </dgm:t>
    </dgm:pt>
    <dgm:pt modelId="{A2767C89-48A2-074F-9A13-4D88C387510C}" type="sibTrans" cxnId="{B501513B-7B4B-CB4F-8725-6D6D47EAAF6C}">
      <dgm:prSet/>
      <dgm:spPr/>
      <dgm:t>
        <a:bodyPr/>
        <a:lstStyle/>
        <a:p>
          <a:endParaRPr lang="en-US"/>
        </a:p>
      </dgm:t>
    </dgm:pt>
    <dgm:pt modelId="{95A675D8-2156-C945-9347-AC84A54F8803}" type="pres">
      <dgm:prSet presAssocID="{A3A4CD5C-5B8E-F34E-A72A-ADC6744F7BD2}" presName="Name0" presStyleCnt="0">
        <dgm:presLayoutVars>
          <dgm:dir/>
          <dgm:animLvl val="lvl"/>
          <dgm:resizeHandles val="exact"/>
        </dgm:presLayoutVars>
      </dgm:prSet>
      <dgm:spPr/>
    </dgm:pt>
    <dgm:pt modelId="{E5A827A8-6FC9-484A-B819-AF90F11F9370}" type="pres">
      <dgm:prSet presAssocID="{5094A5C5-D8B1-1D4E-8D11-CF4A2F44A970}" presName="vertFlow" presStyleCnt="0"/>
      <dgm:spPr/>
    </dgm:pt>
    <dgm:pt modelId="{78C49089-1C05-B64D-ACEB-5C2413E09F13}" type="pres">
      <dgm:prSet presAssocID="{5094A5C5-D8B1-1D4E-8D11-CF4A2F44A970}" presName="header" presStyleLbl="node1" presStyleIdx="0" presStyleCnt="3" custLinFactX="13132" custLinFactY="-100000" custLinFactNeighborX="100000" custLinFactNeighborY="-137736"/>
      <dgm:spPr/>
    </dgm:pt>
    <dgm:pt modelId="{2AA022AA-B78D-1243-ABEA-46FADD4088AE}" type="pres">
      <dgm:prSet presAssocID="{5094A5C5-D8B1-1D4E-8D11-CF4A2F44A970}" presName="hSp" presStyleCnt="0"/>
      <dgm:spPr/>
    </dgm:pt>
    <dgm:pt modelId="{8FC332A7-18E3-264E-AB25-1DC9681BC2B2}" type="pres">
      <dgm:prSet presAssocID="{B9F81569-703D-8949-8E5E-37A90A18730F}" presName="vertFlow" presStyleCnt="0"/>
      <dgm:spPr/>
    </dgm:pt>
    <dgm:pt modelId="{504862A5-239E-F14C-A5CC-5E479EC9E54E}" type="pres">
      <dgm:prSet presAssocID="{B9F81569-703D-8949-8E5E-37A90A18730F}" presName="header" presStyleLbl="node1" presStyleIdx="1" presStyleCnt="3" custLinFactNeighborX="-868" custLinFactNeighborY="-43509"/>
      <dgm:spPr/>
    </dgm:pt>
    <dgm:pt modelId="{1CE098BF-1289-6347-9E8A-03889C4A6A02}" type="pres">
      <dgm:prSet presAssocID="{B9F81569-703D-8949-8E5E-37A90A18730F}" presName="hSp" presStyleCnt="0"/>
      <dgm:spPr/>
    </dgm:pt>
    <dgm:pt modelId="{E1C6E7DC-CD88-7347-8F1F-D4E3CD3B2BE4}" type="pres">
      <dgm:prSet presAssocID="{CDB8948D-FDD4-1747-B906-B123E3215DF6}" presName="vertFlow" presStyleCnt="0"/>
      <dgm:spPr/>
    </dgm:pt>
    <dgm:pt modelId="{3A9F1868-7670-954C-8824-90F34DD96BEF}" type="pres">
      <dgm:prSet presAssocID="{CDB8948D-FDD4-1747-B906-B123E3215DF6}" presName="header" presStyleLbl="node1" presStyleIdx="2" presStyleCnt="3" custLinFactX="-16432" custLinFactY="100000" custLinFactNeighborX="-100000" custLinFactNeighborY="117724"/>
      <dgm:spPr/>
    </dgm:pt>
    <dgm:pt modelId="{05C348E3-1DFF-4940-9536-6BE87EDAD3DD}" type="pres">
      <dgm:prSet presAssocID="{26427C66-A852-BE41-8A0E-E4224EB3326F}" presName="parTrans" presStyleLbl="sibTrans2D1" presStyleIdx="0" presStyleCnt="2"/>
      <dgm:spPr/>
    </dgm:pt>
    <dgm:pt modelId="{95BF9B64-2BF6-554C-AE8C-A3A6BEF7692A}" type="pres">
      <dgm:prSet presAssocID="{6143CCD6-74EF-2E48-8454-49F83D5CB92B}" presName="child" presStyleLbl="alignAccFollowNode1" presStyleIdx="0" presStyleCnt="2" custLinFactX="-78701" custLinFactY="100000" custLinFactNeighborX="-100000" custLinFactNeighborY="190623">
        <dgm:presLayoutVars>
          <dgm:chMax val="0"/>
          <dgm:bulletEnabled val="1"/>
        </dgm:presLayoutVars>
      </dgm:prSet>
      <dgm:spPr/>
    </dgm:pt>
    <dgm:pt modelId="{2BC266D7-AFE8-F04E-A1BD-3FC886659F43}" type="pres">
      <dgm:prSet presAssocID="{B5A57C50-B4A7-B94A-9F7A-9A64055B4B0D}" presName="sibTrans" presStyleLbl="sibTrans2D1" presStyleIdx="1" presStyleCnt="2" custAng="1463442" custLinFactX="100000" custLinFactY="-200000" custLinFactNeighborX="162947" custLinFactNeighborY="-240612"/>
      <dgm:spPr/>
    </dgm:pt>
    <dgm:pt modelId="{278BAD7D-AB30-9544-A0EA-F5CFB1F550EA}" type="pres">
      <dgm:prSet presAssocID="{024B2FC1-7156-F149-A51D-02670F14843F}" presName="child" presStyleLbl="alignAccFollowNode1" presStyleIdx="1" presStyleCnt="2" custLinFactNeighborX="-58872" custLinFactNeighborY="79122">
        <dgm:presLayoutVars>
          <dgm:chMax val="0"/>
          <dgm:bulletEnabled val="1"/>
        </dgm:presLayoutVars>
      </dgm:prSet>
      <dgm:spPr/>
    </dgm:pt>
  </dgm:ptLst>
  <dgm:cxnLst>
    <dgm:cxn modelId="{B501513B-7B4B-CB4F-8725-6D6D47EAAF6C}" srcId="{CDB8948D-FDD4-1747-B906-B123E3215DF6}" destId="{024B2FC1-7156-F149-A51D-02670F14843F}" srcOrd="1" destOrd="0" parTransId="{9B75FA01-429E-684D-904C-B698B0E8D846}" sibTransId="{A2767C89-48A2-074F-9A13-4D88C387510C}"/>
    <dgm:cxn modelId="{9274C741-1093-CC4E-A9B0-D91FF66D1779}" type="presOf" srcId="{B5A57C50-B4A7-B94A-9F7A-9A64055B4B0D}" destId="{2BC266D7-AFE8-F04E-A1BD-3FC886659F43}" srcOrd="0" destOrd="0" presId="urn:microsoft.com/office/officeart/2005/8/layout/lProcess1"/>
    <dgm:cxn modelId="{CB4C0F4E-C6AF-B442-88C2-70F00C4A17EB}" type="presOf" srcId="{26427C66-A852-BE41-8A0E-E4224EB3326F}" destId="{05C348E3-1DFF-4940-9536-6BE87EDAD3DD}" srcOrd="0" destOrd="0" presId="urn:microsoft.com/office/officeart/2005/8/layout/lProcess1"/>
    <dgm:cxn modelId="{E52F4059-0D52-944C-8C66-894D120E95F7}" srcId="{A3A4CD5C-5B8E-F34E-A72A-ADC6744F7BD2}" destId="{B9F81569-703D-8949-8E5E-37A90A18730F}" srcOrd="1" destOrd="0" parTransId="{517C6420-6ACC-5948-A769-5B56A7B5D045}" sibTransId="{81690C07-79CA-754F-946B-541002C0858D}"/>
    <dgm:cxn modelId="{5FE5F690-18C5-FE41-88B2-20BB14A51623}" srcId="{CDB8948D-FDD4-1747-B906-B123E3215DF6}" destId="{6143CCD6-74EF-2E48-8454-49F83D5CB92B}" srcOrd="0" destOrd="0" parTransId="{26427C66-A852-BE41-8A0E-E4224EB3326F}" sibTransId="{B5A57C50-B4A7-B94A-9F7A-9A64055B4B0D}"/>
    <dgm:cxn modelId="{DDEAC194-F270-F741-B038-5F44FC572779}" srcId="{A3A4CD5C-5B8E-F34E-A72A-ADC6744F7BD2}" destId="{CDB8948D-FDD4-1747-B906-B123E3215DF6}" srcOrd="2" destOrd="0" parTransId="{E6C44C97-F5D8-7945-A697-7841BD954141}" sibTransId="{55BFE625-493D-C74D-A146-097FF1E760CE}"/>
    <dgm:cxn modelId="{ABEE03AF-8720-114F-A934-7F83A9F58BBB}" type="presOf" srcId="{5094A5C5-D8B1-1D4E-8D11-CF4A2F44A970}" destId="{78C49089-1C05-B64D-ACEB-5C2413E09F13}" srcOrd="0" destOrd="0" presId="urn:microsoft.com/office/officeart/2005/8/layout/lProcess1"/>
    <dgm:cxn modelId="{6E01EAAF-235B-8742-9426-C63FFF9B8B20}" type="presOf" srcId="{024B2FC1-7156-F149-A51D-02670F14843F}" destId="{278BAD7D-AB30-9544-A0EA-F5CFB1F550EA}" srcOrd="0" destOrd="0" presId="urn:microsoft.com/office/officeart/2005/8/layout/lProcess1"/>
    <dgm:cxn modelId="{364CEDB4-3C7A-CE49-9284-2120846C0AE0}" srcId="{A3A4CD5C-5B8E-F34E-A72A-ADC6744F7BD2}" destId="{5094A5C5-D8B1-1D4E-8D11-CF4A2F44A970}" srcOrd="0" destOrd="0" parTransId="{878FE7E2-394D-0245-9A0C-CFEBC027EC38}" sibTransId="{DD56A2FB-A2AE-EB49-95FD-48FDD8F59BB3}"/>
    <dgm:cxn modelId="{940B17BB-7570-BD48-B64D-79E752FA4529}" type="presOf" srcId="{6143CCD6-74EF-2E48-8454-49F83D5CB92B}" destId="{95BF9B64-2BF6-554C-AE8C-A3A6BEF7692A}" srcOrd="0" destOrd="0" presId="urn:microsoft.com/office/officeart/2005/8/layout/lProcess1"/>
    <dgm:cxn modelId="{085E52C0-CB77-BF43-8A10-6CC9BF843F47}" type="presOf" srcId="{CDB8948D-FDD4-1747-B906-B123E3215DF6}" destId="{3A9F1868-7670-954C-8824-90F34DD96BEF}" srcOrd="0" destOrd="0" presId="urn:microsoft.com/office/officeart/2005/8/layout/lProcess1"/>
    <dgm:cxn modelId="{1DD109E8-D286-9242-A188-DA4D1E0A55D0}" type="presOf" srcId="{B9F81569-703D-8949-8E5E-37A90A18730F}" destId="{504862A5-239E-F14C-A5CC-5E479EC9E54E}" srcOrd="0" destOrd="0" presId="urn:microsoft.com/office/officeart/2005/8/layout/lProcess1"/>
    <dgm:cxn modelId="{E78B08FA-A00C-AD46-BC21-B0B0B0102FEC}" type="presOf" srcId="{A3A4CD5C-5B8E-F34E-A72A-ADC6744F7BD2}" destId="{95A675D8-2156-C945-9347-AC84A54F8803}" srcOrd="0" destOrd="0" presId="urn:microsoft.com/office/officeart/2005/8/layout/lProcess1"/>
    <dgm:cxn modelId="{3E194C64-0B91-164F-BD94-245C7A48C3C4}" type="presParOf" srcId="{95A675D8-2156-C945-9347-AC84A54F8803}" destId="{E5A827A8-6FC9-484A-B819-AF90F11F9370}" srcOrd="0" destOrd="0" presId="urn:microsoft.com/office/officeart/2005/8/layout/lProcess1"/>
    <dgm:cxn modelId="{2F103612-6404-2249-8AF5-738C09E6FAA1}" type="presParOf" srcId="{E5A827A8-6FC9-484A-B819-AF90F11F9370}" destId="{78C49089-1C05-B64D-ACEB-5C2413E09F13}" srcOrd="0" destOrd="0" presId="urn:microsoft.com/office/officeart/2005/8/layout/lProcess1"/>
    <dgm:cxn modelId="{BCF9D36D-42C2-2A4B-A9A2-D13DEBFF17B3}" type="presParOf" srcId="{95A675D8-2156-C945-9347-AC84A54F8803}" destId="{2AA022AA-B78D-1243-ABEA-46FADD4088AE}" srcOrd="1" destOrd="0" presId="urn:microsoft.com/office/officeart/2005/8/layout/lProcess1"/>
    <dgm:cxn modelId="{70101615-A32F-B140-B23C-6F3604224490}" type="presParOf" srcId="{95A675D8-2156-C945-9347-AC84A54F8803}" destId="{8FC332A7-18E3-264E-AB25-1DC9681BC2B2}" srcOrd="2" destOrd="0" presId="urn:microsoft.com/office/officeart/2005/8/layout/lProcess1"/>
    <dgm:cxn modelId="{75774FF2-8735-C64D-B69A-121C1EA95D29}" type="presParOf" srcId="{8FC332A7-18E3-264E-AB25-1DC9681BC2B2}" destId="{504862A5-239E-F14C-A5CC-5E479EC9E54E}" srcOrd="0" destOrd="0" presId="urn:microsoft.com/office/officeart/2005/8/layout/lProcess1"/>
    <dgm:cxn modelId="{F4C2E999-DA10-6C47-AE5A-571307A4DC08}" type="presParOf" srcId="{95A675D8-2156-C945-9347-AC84A54F8803}" destId="{1CE098BF-1289-6347-9E8A-03889C4A6A02}" srcOrd="3" destOrd="0" presId="urn:microsoft.com/office/officeart/2005/8/layout/lProcess1"/>
    <dgm:cxn modelId="{C5A81C47-E6A3-B143-8D02-BBBCD1FB9D36}" type="presParOf" srcId="{95A675D8-2156-C945-9347-AC84A54F8803}" destId="{E1C6E7DC-CD88-7347-8F1F-D4E3CD3B2BE4}" srcOrd="4" destOrd="0" presId="urn:microsoft.com/office/officeart/2005/8/layout/lProcess1"/>
    <dgm:cxn modelId="{87F07B90-15D0-8A4B-8F18-4FA80BDD21F4}" type="presParOf" srcId="{E1C6E7DC-CD88-7347-8F1F-D4E3CD3B2BE4}" destId="{3A9F1868-7670-954C-8824-90F34DD96BEF}" srcOrd="0" destOrd="0" presId="urn:microsoft.com/office/officeart/2005/8/layout/lProcess1"/>
    <dgm:cxn modelId="{C077FE3F-B69D-7443-A85A-850D8C62B695}" type="presParOf" srcId="{E1C6E7DC-CD88-7347-8F1F-D4E3CD3B2BE4}" destId="{05C348E3-1DFF-4940-9536-6BE87EDAD3DD}" srcOrd="1" destOrd="0" presId="urn:microsoft.com/office/officeart/2005/8/layout/lProcess1"/>
    <dgm:cxn modelId="{EB3CC50A-35AD-C14E-B3F8-61B31B0118BB}" type="presParOf" srcId="{E1C6E7DC-CD88-7347-8F1F-D4E3CD3B2BE4}" destId="{95BF9B64-2BF6-554C-AE8C-A3A6BEF7692A}" srcOrd="2" destOrd="0" presId="urn:microsoft.com/office/officeart/2005/8/layout/lProcess1"/>
    <dgm:cxn modelId="{27BA4797-B759-6B48-AC99-6F761F358EDC}" type="presParOf" srcId="{E1C6E7DC-CD88-7347-8F1F-D4E3CD3B2BE4}" destId="{2BC266D7-AFE8-F04E-A1BD-3FC886659F43}" srcOrd="3" destOrd="0" presId="urn:microsoft.com/office/officeart/2005/8/layout/lProcess1"/>
    <dgm:cxn modelId="{A5C45455-2FE4-DB42-801D-A0692A13AEBD}" type="presParOf" srcId="{E1C6E7DC-CD88-7347-8F1F-D4E3CD3B2BE4}" destId="{278BAD7D-AB30-9544-A0EA-F5CFB1F550EA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9089-1C05-B64D-ACEB-5C2413E09F13}">
      <dsp:nvSpPr>
        <dsp:cNvPr id="0" name=""/>
        <dsp:cNvSpPr/>
      </dsp:nvSpPr>
      <dsp:spPr>
        <a:xfrm>
          <a:off x="2922151" y="126449"/>
          <a:ext cx="2581042" cy="64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 word</a:t>
          </a:r>
        </a:p>
      </dsp:txBody>
      <dsp:txXfrm>
        <a:off x="2941050" y="145348"/>
        <a:ext cx="2543244" cy="607462"/>
      </dsp:txXfrm>
    </dsp:sp>
    <dsp:sp modelId="{504862A5-239E-F14C-A5CC-5E479EC9E54E}">
      <dsp:nvSpPr>
        <dsp:cNvPr id="0" name=""/>
        <dsp:cNvSpPr/>
      </dsp:nvSpPr>
      <dsp:spPr>
        <a:xfrm>
          <a:off x="2922151" y="1379719"/>
          <a:ext cx="2581042" cy="64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Reverse word completely</a:t>
          </a:r>
        </a:p>
      </dsp:txBody>
      <dsp:txXfrm>
        <a:off x="2941050" y="1398618"/>
        <a:ext cx="2543244" cy="607462"/>
      </dsp:txXfrm>
    </dsp:sp>
    <dsp:sp modelId="{3A9F1868-7670-954C-8824-90F34DD96BEF}">
      <dsp:nvSpPr>
        <dsp:cNvPr id="0" name=""/>
        <dsp:cNvSpPr/>
      </dsp:nvSpPr>
      <dsp:spPr>
        <a:xfrm>
          <a:off x="2881783" y="2571595"/>
          <a:ext cx="2581042" cy="64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word a palindrome?</a:t>
          </a:r>
        </a:p>
      </dsp:txBody>
      <dsp:txXfrm>
        <a:off x="2900682" y="2590494"/>
        <a:ext cx="2543244" cy="607462"/>
      </dsp:txXfrm>
    </dsp:sp>
    <dsp:sp modelId="{05C348E3-1DFF-4940-9536-6BE87EDAD3DD}">
      <dsp:nvSpPr>
        <dsp:cNvPr id="0" name=""/>
        <dsp:cNvSpPr/>
      </dsp:nvSpPr>
      <dsp:spPr>
        <a:xfrm rot="8832038">
          <a:off x="3188500" y="3355634"/>
          <a:ext cx="360418" cy="1129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BF9B64-2BF6-554C-AE8C-A3A6BEF7692A}">
      <dsp:nvSpPr>
        <dsp:cNvPr id="0" name=""/>
        <dsp:cNvSpPr/>
      </dsp:nvSpPr>
      <dsp:spPr>
        <a:xfrm>
          <a:off x="1274594" y="3607333"/>
          <a:ext cx="2581042" cy="6452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initial word is the same as reverse word, YES</a:t>
          </a:r>
        </a:p>
      </dsp:txBody>
      <dsp:txXfrm>
        <a:off x="1293493" y="3626232"/>
        <a:ext cx="2543244" cy="607462"/>
      </dsp:txXfrm>
    </dsp:sp>
    <dsp:sp modelId="{2BC266D7-AFE8-F04E-A1BD-3FC886659F43}">
      <dsp:nvSpPr>
        <dsp:cNvPr id="0" name=""/>
        <dsp:cNvSpPr/>
      </dsp:nvSpPr>
      <dsp:spPr>
        <a:xfrm rot="1434572">
          <a:off x="4960963" y="3362974"/>
          <a:ext cx="398892" cy="1129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8BAD7D-AB30-9544-A0EA-F5CFB1F550EA}">
      <dsp:nvSpPr>
        <dsp:cNvPr id="0" name=""/>
        <dsp:cNvSpPr/>
      </dsp:nvSpPr>
      <dsp:spPr>
        <a:xfrm>
          <a:off x="4367431" y="3581359"/>
          <a:ext cx="2581042" cy="6452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initial word is not the same as reverse word, NO</a:t>
          </a:r>
        </a:p>
      </dsp:txBody>
      <dsp:txXfrm>
        <a:off x="4386330" y="3600258"/>
        <a:ext cx="2543244" cy="60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know how to draw a coding diagram not machine </a:t>
            </a:r>
            <a:r>
              <a:rPr lang="en-US"/>
              <a:t>readers for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Indra machine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rips.ihmc.us/parser/cgi/dr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Finale to R &amp; Machine Readers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8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BFA-4502-3D1A-9463-A0FCAC80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E23EA-3D9F-568B-7EB4-8A22DCE5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10" y="1878345"/>
            <a:ext cx="8799878" cy="40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0469-BC06-601A-A807-AD72D9B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8C2-78BE-307E-F9FF-BB34CADC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Variability of language</a:t>
            </a:r>
          </a:p>
          <a:p>
            <a:r>
              <a:rPr lang="en-US" sz="2400" dirty="0"/>
              <a:t>Incomplete language</a:t>
            </a:r>
          </a:p>
          <a:p>
            <a:r>
              <a:rPr lang="en-US" sz="2400" dirty="0"/>
              <a:t>Vagueness of language</a:t>
            </a:r>
          </a:p>
          <a:p>
            <a:r>
              <a:rPr lang="en-US" sz="2400" dirty="0"/>
              <a:t>…in short, language is the problem.</a:t>
            </a:r>
          </a:p>
        </p:txBody>
      </p:sp>
    </p:spTree>
    <p:extLst>
      <p:ext uri="{BB962C8B-B14F-4D97-AF65-F5344CB8AC3E}">
        <p14:creationId xmlns:p14="http://schemas.microsoft.com/office/powerpoint/2010/main" val="7082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B85-7D82-8CF9-78D5-FA604BF5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Attempts to address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7B7A-A17F-8DB3-7E50-69DECED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Believability scores (Epistemic Value)</a:t>
            </a:r>
          </a:p>
          <a:p>
            <a:r>
              <a:rPr lang="en-US" sz="2400" dirty="0"/>
              <a:t>Using existing databases to verify</a:t>
            </a:r>
          </a:p>
          <a:p>
            <a:r>
              <a:rPr lang="en-US" sz="2400" dirty="0"/>
              <a:t>Keeping count of frequency of “extraction”</a:t>
            </a:r>
          </a:p>
        </p:txBody>
      </p:sp>
    </p:spTree>
    <p:extLst>
      <p:ext uri="{BB962C8B-B14F-4D97-AF65-F5344CB8AC3E}">
        <p14:creationId xmlns:p14="http://schemas.microsoft.com/office/powerpoint/2010/main" val="38800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A79-D20F-E65C-5F2F-0C87234B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coding quandaries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8685-4794-6E23-3872-49221E8A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all coding problems are simple</a:t>
            </a:r>
          </a:p>
          <a:p>
            <a:r>
              <a:rPr lang="en-US" sz="2400" dirty="0"/>
              <a:t>Sometimes its prudent to PLAN</a:t>
            </a:r>
          </a:p>
          <a:p>
            <a:r>
              <a:rPr lang="en-US" sz="2400" dirty="0"/>
              <a:t>For this, we create a </a:t>
            </a:r>
            <a:r>
              <a:rPr lang="en-US" sz="2400" i="1" dirty="0"/>
              <a:t>coding</a:t>
            </a:r>
            <a:r>
              <a:rPr lang="en-US" sz="24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2235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06D8-3627-485B-9096-278AD364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773A-E33A-2A6A-95BD-D79171DC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254752" cy="3747384"/>
          </a:xfrm>
        </p:spPr>
        <p:txBody>
          <a:bodyPr>
            <a:normAutofit/>
          </a:bodyPr>
          <a:lstStyle/>
          <a:p>
            <a:r>
              <a:rPr lang="en-US" sz="2400" dirty="0"/>
              <a:t>A type of flowchart describing, organizing, or outlining computational steps</a:t>
            </a:r>
          </a:p>
          <a:p>
            <a:r>
              <a:rPr lang="en-US" sz="2400" dirty="0"/>
              <a:t>Can be created ahead of code to sketch out solution, or after to illustrate functionality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58572-3A16-1350-EB07-5E8944CF5713}"/>
              </a:ext>
            </a:extLst>
          </p:cNvPr>
          <p:cNvGrpSpPr/>
          <p:nvPr/>
        </p:nvGrpSpPr>
        <p:grpSpPr>
          <a:xfrm>
            <a:off x="3468624" y="1215563"/>
            <a:ext cx="8470152" cy="5708396"/>
            <a:chOff x="3468624" y="1215563"/>
            <a:chExt cx="8470152" cy="570839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BDC6388C-28A5-BCB3-09A1-F3C057A356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244107"/>
                </p:ext>
              </p:extLst>
            </p:nvPr>
          </p:nvGraphicFramePr>
          <p:xfrm>
            <a:off x="3468624" y="1215563"/>
            <a:ext cx="8470152" cy="5708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FCC97C-DECA-B7C4-52AD-712C42AE7C96}"/>
                </a:ext>
              </a:extLst>
            </p:cNvPr>
            <p:cNvCxnSpPr>
              <a:cxnSpLocks/>
            </p:cNvCxnSpPr>
            <p:nvPr/>
          </p:nvCxnSpPr>
          <p:spPr>
            <a:xfrm>
              <a:off x="7703700" y="1988623"/>
              <a:ext cx="0" cy="6066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05823-9360-31DE-AF8B-F95D778B1DA0}"/>
                </a:ext>
              </a:extLst>
            </p:cNvPr>
            <p:cNvCxnSpPr>
              <a:cxnSpLocks/>
            </p:cNvCxnSpPr>
            <p:nvPr/>
          </p:nvCxnSpPr>
          <p:spPr>
            <a:xfrm>
              <a:off x="7706718" y="3201866"/>
              <a:ext cx="0" cy="6066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5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AB2A-4089-1DE9-21DA-379A1BEA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coding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ED5C-349B-CE53-3B59-5E2B4E14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Creates “shopping list”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Measure twice, code once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make code more efficient, catch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Helps organized nested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design a solution even if you don’t know the exact code</a:t>
            </a:r>
          </a:p>
        </p:txBody>
      </p:sp>
    </p:spTree>
    <p:extLst>
      <p:ext uri="{BB962C8B-B14F-4D97-AF65-F5344CB8AC3E}">
        <p14:creationId xmlns:p14="http://schemas.microsoft.com/office/powerpoint/2010/main" val="30803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CB24-3F83-8B16-E5C3-BB9BDFC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D5DA-87C6-483B-3B82-1EEE4425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coding diagram for the “Counting Papers” problem from previous lectures</a:t>
            </a:r>
          </a:p>
        </p:txBody>
      </p:sp>
    </p:spTree>
    <p:extLst>
      <p:ext uri="{BB962C8B-B14F-4D97-AF65-F5344CB8AC3E}">
        <p14:creationId xmlns:p14="http://schemas.microsoft.com/office/powerpoint/2010/main" val="34075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9489000" cy="10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Assemble a coding diagram for a given computational problem, with or without the necessary skills to execute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44747-D9F8-F2EF-21AD-0FC67981D05D}"/>
              </a:ext>
            </a:extLst>
          </p:cNvPr>
          <p:cNvSpPr txBox="1"/>
          <p:nvPr/>
        </p:nvSpPr>
        <p:spPr>
          <a:xfrm>
            <a:off x="4551346" y="4249270"/>
            <a:ext cx="3089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Cochocib Script Latin Pro" panose="020F0502020204030204" pitchFamily="34" charset="0"/>
                <a:cs typeface="Cochocib Script Latin Pro" panose="020F050202020403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22A6-B9F4-3F25-23F7-9D51B69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Reading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3F7-8CDC-E57D-761F-C1ECA5B4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92787"/>
            <a:ext cx="9489000" cy="3747384"/>
          </a:xfrm>
        </p:spPr>
        <p:txBody>
          <a:bodyPr>
            <a:normAutofit/>
          </a:bodyPr>
          <a:lstStyle/>
          <a:p>
            <a:r>
              <a:rPr lang="en-US" sz="2400" dirty="0"/>
              <a:t>Automatically parse through text and identify relationships between entities</a:t>
            </a:r>
          </a:p>
          <a:p>
            <a:r>
              <a:rPr lang="en-US" sz="2400" dirty="0"/>
              <a:t>Can ”read” from published papers or user input text</a:t>
            </a:r>
          </a:p>
          <a:p>
            <a:r>
              <a:rPr lang="en-US" sz="2400" dirty="0"/>
              <a:t>Some output results, some assemble into file</a:t>
            </a:r>
          </a:p>
          <a:p>
            <a:r>
              <a:rPr lang="en-US" sz="2400" dirty="0"/>
              <a:t>Uses grammar, known syntax, and key words to identify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F9EDB-75E4-E4AA-2FCC-AB16587A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85" y="4489118"/>
            <a:ext cx="5321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8C9F-F026-C6D1-8702-B1714A7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E6CE-2055-0DF0-EA0A-42515DDA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Biological machine readers</a:t>
            </a:r>
          </a:p>
          <a:p>
            <a:pPr lvl="1"/>
            <a:r>
              <a:rPr lang="en-US" sz="2000" dirty="0"/>
              <a:t>Look for molecular interactions</a:t>
            </a:r>
          </a:p>
          <a:p>
            <a:pPr lvl="1"/>
            <a:r>
              <a:rPr lang="en-US" sz="2000" dirty="0"/>
              <a:t>Usually concerned about activation versus inhibition</a:t>
            </a:r>
          </a:p>
          <a:p>
            <a:r>
              <a:rPr lang="en-US" sz="2200" dirty="0"/>
              <a:t>World Modelers</a:t>
            </a:r>
          </a:p>
          <a:p>
            <a:pPr lvl="1"/>
            <a:r>
              <a:rPr lang="en-US" sz="2000" dirty="0"/>
              <a:t>Look for associations</a:t>
            </a:r>
          </a:p>
          <a:p>
            <a:pPr lvl="1"/>
            <a:r>
              <a:rPr lang="en-US" sz="2000" dirty="0"/>
              <a:t>Some can identify causal relationships, some cannot</a:t>
            </a:r>
          </a:p>
        </p:txBody>
      </p:sp>
    </p:spTree>
    <p:extLst>
      <p:ext uri="{BB962C8B-B14F-4D97-AF65-F5344CB8AC3E}">
        <p14:creationId xmlns:p14="http://schemas.microsoft.com/office/powerpoint/2010/main" val="39529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8D31-9272-66C8-76FD-C11CCF0C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TRIPS/DRUM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3331-A49B-E985-013C-BE0B9650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http://trips.ihmc.us/parser/cgi/drum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91064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44412</TotalTime>
  <Words>324</Words>
  <Application>Microsoft Macintosh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Cochocib Script Latin Pro</vt:lpstr>
      <vt:lpstr>Elephant</vt:lpstr>
      <vt:lpstr>Univers Condensed</vt:lpstr>
      <vt:lpstr>MimeoVTI</vt:lpstr>
      <vt:lpstr>Finale to R &amp; Machine Readers</vt:lpstr>
      <vt:lpstr>Solving coding quandaries </vt:lpstr>
      <vt:lpstr>Coding Diagram</vt:lpstr>
      <vt:lpstr>Benefits of coding diagrams</vt:lpstr>
      <vt:lpstr>Exercise 1</vt:lpstr>
      <vt:lpstr>Learning Outcomes</vt:lpstr>
      <vt:lpstr>Machine Reading Engines</vt:lpstr>
      <vt:lpstr>Different types of readers</vt:lpstr>
      <vt:lpstr>Example: TRIPS/DRUM </vt:lpstr>
      <vt:lpstr>Attributes</vt:lpstr>
      <vt:lpstr>Pitfalls</vt:lpstr>
      <vt:lpstr>Attempts to address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77</cp:revision>
  <cp:lastPrinted>2022-09-20T14:22:53Z</cp:lastPrinted>
  <dcterms:created xsi:type="dcterms:W3CDTF">2022-07-07T22:59:19Z</dcterms:created>
  <dcterms:modified xsi:type="dcterms:W3CDTF">2022-09-22T16:07:36Z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2022-09-19T23:35:24Z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a048fd10-05cf-4c84-999b-e0d0e425a929</vt:lpwstr>
  </property>
  <property fmtid="{D5CDD505-2E9C-101B-9397-08002B2CF9AE}" pid="8" name="MSIP_Label_8b49abc7-59be-4d4c-a462-decca6d4dac9_ContentBits">
    <vt:lpwstr>0</vt:lpwstr>
  </property>
</Properties>
</file>