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9"/>
  </p:notesMasterIdLst>
  <p:sldIdLst>
    <p:sldId id="256" r:id="rId2"/>
    <p:sldId id="309" r:id="rId3"/>
    <p:sldId id="288" r:id="rId4"/>
    <p:sldId id="297" r:id="rId5"/>
    <p:sldId id="281" r:id="rId6"/>
    <p:sldId id="298" r:id="rId7"/>
    <p:sldId id="299" r:id="rId8"/>
    <p:sldId id="300" r:id="rId9"/>
    <p:sldId id="305" r:id="rId10"/>
    <p:sldId id="301" r:id="rId11"/>
    <p:sldId id="303" r:id="rId12"/>
    <p:sldId id="306" r:id="rId13"/>
    <p:sldId id="302" r:id="rId14"/>
    <p:sldId id="304" r:id="rId15"/>
    <p:sldId id="308" r:id="rId16"/>
    <p:sldId id="310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FF"/>
    <a:srgbClr val="FF60A5"/>
    <a:srgbClr val="FEE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8"/>
    <p:restoredTop sz="88732"/>
  </p:normalViewPr>
  <p:slideViewPr>
    <p:cSldViewPr snapToGrid="0" snapToObjects="1">
      <p:cViewPr varScale="1">
        <p:scale>
          <a:sx n="109" d="100"/>
          <a:sy n="109" d="100"/>
        </p:scale>
        <p:origin x="1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A3318-4437-3940-A2FA-DCE846CF6F7C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E9E3F-EA03-234D-BBCD-53628BB06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9E3F-EA03-234D-BBCD-53628BB06B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00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to end this with an else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9E3F-EA03-234D-BBCD-53628BB06B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5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5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0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5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6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9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02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9/20/22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4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9/20/22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0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9/20/22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1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2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9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8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45DAD-DF1D-A85D-6A03-7C778BBE0F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928" r="-1" b="34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B7981-BE03-515F-029F-0FFF3486D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6947455" cy="511127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 to R-part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74D27-696C-E649-E60F-45828FB10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8898" y="663960"/>
            <a:ext cx="2063256" cy="5111271"/>
          </a:xfrm>
        </p:spPr>
        <p:txBody>
          <a:bodyPr anchor="t">
            <a:normAutofit fontScale="70000" lnSpcReduction="20000"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3400" dirty="0">
                <a:solidFill>
                  <a:srgbClr val="FFFFFF"/>
                </a:solidFill>
              </a:rPr>
              <a:t>Chapter 8</a:t>
            </a: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2928D3-58AB-4E4F-A2E6-74A3B341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534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794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9CE7-4EEB-90BD-D41E-5B20D5C7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170A2-1ECE-CDB4-D4E7-C10444D2D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4" y="2096199"/>
            <a:ext cx="10044952" cy="3747384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Similar to an if statements, only command will repeat until a given condition is met</a:t>
            </a:r>
          </a:p>
          <a:p>
            <a:r>
              <a:rPr lang="en-US" sz="2400" dirty="0"/>
              <a:t>If condition is never met, runs for eternity…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num &lt;- 6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while (num &lt;20){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num &lt;- num + 1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393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FFDC-CA2D-2496-4F8B-0298E39A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0A6E9-F53E-EBF3-EF22-566A30A6D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(condition1){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expression(s)1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/>
              <a:t>Again, you need to make sure your loop exits at some point!!!</a:t>
            </a:r>
          </a:p>
        </p:txBody>
      </p:sp>
    </p:spTree>
    <p:extLst>
      <p:ext uri="{BB962C8B-B14F-4D97-AF65-F5344CB8AC3E}">
        <p14:creationId xmlns:p14="http://schemas.microsoft.com/office/powerpoint/2010/main" val="125906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772C-4087-7AA6-ECD4-AC889E13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– Pop goes the weasel!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27E92-8CB6-3165-3F82-6CD161376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want to recreate the “fun” effect of a jack in the box using R</a:t>
            </a:r>
          </a:p>
          <a:p>
            <a:r>
              <a:rPr lang="en-US" sz="2400" dirty="0"/>
              <a:t>After a random number of loops, you want the code to go pop! (</a:t>
            </a:r>
            <a:r>
              <a:rPr lang="en-US" sz="2400" dirty="0" err="1"/>
              <a:t>a.k.a</a:t>
            </a:r>
            <a:r>
              <a:rPr lang="en-US" sz="2400" dirty="0"/>
              <a:t> print “Pop goes the weasel!”)</a:t>
            </a:r>
          </a:p>
          <a:p>
            <a:r>
              <a:rPr lang="en-US" sz="2400" dirty="0"/>
              <a:t>To generate a random number between 1 and 1000:</a:t>
            </a:r>
            <a:br>
              <a:rPr lang="en-US" sz="2400" dirty="0"/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stop &lt;- sample (1:1000,1)</a:t>
            </a:r>
          </a:p>
        </p:txBody>
      </p:sp>
    </p:spTree>
    <p:extLst>
      <p:ext uri="{BB962C8B-B14F-4D97-AF65-F5344CB8AC3E}">
        <p14:creationId xmlns:p14="http://schemas.microsoft.com/office/powerpoint/2010/main" val="444957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E0F4-49BE-5F27-F7BB-9755024C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988B5-BE47-9AB9-7CB7-238DAA941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Iterates like a while loop, but only over finite data structures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vect1 &lt;- c(“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Pop”,”goes”,”the”,”weasel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  <a:b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for (each in vect1){</a:t>
            </a:r>
            <a:b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print(each)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227629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3A3A-EF0A-041E-D7F4-9D1470DC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E457-1E69-8E98-556F-FC76FB151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4" y="1627094"/>
            <a:ext cx="11591364" cy="46781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sequence){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 This is the basic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useage</a:t>
            </a:r>
            <a:b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expression1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sequence){</a:t>
            </a:r>
            <a:b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expression1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(condition1){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 You can also use an ‘if’ statement to force a stop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2A3CC9-A60E-3A2E-164B-0D75661333DC}"/>
              </a:ext>
            </a:extLst>
          </p:cNvPr>
          <p:cNvCxnSpPr/>
          <p:nvPr/>
        </p:nvCxnSpPr>
        <p:spPr>
          <a:xfrm>
            <a:off x="349624" y="3106271"/>
            <a:ext cx="10394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486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C22D-C3AD-D8EF-3E48-81CD1A1D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Piece: Removing unwanted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44793-5046-ADD7-BCB6-DB614E7BA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3" y="2096199"/>
            <a:ext cx="10327341" cy="3747384"/>
          </a:xfrm>
        </p:spPr>
        <p:txBody>
          <a:bodyPr>
            <a:normAutofit/>
          </a:bodyPr>
          <a:lstStyle/>
          <a:p>
            <a:r>
              <a:rPr lang="en-US" sz="2400" dirty="0"/>
              <a:t>Often, uploaded data contains a lot of unnecessary junk</a:t>
            </a:r>
          </a:p>
          <a:p>
            <a:r>
              <a:rPr lang="en-US" sz="2400" dirty="0"/>
              <a:t>Don’t want to remove it manually (Data is read-only!)</a:t>
            </a:r>
          </a:p>
          <a:p>
            <a:r>
              <a:rPr lang="en-US" sz="2400" dirty="0"/>
              <a:t>Removing it from the </a:t>
            </a:r>
            <a:r>
              <a:rPr lang="en-US" sz="2400" dirty="0" err="1"/>
              <a:t>dataframe</a:t>
            </a:r>
            <a:r>
              <a:rPr lang="en-US" sz="2400" dirty="0"/>
              <a:t>/vector itself is the best option, using the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gsub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function: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gsub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(pattern, replacement, x)</a:t>
            </a:r>
            <a:br>
              <a:rPr lang="en-US" sz="2400" dirty="0"/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gub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(“ “,”_”,”Pop goes the weasel”)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”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Pop_goes_the_weasel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6115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229C-DD11-64D9-2013-60EE5B34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53" y="552782"/>
            <a:ext cx="10139082" cy="1325563"/>
          </a:xfrm>
        </p:spPr>
        <p:txBody>
          <a:bodyPr/>
          <a:lstStyle/>
          <a:p>
            <a:r>
              <a:rPr lang="en-US" dirty="0"/>
              <a:t>Second Attempt – Counting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9B60E-6B27-72D8-F5B2-71BA68313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1" y="2096199"/>
            <a:ext cx="10044953" cy="3747384"/>
          </a:xfrm>
        </p:spPr>
        <p:txBody>
          <a:bodyPr>
            <a:normAutofit/>
          </a:bodyPr>
          <a:lstStyle/>
          <a:p>
            <a:r>
              <a:rPr lang="en-US" sz="2400" dirty="0"/>
              <a:t>Using the new skills acquired in this lecture, try finding the number of unique Paper IDs in the </a:t>
            </a:r>
            <a:r>
              <a:rPr lang="en-US" sz="2400" dirty="0" err="1"/>
              <a:t>Test_V_Data.csv</a:t>
            </a:r>
            <a:r>
              <a:rPr lang="en-US" sz="2400" dirty="0"/>
              <a:t> file</a:t>
            </a:r>
          </a:p>
          <a:p>
            <a:r>
              <a:rPr lang="en-US" sz="2400" dirty="0"/>
              <a:t>Note: You will also need to use the </a:t>
            </a:r>
            <a:r>
              <a:rPr lang="en-US" sz="2400" dirty="0" err="1"/>
              <a:t>unlist</a:t>
            </a:r>
            <a:r>
              <a:rPr lang="en-US" sz="2400" dirty="0"/>
              <a:t>() and </a:t>
            </a:r>
            <a:r>
              <a:rPr lang="en-US" sz="2400" dirty="0" err="1"/>
              <a:t>strsplit</a:t>
            </a:r>
            <a:r>
              <a:rPr lang="en-US" sz="2400" dirty="0"/>
              <a:t>() functions</a:t>
            </a:r>
          </a:p>
        </p:txBody>
      </p:sp>
    </p:spTree>
    <p:extLst>
      <p:ext uri="{BB962C8B-B14F-4D97-AF65-F5344CB8AC3E}">
        <p14:creationId xmlns:p14="http://schemas.microsoft.com/office/powerpoint/2010/main" val="3825234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AF4A-31F1-D235-1524-314B3D52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14271-49A7-350E-91DF-3F2DE5F5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Identify use cases for if/else if/else, while, and for loops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a clear, robust conditional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Combine the use of loop functions with previous computational skills</a:t>
            </a:r>
          </a:p>
        </p:txBody>
      </p:sp>
    </p:spTree>
    <p:extLst>
      <p:ext uri="{BB962C8B-B14F-4D97-AF65-F5344CB8AC3E}">
        <p14:creationId xmlns:p14="http://schemas.microsoft.com/office/powerpoint/2010/main" val="279552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FA79-D20F-E65C-5F2F-0C87234B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8685-4794-6E23-3872-49221E8A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report is two (2) files: the .</a:t>
            </a:r>
            <a:r>
              <a:rPr lang="en-US" dirty="0" err="1"/>
              <a:t>Rmd</a:t>
            </a:r>
            <a:r>
              <a:rPr lang="en-US" dirty="0"/>
              <a:t> and the rendered output file</a:t>
            </a:r>
          </a:p>
          <a:p>
            <a:r>
              <a:rPr lang="en-US" dirty="0"/>
              <a:t>Please don’t forget to include your name on both files</a:t>
            </a:r>
          </a:p>
          <a:p>
            <a:r>
              <a:rPr lang="en-US" dirty="0"/>
              <a:t>In lab two, you created a full file directory for the course, including a README…be sure to use it!!</a:t>
            </a:r>
          </a:p>
        </p:txBody>
      </p:sp>
    </p:spTree>
    <p:extLst>
      <p:ext uri="{BB962C8B-B14F-4D97-AF65-F5344CB8AC3E}">
        <p14:creationId xmlns:p14="http://schemas.microsoft.com/office/powerpoint/2010/main" val="322358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A053-D7C0-EA26-BC17-90E32963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E6B06-15DC-D086-4F69-8E4781836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</a:t>
            </a:r>
            <a:r>
              <a:rPr lang="en-US" sz="2400" i="1" dirty="0" err="1"/>
              <a:t>Test_V_output.csv</a:t>
            </a:r>
            <a:r>
              <a:rPr lang="en-US" sz="2400" dirty="0"/>
              <a:t>, we have the “Paper ID” column, listing the papers in which a given interaction is found</a:t>
            </a:r>
          </a:p>
          <a:p>
            <a:r>
              <a:rPr lang="en-US" sz="2400" dirty="0"/>
              <a:t>We want to know the number of </a:t>
            </a:r>
            <a:r>
              <a:rPr lang="en-US" sz="2400" u="sng" dirty="0"/>
              <a:t>unique</a:t>
            </a:r>
            <a:r>
              <a:rPr lang="en-US" sz="2400" dirty="0"/>
              <a:t> papers used to create the curated interactions.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9804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CFC5-4289-7946-EE17-45F09F86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Attempts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EEE3A-A9DB-242A-3878-9440B8B3D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Count number of rows in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Test_V_data$`Paper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ID`</a:t>
            </a:r>
          </a:p>
          <a:p>
            <a:pPr marL="228600" lvl="1" indent="0">
              <a:buNone/>
            </a:pPr>
            <a:r>
              <a:rPr lang="en-US" sz="20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length(</a:t>
            </a:r>
            <a:r>
              <a:rPr lang="en-US" sz="20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Test_V_data$`Paper</a:t>
            </a:r>
            <a:r>
              <a:rPr lang="en-US" sz="20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ID`)</a:t>
            </a:r>
          </a:p>
          <a:p>
            <a:pPr lvl="1"/>
            <a:r>
              <a:rPr lang="en-US" sz="2000" dirty="0"/>
              <a:t>Doesn’t work – some rows are identical</a:t>
            </a:r>
          </a:p>
          <a:p>
            <a:r>
              <a:rPr lang="en-US" sz="2400" dirty="0"/>
              <a:t>Use unique() operator</a:t>
            </a:r>
          </a:p>
          <a:p>
            <a:pPr marL="228600" lvl="1" indent="0">
              <a:buNone/>
            </a:pPr>
            <a:r>
              <a:rPr lang="en-US" sz="20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unique(</a:t>
            </a:r>
            <a:r>
              <a:rPr lang="en-US" sz="20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Test_V_data$`Paper</a:t>
            </a:r>
            <a:r>
              <a:rPr lang="en-US" sz="20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ID`)</a:t>
            </a:r>
          </a:p>
          <a:p>
            <a:pPr lvl="1"/>
            <a:r>
              <a:rPr lang="en-US" sz="2000" dirty="0"/>
              <a:t>Doesn’t work – each item in the vector is itself a list, saved as a character value (a.k.a. string)</a:t>
            </a:r>
          </a:p>
        </p:txBody>
      </p:sp>
    </p:spTree>
    <p:extLst>
      <p:ext uri="{BB962C8B-B14F-4D97-AF65-F5344CB8AC3E}">
        <p14:creationId xmlns:p14="http://schemas.microsoft.com/office/powerpoint/2010/main" val="274681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5DEB-F752-09D2-FDD5-589462CC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Piece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7750F-828B-B2DF-EA97-0B3950D04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Consolas" panose="020B0609020204030204" pitchFamily="49" charset="0"/>
              </a:rPr>
              <a:t>Conditional statements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if/else</a:t>
            </a:r>
            <a:r>
              <a:rPr lang="en-US" sz="2400" dirty="0">
                <a:cs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dirty="0">
                <a:cs typeface="Consolas" panose="020B0609020204030204" pitchFamily="49" charset="0"/>
              </a:rPr>
              <a:t>, and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</a:p>
          <a:p>
            <a:r>
              <a:rPr lang="en-US" sz="2400" dirty="0">
                <a:cs typeface="Consolas" panose="020B0609020204030204" pitchFamily="49" charset="0"/>
              </a:rPr>
              <a:t>These statements allow step-wise or repeated actions performed</a:t>
            </a:r>
          </a:p>
          <a:p>
            <a:r>
              <a:rPr lang="en-US" sz="2400" dirty="0">
                <a:cs typeface="Consolas" panose="020B0609020204030204" pitchFamily="49" charset="0"/>
              </a:rPr>
              <a:t>Conditions must be carefully defined…or errors abound!</a:t>
            </a:r>
          </a:p>
          <a:p>
            <a:endParaRPr lang="en-US" sz="2400" dirty="0">
              <a:cs typeface="Consolas" panose="020B0609020204030204" pitchFamily="49" charset="0"/>
            </a:endParaRPr>
          </a:p>
        </p:txBody>
      </p:sp>
      <p:pic>
        <p:nvPicPr>
          <p:cNvPr id="5" name="Graphic 4" descr="Genie Bottle outline">
            <a:extLst>
              <a:ext uri="{FF2B5EF4-FFF2-40B4-BE49-F238E27FC236}">
                <a16:creationId xmlns:a16="http://schemas.microsoft.com/office/drawing/2014/main" id="{F60B39E4-98A5-C9C2-6E3B-BD82716DD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6114" y="4007666"/>
            <a:ext cx="2169886" cy="216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9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6621-F2DF-25A1-16E1-47007487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05348-9452-46B2-A86B-115FAD34C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Follows the hypothesis statement “if…, then…”</a:t>
            </a:r>
          </a:p>
          <a:p>
            <a:r>
              <a:rPr lang="en-US" sz="2400" dirty="0"/>
              <a:t>Example: </a:t>
            </a:r>
            <a:br>
              <a:rPr lang="en-US" sz="2400" dirty="0"/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quantity &lt;- 25</a:t>
            </a:r>
            <a:b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if(quantity &gt; 20){</a:t>
            </a:r>
            <a:b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print(‘You sold a lot!’)</a:t>
            </a:r>
            <a:b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else{</a:t>
            </a:r>
            <a:b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print(‘Not enough for today’)</a:t>
            </a:r>
            <a:b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7644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0BC6-BFCE-47B8-F761-E6C88BB2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98127-299F-FE2E-F0FD-61A834E0C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270" y="2217223"/>
            <a:ext cx="11567459" cy="3747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(condition1) {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 spaces not necessary, but helpful</a:t>
            </a:r>
            <a:endParaRPr lang="en-US" sz="2400" dirty="0">
              <a:solidFill>
                <a:srgbClr val="002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expression(s)1 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 indent not necessary, but helpful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        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 else statement must begin on same line as ‘{‘</a:t>
            </a:r>
            <a:endParaRPr lang="en-US" sz="2400" dirty="0">
              <a:solidFill>
                <a:srgbClr val="002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expression(s)2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            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 Always count your brackets!</a:t>
            </a:r>
          </a:p>
        </p:txBody>
      </p:sp>
    </p:spTree>
    <p:extLst>
      <p:ext uri="{BB962C8B-B14F-4D97-AF65-F5344CB8AC3E}">
        <p14:creationId xmlns:p14="http://schemas.microsoft.com/office/powerpoint/2010/main" val="377794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A775-15A1-6D3B-9B83-45D3D363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Elif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E3B14-1603-D494-87CA-D7714C287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44" y="1567970"/>
            <a:ext cx="11358711" cy="454898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Sometimes you want multiple cases to be possible: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(condition1) {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expression1     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if (condition2) {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#You can have as many of these as needed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expression2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expression3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8514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6277-EE7A-67FD-E93F-F54F6BCF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– Match Breakfast to your shirt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83378-A88A-165D-C67A-B8455F04B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06" y="2203775"/>
            <a:ext cx="10139083" cy="374738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Your roommate wants to only eat breakfast that matches their shirt every day. They have asked you to write them a code to tell them what breakfast to eat.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Your roommate wears 6 colors of shirt: red, yellow, green, blue, and white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a set of ‘if/</a:t>
            </a:r>
            <a:r>
              <a:rPr lang="en-US" sz="2400" dirty="0" err="1"/>
              <a:t>elif</a:t>
            </a:r>
            <a:r>
              <a:rPr lang="en-US" sz="2400" dirty="0"/>
              <a:t>/else’ to help your roommate decide what to eat for breakfast</a:t>
            </a:r>
          </a:p>
        </p:txBody>
      </p:sp>
    </p:spTree>
    <p:extLst>
      <p:ext uri="{BB962C8B-B14F-4D97-AF65-F5344CB8AC3E}">
        <p14:creationId xmlns:p14="http://schemas.microsoft.com/office/powerpoint/2010/main" val="196055818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A"/>
      </a:accent1>
      <a:accent2>
        <a:srgbClr val="B4A27B"/>
      </a:accent2>
      <a:accent3>
        <a:srgbClr val="A2A77E"/>
      </a:accent3>
      <a:accent4>
        <a:srgbClr val="8EAA74"/>
      </a:accent4>
      <a:accent5>
        <a:srgbClr val="84AB82"/>
      </a:accent5>
      <a:accent6>
        <a:srgbClr val="77AE8B"/>
      </a:accent6>
      <a:hlink>
        <a:srgbClr val="5D8A9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{1AA13CDE-1CDD-B042-ACD7-4A61F6F28850}tf10001070</Template>
  <TotalTime>46946</TotalTime>
  <Words>841</Words>
  <Application>Microsoft Macintosh PowerPoint</Application>
  <PresentationFormat>Widescreen</PresentationFormat>
  <Paragraphs>98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Elephant</vt:lpstr>
      <vt:lpstr>Univers Condensed</vt:lpstr>
      <vt:lpstr>MimeoVTI</vt:lpstr>
      <vt:lpstr>Introduction to R-part 4</vt:lpstr>
      <vt:lpstr>REMINDER</vt:lpstr>
      <vt:lpstr>Starting Question</vt:lpstr>
      <vt:lpstr>Initial Attempts</vt:lpstr>
      <vt:lpstr>Missing Piece</vt:lpstr>
      <vt:lpstr>If/else statements</vt:lpstr>
      <vt:lpstr>Syntax</vt:lpstr>
      <vt:lpstr>Elif statements</vt:lpstr>
      <vt:lpstr>Exercise 1 – Match Breakfast to your shirt</vt:lpstr>
      <vt:lpstr>While loops</vt:lpstr>
      <vt:lpstr>Syntax</vt:lpstr>
      <vt:lpstr>Exercise 2 – Pop goes the weasel!</vt:lpstr>
      <vt:lpstr>For loops</vt:lpstr>
      <vt:lpstr>Syntax</vt:lpstr>
      <vt:lpstr>Final Piece: Removing unwanted characters</vt:lpstr>
      <vt:lpstr>Second Attempt – Counting Papers</vt:lpstr>
      <vt:lpstr>Learning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Ideology: Data Skills, Robust and Reproducible Bioinformatics</dc:title>
  <dc:creator>Hansen, Casey Elizabeth</dc:creator>
  <cp:lastModifiedBy>Nagendra Anirudh Dhanikonda</cp:lastModifiedBy>
  <cp:revision>71</cp:revision>
  <cp:lastPrinted>2022-09-13T15:01:16Z</cp:lastPrinted>
  <dcterms:created xsi:type="dcterms:W3CDTF">2022-07-07T22:59:19Z</dcterms:created>
  <dcterms:modified xsi:type="dcterms:W3CDTF">2022-09-22T15:02:03Z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b49abc7-59be-4d4c-a462-decca6d4dac9_Enabled">
    <vt:lpwstr>true</vt:lpwstr>
  </property>
  <property fmtid="{D5CDD505-2E9C-101B-9397-08002B2CF9AE}" pid="3" name="MSIP_Label_8b49abc7-59be-4d4c-a462-decca6d4dac9_SetDate">
    <vt:lpwstr>2022-09-19T23:35:24Z</vt:lpwstr>
  </property>
  <property fmtid="{D5CDD505-2E9C-101B-9397-08002B2CF9AE}" pid="4" name="MSIP_Label_8b49abc7-59be-4d4c-a462-decca6d4dac9_Method">
    <vt:lpwstr>Standard</vt:lpwstr>
  </property>
  <property fmtid="{D5CDD505-2E9C-101B-9397-08002B2CF9AE}" pid="5" name="MSIP_Label_8b49abc7-59be-4d4c-a462-decca6d4dac9_Name">
    <vt:lpwstr>defa4170-0d19-0005-0004-bc88714345d2</vt:lpwstr>
  </property>
  <property fmtid="{D5CDD505-2E9C-101B-9397-08002B2CF9AE}" pid="6" name="MSIP_Label_8b49abc7-59be-4d4c-a462-decca6d4dac9_SiteId">
    <vt:lpwstr>00758a75-d55f-4737-a49c-29f42e96b59b</vt:lpwstr>
  </property>
  <property fmtid="{D5CDD505-2E9C-101B-9397-08002B2CF9AE}" pid="7" name="MSIP_Label_8b49abc7-59be-4d4c-a462-decca6d4dac9_ActionId">
    <vt:lpwstr>a048fd10-05cf-4c84-999b-e0d0e425a929</vt:lpwstr>
  </property>
  <property fmtid="{D5CDD505-2E9C-101B-9397-08002B2CF9AE}" pid="8" name="MSIP_Label_8b49abc7-59be-4d4c-a462-decca6d4dac9_ContentBits">
    <vt:lpwstr>0</vt:lpwstr>
  </property>
</Properties>
</file>