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0"/>
  </p:notesMasterIdLst>
  <p:sldIdLst>
    <p:sldId id="256" r:id="rId2"/>
    <p:sldId id="308" r:id="rId3"/>
    <p:sldId id="309" r:id="rId4"/>
    <p:sldId id="310" r:id="rId5"/>
    <p:sldId id="311" r:id="rId6"/>
    <p:sldId id="312" r:id="rId7"/>
    <p:sldId id="326" r:id="rId8"/>
    <p:sldId id="314" r:id="rId9"/>
    <p:sldId id="315" r:id="rId10"/>
    <p:sldId id="329" r:id="rId11"/>
    <p:sldId id="316" r:id="rId12"/>
    <p:sldId id="317" r:id="rId13"/>
    <p:sldId id="328" r:id="rId14"/>
    <p:sldId id="318" r:id="rId15"/>
    <p:sldId id="319" r:id="rId16"/>
    <p:sldId id="330" r:id="rId17"/>
    <p:sldId id="327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FF60A5"/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/>
    <p:restoredTop sz="86972"/>
  </p:normalViewPr>
  <p:slideViewPr>
    <p:cSldViewPr snapToGrid="0" snapToObjects="1">
      <p:cViewPr varScale="1">
        <p:scale>
          <a:sx n="106" d="100"/>
          <a:sy n="106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3318-4437-3940-A2FA-DCE846CF6F7C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9E3F-EA03-234D-BBCD-53628BB0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function gives top of the file, first 5 lines</a:t>
            </a:r>
          </a:p>
          <a:p>
            <a:r>
              <a:rPr lang="en-US" dirty="0"/>
              <a:t>Or you can tell how many lines you want to see </a:t>
            </a:r>
          </a:p>
          <a:p>
            <a:endParaRPr lang="en-US" dirty="0"/>
          </a:p>
          <a:p>
            <a:r>
              <a:rPr lang="en-US" dirty="0"/>
              <a:t>Tail gives you bottom of the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viewing application that allows you to open file and scroll through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Wc</a:t>
            </a:r>
            <a:r>
              <a:rPr lang="en-US" dirty="0"/>
              <a:t> file name gives all 3 </a:t>
            </a:r>
          </a:p>
          <a:p>
            <a:r>
              <a:rPr lang="en-US" dirty="0"/>
              <a:t>-l gives just number of lines </a:t>
            </a:r>
          </a:p>
          <a:p>
            <a:endParaRPr lang="en-US" dirty="0"/>
          </a:p>
          <a:p>
            <a:r>
              <a:rPr lang="en-US" dirty="0"/>
              <a:t>Ls can give information about file size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does not organize it into columns but column makes it more organized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Wants to know what you are looking for and where you are looking for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string has spaces you need quotes if it doesn’t you don’t need to put quotes </a:t>
            </a:r>
          </a:p>
          <a:p>
            <a:r>
              <a:rPr lang="en-US" dirty="0"/>
              <a:t> If you only want first instance use | head -n 1</a:t>
            </a:r>
          </a:p>
          <a:p>
            <a:endParaRPr lang="en-US" dirty="0"/>
          </a:p>
          <a:p>
            <a:r>
              <a:rPr lang="en-US" dirty="0"/>
              <a:t>-w only wants the word by itself not when its part of larger word the, them, they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5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Unix Data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7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81D3-6613-FDEB-A324-72AFA607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0193-A784-10BE-5D82-8F6F5DE9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Explore the file </a:t>
            </a:r>
            <a:r>
              <a:rPr lang="en-US" dirty="0" err="1"/>
              <a:t>ModelA.csv</a:t>
            </a:r>
            <a:r>
              <a:rPr lang="en-US" dirty="0"/>
              <a:t>, looking at the contents 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head/tail</a:t>
            </a:r>
            <a:r>
              <a:rPr lang="en-US" dirty="0"/>
              <a:t>) and size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/>
              <a:t> to look around the larger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/>
              <a:t> to look around the file as well</a:t>
            </a:r>
          </a:p>
        </p:txBody>
      </p:sp>
    </p:spTree>
    <p:extLst>
      <p:ext uri="{BB962C8B-B14F-4D97-AF65-F5344CB8AC3E}">
        <p14:creationId xmlns:p14="http://schemas.microsoft.com/office/powerpoint/2010/main" val="338445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8CBA-4451-3EA2-B8CE-3C2055B2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all-powerful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5A8A-FEB9-E51E-C3AF-62031129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2096199"/>
            <a:ext cx="10334171" cy="3747384"/>
          </a:xfrm>
        </p:spPr>
        <p:txBody>
          <a:bodyPr>
            <a:normAutofit/>
          </a:bodyPr>
          <a:lstStyle/>
          <a:p>
            <a:r>
              <a:rPr lang="en-US" sz="2400" dirty="0"/>
              <a:t>Fastest terminal tool</a:t>
            </a:r>
          </a:p>
          <a:p>
            <a:r>
              <a:rPr lang="en-US" sz="2400" dirty="0"/>
              <a:t>Requires 2 arguments:</a:t>
            </a:r>
          </a:p>
          <a:p>
            <a:pPr lvl="1"/>
            <a:r>
              <a:rPr lang="en-US" sz="2000" dirty="0"/>
              <a:t>What you’re looking for</a:t>
            </a:r>
          </a:p>
          <a:p>
            <a:pPr lvl="1"/>
            <a:r>
              <a:rPr lang="en-US" sz="2000" dirty="0"/>
              <a:t>Where you’re looking for it</a:t>
            </a:r>
          </a:p>
          <a:p>
            <a:r>
              <a:rPr lang="en-US" sz="2200" dirty="0"/>
              <a:t>You can add the option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--color=auto </a:t>
            </a:r>
            <a:r>
              <a:rPr lang="en-US" sz="2200" dirty="0"/>
              <a:t>to highlight the desired string</a:t>
            </a:r>
          </a:p>
          <a:p>
            <a:r>
              <a:rPr lang="en-US" sz="2200" dirty="0"/>
              <a:t>Can also do “null search”, looking for lines </a:t>
            </a:r>
            <a:r>
              <a:rPr lang="en-US" sz="2200" i="1" dirty="0"/>
              <a:t>without</a:t>
            </a:r>
            <a:r>
              <a:rPr lang="en-US" sz="2200" dirty="0"/>
              <a:t> a string</a:t>
            </a:r>
          </a:p>
          <a:p>
            <a:r>
              <a:rPr lang="en-US" sz="2200" dirty="0"/>
              <a:t>Can also search using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2164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6418-574D-75C9-7A5D-DD2CCA89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7F5A-F1FB-1632-261E-CB3FBC7C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for first instance of desired string: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grep ‘string search’ &lt;filename&gt; | head -n 1 </a:t>
            </a:r>
          </a:p>
          <a:p>
            <a:r>
              <a:rPr lang="en-US" sz="2400" dirty="0"/>
              <a:t>Search for all lines </a:t>
            </a:r>
            <a:r>
              <a:rPr lang="en-US" sz="2400" i="1" dirty="0"/>
              <a:t>without</a:t>
            </a:r>
            <a:r>
              <a:rPr lang="en-US" sz="2400" dirty="0"/>
              <a:t> ‘</a:t>
            </a:r>
            <a:r>
              <a:rPr lang="en-US" sz="2400" dirty="0" err="1"/>
              <a:t>bioinfo</a:t>
            </a:r>
            <a:r>
              <a:rPr lang="en-US" sz="2400" dirty="0"/>
              <a:t>’ string anywhere: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grep -v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bioinfo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Search for all lines without the </a:t>
            </a:r>
            <a:r>
              <a:rPr lang="en-US" sz="2400" i="1" dirty="0"/>
              <a:t>word</a:t>
            </a:r>
            <a:r>
              <a:rPr lang="en-US" sz="2400" dirty="0"/>
              <a:t> ‘</a:t>
            </a:r>
            <a:r>
              <a:rPr lang="en-US" sz="2400" dirty="0" err="1"/>
              <a:t>bioinfo</a:t>
            </a:r>
            <a:r>
              <a:rPr lang="en-US" sz="2400" dirty="0"/>
              <a:t>’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-v -w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bioinfo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FE5B-7616-1008-7052-5691DDA0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7A37-DD35-0884-2AD9-59354792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Inspect </a:t>
            </a:r>
            <a:r>
              <a:rPr lang="en-US" i="1" dirty="0" err="1"/>
              <a:t>example.txt</a:t>
            </a:r>
            <a:r>
              <a:rPr lang="en-US" dirty="0"/>
              <a:t>  to see its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through the examples on the previous slide to see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i="1" dirty="0"/>
              <a:t>RC1_reading.csv</a:t>
            </a:r>
            <a:r>
              <a:rPr lang="en-US" dirty="0"/>
              <a:t>, find the first instance of the protein “Akt”</a:t>
            </a:r>
          </a:p>
        </p:txBody>
      </p:sp>
    </p:spTree>
    <p:extLst>
      <p:ext uri="{BB962C8B-B14F-4D97-AF65-F5344CB8AC3E}">
        <p14:creationId xmlns:p14="http://schemas.microsoft.com/office/powerpoint/2010/main" val="154064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C805-8728-CDF3-A620-104396C9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plain-text data with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EAD7-E219-BB75-0077-49511AF5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Sorting data in excel is tedious (also breaks Rule #3)</a:t>
            </a:r>
          </a:p>
          <a:p>
            <a:r>
              <a:rPr lang="en-US" sz="2400" dirty="0"/>
              <a:t>Why is terminal better?</a:t>
            </a:r>
          </a:p>
          <a:p>
            <a:pPr lvl="1"/>
            <a:r>
              <a:rPr lang="en-US" sz="2200" dirty="0"/>
              <a:t>no alteration of file</a:t>
            </a:r>
          </a:p>
          <a:p>
            <a:pPr lvl="1"/>
            <a:r>
              <a:rPr lang="en-US" sz="2200" dirty="0"/>
              <a:t>can save from terminal into new file</a:t>
            </a:r>
          </a:p>
          <a:p>
            <a:pPr lvl="1"/>
            <a:r>
              <a:rPr lang="en-US" sz="2200" dirty="0"/>
              <a:t>sorting is useful for thresholding data (makes sub-setting easier)</a:t>
            </a:r>
          </a:p>
        </p:txBody>
      </p:sp>
    </p:spTree>
    <p:extLst>
      <p:ext uri="{BB962C8B-B14F-4D97-AF65-F5344CB8AC3E}">
        <p14:creationId xmlns:p14="http://schemas.microsoft.com/office/powerpoint/2010/main" val="297383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BDD9-9805-27B0-DD83-88B11590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42C1-F441-8F17-6316-676CDA78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53029"/>
            <a:ext cx="9489000" cy="4290554"/>
          </a:xfrm>
        </p:spPr>
        <p:txBody>
          <a:bodyPr>
            <a:normAutofit/>
          </a:bodyPr>
          <a:lstStyle/>
          <a:p>
            <a:r>
              <a:rPr lang="en-US" sz="2400" dirty="0"/>
              <a:t>Sort alphabetically by line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sort &lt;filename&gt;</a:t>
            </a:r>
          </a:p>
          <a:p>
            <a:r>
              <a:rPr lang="en-US" sz="2400" dirty="0"/>
              <a:t>Sort by column number # (alphabetically)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sort -k1,# &lt;filename&gt;</a:t>
            </a:r>
          </a:p>
          <a:p>
            <a:r>
              <a:rPr lang="en-US" sz="2400" dirty="0"/>
              <a:t>Sort by column number # (numerically)</a:t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sort -k1,#n &lt;filename&gt; or $ sort k1,#nr &lt;filename&gt;</a:t>
            </a:r>
          </a:p>
          <a:p>
            <a:r>
              <a:rPr lang="en-US" sz="2200" dirty="0"/>
              <a:t>Sort by 2 columns:</a:t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sort -k1,# -k2,# &lt;filename&gt;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FE5B-7616-1008-7052-5691DDA0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7A37-DD35-0884-2AD9-59354792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/>
              <a:t> to inspect </a:t>
            </a:r>
            <a:r>
              <a:rPr lang="en-US" i="1" dirty="0"/>
              <a:t>RC1_reading.csv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 </a:t>
            </a:r>
            <a:r>
              <a:rPr lang="en-US" i="1" dirty="0"/>
              <a:t>RC1_reading.csv </a:t>
            </a:r>
            <a:r>
              <a:rPr lang="en-US" dirty="0"/>
              <a:t> by any of the columns that make sense to you. Protein name? PMCID?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can even sort </a:t>
            </a:r>
            <a:r>
              <a:rPr lang="en-US" i="1" dirty="0" err="1"/>
              <a:t>Test_V_output.csv</a:t>
            </a:r>
            <a:r>
              <a:rPr lang="en-US" dirty="0"/>
              <a:t> by the Match or Kind Scores</a:t>
            </a:r>
          </a:p>
        </p:txBody>
      </p:sp>
    </p:spTree>
    <p:extLst>
      <p:ext uri="{BB962C8B-B14F-4D97-AF65-F5344CB8AC3E}">
        <p14:creationId xmlns:p14="http://schemas.microsoft.com/office/powerpoint/2010/main" val="145682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BC18-358F-2F40-0F98-0D9549DA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Subshells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5F28-B1AB-4BDF-B5E8-4D020C06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Running multiple commands in the same line</a:t>
            </a:r>
          </a:p>
          <a:p>
            <a:r>
              <a:rPr lang="en-US" sz="2400" dirty="0"/>
              <a:t>Reduces need for intermediate files</a:t>
            </a:r>
          </a:p>
          <a:p>
            <a:r>
              <a:rPr lang="en-US" sz="2400" dirty="0"/>
              <a:t>Sequential commands: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200" dirty="0"/>
              <a:t>run one command after another</a:t>
            </a:r>
          </a:p>
          <a:p>
            <a:r>
              <a:rPr lang="en-US" sz="2400" dirty="0"/>
              <a:t>Piped commands: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lvl="1"/>
            <a:r>
              <a:rPr lang="en-US" sz="2200" dirty="0"/>
              <a:t>use the output of the first command as the input for the second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11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AF4A-31F1-D235-1524-314B3D52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271-49A7-350E-91DF-3F2DE5F5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Further expand your computational toolbox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Manipulate, parse, and summarize data files without having to alter the file itself</a:t>
            </a:r>
          </a:p>
        </p:txBody>
      </p:sp>
    </p:spTree>
    <p:extLst>
      <p:ext uri="{BB962C8B-B14F-4D97-AF65-F5344CB8AC3E}">
        <p14:creationId xmlns:p14="http://schemas.microsoft.com/office/powerpoint/2010/main" val="27955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0FE6-CEA2-61A3-8883-D3AC09BA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35D-C53E-DCD7-B146-73985B58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096199"/>
            <a:ext cx="10130972" cy="3747384"/>
          </a:xfrm>
        </p:spPr>
        <p:txBody>
          <a:bodyPr>
            <a:normAutofit/>
          </a:bodyPr>
          <a:lstStyle/>
          <a:p>
            <a:r>
              <a:rPr lang="en-US" sz="2400" dirty="0"/>
              <a:t>Often helpful to know about file contents</a:t>
            </a:r>
          </a:p>
          <a:p>
            <a:r>
              <a:rPr lang="en-US" sz="2400" dirty="0"/>
              <a:t>Sometimes file needs adjusted</a:t>
            </a:r>
          </a:p>
          <a:p>
            <a:r>
              <a:rPr lang="en-US" sz="2400" dirty="0"/>
              <a:t>Doing these things through the file directly break Rule #3: </a:t>
            </a:r>
            <a:r>
              <a:rPr lang="en-US" sz="2400" b="1" dirty="0"/>
              <a:t>Data is Read-only</a:t>
            </a:r>
          </a:p>
        </p:txBody>
      </p:sp>
    </p:spTree>
    <p:extLst>
      <p:ext uri="{BB962C8B-B14F-4D97-AF65-F5344CB8AC3E}">
        <p14:creationId xmlns:p14="http://schemas.microsoft.com/office/powerpoint/2010/main" val="685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2019-FA0F-A4FF-B2A5-7E1A7B98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38F6-C4B2-F9BB-6E79-BD200218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096199"/>
            <a:ext cx="10276114" cy="3747384"/>
          </a:xfrm>
        </p:spPr>
        <p:txBody>
          <a:bodyPr>
            <a:normAutofit/>
          </a:bodyPr>
          <a:lstStyle/>
          <a:p>
            <a:r>
              <a:rPr lang="en-US" sz="2400" dirty="0"/>
              <a:t>Parse</a:t>
            </a:r>
          </a:p>
          <a:p>
            <a:r>
              <a:rPr lang="en-US" sz="2400" dirty="0"/>
              <a:t>Manipulate</a:t>
            </a:r>
          </a:p>
          <a:p>
            <a:r>
              <a:rPr lang="en-US" sz="2400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41857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813D-ADD0-8043-3B9A-830A29A5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Unix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CEDC-643E-A8D5-3DAC-93613530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 explorations</a:t>
            </a:r>
          </a:p>
          <a:p>
            <a:r>
              <a:rPr lang="en-US" sz="2400" dirty="0"/>
              <a:t>Quick pictures</a:t>
            </a:r>
          </a:p>
          <a:p>
            <a:r>
              <a:rPr lang="en-US" sz="2400" dirty="0"/>
              <a:t>Transform formats</a:t>
            </a:r>
          </a:p>
          <a:p>
            <a:r>
              <a:rPr lang="en-US" sz="2400" dirty="0"/>
              <a:t>Looks for problems</a:t>
            </a:r>
          </a:p>
          <a:p>
            <a:r>
              <a:rPr lang="en-US" sz="2400" dirty="0"/>
              <a:t>One-step analysis, deciding analysis options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233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4552-9D84-42EF-84E3-E6030567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57" y="552782"/>
            <a:ext cx="10377714" cy="1325563"/>
          </a:xfrm>
        </p:spPr>
        <p:txBody>
          <a:bodyPr/>
          <a:lstStyle/>
          <a:p>
            <a:r>
              <a:rPr lang="en-US" dirty="0"/>
              <a:t>Inspecting data with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62C4-F3D7-A166-8984-EB81EBFE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70743"/>
            <a:ext cx="9489000" cy="4072840"/>
          </a:xfrm>
        </p:spPr>
        <p:txBody>
          <a:bodyPr>
            <a:normAutofit/>
          </a:bodyPr>
          <a:lstStyle/>
          <a:p>
            <a:r>
              <a:rPr lang="en-US" sz="2400" dirty="0"/>
              <a:t>To check the top of the file: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head &lt;filename&gt;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head –n 3 &lt;filename&gt;</a:t>
            </a:r>
          </a:p>
          <a:p>
            <a:r>
              <a:rPr lang="en-US" sz="2400" dirty="0"/>
              <a:t>To check the end of the file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tail &lt;filename&gt;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tail –n 3 &lt;filename&gt;</a:t>
            </a:r>
          </a:p>
          <a:p>
            <a:r>
              <a:rPr lang="en-US" sz="2400" dirty="0"/>
              <a:t>Both at once: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(head -n 2; tail -n 2) &lt; &lt;filename&gt;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9630-9060-981E-A396-076F3DA4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with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110B-9270-B9D3-FC53-57A9999E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Opens an application-like environment</a:t>
            </a:r>
          </a:p>
          <a:p>
            <a:r>
              <a:rPr lang="en-US" sz="2400" dirty="0"/>
              <a:t>Allows you to look at whole file</a:t>
            </a:r>
          </a:p>
          <a:p>
            <a:r>
              <a:rPr lang="en-US" sz="2400" dirty="0"/>
              <a:t>Only works for text files (.txt, .csv, .</a:t>
            </a:r>
            <a:r>
              <a:rPr lang="en-US" sz="2400" dirty="0" err="1"/>
              <a:t>fastq</a:t>
            </a:r>
            <a:r>
              <a:rPr lang="en-US" sz="2400" dirty="0"/>
              <a:t>, etc.)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less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34653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ECA2106A-2ABF-0F33-0BE4-6505F5DA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60" y="0"/>
            <a:ext cx="681228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122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AF2-BBFA-2E2F-82F3-C289B7ED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 with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F173-C8E5-1E4B-AC28-E8D2F1D2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dirty="0"/>
              <a:t> give the word count, returning: # words, # lines, # characters</a:t>
            </a:r>
          </a:p>
          <a:p>
            <a:r>
              <a:rPr lang="en-US" sz="2400" dirty="0"/>
              <a:t>Good or catching hidden whitespace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–l &lt;filename&gt;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/>
              <a:t> can give information about file size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-l &lt;filename&gt;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-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16441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E28-B2F9-31A4-040B-894EE37E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552782"/>
            <a:ext cx="10319657" cy="1325563"/>
          </a:xfrm>
        </p:spPr>
        <p:txBody>
          <a:bodyPr/>
          <a:lstStyle/>
          <a:p>
            <a:r>
              <a:rPr lang="en-US" dirty="0"/>
              <a:t>Making delimited files readable with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6243-E1AF-0E2A-389B-96655008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2096199"/>
            <a:ext cx="11451772" cy="3747384"/>
          </a:xfrm>
        </p:spPr>
        <p:txBody>
          <a:bodyPr>
            <a:normAutofit/>
          </a:bodyPr>
          <a:lstStyle/>
          <a:p>
            <a:r>
              <a:rPr lang="en-US" sz="2400" dirty="0"/>
              <a:t>Usually, first order of inspection is to open the file in Excel or </a:t>
            </a:r>
            <a:r>
              <a:rPr lang="en-US" sz="2400" dirty="0" err="1"/>
              <a:t>Rstudio</a:t>
            </a:r>
            <a:endParaRPr lang="en-US" sz="2400" dirty="0"/>
          </a:p>
          <a:p>
            <a:r>
              <a:rPr lang="en-US" sz="2400" dirty="0"/>
              <a:t>To give first 3 lines of a file organized with columns: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column –t &lt;filename&gt; | head -n 3</a:t>
            </a:r>
          </a:p>
          <a:p>
            <a:r>
              <a:rPr lang="en-US" sz="2400" dirty="0"/>
              <a:t>Default is tab-separated file, to use comma-separated: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column -s”,” -t &lt;filename&gt; | head -n 3</a:t>
            </a:r>
          </a:p>
        </p:txBody>
      </p:sp>
    </p:spTree>
    <p:extLst>
      <p:ext uri="{BB962C8B-B14F-4D97-AF65-F5344CB8AC3E}">
        <p14:creationId xmlns:p14="http://schemas.microsoft.com/office/powerpoint/2010/main" val="8761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{1AA13CDE-1CDD-B042-ACD7-4A61F6F28850}tf10001070</Template>
  <TotalTime>44753</TotalTime>
  <Words>865</Words>
  <Application>Microsoft Macintosh PowerPoint</Application>
  <PresentationFormat>Widescreen</PresentationFormat>
  <Paragraphs>120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Elephant</vt:lpstr>
      <vt:lpstr>Univers Condensed</vt:lpstr>
      <vt:lpstr>MimeoVTI</vt:lpstr>
      <vt:lpstr>Unix Data Tools</vt:lpstr>
      <vt:lpstr>Why?</vt:lpstr>
      <vt:lpstr>Goals</vt:lpstr>
      <vt:lpstr>When to use Unix Approach</vt:lpstr>
      <vt:lpstr>Inspecting data with head and tail</vt:lpstr>
      <vt:lpstr>Inspecting with less</vt:lpstr>
      <vt:lpstr>PowerPoint Presentation</vt:lpstr>
      <vt:lpstr>Data summary with wc and ls</vt:lpstr>
      <vt:lpstr>Making delimited files readable with column</vt:lpstr>
      <vt:lpstr>Exercise 1</vt:lpstr>
      <vt:lpstr>The all-powerful grep</vt:lpstr>
      <vt:lpstr>Examples</vt:lpstr>
      <vt:lpstr>Exercise 2</vt:lpstr>
      <vt:lpstr>Sorting plain-text data with sort</vt:lpstr>
      <vt:lpstr>Examples</vt:lpstr>
      <vt:lpstr>Exercise 3</vt:lpstr>
      <vt:lpstr>Subshells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90</cp:revision>
  <cp:lastPrinted>2022-09-13T15:01:16Z</cp:lastPrinted>
  <dcterms:created xsi:type="dcterms:W3CDTF">2022-07-07T22:59:19Z</dcterms:created>
  <dcterms:modified xsi:type="dcterms:W3CDTF">2022-10-13T16:04:28Z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2022-10-13T14:04:14Z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0048dd6a-c8ec-4d6a-acdf-86f28825608c</vt:lpwstr>
  </property>
  <property fmtid="{D5CDD505-2E9C-101B-9397-08002B2CF9AE}" pid="8" name="MSIP_Label_8b49abc7-59be-4d4c-a462-decca6d4dac9_ContentBits">
    <vt:lpwstr>0</vt:lpwstr>
  </property>
</Properties>
</file>